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99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90" autoAdjust="0"/>
  </p:normalViewPr>
  <p:slideViewPr>
    <p:cSldViewPr>
      <p:cViewPr>
        <p:scale>
          <a:sx n="50" d="100"/>
          <a:sy n="50" d="100"/>
        </p:scale>
        <p:origin x="-5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41EAD-92A1-4372-AD6B-1330CBEF90CD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27FA2-B00B-422B-807D-29298E10B6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488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A3222D-54E5-463F-B1C8-A1FF05CB4D72}" type="slidenum">
              <a:rPr lang="fr-FR" smtClean="0">
                <a:latin typeface="Arial" pitchFamily="34" charset="0"/>
              </a:rPr>
              <a:pPr/>
              <a:t>1</a:t>
            </a:fld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488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A3222D-54E5-463F-B1C8-A1FF05CB4D72}" type="slidenum">
              <a:rPr lang="fr-FR" smtClean="0">
                <a:latin typeface="Arial" pitchFamily="34" charset="0"/>
              </a:rPr>
              <a:pPr/>
              <a:t>2</a:t>
            </a:fld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488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A3222D-54E5-463F-B1C8-A1FF05CB4D72}" type="slidenum">
              <a:rPr lang="fr-FR" smtClean="0">
                <a:latin typeface="Arial" pitchFamily="34" charset="0"/>
              </a:rPr>
              <a:pPr/>
              <a:t>3</a:t>
            </a:fld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56707-A5AC-4775-A9C7-5D14DACE930E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DDE5-16E2-4FB8-BACD-FAE71BECF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00" name="Rectangle 16"/>
          <p:cNvSpPr>
            <a:spLocks noChangeArrowheads="1"/>
          </p:cNvSpPr>
          <p:nvPr/>
        </p:nvSpPr>
        <p:spPr bwMode="auto">
          <a:xfrm>
            <a:off x="539552" y="2285991"/>
            <a:ext cx="7632898" cy="960397"/>
          </a:xfrm>
          <a:prstGeom prst="rect">
            <a:avLst/>
          </a:prstGeom>
          <a:solidFill>
            <a:srgbClr val="99CCFF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54" name="Rectangle 36"/>
          <p:cNvSpPr>
            <a:spLocks noChangeArrowheads="1"/>
          </p:cNvSpPr>
          <p:nvPr/>
        </p:nvSpPr>
        <p:spPr bwMode="auto">
          <a:xfrm>
            <a:off x="7594600" y="2214554"/>
            <a:ext cx="649288" cy="1100148"/>
          </a:xfrm>
          <a:prstGeom prst="rect">
            <a:avLst/>
          </a:prstGeom>
          <a:solidFill>
            <a:srgbClr val="D7D6EA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5400" dirty="0">
              <a:latin typeface="Calibri" pitchFamily="34" charset="0"/>
            </a:endParaRPr>
          </a:p>
        </p:txBody>
      </p:sp>
      <p:sp>
        <p:nvSpPr>
          <p:cNvPr id="53256" name="Text Box 19"/>
          <p:cNvSpPr txBox="1">
            <a:spLocks noChangeArrowheads="1"/>
          </p:cNvSpPr>
          <p:nvPr/>
        </p:nvSpPr>
        <p:spPr bwMode="auto">
          <a:xfrm>
            <a:off x="7448550" y="2595564"/>
            <a:ext cx="1009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53271" name="Text Box 84"/>
          <p:cNvSpPr txBox="1">
            <a:spLocks noChangeArrowheads="1"/>
          </p:cNvSpPr>
          <p:nvPr/>
        </p:nvSpPr>
        <p:spPr bwMode="auto">
          <a:xfrm>
            <a:off x="4859338" y="4538686"/>
            <a:ext cx="23034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Détecteur</a:t>
            </a:r>
          </a:p>
        </p:txBody>
      </p:sp>
      <p:sp>
        <p:nvSpPr>
          <p:cNvPr id="53272" name="computr2"/>
          <p:cNvSpPr>
            <a:spLocks noEditPoints="1" noChangeArrowheads="1"/>
          </p:cNvSpPr>
          <p:nvPr/>
        </p:nvSpPr>
        <p:spPr bwMode="auto">
          <a:xfrm>
            <a:off x="2489195" y="5214950"/>
            <a:ext cx="1296987" cy="8651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73" name="Rectangle 86"/>
          <p:cNvSpPr>
            <a:spLocks noChangeArrowheads="1"/>
          </p:cNvSpPr>
          <p:nvPr/>
        </p:nvSpPr>
        <p:spPr bwMode="auto">
          <a:xfrm>
            <a:off x="1908175" y="4970486"/>
            <a:ext cx="2519363" cy="1282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74" name="Line 87"/>
          <p:cNvSpPr>
            <a:spLocks noChangeShapeType="1"/>
          </p:cNvSpPr>
          <p:nvPr/>
        </p:nvSpPr>
        <p:spPr bwMode="auto">
          <a:xfrm flipH="1">
            <a:off x="4067175" y="475458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3275" name="Line 88"/>
          <p:cNvSpPr>
            <a:spLocks noChangeShapeType="1"/>
          </p:cNvSpPr>
          <p:nvPr/>
        </p:nvSpPr>
        <p:spPr bwMode="auto">
          <a:xfrm>
            <a:off x="4067175" y="475458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3278" name="Text Box 14"/>
          <p:cNvSpPr txBox="1">
            <a:spLocks noChangeArrowheads="1"/>
          </p:cNvSpPr>
          <p:nvPr/>
        </p:nvSpPr>
        <p:spPr bwMode="auto">
          <a:xfrm>
            <a:off x="457200" y="2595564"/>
            <a:ext cx="801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60" name="ZoneTexte 59"/>
          <p:cNvSpPr txBox="1"/>
          <p:nvPr/>
        </p:nvSpPr>
        <p:spPr>
          <a:xfrm>
            <a:off x="3229325" y="333375"/>
            <a:ext cx="268535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CIEF : Principe</a:t>
            </a:r>
            <a:endParaRPr lang="fr-F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grpSp>
        <p:nvGrpSpPr>
          <p:cNvPr id="77" name="Groupe 76"/>
          <p:cNvGrpSpPr/>
          <p:nvPr/>
        </p:nvGrpSpPr>
        <p:grpSpPr>
          <a:xfrm>
            <a:off x="5927735" y="2071678"/>
            <a:ext cx="157153" cy="1243024"/>
            <a:chOff x="5927735" y="2071678"/>
            <a:chExt cx="157153" cy="1243024"/>
          </a:xfrm>
        </p:grpSpPr>
        <p:sp>
          <p:nvSpPr>
            <p:cNvPr id="53259" name="Line 67"/>
            <p:cNvSpPr>
              <a:spLocks noChangeShapeType="1"/>
            </p:cNvSpPr>
            <p:nvPr/>
          </p:nvSpPr>
          <p:spPr bwMode="auto">
            <a:xfrm flipH="1">
              <a:off x="5940425" y="23066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0" name="Line 69"/>
            <p:cNvSpPr>
              <a:spLocks noChangeShapeType="1"/>
            </p:cNvSpPr>
            <p:nvPr/>
          </p:nvSpPr>
          <p:spPr bwMode="auto">
            <a:xfrm flipH="1">
              <a:off x="5940425" y="27384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1" name="Line 70"/>
            <p:cNvSpPr>
              <a:spLocks noChangeShapeType="1"/>
            </p:cNvSpPr>
            <p:nvPr/>
          </p:nvSpPr>
          <p:spPr bwMode="auto">
            <a:xfrm flipH="1">
              <a:off x="5940425" y="25225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2" name="Line 71"/>
            <p:cNvSpPr>
              <a:spLocks noChangeShapeType="1"/>
            </p:cNvSpPr>
            <p:nvPr/>
          </p:nvSpPr>
          <p:spPr bwMode="auto">
            <a:xfrm>
              <a:off x="5940425" y="24511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3" name="Line 72"/>
            <p:cNvSpPr>
              <a:spLocks noChangeShapeType="1"/>
            </p:cNvSpPr>
            <p:nvPr/>
          </p:nvSpPr>
          <p:spPr bwMode="auto">
            <a:xfrm>
              <a:off x="5940425" y="26670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4" name="Line 73"/>
            <p:cNvSpPr>
              <a:spLocks noChangeShapeType="1"/>
            </p:cNvSpPr>
            <p:nvPr/>
          </p:nvSpPr>
          <p:spPr bwMode="auto">
            <a:xfrm>
              <a:off x="5940425" y="28829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5" name="Line 74"/>
            <p:cNvSpPr>
              <a:spLocks noChangeShapeType="1"/>
            </p:cNvSpPr>
            <p:nvPr/>
          </p:nvSpPr>
          <p:spPr bwMode="auto">
            <a:xfrm flipH="1">
              <a:off x="5940425" y="29543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6" name="Line 75"/>
            <p:cNvSpPr>
              <a:spLocks noChangeShapeType="1"/>
            </p:cNvSpPr>
            <p:nvPr/>
          </p:nvSpPr>
          <p:spPr bwMode="auto">
            <a:xfrm>
              <a:off x="5940425" y="30988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67" name="Line 76"/>
            <p:cNvSpPr>
              <a:spLocks noChangeShapeType="1"/>
            </p:cNvSpPr>
            <p:nvPr/>
          </p:nvSpPr>
          <p:spPr bwMode="auto">
            <a:xfrm flipH="1">
              <a:off x="5940425" y="31702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5" name="Line 67"/>
            <p:cNvSpPr>
              <a:spLocks noChangeShapeType="1"/>
            </p:cNvSpPr>
            <p:nvPr/>
          </p:nvSpPr>
          <p:spPr bwMode="auto">
            <a:xfrm flipH="1">
              <a:off x="5927735" y="2071678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>
              <a:off x="5927735" y="2216141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0" name="Groupe 89"/>
          <p:cNvGrpSpPr/>
          <p:nvPr/>
        </p:nvGrpSpPr>
        <p:grpSpPr>
          <a:xfrm>
            <a:off x="1500166" y="2357430"/>
            <a:ext cx="5715040" cy="857256"/>
            <a:chOff x="1500166" y="2357430"/>
            <a:chExt cx="5715040" cy="857256"/>
          </a:xfrm>
        </p:grpSpPr>
        <p:sp>
          <p:nvSpPr>
            <p:cNvPr id="78" name="Ellipse 77"/>
            <p:cNvSpPr/>
            <p:nvPr/>
          </p:nvSpPr>
          <p:spPr>
            <a:xfrm>
              <a:off x="1500166" y="2928934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2928926" y="2643182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143504" y="2357430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6572264" y="2571744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643306" y="2428868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2000232" y="2571744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4" name="Ellipse 83"/>
            <p:cNvSpPr/>
            <p:nvPr/>
          </p:nvSpPr>
          <p:spPr>
            <a:xfrm>
              <a:off x="4643438" y="2857496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6929454" y="2714620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500562" y="2357430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857620" y="2571744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2285984" y="2857496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6357950" y="2643182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8" name="Freeform 82"/>
          <p:cNvSpPr>
            <a:spLocks/>
          </p:cNvSpPr>
          <p:nvPr/>
        </p:nvSpPr>
        <p:spPr bwMode="auto">
          <a:xfrm>
            <a:off x="5429256" y="3286124"/>
            <a:ext cx="1081088" cy="215900"/>
          </a:xfrm>
          <a:custGeom>
            <a:avLst/>
            <a:gdLst>
              <a:gd name="T0" fmla="*/ 0 w 681"/>
              <a:gd name="T1" fmla="*/ 0 h 272"/>
              <a:gd name="T2" fmla="*/ 2147483647 w 681"/>
              <a:gd name="T3" fmla="*/ 2147483647 h 272"/>
              <a:gd name="T4" fmla="*/ 2147483647 w 681"/>
              <a:gd name="T5" fmla="*/ 0 h 272"/>
              <a:gd name="T6" fmla="*/ 0 60000 65536"/>
              <a:gd name="T7" fmla="*/ 0 60000 65536"/>
              <a:gd name="T8" fmla="*/ 0 60000 65536"/>
              <a:gd name="T9" fmla="*/ 0 w 681"/>
              <a:gd name="T10" fmla="*/ 0 h 272"/>
              <a:gd name="T11" fmla="*/ 681 w 681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1" h="272">
                <a:moveTo>
                  <a:pt x="0" y="0"/>
                </a:moveTo>
                <a:cubicBezTo>
                  <a:pt x="125" y="136"/>
                  <a:pt x="250" y="272"/>
                  <a:pt x="363" y="272"/>
                </a:cubicBezTo>
                <a:cubicBezTo>
                  <a:pt x="476" y="272"/>
                  <a:pt x="621" y="45"/>
                  <a:pt x="68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cxnSp>
        <p:nvCxnSpPr>
          <p:cNvPr id="99" name="Connecteur droit 98"/>
          <p:cNvCxnSpPr/>
          <p:nvPr/>
        </p:nvCxnSpPr>
        <p:spPr>
          <a:xfrm rot="16200000" flipH="1">
            <a:off x="5483620" y="4011237"/>
            <a:ext cx="1038246" cy="166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67"/>
          <p:cNvSpPr txBox="1">
            <a:spLocks noChangeArrowheads="1"/>
          </p:cNvSpPr>
          <p:nvPr/>
        </p:nvSpPr>
        <p:spPr bwMode="auto">
          <a:xfrm>
            <a:off x="357158" y="1785926"/>
            <a:ext cx="1119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  <a:cs typeface="Arial" pitchFamily="34" charset="0"/>
              </a:rPr>
              <a:t>pH acide</a:t>
            </a:r>
            <a:endParaRPr lang="fr-FR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1" name="ZoneTexte 67"/>
          <p:cNvSpPr txBox="1">
            <a:spLocks noChangeArrowheads="1"/>
          </p:cNvSpPr>
          <p:nvPr/>
        </p:nvSpPr>
        <p:spPr bwMode="auto">
          <a:xfrm>
            <a:off x="7286644" y="1785926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  <a:cs typeface="Arial" pitchFamily="34" charset="0"/>
              </a:rPr>
              <a:t>pH basique</a:t>
            </a:r>
            <a:endParaRPr lang="fr-FR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3277" name="Rectangle 35"/>
          <p:cNvSpPr>
            <a:spLocks noChangeArrowheads="1"/>
          </p:cNvSpPr>
          <p:nvPr/>
        </p:nvSpPr>
        <p:spPr bwMode="auto">
          <a:xfrm>
            <a:off x="538163" y="2214554"/>
            <a:ext cx="649287" cy="1100148"/>
          </a:xfrm>
          <a:prstGeom prst="rect">
            <a:avLst/>
          </a:prstGeom>
          <a:solidFill>
            <a:srgbClr val="D7D6EA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4000" dirty="0">
              <a:latin typeface="Calibri" pitchFamily="34" charset="0"/>
            </a:endParaRPr>
          </a:p>
        </p:txBody>
      </p:sp>
      <p:sp>
        <p:nvSpPr>
          <p:cNvPr id="42" name="ZoneTexte 67"/>
          <p:cNvSpPr txBox="1">
            <a:spLocks noChangeArrowheads="1"/>
          </p:cNvSpPr>
          <p:nvPr/>
        </p:nvSpPr>
        <p:spPr bwMode="auto">
          <a:xfrm>
            <a:off x="467544" y="908720"/>
            <a:ext cx="37305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u="sng" dirty="0" smtClean="0">
                <a:latin typeface="Comic Sans MS" pitchFamily="66" charset="0"/>
                <a:cs typeface="Arial" pitchFamily="34" charset="0"/>
              </a:rPr>
              <a:t>Remplissage du capillaire</a:t>
            </a:r>
            <a:endParaRPr lang="fr-FR" sz="2400" u="sng" dirty="0">
              <a:latin typeface="Comic Sans MS" pitchFamily="66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77" name="Rectangle 35"/>
          <p:cNvSpPr>
            <a:spLocks noChangeArrowheads="1"/>
          </p:cNvSpPr>
          <p:nvPr/>
        </p:nvSpPr>
        <p:spPr bwMode="auto">
          <a:xfrm>
            <a:off x="538163" y="2214554"/>
            <a:ext cx="649287" cy="1100148"/>
          </a:xfrm>
          <a:prstGeom prst="rect">
            <a:avLst/>
          </a:prstGeom>
          <a:solidFill>
            <a:srgbClr val="D7D6EA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4000" dirty="0">
              <a:latin typeface="Calibri" pitchFamily="34" charset="0"/>
            </a:endParaRPr>
          </a:p>
        </p:txBody>
      </p:sp>
      <p:sp>
        <p:nvSpPr>
          <p:cNvPr id="53300" name="Rectangle 16"/>
          <p:cNvSpPr>
            <a:spLocks noChangeArrowheads="1"/>
          </p:cNvSpPr>
          <p:nvPr/>
        </p:nvSpPr>
        <p:spPr bwMode="auto">
          <a:xfrm>
            <a:off x="1187450" y="2285991"/>
            <a:ext cx="6985000" cy="960397"/>
          </a:xfrm>
          <a:prstGeom prst="rect">
            <a:avLst/>
          </a:prstGeom>
          <a:solidFill>
            <a:srgbClr val="99CCFF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54" name="Rectangle 36"/>
          <p:cNvSpPr>
            <a:spLocks noChangeArrowheads="1"/>
          </p:cNvSpPr>
          <p:nvPr/>
        </p:nvSpPr>
        <p:spPr bwMode="auto">
          <a:xfrm>
            <a:off x="7594600" y="2214554"/>
            <a:ext cx="649288" cy="1100148"/>
          </a:xfrm>
          <a:prstGeom prst="rect">
            <a:avLst/>
          </a:prstGeom>
          <a:solidFill>
            <a:srgbClr val="D7D6EA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5400" dirty="0">
              <a:latin typeface="Calibri" pitchFamily="34" charset="0"/>
            </a:endParaRPr>
          </a:p>
        </p:txBody>
      </p:sp>
      <p:sp>
        <p:nvSpPr>
          <p:cNvPr id="53256" name="Text Box 19"/>
          <p:cNvSpPr txBox="1">
            <a:spLocks noChangeArrowheads="1"/>
          </p:cNvSpPr>
          <p:nvPr/>
        </p:nvSpPr>
        <p:spPr bwMode="auto">
          <a:xfrm>
            <a:off x="7448550" y="2595564"/>
            <a:ext cx="1009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4500563" y="6448449"/>
            <a:ext cx="2143125" cy="338137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CC3300"/>
                </a:solidFill>
                <a:latin typeface="Calibri" pitchFamily="34" charset="0"/>
              </a:rPr>
              <a:t>Générateur de tension</a:t>
            </a:r>
          </a:p>
        </p:txBody>
      </p:sp>
      <p:sp>
        <p:nvSpPr>
          <p:cNvPr id="53271" name="Text Box 84"/>
          <p:cNvSpPr txBox="1">
            <a:spLocks noChangeArrowheads="1"/>
          </p:cNvSpPr>
          <p:nvPr/>
        </p:nvSpPr>
        <p:spPr bwMode="auto">
          <a:xfrm>
            <a:off x="4859338" y="4538686"/>
            <a:ext cx="23034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Détecteur</a:t>
            </a:r>
          </a:p>
        </p:txBody>
      </p:sp>
      <p:sp>
        <p:nvSpPr>
          <p:cNvPr id="53272" name="computr2"/>
          <p:cNvSpPr>
            <a:spLocks noEditPoints="1" noChangeArrowheads="1"/>
          </p:cNvSpPr>
          <p:nvPr/>
        </p:nvSpPr>
        <p:spPr bwMode="auto">
          <a:xfrm>
            <a:off x="2489195" y="5214950"/>
            <a:ext cx="1296987" cy="8651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73" name="Rectangle 86"/>
          <p:cNvSpPr>
            <a:spLocks noChangeArrowheads="1"/>
          </p:cNvSpPr>
          <p:nvPr/>
        </p:nvSpPr>
        <p:spPr bwMode="auto">
          <a:xfrm>
            <a:off x="1908175" y="4970486"/>
            <a:ext cx="2519363" cy="1282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74" name="Line 87"/>
          <p:cNvSpPr>
            <a:spLocks noChangeShapeType="1"/>
          </p:cNvSpPr>
          <p:nvPr/>
        </p:nvSpPr>
        <p:spPr bwMode="auto">
          <a:xfrm flipH="1">
            <a:off x="4067175" y="475458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3275" name="Line 88"/>
          <p:cNvSpPr>
            <a:spLocks noChangeShapeType="1"/>
          </p:cNvSpPr>
          <p:nvPr/>
        </p:nvSpPr>
        <p:spPr bwMode="auto">
          <a:xfrm>
            <a:off x="4067175" y="475458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3278" name="Text Box 14"/>
          <p:cNvSpPr txBox="1">
            <a:spLocks noChangeArrowheads="1"/>
          </p:cNvSpPr>
          <p:nvPr/>
        </p:nvSpPr>
        <p:spPr bwMode="auto">
          <a:xfrm>
            <a:off x="457200" y="2595564"/>
            <a:ext cx="801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60" name="ZoneTexte 59"/>
          <p:cNvSpPr txBox="1"/>
          <p:nvPr/>
        </p:nvSpPr>
        <p:spPr>
          <a:xfrm>
            <a:off x="3229325" y="333375"/>
            <a:ext cx="268535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CIEF : Principe</a:t>
            </a:r>
            <a:endParaRPr lang="fr-F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1500166" y="2928934"/>
            <a:ext cx="285752" cy="28575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2928926" y="2643182"/>
            <a:ext cx="285752" cy="28575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143504" y="2357430"/>
            <a:ext cx="285752" cy="28575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572264" y="2571744"/>
            <a:ext cx="285752" cy="28575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3643306" y="2428868"/>
            <a:ext cx="285752" cy="285752"/>
          </a:xfrm>
          <a:prstGeom prst="ellipse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2000232" y="2571744"/>
            <a:ext cx="285752" cy="285752"/>
          </a:xfrm>
          <a:prstGeom prst="ellipse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7" name="Ellipse 66"/>
          <p:cNvSpPr/>
          <p:nvPr/>
        </p:nvSpPr>
        <p:spPr>
          <a:xfrm>
            <a:off x="4643438" y="2857496"/>
            <a:ext cx="285752" cy="285752"/>
          </a:xfrm>
          <a:prstGeom prst="ellipse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929454" y="2714620"/>
            <a:ext cx="285752" cy="285752"/>
          </a:xfrm>
          <a:prstGeom prst="ellipse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4500562" y="2357430"/>
            <a:ext cx="285752" cy="28575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3857620" y="2571744"/>
            <a:ext cx="285752" cy="28575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2285984" y="2857496"/>
            <a:ext cx="285752" cy="28575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6357950" y="2643182"/>
            <a:ext cx="285752" cy="28575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8" name="Groupe 57"/>
          <p:cNvGrpSpPr/>
          <p:nvPr/>
        </p:nvGrpSpPr>
        <p:grpSpPr>
          <a:xfrm>
            <a:off x="5927735" y="2071678"/>
            <a:ext cx="157153" cy="1243024"/>
            <a:chOff x="5927735" y="2071678"/>
            <a:chExt cx="157153" cy="1243024"/>
          </a:xfrm>
        </p:grpSpPr>
        <p:sp>
          <p:nvSpPr>
            <p:cNvPr id="65" name="Line 67"/>
            <p:cNvSpPr>
              <a:spLocks noChangeShapeType="1"/>
            </p:cNvSpPr>
            <p:nvPr/>
          </p:nvSpPr>
          <p:spPr bwMode="auto">
            <a:xfrm flipH="1">
              <a:off x="5940425" y="23066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 flipH="1">
              <a:off x="5940425" y="27384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 flipH="1">
              <a:off x="5940425" y="25225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5940425" y="24511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5940425" y="26670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5940425" y="28829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 flipH="1">
              <a:off x="5940425" y="29543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5940425" y="30988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 flipH="1">
              <a:off x="5940425" y="31702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" name="Line 67"/>
            <p:cNvSpPr>
              <a:spLocks noChangeShapeType="1"/>
            </p:cNvSpPr>
            <p:nvPr/>
          </p:nvSpPr>
          <p:spPr bwMode="auto">
            <a:xfrm flipH="1">
              <a:off x="5927735" y="2071678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" name="Line 71"/>
            <p:cNvSpPr>
              <a:spLocks noChangeShapeType="1"/>
            </p:cNvSpPr>
            <p:nvPr/>
          </p:nvSpPr>
          <p:spPr bwMode="auto">
            <a:xfrm>
              <a:off x="5927735" y="2216141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4" name="Freeform 82"/>
          <p:cNvSpPr>
            <a:spLocks/>
          </p:cNvSpPr>
          <p:nvPr/>
        </p:nvSpPr>
        <p:spPr bwMode="auto">
          <a:xfrm>
            <a:off x="5429256" y="3286124"/>
            <a:ext cx="1081088" cy="215900"/>
          </a:xfrm>
          <a:custGeom>
            <a:avLst/>
            <a:gdLst>
              <a:gd name="T0" fmla="*/ 0 w 681"/>
              <a:gd name="T1" fmla="*/ 0 h 272"/>
              <a:gd name="T2" fmla="*/ 2147483647 w 681"/>
              <a:gd name="T3" fmla="*/ 2147483647 h 272"/>
              <a:gd name="T4" fmla="*/ 2147483647 w 681"/>
              <a:gd name="T5" fmla="*/ 0 h 272"/>
              <a:gd name="T6" fmla="*/ 0 60000 65536"/>
              <a:gd name="T7" fmla="*/ 0 60000 65536"/>
              <a:gd name="T8" fmla="*/ 0 60000 65536"/>
              <a:gd name="T9" fmla="*/ 0 w 681"/>
              <a:gd name="T10" fmla="*/ 0 h 272"/>
              <a:gd name="T11" fmla="*/ 681 w 681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1" h="272">
                <a:moveTo>
                  <a:pt x="0" y="0"/>
                </a:moveTo>
                <a:cubicBezTo>
                  <a:pt x="125" y="136"/>
                  <a:pt x="250" y="272"/>
                  <a:pt x="363" y="272"/>
                </a:cubicBezTo>
                <a:cubicBezTo>
                  <a:pt x="476" y="272"/>
                  <a:pt x="621" y="45"/>
                  <a:pt x="68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cxnSp>
        <p:nvCxnSpPr>
          <p:cNvPr id="85" name="Connecteur droit 84"/>
          <p:cNvCxnSpPr>
            <a:endCxn id="53271" idx="0"/>
          </p:cNvCxnSpPr>
          <p:nvPr/>
        </p:nvCxnSpPr>
        <p:spPr>
          <a:xfrm rot="16200000" flipH="1">
            <a:off x="5483620" y="4011237"/>
            <a:ext cx="1038246" cy="166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e 105"/>
          <p:cNvGrpSpPr/>
          <p:nvPr/>
        </p:nvGrpSpPr>
        <p:grpSpPr>
          <a:xfrm>
            <a:off x="1500167" y="1481126"/>
            <a:ext cx="5857915" cy="661989"/>
            <a:chOff x="1500167" y="1481126"/>
            <a:chExt cx="5857915" cy="661989"/>
          </a:xfrm>
        </p:grpSpPr>
        <p:sp>
          <p:nvSpPr>
            <p:cNvPr id="86" name="Triangle isocèle 85"/>
            <p:cNvSpPr/>
            <p:nvPr/>
          </p:nvSpPr>
          <p:spPr>
            <a:xfrm rot="16200000">
              <a:off x="4286248" y="-928719"/>
              <a:ext cx="285753" cy="5857915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Text Box 84"/>
            <p:cNvSpPr txBox="1">
              <a:spLocks noChangeArrowheads="1"/>
            </p:cNvSpPr>
            <p:nvPr/>
          </p:nvSpPr>
          <p:spPr bwMode="auto">
            <a:xfrm>
              <a:off x="3277393" y="1481126"/>
              <a:ext cx="2303462" cy="37623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>
                  <a:solidFill>
                    <a:srgbClr val="FF0000"/>
                  </a:solidFill>
                </a:rPr>
                <a:t>Gradient de pH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8" name="ZoneTexte 67"/>
          <p:cNvSpPr txBox="1">
            <a:spLocks noChangeArrowheads="1"/>
          </p:cNvSpPr>
          <p:nvPr/>
        </p:nvSpPr>
        <p:spPr bwMode="auto">
          <a:xfrm>
            <a:off x="357158" y="1785926"/>
            <a:ext cx="1119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  <a:cs typeface="Arial" pitchFamily="34" charset="0"/>
              </a:rPr>
              <a:t>pH acide</a:t>
            </a:r>
            <a:endParaRPr lang="fr-FR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9" name="ZoneTexte 67"/>
          <p:cNvSpPr txBox="1">
            <a:spLocks noChangeArrowheads="1"/>
          </p:cNvSpPr>
          <p:nvPr/>
        </p:nvSpPr>
        <p:spPr bwMode="auto">
          <a:xfrm>
            <a:off x="7286644" y="1785926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  <a:cs typeface="Arial" pitchFamily="34" charset="0"/>
              </a:rPr>
              <a:t>pH basique</a:t>
            </a:r>
            <a:endParaRPr lang="fr-FR" dirty="0">
              <a:latin typeface="Comic Sans MS" pitchFamily="66" charset="0"/>
              <a:cs typeface="Arial" pitchFamily="34" charset="0"/>
            </a:endParaRPr>
          </a:p>
        </p:txBody>
      </p:sp>
      <p:grpSp>
        <p:nvGrpSpPr>
          <p:cNvPr id="105" name="Groupe 104"/>
          <p:cNvGrpSpPr/>
          <p:nvPr/>
        </p:nvGrpSpPr>
        <p:grpSpPr>
          <a:xfrm>
            <a:off x="571472" y="2214554"/>
            <a:ext cx="7572428" cy="4214842"/>
            <a:chOff x="571472" y="2214554"/>
            <a:chExt cx="7572428" cy="4214842"/>
          </a:xfrm>
        </p:grpSpPr>
        <p:grpSp>
          <p:nvGrpSpPr>
            <p:cNvPr id="3" name="Group 66"/>
            <p:cNvGrpSpPr>
              <a:grpSpLocks/>
            </p:cNvGrpSpPr>
            <p:nvPr/>
          </p:nvGrpSpPr>
          <p:grpSpPr bwMode="auto">
            <a:xfrm>
              <a:off x="900113" y="3314702"/>
              <a:ext cx="7056437" cy="3114694"/>
              <a:chOff x="567" y="2069"/>
              <a:chExt cx="4445" cy="1225"/>
            </a:xfrm>
          </p:grpSpPr>
          <p:sp>
            <p:nvSpPr>
              <p:cNvPr id="53292" name="Line 54"/>
              <p:cNvSpPr>
                <a:spLocks noChangeShapeType="1"/>
              </p:cNvSpPr>
              <p:nvPr/>
            </p:nvSpPr>
            <p:spPr bwMode="auto">
              <a:xfrm>
                <a:off x="567" y="2069"/>
                <a:ext cx="0" cy="1225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93" name="Line 56"/>
              <p:cNvSpPr>
                <a:spLocks noChangeShapeType="1"/>
              </p:cNvSpPr>
              <p:nvPr/>
            </p:nvSpPr>
            <p:spPr bwMode="auto">
              <a:xfrm>
                <a:off x="5012" y="2069"/>
                <a:ext cx="0" cy="1225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94" name="Line 57"/>
              <p:cNvSpPr>
                <a:spLocks noChangeShapeType="1"/>
              </p:cNvSpPr>
              <p:nvPr/>
            </p:nvSpPr>
            <p:spPr bwMode="auto">
              <a:xfrm>
                <a:off x="567" y="3294"/>
                <a:ext cx="2812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95" name="Line 58"/>
              <p:cNvSpPr>
                <a:spLocks noChangeShapeType="1"/>
              </p:cNvSpPr>
              <p:nvPr/>
            </p:nvSpPr>
            <p:spPr bwMode="auto">
              <a:xfrm flipH="1">
                <a:off x="3651" y="3294"/>
                <a:ext cx="1361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04" name="Groupe 103"/>
            <p:cNvGrpSpPr/>
            <p:nvPr/>
          </p:nvGrpSpPr>
          <p:grpSpPr>
            <a:xfrm>
              <a:off x="571472" y="2214554"/>
              <a:ext cx="7572428" cy="1015663"/>
              <a:chOff x="571472" y="2214554"/>
              <a:chExt cx="7572428" cy="1015663"/>
            </a:xfrm>
          </p:grpSpPr>
          <p:sp>
            <p:nvSpPr>
              <p:cNvPr id="102" name="ZoneTexte 101"/>
              <p:cNvSpPr txBox="1"/>
              <p:nvPr/>
            </p:nvSpPr>
            <p:spPr>
              <a:xfrm>
                <a:off x="571472" y="2357430"/>
                <a:ext cx="49084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800" dirty="0" smtClean="0"/>
                  <a:t>+</a:t>
                </a:r>
                <a:endParaRPr lang="fr-FR" sz="4800" dirty="0"/>
              </a:p>
            </p:txBody>
          </p:sp>
          <p:sp>
            <p:nvSpPr>
              <p:cNvPr id="103" name="ZoneTexte 102"/>
              <p:cNvSpPr txBox="1"/>
              <p:nvPr/>
            </p:nvSpPr>
            <p:spPr>
              <a:xfrm>
                <a:off x="7723592" y="2214554"/>
                <a:ext cx="42030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6000" dirty="0" smtClean="0"/>
                  <a:t>-</a:t>
                </a:r>
                <a:endParaRPr lang="fr-FR" sz="6000" dirty="0"/>
              </a:p>
            </p:txBody>
          </p:sp>
        </p:grpSp>
      </p:grpSp>
      <p:sp>
        <p:nvSpPr>
          <p:cNvPr id="81" name="ZoneTexte 67"/>
          <p:cNvSpPr txBox="1">
            <a:spLocks noChangeArrowheads="1"/>
          </p:cNvSpPr>
          <p:nvPr/>
        </p:nvSpPr>
        <p:spPr bwMode="auto">
          <a:xfrm>
            <a:off x="467544" y="908720"/>
            <a:ext cx="4336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u="sng" dirty="0" smtClean="0">
                <a:latin typeface="Comic Sans MS" pitchFamily="66" charset="0"/>
                <a:cs typeface="Arial" pitchFamily="34" charset="0"/>
              </a:rPr>
              <a:t>Première étape : Focalisation</a:t>
            </a:r>
            <a:endParaRPr lang="fr-FR" sz="2400" u="sng" dirty="0">
              <a:latin typeface="Comic Sans MS" pitchFamily="66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31267E-6 L 0.07621 -0.000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19056E-6 L -0.08004 -0.0006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93154E-6 L -0.32223 -0.0011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83996E-6 L -0.47848 -0.0113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" y="-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179 -0.0009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046 L -0.11007 -0.0004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-0.36232 -2.22222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093 L 0.14063 -0.0009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71785E-6 L 0.3132 -0.0004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1 0.00116 L 0.07031 2.6827E-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069 L -0.13212 -0.0011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2" grpId="0" animBg="1"/>
      <p:bldP spid="63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77" name="Rectangle 35"/>
          <p:cNvSpPr>
            <a:spLocks noChangeArrowheads="1"/>
          </p:cNvSpPr>
          <p:nvPr/>
        </p:nvSpPr>
        <p:spPr bwMode="auto">
          <a:xfrm>
            <a:off x="538163" y="2214554"/>
            <a:ext cx="649287" cy="1100148"/>
          </a:xfrm>
          <a:prstGeom prst="rect">
            <a:avLst/>
          </a:prstGeom>
          <a:solidFill>
            <a:srgbClr val="D7D6EA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4000" dirty="0">
              <a:latin typeface="Calibri" pitchFamily="34" charset="0"/>
            </a:endParaRPr>
          </a:p>
        </p:txBody>
      </p:sp>
      <p:sp>
        <p:nvSpPr>
          <p:cNvPr id="53300" name="Rectangle 16"/>
          <p:cNvSpPr>
            <a:spLocks noChangeArrowheads="1"/>
          </p:cNvSpPr>
          <p:nvPr/>
        </p:nvSpPr>
        <p:spPr bwMode="auto">
          <a:xfrm>
            <a:off x="1187450" y="2285991"/>
            <a:ext cx="6985000" cy="960397"/>
          </a:xfrm>
          <a:prstGeom prst="rect">
            <a:avLst/>
          </a:prstGeom>
          <a:solidFill>
            <a:srgbClr val="99CCFF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56" name="Text Box 19"/>
          <p:cNvSpPr txBox="1">
            <a:spLocks noChangeArrowheads="1"/>
          </p:cNvSpPr>
          <p:nvPr/>
        </p:nvSpPr>
        <p:spPr bwMode="auto">
          <a:xfrm>
            <a:off x="7448550" y="2595564"/>
            <a:ext cx="1009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4500563" y="6448449"/>
            <a:ext cx="2143125" cy="338137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CC3300"/>
                </a:solidFill>
                <a:latin typeface="Calibri" pitchFamily="34" charset="0"/>
              </a:rPr>
              <a:t>Générateur de tension</a:t>
            </a:r>
          </a:p>
        </p:txBody>
      </p:sp>
      <p:sp>
        <p:nvSpPr>
          <p:cNvPr id="53271" name="Text Box 84"/>
          <p:cNvSpPr txBox="1">
            <a:spLocks noChangeArrowheads="1"/>
          </p:cNvSpPr>
          <p:nvPr/>
        </p:nvSpPr>
        <p:spPr bwMode="auto">
          <a:xfrm>
            <a:off x="4859338" y="4538686"/>
            <a:ext cx="23034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/>
              <a:t>Détecteur</a:t>
            </a:r>
          </a:p>
        </p:txBody>
      </p:sp>
      <p:sp>
        <p:nvSpPr>
          <p:cNvPr id="53272" name="computr2"/>
          <p:cNvSpPr>
            <a:spLocks noEditPoints="1" noChangeArrowheads="1"/>
          </p:cNvSpPr>
          <p:nvPr/>
        </p:nvSpPr>
        <p:spPr bwMode="auto">
          <a:xfrm>
            <a:off x="2489195" y="5214950"/>
            <a:ext cx="1296987" cy="8651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73" name="Rectangle 86"/>
          <p:cNvSpPr>
            <a:spLocks noChangeArrowheads="1"/>
          </p:cNvSpPr>
          <p:nvPr/>
        </p:nvSpPr>
        <p:spPr bwMode="auto">
          <a:xfrm>
            <a:off x="1908175" y="4970486"/>
            <a:ext cx="2519363" cy="1282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3274" name="Line 87"/>
          <p:cNvSpPr>
            <a:spLocks noChangeShapeType="1"/>
          </p:cNvSpPr>
          <p:nvPr/>
        </p:nvSpPr>
        <p:spPr bwMode="auto">
          <a:xfrm flipH="1">
            <a:off x="4067175" y="475458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3275" name="Line 88"/>
          <p:cNvSpPr>
            <a:spLocks noChangeShapeType="1"/>
          </p:cNvSpPr>
          <p:nvPr/>
        </p:nvSpPr>
        <p:spPr bwMode="auto">
          <a:xfrm>
            <a:off x="4067175" y="475458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4427538" y="5114949"/>
            <a:ext cx="2089150" cy="1008062"/>
            <a:chOff x="2789" y="2523"/>
            <a:chExt cx="1316" cy="635"/>
          </a:xfrm>
        </p:grpSpPr>
        <p:sp>
          <p:nvSpPr>
            <p:cNvPr id="53281" name="Line 89"/>
            <p:cNvSpPr>
              <a:spLocks noChangeShapeType="1"/>
            </p:cNvSpPr>
            <p:nvPr/>
          </p:nvSpPr>
          <p:spPr bwMode="auto">
            <a:xfrm>
              <a:off x="3107" y="3067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2" name="Line 90"/>
            <p:cNvSpPr>
              <a:spLocks noChangeShapeType="1"/>
            </p:cNvSpPr>
            <p:nvPr/>
          </p:nvSpPr>
          <p:spPr bwMode="auto">
            <a:xfrm flipV="1">
              <a:off x="3243" y="2659"/>
              <a:ext cx="45" cy="40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3" name="Line 91"/>
            <p:cNvSpPr>
              <a:spLocks noChangeShapeType="1"/>
            </p:cNvSpPr>
            <p:nvPr/>
          </p:nvSpPr>
          <p:spPr bwMode="auto">
            <a:xfrm>
              <a:off x="3288" y="2659"/>
              <a:ext cx="45" cy="40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4" name="Line 92"/>
            <p:cNvSpPr>
              <a:spLocks noChangeShapeType="1"/>
            </p:cNvSpPr>
            <p:nvPr/>
          </p:nvSpPr>
          <p:spPr bwMode="auto">
            <a:xfrm>
              <a:off x="3334" y="3067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5" name="Line 93"/>
            <p:cNvSpPr>
              <a:spLocks noChangeShapeType="1"/>
            </p:cNvSpPr>
            <p:nvPr/>
          </p:nvSpPr>
          <p:spPr bwMode="auto">
            <a:xfrm flipV="1">
              <a:off x="3470" y="2659"/>
              <a:ext cx="45" cy="408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6" name="Line 94"/>
            <p:cNvSpPr>
              <a:spLocks noChangeShapeType="1"/>
            </p:cNvSpPr>
            <p:nvPr/>
          </p:nvSpPr>
          <p:spPr bwMode="auto">
            <a:xfrm>
              <a:off x="3515" y="2659"/>
              <a:ext cx="45" cy="408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7" name="Line 95"/>
            <p:cNvSpPr>
              <a:spLocks noChangeShapeType="1"/>
            </p:cNvSpPr>
            <p:nvPr/>
          </p:nvSpPr>
          <p:spPr bwMode="auto">
            <a:xfrm>
              <a:off x="3560" y="3067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8" name="Line 96"/>
            <p:cNvSpPr>
              <a:spLocks noChangeShapeType="1"/>
            </p:cNvSpPr>
            <p:nvPr/>
          </p:nvSpPr>
          <p:spPr bwMode="auto">
            <a:xfrm>
              <a:off x="3787" y="3067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89" name="Line 97"/>
            <p:cNvSpPr>
              <a:spLocks noChangeShapeType="1"/>
            </p:cNvSpPr>
            <p:nvPr/>
          </p:nvSpPr>
          <p:spPr bwMode="auto">
            <a:xfrm flipV="1">
              <a:off x="3697" y="2659"/>
              <a:ext cx="45" cy="4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90" name="Line 98"/>
            <p:cNvSpPr>
              <a:spLocks noChangeShapeType="1"/>
            </p:cNvSpPr>
            <p:nvPr/>
          </p:nvSpPr>
          <p:spPr bwMode="auto">
            <a:xfrm>
              <a:off x="3742" y="2659"/>
              <a:ext cx="45" cy="4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91" name="Rectangle 100"/>
            <p:cNvSpPr>
              <a:spLocks noChangeArrowheads="1"/>
            </p:cNvSpPr>
            <p:nvPr/>
          </p:nvSpPr>
          <p:spPr bwMode="auto">
            <a:xfrm>
              <a:off x="2789" y="2523"/>
              <a:ext cx="1316" cy="6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</p:grpSp>
      <p:sp>
        <p:nvSpPr>
          <p:cNvPr id="53278" name="Text Box 14"/>
          <p:cNvSpPr txBox="1">
            <a:spLocks noChangeArrowheads="1"/>
          </p:cNvSpPr>
          <p:nvPr/>
        </p:nvSpPr>
        <p:spPr bwMode="auto">
          <a:xfrm>
            <a:off x="457200" y="2595564"/>
            <a:ext cx="801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60" name="ZoneTexte 59"/>
          <p:cNvSpPr txBox="1"/>
          <p:nvPr/>
        </p:nvSpPr>
        <p:spPr>
          <a:xfrm>
            <a:off x="3229325" y="333375"/>
            <a:ext cx="268535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CIEF : Principe</a:t>
            </a:r>
            <a:endParaRPr lang="fr-F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grpSp>
        <p:nvGrpSpPr>
          <p:cNvPr id="91" name="Groupe 90"/>
          <p:cNvGrpSpPr/>
          <p:nvPr/>
        </p:nvGrpSpPr>
        <p:grpSpPr>
          <a:xfrm>
            <a:off x="2214546" y="2357430"/>
            <a:ext cx="285752" cy="857256"/>
            <a:chOff x="2214546" y="2357430"/>
            <a:chExt cx="285752" cy="857256"/>
          </a:xfrm>
        </p:grpSpPr>
        <p:sp>
          <p:nvSpPr>
            <p:cNvPr id="59" name="Ellipse 58"/>
            <p:cNvSpPr/>
            <p:nvPr/>
          </p:nvSpPr>
          <p:spPr>
            <a:xfrm>
              <a:off x="2214546" y="2928934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/>
            <p:cNvSpPr/>
            <p:nvPr/>
          </p:nvSpPr>
          <p:spPr>
            <a:xfrm>
              <a:off x="2214546" y="2643182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/>
            <p:cNvSpPr/>
            <p:nvPr/>
          </p:nvSpPr>
          <p:spPr>
            <a:xfrm>
              <a:off x="2214546" y="2357430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2214546" y="2571744"/>
              <a:ext cx="285752" cy="28575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0" name="Groupe 89"/>
          <p:cNvGrpSpPr/>
          <p:nvPr/>
        </p:nvGrpSpPr>
        <p:grpSpPr>
          <a:xfrm>
            <a:off x="3638176" y="2428868"/>
            <a:ext cx="285752" cy="714380"/>
            <a:chOff x="3214678" y="2428868"/>
            <a:chExt cx="285752" cy="714380"/>
          </a:xfrm>
        </p:grpSpPr>
        <p:sp>
          <p:nvSpPr>
            <p:cNvPr id="64" name="Ellipse 63"/>
            <p:cNvSpPr/>
            <p:nvPr/>
          </p:nvSpPr>
          <p:spPr>
            <a:xfrm>
              <a:off x="3214678" y="2428868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Ellipse 65"/>
            <p:cNvSpPr/>
            <p:nvPr/>
          </p:nvSpPr>
          <p:spPr>
            <a:xfrm>
              <a:off x="3214678" y="2571744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7" name="Ellipse 66"/>
            <p:cNvSpPr/>
            <p:nvPr/>
          </p:nvSpPr>
          <p:spPr>
            <a:xfrm>
              <a:off x="3214678" y="2857496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Ellipse 67"/>
            <p:cNvSpPr/>
            <p:nvPr/>
          </p:nvSpPr>
          <p:spPr>
            <a:xfrm>
              <a:off x="3214678" y="2714620"/>
              <a:ext cx="285752" cy="285752"/>
            </a:xfrm>
            <a:prstGeom prst="ellipse">
              <a:avLst/>
            </a:prstGeom>
            <a:solidFill>
              <a:srgbClr val="FFCC00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1" name="Groupe 80"/>
          <p:cNvGrpSpPr/>
          <p:nvPr/>
        </p:nvGrpSpPr>
        <p:grpSpPr>
          <a:xfrm>
            <a:off x="5143504" y="2357430"/>
            <a:ext cx="285752" cy="785818"/>
            <a:chOff x="5143504" y="2357430"/>
            <a:chExt cx="285752" cy="785818"/>
          </a:xfrm>
        </p:grpSpPr>
        <p:sp>
          <p:nvSpPr>
            <p:cNvPr id="69" name="Ellipse 68"/>
            <p:cNvSpPr/>
            <p:nvPr/>
          </p:nvSpPr>
          <p:spPr>
            <a:xfrm>
              <a:off x="5143504" y="2357430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/>
            <p:cNvSpPr/>
            <p:nvPr/>
          </p:nvSpPr>
          <p:spPr>
            <a:xfrm>
              <a:off x="5143504" y="2571744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Ellipse 70"/>
            <p:cNvSpPr/>
            <p:nvPr/>
          </p:nvSpPr>
          <p:spPr>
            <a:xfrm>
              <a:off x="5143504" y="2857496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Ellipse 71"/>
            <p:cNvSpPr/>
            <p:nvPr/>
          </p:nvSpPr>
          <p:spPr>
            <a:xfrm>
              <a:off x="5143504" y="2643182"/>
              <a:ext cx="285752" cy="285752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" name="Groupe 57"/>
          <p:cNvGrpSpPr/>
          <p:nvPr/>
        </p:nvGrpSpPr>
        <p:grpSpPr>
          <a:xfrm>
            <a:off x="5927735" y="2071678"/>
            <a:ext cx="157153" cy="1243024"/>
            <a:chOff x="5927735" y="2071678"/>
            <a:chExt cx="157153" cy="1243024"/>
          </a:xfrm>
        </p:grpSpPr>
        <p:sp>
          <p:nvSpPr>
            <p:cNvPr id="65" name="Line 67"/>
            <p:cNvSpPr>
              <a:spLocks noChangeShapeType="1"/>
            </p:cNvSpPr>
            <p:nvPr/>
          </p:nvSpPr>
          <p:spPr bwMode="auto">
            <a:xfrm flipH="1">
              <a:off x="5940425" y="23066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 flipH="1">
              <a:off x="5940425" y="27384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 flipH="1">
              <a:off x="5940425" y="25225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5940425" y="24511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5940425" y="26670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5940425" y="28829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 flipH="1">
              <a:off x="5940425" y="29543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5940425" y="3098802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 flipH="1">
              <a:off x="5940425" y="3170239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" name="Line 67"/>
            <p:cNvSpPr>
              <a:spLocks noChangeShapeType="1"/>
            </p:cNvSpPr>
            <p:nvPr/>
          </p:nvSpPr>
          <p:spPr bwMode="auto">
            <a:xfrm flipH="1">
              <a:off x="5927735" y="2071678"/>
              <a:ext cx="144463" cy="1444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" name="Line 71"/>
            <p:cNvSpPr>
              <a:spLocks noChangeShapeType="1"/>
            </p:cNvSpPr>
            <p:nvPr/>
          </p:nvSpPr>
          <p:spPr bwMode="auto">
            <a:xfrm>
              <a:off x="5927735" y="2216141"/>
              <a:ext cx="144463" cy="71437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4" name="Freeform 82"/>
          <p:cNvSpPr>
            <a:spLocks/>
          </p:cNvSpPr>
          <p:nvPr/>
        </p:nvSpPr>
        <p:spPr bwMode="auto">
          <a:xfrm>
            <a:off x="5429256" y="3286124"/>
            <a:ext cx="1081088" cy="215900"/>
          </a:xfrm>
          <a:custGeom>
            <a:avLst/>
            <a:gdLst>
              <a:gd name="T0" fmla="*/ 0 w 681"/>
              <a:gd name="T1" fmla="*/ 0 h 272"/>
              <a:gd name="T2" fmla="*/ 2147483647 w 681"/>
              <a:gd name="T3" fmla="*/ 2147483647 h 272"/>
              <a:gd name="T4" fmla="*/ 2147483647 w 681"/>
              <a:gd name="T5" fmla="*/ 0 h 272"/>
              <a:gd name="T6" fmla="*/ 0 60000 65536"/>
              <a:gd name="T7" fmla="*/ 0 60000 65536"/>
              <a:gd name="T8" fmla="*/ 0 60000 65536"/>
              <a:gd name="T9" fmla="*/ 0 w 681"/>
              <a:gd name="T10" fmla="*/ 0 h 272"/>
              <a:gd name="T11" fmla="*/ 681 w 681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1" h="272">
                <a:moveTo>
                  <a:pt x="0" y="0"/>
                </a:moveTo>
                <a:cubicBezTo>
                  <a:pt x="125" y="136"/>
                  <a:pt x="250" y="272"/>
                  <a:pt x="363" y="272"/>
                </a:cubicBezTo>
                <a:cubicBezTo>
                  <a:pt x="476" y="272"/>
                  <a:pt x="621" y="45"/>
                  <a:pt x="68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cxnSp>
        <p:nvCxnSpPr>
          <p:cNvPr id="85" name="Connecteur droit 84"/>
          <p:cNvCxnSpPr>
            <a:endCxn id="53271" idx="0"/>
          </p:cNvCxnSpPr>
          <p:nvPr/>
        </p:nvCxnSpPr>
        <p:spPr>
          <a:xfrm rot="16200000" flipH="1">
            <a:off x="5483620" y="4011237"/>
            <a:ext cx="1038246" cy="166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e 105"/>
          <p:cNvGrpSpPr/>
          <p:nvPr/>
        </p:nvGrpSpPr>
        <p:grpSpPr>
          <a:xfrm>
            <a:off x="1500167" y="1481126"/>
            <a:ext cx="5857915" cy="661989"/>
            <a:chOff x="1500167" y="1481126"/>
            <a:chExt cx="5857915" cy="661989"/>
          </a:xfrm>
        </p:grpSpPr>
        <p:sp>
          <p:nvSpPr>
            <p:cNvPr id="86" name="Triangle isocèle 85"/>
            <p:cNvSpPr/>
            <p:nvPr/>
          </p:nvSpPr>
          <p:spPr>
            <a:xfrm rot="16200000">
              <a:off x="4286248" y="-928719"/>
              <a:ext cx="285753" cy="5857915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Text Box 84"/>
            <p:cNvSpPr txBox="1">
              <a:spLocks noChangeArrowheads="1"/>
            </p:cNvSpPr>
            <p:nvPr/>
          </p:nvSpPr>
          <p:spPr bwMode="auto">
            <a:xfrm>
              <a:off x="3277393" y="1481126"/>
              <a:ext cx="2303462" cy="37623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>
                  <a:solidFill>
                    <a:srgbClr val="FF0000"/>
                  </a:solidFill>
                </a:rPr>
                <a:t>Gradient de pH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8" name="ZoneTexte 67"/>
          <p:cNvSpPr txBox="1">
            <a:spLocks noChangeArrowheads="1"/>
          </p:cNvSpPr>
          <p:nvPr/>
        </p:nvSpPr>
        <p:spPr bwMode="auto">
          <a:xfrm>
            <a:off x="357158" y="1785926"/>
            <a:ext cx="1119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  <a:cs typeface="Arial" pitchFamily="34" charset="0"/>
              </a:rPr>
              <a:t>pH acide</a:t>
            </a:r>
            <a:endParaRPr lang="fr-FR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9" name="ZoneTexte 67"/>
          <p:cNvSpPr txBox="1">
            <a:spLocks noChangeArrowheads="1"/>
          </p:cNvSpPr>
          <p:nvPr/>
        </p:nvSpPr>
        <p:spPr bwMode="auto">
          <a:xfrm>
            <a:off x="7286644" y="1785926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latin typeface="Comic Sans MS" pitchFamily="66" charset="0"/>
                <a:cs typeface="Arial" pitchFamily="34" charset="0"/>
              </a:rPr>
              <a:t>pH basique</a:t>
            </a:r>
            <a:endParaRPr lang="fr-FR" dirty="0">
              <a:latin typeface="Comic Sans MS" pitchFamily="66" charset="0"/>
              <a:cs typeface="Arial" pitchFamily="34" charset="0"/>
            </a:endParaRPr>
          </a:p>
        </p:txBody>
      </p:sp>
      <p:grpSp>
        <p:nvGrpSpPr>
          <p:cNvPr id="5" name="Groupe 104"/>
          <p:cNvGrpSpPr/>
          <p:nvPr/>
        </p:nvGrpSpPr>
        <p:grpSpPr>
          <a:xfrm>
            <a:off x="571472" y="2214554"/>
            <a:ext cx="7572428" cy="4214842"/>
            <a:chOff x="571472" y="2214554"/>
            <a:chExt cx="7572428" cy="4214842"/>
          </a:xfrm>
        </p:grpSpPr>
        <p:grpSp>
          <p:nvGrpSpPr>
            <p:cNvPr id="6" name="Group 66"/>
            <p:cNvGrpSpPr>
              <a:grpSpLocks/>
            </p:cNvGrpSpPr>
            <p:nvPr/>
          </p:nvGrpSpPr>
          <p:grpSpPr bwMode="auto">
            <a:xfrm>
              <a:off x="900113" y="3314702"/>
              <a:ext cx="7056437" cy="3114694"/>
              <a:chOff x="567" y="2069"/>
              <a:chExt cx="4445" cy="1225"/>
            </a:xfrm>
          </p:grpSpPr>
          <p:sp>
            <p:nvSpPr>
              <p:cNvPr id="53292" name="Line 54"/>
              <p:cNvSpPr>
                <a:spLocks noChangeShapeType="1"/>
              </p:cNvSpPr>
              <p:nvPr/>
            </p:nvSpPr>
            <p:spPr bwMode="auto">
              <a:xfrm>
                <a:off x="567" y="2069"/>
                <a:ext cx="0" cy="1225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93" name="Line 56"/>
              <p:cNvSpPr>
                <a:spLocks noChangeShapeType="1"/>
              </p:cNvSpPr>
              <p:nvPr/>
            </p:nvSpPr>
            <p:spPr bwMode="auto">
              <a:xfrm>
                <a:off x="5012" y="2069"/>
                <a:ext cx="0" cy="1225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94" name="Line 57"/>
              <p:cNvSpPr>
                <a:spLocks noChangeShapeType="1"/>
              </p:cNvSpPr>
              <p:nvPr/>
            </p:nvSpPr>
            <p:spPr bwMode="auto">
              <a:xfrm>
                <a:off x="567" y="3294"/>
                <a:ext cx="2812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295" name="Line 58"/>
              <p:cNvSpPr>
                <a:spLocks noChangeShapeType="1"/>
              </p:cNvSpPr>
              <p:nvPr/>
            </p:nvSpPr>
            <p:spPr bwMode="auto">
              <a:xfrm flipH="1">
                <a:off x="3651" y="3294"/>
                <a:ext cx="1361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7" name="Groupe 103"/>
            <p:cNvGrpSpPr/>
            <p:nvPr/>
          </p:nvGrpSpPr>
          <p:grpSpPr>
            <a:xfrm>
              <a:off x="571472" y="2214554"/>
              <a:ext cx="7572428" cy="1015663"/>
              <a:chOff x="571472" y="2214554"/>
              <a:chExt cx="7572428" cy="1015663"/>
            </a:xfrm>
          </p:grpSpPr>
          <p:sp>
            <p:nvSpPr>
              <p:cNvPr id="102" name="ZoneTexte 101"/>
              <p:cNvSpPr txBox="1"/>
              <p:nvPr/>
            </p:nvSpPr>
            <p:spPr>
              <a:xfrm>
                <a:off x="571472" y="2357430"/>
                <a:ext cx="49084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800" dirty="0" smtClean="0"/>
                  <a:t>+</a:t>
                </a:r>
                <a:endParaRPr lang="fr-FR" sz="4800" dirty="0"/>
              </a:p>
            </p:txBody>
          </p:sp>
          <p:sp>
            <p:nvSpPr>
              <p:cNvPr id="103" name="ZoneTexte 102"/>
              <p:cNvSpPr txBox="1"/>
              <p:nvPr/>
            </p:nvSpPr>
            <p:spPr>
              <a:xfrm>
                <a:off x="7723592" y="2214554"/>
                <a:ext cx="42030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6000" dirty="0" smtClean="0"/>
                  <a:t>-</a:t>
                </a:r>
                <a:endParaRPr lang="fr-FR" sz="6000" dirty="0"/>
              </a:p>
            </p:txBody>
          </p:sp>
        </p:grpSp>
      </p:grpSp>
      <p:sp>
        <p:nvSpPr>
          <p:cNvPr id="53254" name="Rectangle 36"/>
          <p:cNvSpPr>
            <a:spLocks noChangeArrowheads="1"/>
          </p:cNvSpPr>
          <p:nvPr/>
        </p:nvSpPr>
        <p:spPr bwMode="auto">
          <a:xfrm>
            <a:off x="7594600" y="2214554"/>
            <a:ext cx="649288" cy="1100148"/>
          </a:xfrm>
          <a:prstGeom prst="rect">
            <a:avLst/>
          </a:prstGeom>
          <a:solidFill>
            <a:srgbClr val="D7D6EA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5400" dirty="0">
              <a:latin typeface="Calibri" pitchFamily="34" charset="0"/>
            </a:endParaRPr>
          </a:p>
        </p:txBody>
      </p:sp>
      <p:grpSp>
        <p:nvGrpSpPr>
          <p:cNvPr id="92" name="Groupe 91"/>
          <p:cNvGrpSpPr/>
          <p:nvPr/>
        </p:nvGrpSpPr>
        <p:grpSpPr>
          <a:xfrm>
            <a:off x="79370" y="3140968"/>
            <a:ext cx="748214" cy="1655390"/>
            <a:chOff x="79370" y="3140968"/>
            <a:chExt cx="748214" cy="1655390"/>
          </a:xfrm>
        </p:grpSpPr>
        <p:sp>
          <p:nvSpPr>
            <p:cNvPr id="93" name="Flèche vers le haut 92"/>
            <p:cNvSpPr/>
            <p:nvPr/>
          </p:nvSpPr>
          <p:spPr>
            <a:xfrm>
              <a:off x="395536" y="3429000"/>
              <a:ext cx="432048" cy="1080120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Text Box 84"/>
            <p:cNvSpPr txBox="1">
              <a:spLocks noChangeArrowheads="1"/>
            </p:cNvSpPr>
            <p:nvPr/>
          </p:nvSpPr>
          <p:spPr bwMode="auto">
            <a:xfrm rot="16200000">
              <a:off x="-548270" y="3768608"/>
              <a:ext cx="1655390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1" dirty="0" smtClean="0">
                  <a:solidFill>
                    <a:sysClr val="windowText" lastClr="000000"/>
                  </a:solidFill>
                </a:rPr>
                <a:t>Pression</a:t>
              </a:r>
              <a:endParaRPr lang="fr-FR" sz="2000" b="1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95" name="Rectangle 94"/>
          <p:cNvSpPr/>
          <p:nvPr/>
        </p:nvSpPr>
        <p:spPr>
          <a:xfrm>
            <a:off x="8244408" y="2204864"/>
            <a:ext cx="89959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ZoneTexte 96"/>
          <p:cNvSpPr txBox="1"/>
          <p:nvPr/>
        </p:nvSpPr>
        <p:spPr>
          <a:xfrm>
            <a:off x="7752092" y="2204864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 smtClean="0"/>
              <a:t>-</a:t>
            </a:r>
            <a:endParaRPr lang="fr-FR" sz="6000" dirty="0"/>
          </a:p>
        </p:txBody>
      </p:sp>
      <p:sp>
        <p:nvSpPr>
          <p:cNvPr id="98" name="ZoneTexte 67"/>
          <p:cNvSpPr txBox="1">
            <a:spLocks noChangeArrowheads="1"/>
          </p:cNvSpPr>
          <p:nvPr/>
        </p:nvSpPr>
        <p:spPr bwMode="auto">
          <a:xfrm>
            <a:off x="467544" y="908720"/>
            <a:ext cx="48221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u="sng" dirty="0" smtClean="0">
                <a:latin typeface="Comic Sans MS" pitchFamily="66" charset="0"/>
                <a:cs typeface="Arial" pitchFamily="34" charset="0"/>
              </a:rPr>
              <a:t>Deuxième  étape : </a:t>
            </a:r>
            <a:r>
              <a:rPr lang="fr-FR" sz="2400" u="sng" dirty="0" err="1" smtClean="0">
                <a:latin typeface="Comic Sans MS" pitchFamily="66" charset="0"/>
                <a:cs typeface="Arial" pitchFamily="34" charset="0"/>
              </a:rPr>
              <a:t>Mobililsation</a:t>
            </a:r>
            <a:endParaRPr lang="fr-FR" sz="2400" u="sng" dirty="0">
              <a:latin typeface="Comic Sans MS" pitchFamily="66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462 L 0.2691 0.00925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44444E-6 L 0.59063 4.44444E-6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0.58646 -0.00069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Affichage à l'écran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Franck</dc:creator>
  <cp:lastModifiedBy>Windows User</cp:lastModifiedBy>
  <cp:revision>16</cp:revision>
  <dcterms:created xsi:type="dcterms:W3CDTF">2011-06-22T14:23:24Z</dcterms:created>
  <dcterms:modified xsi:type="dcterms:W3CDTF">2011-06-22T19:15:16Z</dcterms:modified>
</cp:coreProperties>
</file>