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94" r:id="rId2"/>
    <p:sldId id="442" r:id="rId3"/>
    <p:sldId id="443" r:id="rId4"/>
    <p:sldId id="397" r:id="rId5"/>
    <p:sldId id="483" r:id="rId6"/>
    <p:sldId id="458" r:id="rId7"/>
    <p:sldId id="399" r:id="rId8"/>
    <p:sldId id="400" r:id="rId9"/>
    <p:sldId id="445" r:id="rId10"/>
    <p:sldId id="401" r:id="rId11"/>
    <p:sldId id="475" r:id="rId12"/>
    <p:sldId id="473" r:id="rId13"/>
    <p:sldId id="344" r:id="rId14"/>
    <p:sldId id="294" r:id="rId15"/>
    <p:sldId id="412" r:id="rId16"/>
    <p:sldId id="413" r:id="rId17"/>
    <p:sldId id="416" r:id="rId18"/>
    <p:sldId id="422" r:id="rId19"/>
    <p:sldId id="295" r:id="rId20"/>
    <p:sldId id="476" r:id="rId21"/>
    <p:sldId id="314" r:id="rId22"/>
    <p:sldId id="312" r:id="rId23"/>
    <p:sldId id="404" r:id="rId24"/>
    <p:sldId id="313" r:id="rId25"/>
    <p:sldId id="423" r:id="rId26"/>
    <p:sldId id="425" r:id="rId27"/>
    <p:sldId id="426" r:id="rId28"/>
    <p:sldId id="479" r:id="rId29"/>
    <p:sldId id="480" r:id="rId30"/>
    <p:sldId id="481" r:id="rId31"/>
    <p:sldId id="482" r:id="rId32"/>
    <p:sldId id="477" r:id="rId33"/>
    <p:sldId id="478" r:id="rId34"/>
    <p:sldId id="408" r:id="rId35"/>
    <p:sldId id="439" r:id="rId36"/>
    <p:sldId id="472" r:id="rId37"/>
  </p:sldIdLst>
  <p:sldSz cx="9145588" cy="7021513"/>
  <p:notesSz cx="6669088" cy="9926638"/>
  <p:defaultTextStyle>
    <a:defPPr>
      <a:defRPr lang="fr-FR"/>
    </a:defPPr>
    <a:lvl1pPr marL="0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593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186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1785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2376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2976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3559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4165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4762" algn="l" defTabSz="921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0" autoAdjust="0"/>
    <p:restoredTop sz="95826" autoAdjust="0"/>
  </p:normalViewPr>
  <p:slideViewPr>
    <p:cSldViewPr snapToGrid="0">
      <p:cViewPr varScale="1">
        <p:scale>
          <a:sx n="74" d="100"/>
          <a:sy n="74" d="100"/>
        </p:scale>
        <p:origin x="-984" y="-90"/>
      </p:cViewPr>
      <p:guideLst>
        <p:guide orient="horz" pos="221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nn&#233;es%20Rabah\Rabah\Publi%20infusion%20CESI\Figures\Etude%20d&#233;bit%20CE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nn&#233;es%20Rabah\Rabah\Publi%20infusion%20CESI\Figures\Etude%20d&#233;bit%20CES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abah\Desktop\Donn&#233;es%20Rabah\Publi\Figures\Sensibilit&#233;%20myoglobine%20nat.%20(250nM%20-%20AceNH4)%2020.03.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nnees%20projets%20mAbs\130813\130813%20(mgf)\exploitation%20RG699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nnees%20projets%20mAbs\130813\130813%20(mgf)\exploitation%20RG699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nnees%20projets%20mAbs\130813\130813%20(mgf)\exploitation%20RG699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plotArea>
      <c:layout>
        <c:manualLayout>
          <c:layoutTarget val="inner"/>
          <c:xMode val="edge"/>
          <c:yMode val="edge"/>
          <c:x val="7.6658379993809117E-2"/>
          <c:y val="3.5426731078905052E-2"/>
          <c:w val="0.89320153836675165"/>
          <c:h val="0.8604585385730982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</c:trendline>
          <c:trendline>
            <c:trendlineType val="linear"/>
          </c:trendline>
          <c:errBars>
            <c:errDir val="y"/>
            <c:errBarType val="both"/>
            <c:errValType val="cust"/>
            <c:plus>
              <c:numRef>
                <c:f>Feuil1!$P$15:$P$27</c:f>
                <c:numCache>
                  <c:formatCode>General</c:formatCode>
                  <c:ptCount val="13"/>
                  <c:pt idx="0">
                    <c:v>0.15260412833525797</c:v>
                  </c:pt>
                  <c:pt idx="1">
                    <c:v>1.0552015014903661E-2</c:v>
                  </c:pt>
                  <c:pt idx="2">
                    <c:v>2.2561638012051452E-2</c:v>
                  </c:pt>
                  <c:pt idx="3">
                    <c:v>1.6691134875316246E-2</c:v>
                  </c:pt>
                  <c:pt idx="4">
                    <c:v>5.0315253233182824E-2</c:v>
                  </c:pt>
                  <c:pt idx="5">
                    <c:v>2.2602552670260748E-2</c:v>
                  </c:pt>
                  <c:pt idx="6">
                    <c:v>8.4714084118338751E-2</c:v>
                  </c:pt>
                  <c:pt idx="7">
                    <c:v>9.4997058772567769E-2</c:v>
                  </c:pt>
                  <c:pt idx="8">
                    <c:v>0.14169090465831127</c:v>
                  </c:pt>
                  <c:pt idx="9">
                    <c:v>0.27653319993895831</c:v>
                  </c:pt>
                  <c:pt idx="10">
                    <c:v>7.958372140886405E-2</c:v>
                  </c:pt>
                  <c:pt idx="11">
                    <c:v>0.66364564373323343</c:v>
                  </c:pt>
                  <c:pt idx="12">
                    <c:v>0</c:v>
                  </c:pt>
                </c:numCache>
              </c:numRef>
            </c:plus>
            <c:minus>
              <c:numRef>
                <c:f>Feuil1!$P$15:$P$27</c:f>
                <c:numCache>
                  <c:formatCode>General</c:formatCode>
                  <c:ptCount val="13"/>
                  <c:pt idx="0">
                    <c:v>0.15260412833525797</c:v>
                  </c:pt>
                  <c:pt idx="1">
                    <c:v>1.0552015014903661E-2</c:v>
                  </c:pt>
                  <c:pt idx="2">
                    <c:v>2.2561638012051452E-2</c:v>
                  </c:pt>
                  <c:pt idx="3">
                    <c:v>1.6691134875316246E-2</c:v>
                  </c:pt>
                  <c:pt idx="4">
                    <c:v>5.0315253233182824E-2</c:v>
                  </c:pt>
                  <c:pt idx="5">
                    <c:v>2.2602552670260748E-2</c:v>
                  </c:pt>
                  <c:pt idx="6">
                    <c:v>8.4714084118338751E-2</c:v>
                  </c:pt>
                  <c:pt idx="7">
                    <c:v>9.4997058772567769E-2</c:v>
                  </c:pt>
                  <c:pt idx="8">
                    <c:v>0.14169090465831127</c:v>
                  </c:pt>
                  <c:pt idx="9">
                    <c:v>0.27653319993895831</c:v>
                  </c:pt>
                  <c:pt idx="10">
                    <c:v>7.958372140886405E-2</c:v>
                  </c:pt>
                  <c:pt idx="11">
                    <c:v>0.66364564373323343</c:v>
                  </c:pt>
                  <c:pt idx="12">
                    <c:v>0</c:v>
                  </c:pt>
                </c:numCache>
              </c:numRef>
            </c:minus>
          </c:errBars>
          <c:xVal>
            <c:numRef>
              <c:f>Feuil1!$O$15:$O$27</c:f>
              <c:numCache>
                <c:formatCode>General</c:formatCode>
                <c:ptCount val="13"/>
                <c:pt idx="0">
                  <c:v>3.7781315852943567</c:v>
                </c:pt>
                <c:pt idx="1">
                  <c:v>4.4142782557966429</c:v>
                </c:pt>
                <c:pt idx="2">
                  <c:v>5.0493950902509122</c:v>
                </c:pt>
                <c:pt idx="3">
                  <c:v>5.8636352448150255</c:v>
                </c:pt>
                <c:pt idx="4">
                  <c:v>6.7602847529836554</c:v>
                </c:pt>
                <c:pt idx="5">
                  <c:v>8.4295566557020383</c:v>
                </c:pt>
                <c:pt idx="6">
                  <c:v>10.089464745746596</c:v>
                </c:pt>
                <c:pt idx="7">
                  <c:v>12.867507027166031</c:v>
                </c:pt>
                <c:pt idx="8">
                  <c:v>16.766342541978066</c:v>
                </c:pt>
                <c:pt idx="9">
                  <c:v>25.034141932187726</c:v>
                </c:pt>
                <c:pt idx="10">
                  <c:v>42.354574169597541</c:v>
                </c:pt>
                <c:pt idx="11">
                  <c:v>86.631569577885898</c:v>
                </c:pt>
                <c:pt idx="12">
                  <c:v>167.09511568123401</c:v>
                </c:pt>
              </c:numCache>
            </c:numRef>
          </c:xVal>
          <c:yVal>
            <c:numRef>
              <c:f>Feuil1!$A$15:$A$27</c:f>
              <c:numCache>
                <c:formatCode>General</c:formatCode>
                <c:ptCount val="13"/>
                <c:pt idx="0">
                  <c:v>0.4</c:v>
                </c:pt>
                <c:pt idx="1">
                  <c:v>0.5</c:v>
                </c:pt>
                <c:pt idx="2">
                  <c:v>0.60000000000000064</c:v>
                </c:pt>
                <c:pt idx="3">
                  <c:v>0.70000000000000062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1.5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10</c:v>
                </c:pt>
                <c:pt idx="12">
                  <c:v>20</c:v>
                </c:pt>
              </c:numCache>
            </c:numRef>
          </c:yVal>
        </c:ser>
        <c:axId val="157451392"/>
        <c:axId val="157453312"/>
      </c:scatterChart>
      <c:valAx>
        <c:axId val="157451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>
                    <a:latin typeface="Arial" pitchFamily="34" charset="0"/>
                    <a:cs typeface="Arial" pitchFamily="34" charset="0"/>
                  </a:defRPr>
                </a:pPr>
                <a:r>
                  <a:rPr lang="fr-FR">
                    <a:latin typeface="Arial" pitchFamily="34" charset="0"/>
                    <a:cs typeface="Arial" pitchFamily="34" charset="0"/>
                  </a:rPr>
                  <a:t>Measured flow rate (nL/min)</a:t>
                </a:r>
              </a:p>
            </c:rich>
          </c:tx>
          <c:layout>
            <c:manualLayout>
              <c:xMode val="edge"/>
              <c:yMode val="edge"/>
              <c:x val="0.393637794948275"/>
              <c:y val="0.9510305732331463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57453312"/>
        <c:crosses val="autoZero"/>
        <c:crossBetween val="midCat"/>
      </c:valAx>
      <c:valAx>
        <c:axId val="157453312"/>
        <c:scaling>
          <c:orientation val="minMax"/>
          <c:max val="2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>
                    <a:latin typeface="Arial" pitchFamily="34" charset="0"/>
                    <a:cs typeface="Arial" pitchFamily="34" charset="0"/>
                  </a:defRPr>
                </a:pPr>
                <a:r>
                  <a:rPr lang="fr-FR">
                    <a:latin typeface="Arial" pitchFamily="34" charset="0"/>
                    <a:cs typeface="Arial" pitchFamily="34" charset="0"/>
                  </a:rPr>
                  <a:t>CE system applied pressure (psi)</a:t>
                </a:r>
              </a:p>
            </c:rich>
          </c:tx>
          <c:layout>
            <c:manualLayout>
              <c:xMode val="edge"/>
              <c:yMode val="edge"/>
              <c:x val="4.0040292678653975E-3"/>
              <c:y val="0.220113376238928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57451392"/>
        <c:crosses val="autoZero"/>
        <c:crossBetween val="midCat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8.0624103347285245E-2"/>
          <c:y val="4.4573643410852716E-2"/>
          <c:w val="0.89861917328423302"/>
          <c:h val="0.8787233787557376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noFill/>
              </a:ln>
            </c:spPr>
          </c:marker>
          <c:trendline>
            <c:trendlineType val="linear"/>
          </c:trendline>
          <c:errBars>
            <c:errDir val="y"/>
            <c:errBarType val="both"/>
            <c:errValType val="cust"/>
            <c:plus>
              <c:numRef>
                <c:f>Feuil1!$P$15:$P$24</c:f>
                <c:numCache>
                  <c:formatCode>General</c:formatCode>
                  <c:ptCount val="10"/>
                  <c:pt idx="0">
                    <c:v>0.15260412833525797</c:v>
                  </c:pt>
                  <c:pt idx="1">
                    <c:v>1.0552015014903661E-2</c:v>
                  </c:pt>
                  <c:pt idx="2">
                    <c:v>2.256163801205141E-2</c:v>
                  </c:pt>
                  <c:pt idx="3">
                    <c:v>1.6691134875316101E-2</c:v>
                  </c:pt>
                  <c:pt idx="4">
                    <c:v>5.0315253233182713E-2</c:v>
                  </c:pt>
                  <c:pt idx="5">
                    <c:v>2.2602552670260664E-2</c:v>
                  </c:pt>
                  <c:pt idx="6">
                    <c:v>8.4714084118338751E-2</c:v>
                  </c:pt>
                  <c:pt idx="7">
                    <c:v>9.4997058772567575E-2</c:v>
                  </c:pt>
                  <c:pt idx="8">
                    <c:v>0.14169090465831127</c:v>
                  </c:pt>
                  <c:pt idx="9">
                    <c:v>0.27653319993895831</c:v>
                  </c:pt>
                </c:numCache>
              </c:numRef>
            </c:plus>
            <c:minus>
              <c:numRef>
                <c:f>Feuil1!$P$15:$P$24</c:f>
                <c:numCache>
                  <c:formatCode>General</c:formatCode>
                  <c:ptCount val="10"/>
                  <c:pt idx="0">
                    <c:v>0.15260412833525797</c:v>
                  </c:pt>
                  <c:pt idx="1">
                    <c:v>1.0552015014903661E-2</c:v>
                  </c:pt>
                  <c:pt idx="2">
                    <c:v>2.256163801205141E-2</c:v>
                  </c:pt>
                  <c:pt idx="3">
                    <c:v>1.6691134875316101E-2</c:v>
                  </c:pt>
                  <c:pt idx="4">
                    <c:v>5.0315253233182713E-2</c:v>
                  </c:pt>
                  <c:pt idx="5">
                    <c:v>2.2602552670260664E-2</c:v>
                  </c:pt>
                  <c:pt idx="6">
                    <c:v>8.4714084118338751E-2</c:v>
                  </c:pt>
                  <c:pt idx="7">
                    <c:v>9.4997058772567575E-2</c:v>
                  </c:pt>
                  <c:pt idx="8">
                    <c:v>0.14169090465831127</c:v>
                  </c:pt>
                  <c:pt idx="9">
                    <c:v>0.27653319993895831</c:v>
                  </c:pt>
                </c:numCache>
              </c:numRef>
            </c:minus>
          </c:errBars>
          <c:xVal>
            <c:numRef>
              <c:f>Feuil1!$O$15:$O$24</c:f>
              <c:numCache>
                <c:formatCode>General</c:formatCode>
                <c:ptCount val="10"/>
                <c:pt idx="0">
                  <c:v>3.7781315852943567</c:v>
                </c:pt>
                <c:pt idx="1">
                  <c:v>4.4142782557966429</c:v>
                </c:pt>
                <c:pt idx="2">
                  <c:v>5.0493950902509122</c:v>
                </c:pt>
                <c:pt idx="3">
                  <c:v>5.8636352448150255</c:v>
                </c:pt>
                <c:pt idx="4">
                  <c:v>6.7602847529836554</c:v>
                </c:pt>
                <c:pt idx="5">
                  <c:v>8.4295566557020383</c:v>
                </c:pt>
                <c:pt idx="6">
                  <c:v>10.089464745746596</c:v>
                </c:pt>
                <c:pt idx="7">
                  <c:v>12.867507027166031</c:v>
                </c:pt>
                <c:pt idx="8">
                  <c:v>16.766342541978066</c:v>
                </c:pt>
                <c:pt idx="9">
                  <c:v>25.034141932187726</c:v>
                </c:pt>
              </c:numCache>
            </c:numRef>
          </c:xVal>
          <c:yVal>
            <c:numRef>
              <c:f>Feuil1!$A$15:$A$24</c:f>
              <c:numCache>
                <c:formatCode>General</c:formatCode>
                <c:ptCount val="10"/>
                <c:pt idx="0">
                  <c:v>0.4</c:v>
                </c:pt>
                <c:pt idx="1">
                  <c:v>0.5</c:v>
                </c:pt>
                <c:pt idx="2">
                  <c:v>0.60000000000000064</c:v>
                </c:pt>
                <c:pt idx="3">
                  <c:v>0.70000000000000062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1.5</c:v>
                </c:pt>
                <c:pt idx="8">
                  <c:v>2</c:v>
                </c:pt>
                <c:pt idx="9">
                  <c:v>3</c:v>
                </c:pt>
              </c:numCache>
            </c:numRef>
          </c:yVal>
        </c:ser>
        <c:axId val="157465984"/>
        <c:axId val="157471872"/>
      </c:scatterChart>
      <c:valAx>
        <c:axId val="157465984"/>
        <c:scaling>
          <c:orientation val="minMax"/>
          <c:max val="26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7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57471872"/>
        <c:crosses val="autoZero"/>
        <c:crossBetween val="midCat"/>
      </c:valAx>
      <c:valAx>
        <c:axId val="157471872"/>
        <c:scaling>
          <c:orientation val="minMax"/>
          <c:max val="3.5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7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57465984"/>
        <c:crosses val="autoZero"/>
        <c:crossBetween val="midCat"/>
        <c:majorUnit val="1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9.9814742806354897E-2"/>
          <c:y val="2.5523033758711195E-2"/>
          <c:w val="0.86449061215421208"/>
          <c:h val="0.83213623472949394"/>
        </c:manualLayout>
      </c:layout>
      <c:scatterChart>
        <c:scatterStyle val="smoothMarker"/>
        <c:ser>
          <c:idx val="0"/>
          <c:order val="0"/>
          <c:spPr>
            <a:ln>
              <a:solidFill>
                <a:srgbClr val="CC0000"/>
              </a:solidFill>
            </a:ln>
          </c:spPr>
          <c:marker>
            <c:symbol val="diamond"/>
            <c:size val="10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Feuil1!$AA$35:$AA$49</c:f>
                <c:numCache>
                  <c:formatCode>General</c:formatCode>
                  <c:ptCount val="15"/>
                  <c:pt idx="0">
                    <c:v>1.5246780684582771E+20</c:v>
                  </c:pt>
                  <c:pt idx="1">
                    <c:v>1.2256013611468928E+20</c:v>
                  </c:pt>
                  <c:pt idx="2">
                    <c:v>7.1248086030844256E+19</c:v>
                  </c:pt>
                  <c:pt idx="3">
                    <c:v>8.732982622842975E+19</c:v>
                  </c:pt>
                  <c:pt idx="4">
                    <c:v>9.6106535740235694E+19</c:v>
                  </c:pt>
                  <c:pt idx="5">
                    <c:v>9.5597090832573825E+19</c:v>
                  </c:pt>
                  <c:pt idx="6">
                    <c:v>6.6286317688934695E+19</c:v>
                  </c:pt>
                  <c:pt idx="7">
                    <c:v>3.9617086348086387E+19</c:v>
                  </c:pt>
                  <c:pt idx="8">
                    <c:v>1.0077159798097441E+19</c:v>
                  </c:pt>
                  <c:pt idx="9">
                    <c:v>3.9866629044926925E+18</c:v>
                  </c:pt>
                  <c:pt idx="10">
                    <c:v>1.1907864724209661E+18</c:v>
                  </c:pt>
                  <c:pt idx="11">
                    <c:v>4.1500573983847795E+17</c:v>
                  </c:pt>
                  <c:pt idx="12">
                    <c:v>1.5537992191163498E+17</c:v>
                  </c:pt>
                  <c:pt idx="13">
                    <c:v>1.5019470157357674E+17</c:v>
                  </c:pt>
                  <c:pt idx="14">
                    <c:v>1.5895019118345274E+17</c:v>
                  </c:pt>
                </c:numCache>
              </c:numRef>
            </c:plus>
            <c:minus>
              <c:numRef>
                <c:f>Feuil1!$AA$35:$AA$49</c:f>
                <c:numCache>
                  <c:formatCode>General</c:formatCode>
                  <c:ptCount val="15"/>
                  <c:pt idx="0">
                    <c:v>1.5246780684582771E+20</c:v>
                  </c:pt>
                  <c:pt idx="1">
                    <c:v>1.2256013611468928E+20</c:v>
                  </c:pt>
                  <c:pt idx="2">
                    <c:v>7.1248086030844256E+19</c:v>
                  </c:pt>
                  <c:pt idx="3">
                    <c:v>8.732982622842975E+19</c:v>
                  </c:pt>
                  <c:pt idx="4">
                    <c:v>9.6106535740235694E+19</c:v>
                  </c:pt>
                  <c:pt idx="5">
                    <c:v>9.5597090832573825E+19</c:v>
                  </c:pt>
                  <c:pt idx="6">
                    <c:v>6.6286317688934695E+19</c:v>
                  </c:pt>
                  <c:pt idx="7">
                    <c:v>3.9617086348086387E+19</c:v>
                  </c:pt>
                  <c:pt idx="8">
                    <c:v>1.0077159798097441E+19</c:v>
                  </c:pt>
                  <c:pt idx="9">
                    <c:v>3.9866629044926925E+18</c:v>
                  </c:pt>
                  <c:pt idx="10">
                    <c:v>1.1907864724209661E+18</c:v>
                  </c:pt>
                  <c:pt idx="11">
                    <c:v>4.1500573983847795E+17</c:v>
                  </c:pt>
                  <c:pt idx="12">
                    <c:v>1.5537992191163498E+17</c:v>
                  </c:pt>
                  <c:pt idx="13">
                    <c:v>1.5019470157357674E+17</c:v>
                  </c:pt>
                  <c:pt idx="14">
                    <c:v>1.5895019118345274E+17</c:v>
                  </c:pt>
                </c:numCache>
              </c:numRef>
            </c:minus>
          </c:errBars>
          <c:xVal>
            <c:numRef>
              <c:f>Feuil1!$B$35:$B$49</c:f>
              <c:numCache>
                <c:formatCode>0.000</c:formatCode>
                <c:ptCount val="15"/>
                <c:pt idx="0">
                  <c:v>3.6552125083171494</c:v>
                </c:pt>
                <c:pt idx="1">
                  <c:v>4.5690156353964255</c:v>
                </c:pt>
                <c:pt idx="2">
                  <c:v>6.3966218895550115</c:v>
                </c:pt>
                <c:pt idx="3">
                  <c:v>7.3104250166342855</c:v>
                </c:pt>
                <c:pt idx="4">
                  <c:v>9.1380312707928439</c:v>
                </c:pt>
                <c:pt idx="5">
                  <c:v>10.965637524951557</c:v>
                </c:pt>
                <c:pt idx="6">
                  <c:v>13.707046906189326</c:v>
                </c:pt>
                <c:pt idx="7">
                  <c:v>18.276062541585553</c:v>
                </c:pt>
                <c:pt idx="8">
                  <c:v>31.983109447774773</c:v>
                </c:pt>
                <c:pt idx="9">
                  <c:v>45.690156353964362</c:v>
                </c:pt>
                <c:pt idx="10">
                  <c:v>91.380312707927828</c:v>
                </c:pt>
                <c:pt idx="11">
                  <c:v>182.76062541585608</c:v>
                </c:pt>
                <c:pt idx="12">
                  <c:v>456.90156353964375</c:v>
                </c:pt>
                <c:pt idx="13">
                  <c:v>685.35234530946548</c:v>
                </c:pt>
                <c:pt idx="14">
                  <c:v>913.80312707928761</c:v>
                </c:pt>
              </c:numCache>
            </c:numRef>
          </c:xVal>
          <c:yVal>
            <c:numRef>
              <c:f>Feuil1!$Z$35:$Z$49</c:f>
              <c:numCache>
                <c:formatCode>General</c:formatCode>
                <c:ptCount val="15"/>
                <c:pt idx="0">
                  <c:v>5.1876053599766866E+20</c:v>
                </c:pt>
                <c:pt idx="1">
                  <c:v>3.9276293696558871E+20</c:v>
                </c:pt>
                <c:pt idx="2">
                  <c:v>2.9998959343421168E+20</c:v>
                </c:pt>
                <c:pt idx="3">
                  <c:v>2.4880906320237678E+20</c:v>
                </c:pt>
                <c:pt idx="4">
                  <c:v>1.3016370427640218E+20</c:v>
                </c:pt>
                <c:pt idx="5">
                  <c:v>8.1992496829679862E+19</c:v>
                </c:pt>
                <c:pt idx="6">
                  <c:v>5.7395294944586138E+19</c:v>
                </c:pt>
                <c:pt idx="7">
                  <c:v>3.4116757840001167E+19</c:v>
                </c:pt>
                <c:pt idx="8">
                  <c:v>1.3884203495757713E+19</c:v>
                </c:pt>
                <c:pt idx="9">
                  <c:v>6.0485676139740723E+18</c:v>
                </c:pt>
                <c:pt idx="10">
                  <c:v>3.7964413747283994E+18</c:v>
                </c:pt>
                <c:pt idx="11">
                  <c:v>2.3105633340831923E+18</c:v>
                </c:pt>
                <c:pt idx="12">
                  <c:v>1.2487153591246057E+18</c:v>
                </c:pt>
                <c:pt idx="13">
                  <c:v>8.8693064838864166E+17</c:v>
                </c:pt>
                <c:pt idx="14">
                  <c:v>6.9139618948270579E+17</c:v>
                </c:pt>
              </c:numCache>
            </c:numRef>
          </c:yVal>
          <c:smooth val="1"/>
        </c:ser>
        <c:axId val="157970816"/>
        <c:axId val="157972736"/>
      </c:scatterChart>
      <c:valAx>
        <c:axId val="157970816"/>
        <c:scaling>
          <c:orientation val="minMax"/>
          <c:max val="920"/>
          <c:min val="0"/>
        </c:scaling>
        <c:axPos val="b"/>
        <c:title>
          <c:tx>
            <c:rich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r>
                  <a:rPr lang="fr-FR" sz="1000" dirty="0">
                    <a:latin typeface="Arial" pitchFamily="34" charset="0"/>
                    <a:cs typeface="Arial" pitchFamily="34" charset="0"/>
                  </a:rPr>
                  <a:t>Flow rate (</a:t>
                </a:r>
                <a:r>
                  <a:rPr lang="fr-FR" sz="1000" dirty="0" err="1">
                    <a:latin typeface="Arial" pitchFamily="34" charset="0"/>
                    <a:cs typeface="Arial" pitchFamily="34" charset="0"/>
                  </a:rPr>
                  <a:t>nL</a:t>
                </a:r>
                <a:r>
                  <a:rPr lang="fr-FR" sz="1000" dirty="0">
                    <a:latin typeface="Arial" pitchFamily="34" charset="0"/>
                    <a:cs typeface="Arial" pitchFamily="34" charset="0"/>
                  </a:rPr>
                  <a:t>/min)</a:t>
                </a:r>
              </a:p>
            </c:rich>
          </c:tx>
          <c:layout>
            <c:manualLayout>
              <c:xMode val="edge"/>
              <c:yMode val="edge"/>
              <c:x val="0.431074463948456"/>
              <c:y val="0.908730852507183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57972736"/>
        <c:crosses val="autoZero"/>
        <c:crossBetween val="midCat"/>
        <c:majorUnit val="300"/>
      </c:valAx>
      <c:valAx>
        <c:axId val="157972736"/>
        <c:scaling>
          <c:logBase val="10"/>
          <c:orientation val="minMax"/>
          <c:max val="1E+21"/>
          <c:min val="1E+17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r>
                  <a:rPr lang="fr-FR" sz="1000" dirty="0" err="1">
                    <a:latin typeface="Arial" pitchFamily="34" charset="0"/>
                    <a:cs typeface="Arial" pitchFamily="34" charset="0"/>
                  </a:rPr>
                  <a:t>Sensitivity</a:t>
                </a:r>
                <a:r>
                  <a:rPr lang="fr-FR" sz="100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fr-FR" sz="1000" dirty="0" err="1">
                    <a:latin typeface="Arial" pitchFamily="34" charset="0"/>
                    <a:cs typeface="Arial" pitchFamily="34" charset="0"/>
                  </a:rPr>
                  <a:t>counts</a:t>
                </a:r>
                <a:r>
                  <a:rPr lang="fr-FR" sz="1000" dirty="0">
                    <a:latin typeface="Arial" pitchFamily="34" charset="0"/>
                    <a:cs typeface="Arial" pitchFamily="34" charset="0"/>
                  </a:rPr>
                  <a:t>/mol)</a:t>
                </a:r>
              </a:p>
            </c:rich>
          </c:tx>
          <c:layout>
            <c:manualLayout>
              <c:xMode val="edge"/>
              <c:yMode val="edge"/>
              <c:x val="2.5772136429285863E-3"/>
              <c:y val="0.2677603844659312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57970816"/>
        <c:crosses val="autoZero"/>
        <c:crossBetween val="midCat"/>
        <c:majorUnit val="100"/>
      </c:valAx>
    </c:plotArea>
    <c:plotVisOnly val="1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1.7204301075268862E-2"/>
                </c:manualLayout>
              </c:layout>
              <c:showVal val="1"/>
            </c:dLbl>
            <c:dLbl>
              <c:idx val="6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050"/>
                </a:pPr>
                <a:endParaRPr lang="fr-FR"/>
              </a:p>
            </c:txPr>
            <c:showVal val="1"/>
          </c:dLbls>
          <c:cat>
            <c:strRef>
              <c:f>glyco!$C$32:$C$55</c:f>
              <c:strCache>
                <c:ptCount val="24"/>
                <c:pt idx="0">
                  <c:v>H4N4F1 (G1F)</c:v>
                </c:pt>
                <c:pt idx="1">
                  <c:v>H3N4F1 (G0F)</c:v>
                </c:pt>
                <c:pt idx="2">
                  <c:v>H5N4F1 (G2F)</c:v>
                </c:pt>
                <c:pt idx="3">
                  <c:v>H3N4 (G0)</c:v>
                </c:pt>
                <c:pt idx="4">
                  <c:v>H4N4 (G1)</c:v>
                </c:pt>
                <c:pt idx="5">
                  <c:v>H4N3F1 (G1F-GlcNac)</c:v>
                </c:pt>
                <c:pt idx="6">
                  <c:v>H5N4F1SiA1</c:v>
                </c:pt>
                <c:pt idx="7">
                  <c:v>H3N3F1 (G0F-GlcNac)</c:v>
                </c:pt>
                <c:pt idx="8">
                  <c:v>H5N2 (Man5)</c:v>
                </c:pt>
                <c:pt idx="9">
                  <c:v>H4N4F1SiA1</c:v>
                </c:pt>
                <c:pt idx="10">
                  <c:v>H4N3 (G1-GlcNac)</c:v>
                </c:pt>
                <c:pt idx="11">
                  <c:v>H4N3F1SiA1</c:v>
                </c:pt>
                <c:pt idx="12">
                  <c:v>H5N4 (G0)</c:v>
                </c:pt>
                <c:pt idx="13">
                  <c:v>H3N3 (G0-GlcNac)</c:v>
                </c:pt>
                <c:pt idx="14">
                  <c:v>H5N4F1SiA2</c:v>
                </c:pt>
                <c:pt idx="15">
                  <c:v>H4N3SiA1</c:v>
                </c:pt>
                <c:pt idx="16">
                  <c:v>H4N5F1</c:v>
                </c:pt>
                <c:pt idx="17">
                  <c:v>H5N3SiA1</c:v>
                </c:pt>
                <c:pt idx="18">
                  <c:v>H5N3</c:v>
                </c:pt>
                <c:pt idx="19">
                  <c:v>H5N3SiA1</c:v>
                </c:pt>
                <c:pt idx="20">
                  <c:v>H6N4SiA1</c:v>
                </c:pt>
                <c:pt idx="21">
                  <c:v>H6N4F1</c:v>
                </c:pt>
                <c:pt idx="22">
                  <c:v>H5N5F1</c:v>
                </c:pt>
                <c:pt idx="23">
                  <c:v>H5N4F1SiA1NSiA1</c:v>
                </c:pt>
              </c:strCache>
            </c:strRef>
          </c:cat>
          <c:val>
            <c:numRef>
              <c:f>glyco!$D$32:$D$55</c:f>
              <c:numCache>
                <c:formatCode>0.00</c:formatCode>
                <c:ptCount val="24"/>
                <c:pt idx="0">
                  <c:v>28.263677315704442</c:v>
                </c:pt>
                <c:pt idx="1">
                  <c:v>47.462096835890208</c:v>
                </c:pt>
                <c:pt idx="2">
                  <c:v>5.3480700775389032</c:v>
                </c:pt>
                <c:pt idx="3">
                  <c:v>5.4272740773408943</c:v>
                </c:pt>
                <c:pt idx="4">
                  <c:v>1.5692292460769246</c:v>
                </c:pt>
                <c:pt idx="5">
                  <c:v>3.0372033787706276</c:v>
                </c:pt>
                <c:pt idx="6">
                  <c:v>0</c:v>
                </c:pt>
                <c:pt idx="7">
                  <c:v>3.882796081202101</c:v>
                </c:pt>
                <c:pt idx="8">
                  <c:v>1.6232319732146474</c:v>
                </c:pt>
                <c:pt idx="9">
                  <c:v>0</c:v>
                </c:pt>
                <c:pt idx="10">
                  <c:v>0.48107429425186077</c:v>
                </c:pt>
                <c:pt idx="11">
                  <c:v>0</c:v>
                </c:pt>
                <c:pt idx="12">
                  <c:v>0</c:v>
                </c:pt>
                <c:pt idx="13">
                  <c:v>0.7771892480570266</c:v>
                </c:pt>
                <c:pt idx="14">
                  <c:v>0</c:v>
                </c:pt>
                <c:pt idx="15">
                  <c:v>0.29656497653131481</c:v>
                </c:pt>
                <c:pt idx="16">
                  <c:v>0.81094095251810505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0.30961563558959732</c:v>
                </c:pt>
                <c:pt idx="21">
                  <c:v>0</c:v>
                </c:pt>
                <c:pt idx="22">
                  <c:v>0.71103590731332078</c:v>
                </c:pt>
                <c:pt idx="23">
                  <c:v>0</c:v>
                </c:pt>
              </c:numCache>
            </c:numRef>
          </c:val>
        </c:ser>
        <c:axId val="157982080"/>
        <c:axId val="159593600"/>
      </c:barChart>
      <c:catAx>
        <c:axId val="157982080"/>
        <c:scaling>
          <c:orientation val="minMax"/>
        </c:scaling>
        <c:axPos val="b"/>
        <c:tickLblPos val="nextTo"/>
        <c:crossAx val="159593600"/>
        <c:crosses val="autoZero"/>
        <c:auto val="1"/>
        <c:lblAlgn val="ctr"/>
        <c:lblOffset val="100"/>
      </c:catAx>
      <c:valAx>
        <c:axId val="159593600"/>
        <c:scaling>
          <c:orientation val="minMax"/>
          <c:max val="80"/>
        </c:scaling>
        <c:axPos val="l"/>
        <c:numFmt formatCode="General" sourceLinked="0"/>
        <c:tickLblPos val="nextTo"/>
        <c:crossAx val="157982080"/>
        <c:crosses val="autoZero"/>
        <c:crossBetween val="between"/>
        <c:majorUnit val="10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1.7204301075268845E-2"/>
                </c:manualLayout>
              </c:layout>
              <c:showVal val="1"/>
            </c:dLbl>
            <c:dLbl>
              <c:idx val="6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050"/>
                </a:pPr>
                <a:endParaRPr lang="fr-FR"/>
              </a:p>
            </c:txPr>
            <c:showVal val="1"/>
          </c:dLbls>
          <c:cat>
            <c:strRef>
              <c:f>glyco!$C$32:$C$55</c:f>
              <c:strCache>
                <c:ptCount val="24"/>
                <c:pt idx="0">
                  <c:v>H4N4F1 (G1F)</c:v>
                </c:pt>
                <c:pt idx="1">
                  <c:v>H3N4F1 (G0F)</c:v>
                </c:pt>
                <c:pt idx="2">
                  <c:v>H5N4F1 (G2F)</c:v>
                </c:pt>
                <c:pt idx="3">
                  <c:v>H3N4 (G0)</c:v>
                </c:pt>
                <c:pt idx="4">
                  <c:v>H4N4 (G1)</c:v>
                </c:pt>
                <c:pt idx="5">
                  <c:v>H4N3F1 (G1F-GlcNac)</c:v>
                </c:pt>
                <c:pt idx="6">
                  <c:v>H5N4F1SiA1</c:v>
                </c:pt>
                <c:pt idx="7">
                  <c:v>H3N3F1 (G0F-GlcNac)</c:v>
                </c:pt>
                <c:pt idx="8">
                  <c:v>H5N2 (Man5)</c:v>
                </c:pt>
                <c:pt idx="9">
                  <c:v>H4N4F1SiA1</c:v>
                </c:pt>
                <c:pt idx="10">
                  <c:v>H4N3 (G1-GlcNac)</c:v>
                </c:pt>
                <c:pt idx="11">
                  <c:v>H4N3F1SiA1</c:v>
                </c:pt>
                <c:pt idx="12">
                  <c:v>H5N4 (G0)</c:v>
                </c:pt>
                <c:pt idx="13">
                  <c:v>H3N3 (G0-GlcNac)</c:v>
                </c:pt>
                <c:pt idx="14">
                  <c:v>H5N4F1SiA2</c:v>
                </c:pt>
                <c:pt idx="15">
                  <c:v>H4N3SiA1</c:v>
                </c:pt>
                <c:pt idx="16">
                  <c:v>H4N5F1</c:v>
                </c:pt>
                <c:pt idx="17">
                  <c:v>H5N3SiA1</c:v>
                </c:pt>
                <c:pt idx="18">
                  <c:v>H5N3</c:v>
                </c:pt>
                <c:pt idx="19">
                  <c:v>H5N3SiA1</c:v>
                </c:pt>
                <c:pt idx="20">
                  <c:v>H6N4SiA1</c:v>
                </c:pt>
                <c:pt idx="21">
                  <c:v>H6N4F1</c:v>
                </c:pt>
                <c:pt idx="22">
                  <c:v>H5N5F1</c:v>
                </c:pt>
                <c:pt idx="23">
                  <c:v>H5N4F1SiA1NSiA1</c:v>
                </c:pt>
              </c:strCache>
            </c:strRef>
          </c:cat>
          <c:val>
            <c:numRef>
              <c:f>glyco!$D$32:$D$55</c:f>
              <c:numCache>
                <c:formatCode>0.00</c:formatCode>
                <c:ptCount val="24"/>
                <c:pt idx="0">
                  <c:v>28.263677315704442</c:v>
                </c:pt>
                <c:pt idx="1">
                  <c:v>47.462096835890208</c:v>
                </c:pt>
                <c:pt idx="2">
                  <c:v>5.3480700775388996</c:v>
                </c:pt>
                <c:pt idx="3">
                  <c:v>5.4272740773408916</c:v>
                </c:pt>
                <c:pt idx="4">
                  <c:v>1.5692292460769242</c:v>
                </c:pt>
                <c:pt idx="5">
                  <c:v>3.0372033787706276</c:v>
                </c:pt>
                <c:pt idx="6">
                  <c:v>0</c:v>
                </c:pt>
                <c:pt idx="7">
                  <c:v>3.882796081202101</c:v>
                </c:pt>
                <c:pt idx="8">
                  <c:v>1.6232319732146474</c:v>
                </c:pt>
                <c:pt idx="9">
                  <c:v>0</c:v>
                </c:pt>
                <c:pt idx="10">
                  <c:v>0.48107429425186093</c:v>
                </c:pt>
                <c:pt idx="11">
                  <c:v>0</c:v>
                </c:pt>
                <c:pt idx="12">
                  <c:v>0</c:v>
                </c:pt>
                <c:pt idx="13">
                  <c:v>0.7771892480570266</c:v>
                </c:pt>
                <c:pt idx="14">
                  <c:v>0</c:v>
                </c:pt>
                <c:pt idx="15">
                  <c:v>0.29656497653131481</c:v>
                </c:pt>
                <c:pt idx="16">
                  <c:v>0.81094095251810561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0.30961563558959732</c:v>
                </c:pt>
                <c:pt idx="21">
                  <c:v>0</c:v>
                </c:pt>
                <c:pt idx="22">
                  <c:v>0.711035907313321</c:v>
                </c:pt>
                <c:pt idx="23">
                  <c:v>0</c:v>
                </c:pt>
              </c:numCache>
            </c:numRef>
          </c:val>
        </c:ser>
        <c:axId val="159643904"/>
        <c:axId val="159657984"/>
      </c:barChart>
      <c:catAx>
        <c:axId val="159643904"/>
        <c:scaling>
          <c:orientation val="minMax"/>
        </c:scaling>
        <c:axPos val="b"/>
        <c:tickLblPos val="nextTo"/>
        <c:crossAx val="159657984"/>
        <c:crosses val="autoZero"/>
        <c:auto val="1"/>
        <c:lblAlgn val="ctr"/>
        <c:lblOffset val="100"/>
      </c:catAx>
      <c:valAx>
        <c:axId val="159657984"/>
        <c:scaling>
          <c:orientation val="minMax"/>
          <c:max val="80"/>
        </c:scaling>
        <c:axPos val="l"/>
        <c:numFmt formatCode="General" sourceLinked="0"/>
        <c:tickLblPos val="nextTo"/>
        <c:crossAx val="159643904"/>
        <c:crosses val="autoZero"/>
        <c:crossBetween val="between"/>
        <c:majorUnit val="10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1.7204301075268845E-2"/>
                </c:manualLayout>
              </c:layout>
              <c:showVal val="1"/>
            </c:dLbl>
            <c:dLbl>
              <c:idx val="6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1050"/>
                </a:pPr>
                <a:endParaRPr lang="fr-FR"/>
              </a:p>
            </c:txPr>
            <c:showVal val="1"/>
          </c:dLbls>
          <c:cat>
            <c:strRef>
              <c:f>glyco!$C$32:$C$55</c:f>
              <c:strCache>
                <c:ptCount val="24"/>
                <c:pt idx="0">
                  <c:v>H4N4F1 (G1F)</c:v>
                </c:pt>
                <c:pt idx="1">
                  <c:v>H3N4F1 (G0F)</c:v>
                </c:pt>
                <c:pt idx="2">
                  <c:v>H5N4F1 (G2F)</c:v>
                </c:pt>
                <c:pt idx="3">
                  <c:v>H3N4 (G0)</c:v>
                </c:pt>
                <c:pt idx="4">
                  <c:v>H4N4 (G1)</c:v>
                </c:pt>
                <c:pt idx="5">
                  <c:v>H4N3F1 (G1F-GlcNac)</c:v>
                </c:pt>
                <c:pt idx="6">
                  <c:v>H5N4F1SiA1</c:v>
                </c:pt>
                <c:pt idx="7">
                  <c:v>H3N3F1 (G0F-GlcNac)</c:v>
                </c:pt>
                <c:pt idx="8">
                  <c:v>H5N2 (Man5)</c:v>
                </c:pt>
                <c:pt idx="9">
                  <c:v>H4N4F1SiA1</c:v>
                </c:pt>
                <c:pt idx="10">
                  <c:v>H4N3 (G1-GlcNac)</c:v>
                </c:pt>
                <c:pt idx="11">
                  <c:v>H4N3F1SiA1</c:v>
                </c:pt>
                <c:pt idx="12">
                  <c:v>H5N4 (G0)</c:v>
                </c:pt>
                <c:pt idx="13">
                  <c:v>H3N3 (G0-GlcNac)</c:v>
                </c:pt>
                <c:pt idx="14">
                  <c:v>H5N4F1SiA2</c:v>
                </c:pt>
                <c:pt idx="15">
                  <c:v>H4N3SiA1</c:v>
                </c:pt>
                <c:pt idx="16">
                  <c:v>H4N5F1</c:v>
                </c:pt>
                <c:pt idx="17">
                  <c:v>H5N3SiA1</c:v>
                </c:pt>
                <c:pt idx="18">
                  <c:v>H5N3</c:v>
                </c:pt>
                <c:pt idx="19">
                  <c:v>H5N3SiA1</c:v>
                </c:pt>
                <c:pt idx="20">
                  <c:v>H6N4SiA1</c:v>
                </c:pt>
                <c:pt idx="21">
                  <c:v>H6N4F1</c:v>
                </c:pt>
                <c:pt idx="22">
                  <c:v>H5N5F1</c:v>
                </c:pt>
                <c:pt idx="23">
                  <c:v>H5N4F1SiA1NSiA1</c:v>
                </c:pt>
              </c:strCache>
            </c:strRef>
          </c:cat>
          <c:val>
            <c:numRef>
              <c:f>glyco!$D$32:$D$55</c:f>
              <c:numCache>
                <c:formatCode>0.00</c:formatCode>
                <c:ptCount val="24"/>
                <c:pt idx="0">
                  <c:v>28.263677315704442</c:v>
                </c:pt>
                <c:pt idx="1">
                  <c:v>47.462096835890208</c:v>
                </c:pt>
                <c:pt idx="2">
                  <c:v>5.3480700775388978</c:v>
                </c:pt>
                <c:pt idx="3">
                  <c:v>5.4272740773408898</c:v>
                </c:pt>
                <c:pt idx="4">
                  <c:v>1.5692292460769237</c:v>
                </c:pt>
                <c:pt idx="5">
                  <c:v>3.0372033787706276</c:v>
                </c:pt>
                <c:pt idx="6">
                  <c:v>0</c:v>
                </c:pt>
                <c:pt idx="7">
                  <c:v>3.882796081202101</c:v>
                </c:pt>
                <c:pt idx="8">
                  <c:v>1.6232319732146474</c:v>
                </c:pt>
                <c:pt idx="9">
                  <c:v>0</c:v>
                </c:pt>
                <c:pt idx="10">
                  <c:v>0.48107429425186116</c:v>
                </c:pt>
                <c:pt idx="11">
                  <c:v>0</c:v>
                </c:pt>
                <c:pt idx="12">
                  <c:v>0</c:v>
                </c:pt>
                <c:pt idx="13">
                  <c:v>0.7771892480570266</c:v>
                </c:pt>
                <c:pt idx="14">
                  <c:v>0</c:v>
                </c:pt>
                <c:pt idx="15">
                  <c:v>0.29656497653131481</c:v>
                </c:pt>
                <c:pt idx="16">
                  <c:v>0.81094095251810605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0.30961563558959732</c:v>
                </c:pt>
                <c:pt idx="21">
                  <c:v>0</c:v>
                </c:pt>
                <c:pt idx="22">
                  <c:v>0.71103590731332122</c:v>
                </c:pt>
                <c:pt idx="23">
                  <c:v>0</c:v>
                </c:pt>
              </c:numCache>
            </c:numRef>
          </c:val>
        </c:ser>
        <c:axId val="159777920"/>
        <c:axId val="159779456"/>
      </c:barChart>
      <c:catAx>
        <c:axId val="159777920"/>
        <c:scaling>
          <c:orientation val="minMax"/>
        </c:scaling>
        <c:axPos val="b"/>
        <c:tickLblPos val="nextTo"/>
        <c:crossAx val="159779456"/>
        <c:crosses val="autoZero"/>
        <c:auto val="1"/>
        <c:lblAlgn val="ctr"/>
        <c:lblOffset val="100"/>
      </c:catAx>
      <c:valAx>
        <c:axId val="159779456"/>
        <c:scaling>
          <c:orientation val="minMax"/>
          <c:max val="80"/>
        </c:scaling>
        <c:axPos val="l"/>
        <c:numFmt formatCode="General" sourceLinked="0"/>
        <c:tickLblPos val="nextTo"/>
        <c:crossAx val="159777920"/>
        <c:crosses val="autoZero"/>
        <c:crossBetween val="between"/>
        <c:majorUnit val="10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0.29197</cdr:x>
      <cdr:y>0.79246</cdr:y>
    </cdr:from>
    <cdr:to>
      <cdr:x>0.39781</cdr:x>
      <cdr:y>0.98979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102418" y="3195553"/>
          <a:ext cx="762132" cy="79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C371C-06C8-431B-B5EC-ED5CE7C58CDD}" type="datetimeFigureOut">
              <a:rPr lang="fr-FR" smtClean="0"/>
              <a:pPr/>
              <a:t>28/10/2013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6E239-B543-4A3D-B281-4FAC04382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779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53EFC-5043-4AFA-BB2D-1A092013D30B}" type="datetimeFigureOut">
              <a:rPr lang="fr-FR" smtClean="0"/>
              <a:pPr/>
              <a:t>28/10/2013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8498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8CAF7-B31B-4920-A39A-F923179DEF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97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0593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1186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1785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2376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02976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63559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24165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84762" algn="l" defTabSz="921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079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546CBE-1302-4A86-B1B0-8E5FD127C3B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36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816475" cy="3697287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12114" cy="4441137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847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360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140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047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047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047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8498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8CAF7-B31B-4920-A39A-F923179DEF4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047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546CBE-1302-4A86-B1B0-8E5FD127C3B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35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813300" cy="3695700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910" y="4715154"/>
            <a:ext cx="5312114" cy="444113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0" y="6607201"/>
            <a:ext cx="860549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1"/>
          <p:cNvSpPr txBox="1">
            <a:spLocks/>
          </p:cNvSpPr>
          <p:nvPr userDrawn="1"/>
        </p:nvSpPr>
        <p:spPr>
          <a:xfrm>
            <a:off x="39082" y="6629372"/>
            <a:ext cx="1292558" cy="365125"/>
          </a:xfrm>
          <a:prstGeom prst="rect">
            <a:avLst/>
          </a:prstGeom>
        </p:spPr>
        <p:txBody>
          <a:bodyPr vert="horz" lIns="91267" tIns="45633" rIns="91267" bIns="45633" rtlCol="0" anchor="ctr"/>
          <a:lstStyle/>
          <a:p>
            <a:pPr marL="0" marR="0" lvl="0" indent="0" algn="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noProof="0" dirty="0" err="1" smtClean="0">
                <a:solidFill>
                  <a:schemeClr val="tx1">
                    <a:tint val="75000"/>
                  </a:schemeClr>
                </a:solidFill>
              </a:rPr>
              <a:t>June</a:t>
            </a:r>
            <a:r>
              <a:rPr lang="fr-FR" sz="1200" noProof="0" dirty="0" smtClean="0">
                <a:solidFill>
                  <a:schemeClr val="tx1">
                    <a:tint val="75000"/>
                  </a:schemeClr>
                </a:solidFill>
              </a:rPr>
              <a:t> 9th, 2013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1"/>
          <p:cNvSpPr txBox="1">
            <a:spLocks/>
          </p:cNvSpPr>
          <p:nvPr userDrawn="1"/>
        </p:nvSpPr>
        <p:spPr>
          <a:xfrm>
            <a:off x="1828804" y="6634554"/>
            <a:ext cx="5812971" cy="365125"/>
          </a:xfrm>
          <a:prstGeom prst="rect">
            <a:avLst/>
          </a:prstGeom>
        </p:spPr>
        <p:txBody>
          <a:bodyPr vert="horz" lIns="91267" tIns="45633" rIns="91267" bIns="45633" rtlCol="0" anchor="ctr"/>
          <a:lstStyle/>
          <a:p>
            <a:pPr marL="0" marR="0" lvl="0" indent="0" algn="ctr" defTabSz="912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 SCIEX – Beckman Coulter Partner workshop – ASMS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0551" y="281212"/>
            <a:ext cx="2057757" cy="599104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305" y="281212"/>
            <a:ext cx="6020845" cy="599104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181230"/>
            <a:ext cx="7773750" cy="15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978857"/>
            <a:ext cx="6401912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0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1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E08-FA56-4D8B-8F6F-C5683687914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32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9" y="4511973"/>
            <a:ext cx="7773750" cy="1394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9" y="2976043"/>
            <a:ext cx="7773750" cy="15359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05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1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2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2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3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4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4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305" y="1638373"/>
            <a:ext cx="4039301" cy="4633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9007" y="1638373"/>
            <a:ext cx="4039301" cy="4633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80" y="1571714"/>
            <a:ext cx="4040890" cy="655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593" indent="0">
              <a:buNone/>
              <a:defRPr sz="2000" b="1"/>
            </a:lvl2pPr>
            <a:lvl3pPr marL="921186" indent="0">
              <a:buNone/>
              <a:defRPr sz="1800" b="1"/>
            </a:lvl3pPr>
            <a:lvl4pPr marL="1381785" indent="0">
              <a:buNone/>
              <a:defRPr sz="1600" b="1"/>
            </a:lvl4pPr>
            <a:lvl5pPr marL="1842376" indent="0">
              <a:buNone/>
              <a:defRPr sz="1600" b="1"/>
            </a:lvl5pPr>
            <a:lvl6pPr marL="2302976" indent="0">
              <a:buNone/>
              <a:defRPr sz="1600" b="1"/>
            </a:lvl6pPr>
            <a:lvl7pPr marL="2763559" indent="0">
              <a:buNone/>
              <a:defRPr sz="1600" b="1"/>
            </a:lvl7pPr>
            <a:lvl8pPr marL="3224165" indent="0">
              <a:buNone/>
              <a:defRPr sz="1600" b="1"/>
            </a:lvl8pPr>
            <a:lvl9pPr marL="368476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80" y="2226733"/>
            <a:ext cx="4040890" cy="40454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857" y="1571714"/>
            <a:ext cx="4042477" cy="655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593" indent="0">
              <a:buNone/>
              <a:defRPr sz="2000" b="1"/>
            </a:lvl2pPr>
            <a:lvl3pPr marL="921186" indent="0">
              <a:buNone/>
              <a:defRPr sz="1800" b="1"/>
            </a:lvl3pPr>
            <a:lvl4pPr marL="1381785" indent="0">
              <a:buNone/>
              <a:defRPr sz="1600" b="1"/>
            </a:lvl4pPr>
            <a:lvl5pPr marL="1842376" indent="0">
              <a:buNone/>
              <a:defRPr sz="1600" b="1"/>
            </a:lvl5pPr>
            <a:lvl6pPr marL="2302976" indent="0">
              <a:buNone/>
              <a:defRPr sz="1600" b="1"/>
            </a:lvl6pPr>
            <a:lvl7pPr marL="2763559" indent="0">
              <a:buNone/>
              <a:defRPr sz="1600" b="1"/>
            </a:lvl7pPr>
            <a:lvl8pPr marL="3224165" indent="0">
              <a:buNone/>
              <a:defRPr sz="1600" b="1"/>
            </a:lvl8pPr>
            <a:lvl9pPr marL="368476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857" y="2226733"/>
            <a:ext cx="4042477" cy="40454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8894024" cy="100411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18" tIns="46060" rIns="92118" bIns="46060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5588" cy="9303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118" tIns="46060" rIns="92118" bIns="46060"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607201"/>
            <a:ext cx="860549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6805430" y="6602020"/>
            <a:ext cx="2133971" cy="373831"/>
          </a:xfrm>
        </p:spPr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80" y="279561"/>
            <a:ext cx="3008836" cy="11897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71" y="279586"/>
            <a:ext cx="5112638" cy="59926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80" y="1469317"/>
            <a:ext cx="3008836" cy="4802910"/>
          </a:xfrm>
        </p:spPr>
        <p:txBody>
          <a:bodyPr/>
          <a:lstStyle>
            <a:lvl1pPr marL="0" indent="0">
              <a:buNone/>
              <a:defRPr sz="1400"/>
            </a:lvl1pPr>
            <a:lvl2pPr marL="460593" indent="0">
              <a:buNone/>
              <a:defRPr sz="1200"/>
            </a:lvl2pPr>
            <a:lvl3pPr marL="921186" indent="0">
              <a:buNone/>
              <a:defRPr sz="1000"/>
            </a:lvl3pPr>
            <a:lvl4pPr marL="1381785" indent="0">
              <a:buNone/>
              <a:defRPr sz="900"/>
            </a:lvl4pPr>
            <a:lvl5pPr marL="1842376" indent="0">
              <a:buNone/>
              <a:defRPr sz="900"/>
            </a:lvl5pPr>
            <a:lvl6pPr marL="2302976" indent="0">
              <a:buNone/>
              <a:defRPr sz="900"/>
            </a:lvl6pPr>
            <a:lvl7pPr marL="2763559" indent="0">
              <a:buNone/>
              <a:defRPr sz="900"/>
            </a:lvl7pPr>
            <a:lvl8pPr marL="3224165" indent="0">
              <a:buNone/>
              <a:defRPr sz="900"/>
            </a:lvl8pPr>
            <a:lvl9pPr marL="368476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599" y="4915060"/>
            <a:ext cx="5487353" cy="580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599" y="627385"/>
            <a:ext cx="5487353" cy="4212908"/>
          </a:xfrm>
        </p:spPr>
        <p:txBody>
          <a:bodyPr/>
          <a:lstStyle>
            <a:lvl1pPr marL="0" indent="0">
              <a:buNone/>
              <a:defRPr sz="3200"/>
            </a:lvl1pPr>
            <a:lvl2pPr marL="460593" indent="0">
              <a:buNone/>
              <a:defRPr sz="2800"/>
            </a:lvl2pPr>
            <a:lvl3pPr marL="921186" indent="0">
              <a:buNone/>
              <a:defRPr sz="2400"/>
            </a:lvl3pPr>
            <a:lvl4pPr marL="1381785" indent="0">
              <a:buNone/>
              <a:defRPr sz="2000"/>
            </a:lvl4pPr>
            <a:lvl5pPr marL="1842376" indent="0">
              <a:buNone/>
              <a:defRPr sz="2000"/>
            </a:lvl5pPr>
            <a:lvl6pPr marL="2302976" indent="0">
              <a:buNone/>
              <a:defRPr sz="2000"/>
            </a:lvl6pPr>
            <a:lvl7pPr marL="2763559" indent="0">
              <a:buNone/>
              <a:defRPr sz="2000"/>
            </a:lvl7pPr>
            <a:lvl8pPr marL="3224165" indent="0">
              <a:buNone/>
              <a:defRPr sz="2000"/>
            </a:lvl8pPr>
            <a:lvl9pPr marL="368476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599" y="5495310"/>
            <a:ext cx="5487353" cy="824052"/>
          </a:xfrm>
        </p:spPr>
        <p:txBody>
          <a:bodyPr/>
          <a:lstStyle>
            <a:lvl1pPr marL="0" indent="0">
              <a:buNone/>
              <a:defRPr sz="1400"/>
            </a:lvl1pPr>
            <a:lvl2pPr marL="460593" indent="0">
              <a:buNone/>
              <a:defRPr sz="1200"/>
            </a:lvl2pPr>
            <a:lvl3pPr marL="921186" indent="0">
              <a:buNone/>
              <a:defRPr sz="1000"/>
            </a:lvl3pPr>
            <a:lvl4pPr marL="1381785" indent="0">
              <a:buNone/>
              <a:defRPr sz="900"/>
            </a:lvl4pPr>
            <a:lvl5pPr marL="1842376" indent="0">
              <a:buNone/>
              <a:defRPr sz="900"/>
            </a:lvl5pPr>
            <a:lvl6pPr marL="2302976" indent="0">
              <a:buNone/>
              <a:defRPr sz="900"/>
            </a:lvl6pPr>
            <a:lvl7pPr marL="2763559" indent="0">
              <a:buNone/>
              <a:defRPr sz="900"/>
            </a:lvl7pPr>
            <a:lvl8pPr marL="3224165" indent="0">
              <a:buNone/>
              <a:defRPr sz="900"/>
            </a:lvl8pPr>
            <a:lvl9pPr marL="368476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305" y="281186"/>
            <a:ext cx="8231029" cy="1170252"/>
          </a:xfrm>
          <a:prstGeom prst="rect">
            <a:avLst/>
          </a:prstGeom>
        </p:spPr>
        <p:txBody>
          <a:bodyPr vert="horz" lIns="92118" tIns="46060" rIns="92118" bIns="4606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305" y="1638373"/>
            <a:ext cx="8231029" cy="4633874"/>
          </a:xfrm>
          <a:prstGeom prst="rect">
            <a:avLst/>
          </a:prstGeom>
        </p:spPr>
        <p:txBody>
          <a:bodyPr vert="horz" lIns="92118" tIns="46060" rIns="92118" bIns="4606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80" y="6507928"/>
            <a:ext cx="2133971" cy="373831"/>
          </a:xfrm>
          <a:prstGeom prst="rect">
            <a:avLst/>
          </a:prstGeom>
        </p:spPr>
        <p:txBody>
          <a:bodyPr vert="horz" lIns="92118" tIns="46060" rIns="92118" bIns="460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768" y="6507928"/>
            <a:ext cx="2896103" cy="373831"/>
          </a:xfrm>
          <a:prstGeom prst="rect">
            <a:avLst/>
          </a:prstGeom>
        </p:spPr>
        <p:txBody>
          <a:bodyPr vert="horz" lIns="92118" tIns="46060" rIns="92118" bIns="460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4363" y="6507928"/>
            <a:ext cx="2133971" cy="373831"/>
          </a:xfrm>
          <a:prstGeom prst="rect">
            <a:avLst/>
          </a:prstGeom>
        </p:spPr>
        <p:txBody>
          <a:bodyPr vert="horz" lIns="92118" tIns="46060" rIns="92118" bIns="460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EF03-F0DB-4C0F-B611-65A9D3840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/>
  <p:txStyles>
    <p:titleStyle>
      <a:lvl1pPr algn="ctr" defTabSz="9211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447" indent="-345447" algn="l" defTabSz="9211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467" indent="-287871" algn="l" defTabSz="9211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487" indent="-230297" algn="l" defTabSz="9211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082" indent="-230297" algn="l" defTabSz="9211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78" indent="-230297" algn="l" defTabSz="9211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273" indent="-230297" algn="l" defTabSz="921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867" indent="-230297" algn="l" defTabSz="921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4461" indent="-230297" algn="l" defTabSz="921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5056" indent="-230297" algn="l" defTabSz="921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593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186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785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376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2976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3559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4165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762" algn="l" defTabSz="921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iff"/><Relationship Id="rId4" Type="http://schemas.openxmlformats.org/officeDocument/2006/relationships/image" Target="../media/image2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chart" Target="../charts/chart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chart" Target="../charts/chart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chart" Target="../charts/chart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5274" y="2000614"/>
            <a:ext cx="8620125" cy="14414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lIns="92108" tIns="46056" rIns="92108" bIns="46056" rtlCol="0">
            <a:spAutoFit/>
          </a:bodyPr>
          <a:lstStyle/>
          <a:p>
            <a:pPr algn="ctr" defTabSz="912133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Complete sequence coverage in one injection followed by posttranslational modifications and major N-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characterization of monoclonal antibodies by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sheathless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CESI-MS/MS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454" indent="-228454">
              <a:lnSpc>
                <a:spcPct val="150000"/>
              </a:lnSpc>
              <a:buAutoNum type="arabicPeriod"/>
            </a:pPr>
            <a:endParaRPr lang="en-US" sz="3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008.jpe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200" y="204884"/>
            <a:ext cx="1569850" cy="986853"/>
          </a:xfrm>
          <a:prstGeom prst="rect">
            <a:avLst/>
          </a:prstGeom>
        </p:spPr>
      </p:pic>
      <p:pic>
        <p:nvPicPr>
          <p:cNvPr id="14" name="Image 13" descr="logo LSM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505" y="165164"/>
            <a:ext cx="1503310" cy="103899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56545" y="3783132"/>
            <a:ext cx="6032500" cy="850719"/>
          </a:xfrm>
          <a:prstGeom prst="rect">
            <a:avLst/>
          </a:prstGeom>
          <a:noFill/>
        </p:spPr>
        <p:txBody>
          <a:bodyPr wrap="square" lIns="92148" tIns="46076" rIns="92148" bIns="4607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R. Gahoual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 J-M. Busnel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 J. Chicher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 L. Kuhn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Hammann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A. Beck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Y.N. François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, E. 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Leize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-Wagner</a:t>
            </a:r>
            <a:r>
              <a:rPr lang="fr-FR" sz="16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fr-F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9482" y="4834815"/>
            <a:ext cx="8268918" cy="1134199"/>
          </a:xfrm>
          <a:prstGeom prst="rect">
            <a:avLst/>
          </a:prstGeom>
          <a:noFill/>
        </p:spPr>
        <p:txBody>
          <a:bodyPr wrap="square" lIns="92148" tIns="46076" rIns="92148" bIns="4607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i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Laboratory of Mass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Spectrometry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of Interactions and Systems,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of Strasbourg (CNRS-UDS UMR 7140)</a:t>
            </a:r>
          </a:p>
          <a:p>
            <a:pPr>
              <a:lnSpc>
                <a:spcPct val="150000"/>
              </a:lnSpc>
            </a:pPr>
            <a:r>
              <a:rPr lang="fr-FR" sz="1100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Beckman Coulter, Brea (CA, USA)</a:t>
            </a:r>
          </a:p>
          <a:p>
            <a:pPr>
              <a:lnSpc>
                <a:spcPct val="150000"/>
              </a:lnSpc>
            </a:pPr>
            <a:r>
              <a:rPr lang="fr-FR" sz="1100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IEsplanade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Proteomic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Facility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, IBMC, </a:t>
            </a:r>
            <a:r>
              <a:rPr lang="fr-FR" sz="1100" i="1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 of Strasbourg (CNRS-UDS-UPR 9002)</a:t>
            </a:r>
          </a:p>
          <a:p>
            <a:pPr>
              <a:lnSpc>
                <a:spcPct val="150000"/>
              </a:lnSpc>
            </a:pPr>
            <a:r>
              <a:rPr lang="fr-FR" sz="1100" i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1100" i="1" dirty="0" smtClean="0">
                <a:latin typeface="Arial" pitchFamily="34" charset="0"/>
                <a:cs typeface="Arial" pitchFamily="34" charset="0"/>
              </a:rPr>
              <a:t>Centre d’immunologie Pierre Fabre (CIPF)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697118"/>
            <a:ext cx="1714480" cy="869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" name="Groupe 10"/>
          <p:cNvGrpSpPr/>
          <p:nvPr/>
        </p:nvGrpSpPr>
        <p:grpSpPr>
          <a:xfrm>
            <a:off x="7543128" y="251623"/>
            <a:ext cx="1376362" cy="850900"/>
            <a:chOff x="214282" y="2571744"/>
            <a:chExt cx="1376362" cy="850900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106457" y="2708269"/>
              <a:ext cx="69850" cy="628650"/>
            </a:xfrm>
            <a:custGeom>
              <a:avLst/>
              <a:gdLst>
                <a:gd name="T0" fmla="*/ 0 w 96837"/>
                <a:gd name="T1" fmla="*/ 1 h 903288"/>
                <a:gd name="T2" fmla="*/ 1 w 96837"/>
                <a:gd name="T3" fmla="*/ 1 h 903288"/>
                <a:gd name="T4" fmla="*/ 1 w 96837"/>
                <a:gd name="T5" fmla="*/ 1 h 903288"/>
                <a:gd name="T6" fmla="*/ 1 w 96837"/>
                <a:gd name="T7" fmla="*/ 1 h 903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837"/>
                <a:gd name="T13" fmla="*/ 0 h 903288"/>
                <a:gd name="T14" fmla="*/ 96837 w 96837"/>
                <a:gd name="T15" fmla="*/ 903288 h 903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837" h="903288">
                  <a:moveTo>
                    <a:pt x="0" y="903288"/>
                  </a:moveTo>
                  <a:cubicBezTo>
                    <a:pt x="21034" y="578644"/>
                    <a:pt x="42069" y="254000"/>
                    <a:pt x="57150" y="127000"/>
                  </a:cubicBezTo>
                  <a:cubicBezTo>
                    <a:pt x="72231" y="0"/>
                    <a:pt x="84137" y="12701"/>
                    <a:pt x="90487" y="141288"/>
                  </a:cubicBezTo>
                  <a:cubicBezTo>
                    <a:pt x="96837" y="269875"/>
                    <a:pt x="88106" y="772319"/>
                    <a:pt x="95250" y="898525"/>
                  </a:cubicBezTo>
                </a:path>
              </a:pathLst>
            </a:custGeom>
            <a:noFill/>
            <a:ln w="22320">
              <a:solidFill>
                <a:srgbClr val="37609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269969" y="2843206"/>
              <a:ext cx="63500" cy="490538"/>
            </a:xfrm>
            <a:custGeom>
              <a:avLst/>
              <a:gdLst>
                <a:gd name="T0" fmla="*/ 0 w 96837"/>
                <a:gd name="T1" fmla="*/ 1 h 903288"/>
                <a:gd name="T2" fmla="*/ 1 w 96837"/>
                <a:gd name="T3" fmla="*/ 1 h 903288"/>
                <a:gd name="T4" fmla="*/ 1 w 96837"/>
                <a:gd name="T5" fmla="*/ 1 h 903288"/>
                <a:gd name="T6" fmla="*/ 1 w 96837"/>
                <a:gd name="T7" fmla="*/ 1 h 903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837"/>
                <a:gd name="T13" fmla="*/ 0 h 903288"/>
                <a:gd name="T14" fmla="*/ 96837 w 96837"/>
                <a:gd name="T15" fmla="*/ 903288 h 903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837" h="903288">
                  <a:moveTo>
                    <a:pt x="0" y="903288"/>
                  </a:moveTo>
                  <a:cubicBezTo>
                    <a:pt x="21034" y="578644"/>
                    <a:pt x="42069" y="254000"/>
                    <a:pt x="57150" y="127000"/>
                  </a:cubicBezTo>
                  <a:cubicBezTo>
                    <a:pt x="72231" y="0"/>
                    <a:pt x="84137" y="12701"/>
                    <a:pt x="90487" y="141288"/>
                  </a:cubicBezTo>
                  <a:cubicBezTo>
                    <a:pt x="96837" y="269875"/>
                    <a:pt x="88106" y="772319"/>
                    <a:pt x="95250" y="898525"/>
                  </a:cubicBezTo>
                </a:path>
              </a:pathLst>
            </a:custGeom>
            <a:noFill/>
            <a:ln w="22320">
              <a:solidFill>
                <a:srgbClr val="37609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436657" y="3095619"/>
              <a:ext cx="50800" cy="241300"/>
            </a:xfrm>
            <a:custGeom>
              <a:avLst/>
              <a:gdLst>
                <a:gd name="T0" fmla="*/ 0 w 96837"/>
                <a:gd name="T1" fmla="*/ 0 h 903288"/>
                <a:gd name="T2" fmla="*/ 1 w 96837"/>
                <a:gd name="T3" fmla="*/ 0 h 903288"/>
                <a:gd name="T4" fmla="*/ 1 w 96837"/>
                <a:gd name="T5" fmla="*/ 0 h 903288"/>
                <a:gd name="T6" fmla="*/ 1 w 96837"/>
                <a:gd name="T7" fmla="*/ 0 h 903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837"/>
                <a:gd name="T13" fmla="*/ 0 h 903288"/>
                <a:gd name="T14" fmla="*/ 96837 w 96837"/>
                <a:gd name="T15" fmla="*/ 903288 h 903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837" h="903288">
                  <a:moveTo>
                    <a:pt x="0" y="903288"/>
                  </a:moveTo>
                  <a:cubicBezTo>
                    <a:pt x="21034" y="578644"/>
                    <a:pt x="42069" y="254000"/>
                    <a:pt x="57150" y="127000"/>
                  </a:cubicBezTo>
                  <a:cubicBezTo>
                    <a:pt x="72231" y="0"/>
                    <a:pt x="84137" y="12701"/>
                    <a:pt x="90487" y="141288"/>
                  </a:cubicBezTo>
                  <a:cubicBezTo>
                    <a:pt x="96837" y="269875"/>
                    <a:pt x="88106" y="772319"/>
                    <a:pt x="95250" y="898525"/>
                  </a:cubicBezTo>
                </a:path>
              </a:pathLst>
            </a:custGeom>
            <a:noFill/>
            <a:ln w="22320">
              <a:solidFill>
                <a:srgbClr val="37609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744507" y="3328981"/>
              <a:ext cx="363537" cy="1588"/>
            </a:xfrm>
            <a:prstGeom prst="line">
              <a:avLst/>
            </a:prstGeom>
            <a:noFill/>
            <a:ln w="19080">
              <a:solidFill>
                <a:srgbClr val="37609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177894" y="3328981"/>
              <a:ext cx="101600" cy="1588"/>
            </a:xfrm>
            <a:prstGeom prst="line">
              <a:avLst/>
            </a:prstGeom>
            <a:noFill/>
            <a:ln w="19080">
              <a:solidFill>
                <a:srgbClr val="37609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330294" y="3328981"/>
              <a:ext cx="103188" cy="1588"/>
            </a:xfrm>
            <a:prstGeom prst="line">
              <a:avLst/>
            </a:prstGeom>
            <a:noFill/>
            <a:ln w="19080">
              <a:solidFill>
                <a:srgbClr val="37609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489044" y="3328981"/>
              <a:ext cx="101600" cy="1588"/>
            </a:xfrm>
            <a:prstGeom prst="line">
              <a:avLst/>
            </a:prstGeom>
            <a:noFill/>
            <a:ln w="19080">
              <a:solidFill>
                <a:srgbClr val="37609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4" name="Groupe 68"/>
            <p:cNvGrpSpPr>
              <a:grpSpLocks/>
            </p:cNvGrpSpPr>
            <p:nvPr/>
          </p:nvGrpSpPr>
          <p:grpSpPr bwMode="auto">
            <a:xfrm>
              <a:off x="214282" y="2575795"/>
              <a:ext cx="822325" cy="850900"/>
              <a:chOff x="1357290" y="1363473"/>
              <a:chExt cx="1260000" cy="1296987"/>
            </a:xfrm>
          </p:grpSpPr>
          <p:pic>
            <p:nvPicPr>
              <p:cNvPr id="25" name="Image 21" descr="logo_estompe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57290" y="1428736"/>
                <a:ext cx="1214446" cy="121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AutoShape 78"/>
              <p:cNvSpPr>
                <a:spLocks noChangeArrowheads="1"/>
              </p:cNvSpPr>
              <p:nvPr/>
            </p:nvSpPr>
            <p:spPr bwMode="auto">
              <a:xfrm>
                <a:off x="1357290" y="1363473"/>
                <a:ext cx="1260000" cy="1296987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93" y="10800"/>
                    </a:moveTo>
                    <a:cubicBezTo>
                      <a:pt x="1693" y="15830"/>
                      <a:pt x="5770" y="19907"/>
                      <a:pt x="10800" y="19907"/>
                    </a:cubicBezTo>
                    <a:cubicBezTo>
                      <a:pt x="15830" y="19907"/>
                      <a:pt x="19907" y="15830"/>
                      <a:pt x="19907" y="10800"/>
                    </a:cubicBezTo>
                    <a:cubicBezTo>
                      <a:pt x="19907" y="5770"/>
                      <a:pt x="15830" y="1693"/>
                      <a:pt x="10800" y="1693"/>
                    </a:cubicBezTo>
                    <a:cubicBezTo>
                      <a:pt x="5770" y="1693"/>
                      <a:pt x="1693" y="5770"/>
                      <a:pt x="1693" y="10800"/>
                    </a:cubicBezTo>
                    <a:close/>
                  </a:path>
                </a:pathLst>
              </a:custGeom>
              <a:solidFill>
                <a:srgbClr val="376092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Espace réservé du numéro de diapositive 1"/>
          <p:cNvSpPr txBox="1">
            <a:spLocks/>
          </p:cNvSpPr>
          <p:nvPr/>
        </p:nvSpPr>
        <p:spPr>
          <a:xfrm>
            <a:off x="2422741" y="6658618"/>
            <a:ext cx="4758981" cy="362895"/>
          </a:xfrm>
          <a:prstGeom prst="rect">
            <a:avLst/>
          </a:prstGeom>
          <a:solidFill>
            <a:schemeClr val="bg1"/>
          </a:solidFill>
        </p:spPr>
        <p:txBody>
          <a:bodyPr vert="horz" lIns="92118" tIns="46060" rIns="92118" bIns="46060" rtlCol="0" anchor="ctr"/>
          <a:lstStyle>
            <a:defPPr>
              <a:defRPr lang="fr-FR"/>
            </a:defPPr>
            <a:lvl1pPr marL="0" algn="r" defTabSz="92177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0887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1774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2664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3549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4443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5323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6218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7108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EUPA – Saint-Malo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Espace réservé du numéro de diapositive 1"/>
          <p:cNvSpPr txBox="1">
            <a:spLocks/>
          </p:cNvSpPr>
          <p:nvPr/>
        </p:nvSpPr>
        <p:spPr>
          <a:xfrm>
            <a:off x="38639" y="6632864"/>
            <a:ext cx="1403797" cy="362895"/>
          </a:xfrm>
          <a:prstGeom prst="rect">
            <a:avLst/>
          </a:prstGeom>
          <a:solidFill>
            <a:schemeClr val="bg1"/>
          </a:solidFill>
        </p:spPr>
        <p:txBody>
          <a:bodyPr vert="horz" lIns="92118" tIns="46060" rIns="92118" bIns="46060" rtlCol="0" anchor="ctr"/>
          <a:lstStyle>
            <a:defPPr>
              <a:defRPr lang="fr-FR"/>
            </a:defPPr>
            <a:lvl1pPr marL="0" algn="r" defTabSz="92177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0887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1774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2664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3549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4443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5323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26218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7108" algn="l" defTabSz="9217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October 17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79392" y="117538"/>
            <a:ext cx="7801375" cy="660559"/>
          </a:xfrm>
          <a:prstGeom prst="rect">
            <a:avLst/>
          </a:prstGeom>
          <a:noFill/>
        </p:spPr>
        <p:txBody>
          <a:bodyPr wrap="none" lIns="91180" tIns="45588" rIns="91180" bIns="45588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CESI Interface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chievable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Flow rates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162068"/>
            <a:ext cx="9145588" cy="470743"/>
          </a:xfrm>
          <a:prstGeom prst="rect">
            <a:avLst/>
          </a:prstGeom>
          <a:noFill/>
        </p:spPr>
        <p:txBody>
          <a:bodyPr wrap="square" lIns="182548" tIns="91275" rIns="182548" bIns="9127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CESI-MS infusion of intact protein sample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9"/>
          <p:cNvSpPr>
            <a:spLocks noChangeAspect="1" noChangeArrowheads="1"/>
          </p:cNvSpPr>
          <p:nvPr/>
        </p:nvSpPr>
        <p:spPr bwMode="auto">
          <a:xfrm flipH="1">
            <a:off x="1535578" y="5668029"/>
            <a:ext cx="200729" cy="590723"/>
          </a:xfrm>
          <a:prstGeom prst="curvedLeftArrow">
            <a:avLst>
              <a:gd name="adj1" fmla="val 61818"/>
              <a:gd name="adj2" fmla="val 123636"/>
              <a:gd name="adj3" fmla="val 33333"/>
            </a:avLst>
          </a:prstGeom>
          <a:solidFill>
            <a:srgbClr val="FFC0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lIns="182548" tIns="91275" rIns="182548" bIns="91275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54733" y="5924558"/>
            <a:ext cx="6108173" cy="4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82548" tIns="91275" rIns="182548" bIns="91275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Spray could be obtained using flow rate as low as 4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nL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/min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30584" y="5140327"/>
            <a:ext cx="9606756" cy="56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9664" tIns="184833" rIns="369664" bIns="184833">
            <a:spAutoFit/>
          </a:bodyPr>
          <a:lstStyle/>
          <a:p>
            <a:pPr algn="ctr" defTabSz="3695355"/>
            <a:r>
              <a:rPr lang="fr-FR" sz="1200" i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fr-FR" sz="1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2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Myoglobin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1 </a:t>
            </a:r>
            <a:r>
              <a:rPr lang="el-GR" sz="1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 10% acetic acid), Flow rates 3, 7 - 170 </a:t>
            </a:r>
            <a:r>
              <a:rPr lang="en-US" sz="12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nL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/min, Capillary voltage: -1400V, Investigated 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m/z :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848,94</a:t>
            </a:r>
            <a:endParaRPr lang="el-GR" sz="12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19"/>
          <p:cNvGrpSpPr/>
          <p:nvPr/>
        </p:nvGrpSpPr>
        <p:grpSpPr>
          <a:xfrm>
            <a:off x="1398496" y="1590675"/>
            <a:ext cx="6348596" cy="3455940"/>
            <a:chOff x="1204936" y="1283022"/>
            <a:chExt cx="6735715" cy="4171950"/>
          </a:xfrm>
        </p:grpSpPr>
        <p:grpSp>
          <p:nvGrpSpPr>
            <p:cNvPr id="9" name="Groupe 15"/>
            <p:cNvGrpSpPr/>
            <p:nvPr/>
          </p:nvGrpSpPr>
          <p:grpSpPr>
            <a:xfrm>
              <a:off x="1204936" y="1283022"/>
              <a:ext cx="6735715" cy="4171950"/>
              <a:chOff x="1204936" y="1424781"/>
              <a:chExt cx="6735715" cy="4171950"/>
            </a:xfrm>
          </p:grpSpPr>
          <p:graphicFrame>
            <p:nvGraphicFramePr>
              <p:cNvPr id="16" name="Graphique 15"/>
              <p:cNvGraphicFramePr/>
              <p:nvPr/>
            </p:nvGraphicFramePr>
            <p:xfrm>
              <a:off x="1204936" y="1424781"/>
              <a:ext cx="6735715" cy="41719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7" name="Graphique 16"/>
              <p:cNvGraphicFramePr/>
              <p:nvPr/>
            </p:nvGraphicFramePr>
            <p:xfrm>
              <a:off x="4748236" y="3539331"/>
              <a:ext cx="3105150" cy="15811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1747861" y="4558506"/>
                <a:ext cx="876300" cy="58102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5" name="Connecteur droit avec flèche 14"/>
            <p:cNvCxnSpPr/>
            <p:nvPr/>
          </p:nvCxnSpPr>
          <p:spPr>
            <a:xfrm flipV="1">
              <a:off x="2700586" y="4302844"/>
              <a:ext cx="2016224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1"/>
          <p:cNvSpPr txBox="1"/>
          <p:nvPr/>
        </p:nvSpPr>
        <p:spPr>
          <a:xfrm>
            <a:off x="59820" y="6736751"/>
            <a:ext cx="8145289" cy="283603"/>
          </a:xfrm>
          <a:prstGeom prst="rect">
            <a:avLst/>
          </a:prstGeom>
          <a:noFill/>
        </p:spPr>
        <p:txBody>
          <a:bodyPr wrap="square" lIns="92294" tIns="46148" rIns="92294" bIns="46148" rtlCol="0">
            <a:spAutoFit/>
          </a:bodyPr>
          <a:lstStyle/>
          <a:p>
            <a:r>
              <a:rPr lang="en-US" sz="1200" i="1" dirty="0" err="1" smtClean="0"/>
              <a:t>Gahoual</a:t>
            </a:r>
            <a:r>
              <a:rPr lang="en-US" sz="1200" i="1" dirty="0" smtClean="0"/>
              <a:t> et al, Analytical and </a:t>
            </a:r>
            <a:r>
              <a:rPr lang="en-US" sz="1200" i="1" dirty="0" err="1" smtClean="0"/>
              <a:t>Bioanalytical</a:t>
            </a:r>
            <a:r>
              <a:rPr lang="en-US" sz="1200" i="1" dirty="0" smtClean="0"/>
              <a:t> Chemistry 2013, online available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781" y="5159911"/>
            <a:ext cx="5640895" cy="266843"/>
          </a:xfrm>
          <a:prstGeom prst="rect">
            <a:avLst/>
          </a:prstGeom>
        </p:spPr>
        <p:txBody>
          <a:bodyPr wrap="square" lIns="91305" tIns="45653" rIns="91305" bIns="45653">
            <a:spAutoFit/>
          </a:bodyPr>
          <a:lstStyle/>
          <a:p>
            <a:r>
              <a:rPr lang="fr-FR" sz="1100" i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fr-FR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1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Flowrate</a:t>
            </a: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4 - 700 </a:t>
            </a:r>
            <a:r>
              <a:rPr lang="en-US" sz="110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nL</a:t>
            </a: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/min Capillary voltage : - 1400V, Investigated m/z : 2196</a:t>
            </a:r>
            <a:endParaRPr lang="el-GR" sz="11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972405" y="1134503"/>
            <a:ext cx="7426094" cy="4184477"/>
            <a:chOff x="1620466" y="1134492"/>
            <a:chExt cx="7426094" cy="3014565"/>
          </a:xfrm>
        </p:grpSpPr>
        <p:graphicFrame>
          <p:nvGraphicFramePr>
            <p:cNvPr id="3" name="Graphique 2"/>
            <p:cNvGraphicFramePr/>
            <p:nvPr/>
          </p:nvGraphicFramePr>
          <p:xfrm>
            <a:off x="1620466" y="1134492"/>
            <a:ext cx="7200800" cy="3014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5220866" y="1566541"/>
              <a:ext cx="3825694" cy="192940"/>
            </a:xfrm>
            <a:prstGeom prst="rect">
              <a:avLst/>
            </a:prstGeom>
            <a:noFill/>
          </p:spPr>
          <p:txBody>
            <a:bodyPr wrap="none" lIns="91412" tIns="45705" rIns="91412" bIns="45705" rtlCol="0">
              <a:spAutoFit/>
            </a:bodyPr>
            <a:lstStyle/>
            <a:p>
              <a:r>
                <a:rPr lang="fr-FR" sz="1100" b="1" i="1" dirty="0" smtClean="0">
                  <a:latin typeface="Arial" pitchFamily="34" charset="0"/>
                  <a:cs typeface="Arial" pitchFamily="34" charset="0"/>
                </a:rPr>
                <a:t>Infusion of </a:t>
              </a:r>
              <a:r>
                <a:rPr lang="fr-FR" sz="1100" b="1" i="1" dirty="0" err="1" smtClean="0">
                  <a:latin typeface="Arial" pitchFamily="34" charset="0"/>
                  <a:cs typeface="Arial" pitchFamily="34" charset="0"/>
                </a:rPr>
                <a:t>Myoglobin</a:t>
              </a:r>
              <a:r>
                <a:rPr lang="fr-FR" sz="1100" b="1" i="1" dirty="0" smtClean="0">
                  <a:latin typeface="Arial" pitchFamily="34" charset="0"/>
                  <a:cs typeface="Arial" pitchFamily="34" charset="0"/>
                </a:rPr>
                <a:t> 250n</a:t>
              </a:r>
              <a:r>
                <a:rPr lang="en-US" sz="1100" b="1" i="1" dirty="0" smtClean="0">
                  <a:latin typeface="Arial" pitchFamily="34" charset="0"/>
                  <a:cs typeface="Arial" pitchFamily="34" charset="0"/>
                </a:rPr>
                <a:t>M (in 20mM AceNH</a:t>
              </a:r>
              <a:r>
                <a:rPr lang="en-US" sz="1100" b="1" i="1" baseline="-25000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1100" b="1" i="1" dirty="0" smtClean="0">
                  <a:latin typeface="Arial" pitchFamily="34" charset="0"/>
                  <a:cs typeface="Arial" pitchFamily="34" charset="0"/>
                </a:rPr>
                <a:t>pH 6,7)</a:t>
              </a:r>
              <a:endParaRPr lang="fr-FR" sz="1100" b="1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05032" y="116646"/>
            <a:ext cx="8135035" cy="660746"/>
          </a:xfrm>
          <a:prstGeom prst="rect">
            <a:avLst/>
          </a:prstGeom>
          <a:noFill/>
        </p:spPr>
        <p:txBody>
          <a:bodyPr wrap="none" lIns="91305" tIns="45653" rIns="91305" bIns="45653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Influence of the flow rate on sensitivity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8343" y="5704825"/>
            <a:ext cx="7534141" cy="7395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1365" tIns="45680" rIns="91365" bIns="4568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46 fold increase in sensitivity  by decreasing the Flow rate</a:t>
            </a:r>
          </a:p>
          <a:p>
            <a:pPr algn="ctr"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350 to 10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/min</a:t>
            </a:r>
            <a:endParaRPr lang="en-GB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9820" y="6736751"/>
            <a:ext cx="8145289" cy="283603"/>
          </a:xfrm>
          <a:prstGeom prst="rect">
            <a:avLst/>
          </a:prstGeom>
          <a:noFill/>
        </p:spPr>
        <p:txBody>
          <a:bodyPr wrap="square" lIns="92294" tIns="46148" rIns="92294" bIns="46148" rtlCol="0">
            <a:spAutoFit/>
          </a:bodyPr>
          <a:lstStyle/>
          <a:p>
            <a:r>
              <a:rPr lang="en-US" sz="1200" i="1" dirty="0" err="1" smtClean="0"/>
              <a:t>Gahoual</a:t>
            </a:r>
            <a:r>
              <a:rPr lang="en-US" sz="1200" i="1" dirty="0" smtClean="0"/>
              <a:t> et al, Analytical and </a:t>
            </a:r>
            <a:r>
              <a:rPr lang="en-US" sz="1200" i="1" dirty="0" err="1" smtClean="0"/>
              <a:t>Bioanalytical</a:t>
            </a:r>
            <a:r>
              <a:rPr lang="en-US" sz="1200" i="1" dirty="0" smtClean="0"/>
              <a:t> Chemistry 2013, online available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314" y="3451390"/>
            <a:ext cx="8535426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52331" y="2966744"/>
            <a:ext cx="8784976" cy="1605975"/>
          </a:xfrm>
          <a:prstGeom prst="rect">
            <a:avLst/>
          </a:prstGeom>
          <a:noFill/>
        </p:spPr>
        <p:txBody>
          <a:bodyPr wrap="square" lIns="91248" tIns="45623" rIns="91248" bIns="45623" rtlCol="0">
            <a:spAutoFit/>
          </a:bodyPr>
          <a:lstStyle/>
          <a:p>
            <a:pPr marL="342282" indent="-342282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342282" indent="-342282">
              <a:buFont typeface="+mj-lt"/>
              <a:buAutoNum type="arabicPeriod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282" indent="-342282">
              <a:buFont typeface="+mj-lt"/>
              <a:buAutoNum type="arabicPeriod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282" indent="-342282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Rapid and multi-level characterization of monoclonal antibody through CESI-MS workflow</a:t>
            </a:r>
            <a:endParaRPr lang="fr-FR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282" indent="-342282"/>
            <a:endParaRPr lang="fr-FR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72556" y="119413"/>
            <a:ext cx="1800511" cy="661674"/>
          </a:xfrm>
          <a:prstGeom prst="rect">
            <a:avLst/>
          </a:prstGeom>
          <a:noFill/>
        </p:spPr>
        <p:txBody>
          <a:bodyPr wrap="none" lIns="92186" tIns="46094" rIns="92186" bIns="46094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77084" y="116651"/>
            <a:ext cx="6416099" cy="660537"/>
          </a:xfrm>
          <a:prstGeom prst="rect">
            <a:avLst/>
          </a:prstGeom>
          <a:noFill/>
        </p:spPr>
        <p:txBody>
          <a:bodyPr wrap="none" lIns="91160" tIns="45578" rIns="91160" bIns="45578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Monoclonal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ntibodies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mAbs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1466850"/>
            <a:ext cx="4337049" cy="470722"/>
          </a:xfrm>
          <a:prstGeom prst="rect">
            <a:avLst/>
          </a:prstGeom>
          <a:noFill/>
        </p:spPr>
        <p:txBody>
          <a:bodyPr wrap="square" lIns="182510" tIns="91255" rIns="182510" bIns="9125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Highly specific to the targeted antigen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" y="2568939"/>
            <a:ext cx="4711700" cy="470722"/>
          </a:xfrm>
          <a:prstGeom prst="rect">
            <a:avLst/>
          </a:prstGeom>
          <a:noFill/>
        </p:spPr>
        <p:txBody>
          <a:bodyPr wrap="square" lIns="182510" tIns="91255" rIns="182510" bIns="9125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Opening new pathways for treatments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" y="3671045"/>
            <a:ext cx="6438900" cy="754325"/>
          </a:xfrm>
          <a:prstGeom prst="rect">
            <a:avLst/>
          </a:prstGeom>
          <a:noFill/>
        </p:spPr>
        <p:txBody>
          <a:bodyPr wrap="square" lIns="182510" tIns="91255" rIns="182510" bIns="9125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40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mAbs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currently approved by FDA (15 in oncology)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" y="4743451"/>
            <a:ext cx="4711700" cy="470722"/>
          </a:xfrm>
          <a:prstGeom prst="rect">
            <a:avLst/>
          </a:prstGeom>
          <a:noFill/>
        </p:spPr>
        <p:txBody>
          <a:bodyPr wrap="square" lIns="182510" tIns="91255" rIns="182510" bIns="9125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Complex and heterogeneous protein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50932" y="5302252"/>
            <a:ext cx="6405587" cy="470722"/>
          </a:xfrm>
          <a:prstGeom prst="rect">
            <a:avLst/>
          </a:prstGeom>
          <a:noFill/>
        </p:spPr>
        <p:txBody>
          <a:bodyPr wrap="square" lIns="182510" tIns="91255" rIns="182510" bIns="91255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necessity of precise and high throughput characterization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50931" y="5790479"/>
            <a:ext cx="3840187" cy="470722"/>
          </a:xfrm>
          <a:prstGeom prst="rect">
            <a:avLst/>
          </a:prstGeom>
          <a:noFill/>
        </p:spPr>
        <p:txBody>
          <a:bodyPr wrap="square" lIns="182510" tIns="91255" rIns="182510" bIns="91255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challenge to analytical sciences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873051" y="116643"/>
            <a:ext cx="5270288" cy="1227858"/>
          </a:xfrm>
          <a:prstGeom prst="rect">
            <a:avLst/>
          </a:prstGeom>
          <a:noFill/>
        </p:spPr>
        <p:txBody>
          <a:bodyPr wrap="none" lIns="91189" tIns="45593" rIns="91189" bIns="45593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Herceptin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14350" y="1318668"/>
            <a:ext cx="6939073" cy="5138993"/>
            <a:chOff x="514350" y="1141229"/>
            <a:chExt cx="6939073" cy="5138993"/>
          </a:xfrm>
        </p:grpSpPr>
        <p:sp>
          <p:nvSpPr>
            <p:cNvPr id="7" name="ZoneTexte 6"/>
            <p:cNvSpPr txBox="1"/>
            <p:nvPr/>
          </p:nvSpPr>
          <p:spPr>
            <a:xfrm>
              <a:off x="514350" y="5871629"/>
              <a:ext cx="4714875" cy="408593"/>
            </a:xfrm>
            <a:prstGeom prst="rect">
              <a:avLst/>
            </a:prstGeom>
            <a:noFill/>
          </p:spPr>
          <p:txBody>
            <a:bodyPr wrap="square" lIns="91343" tIns="45671" rIns="91343" bIns="45671" rtlCol="0">
              <a:spAutoFit/>
            </a:bodyPr>
            <a:lstStyle/>
            <a:p>
              <a:r>
                <a:rPr lang="fr-FR" sz="20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Average</a:t>
              </a:r>
              <a:r>
                <a:rPr lang="fr-FR" sz="20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mass: 148</a:t>
              </a:r>
              <a:r>
                <a:rPr lang="fr-FR" sz="20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fr-FR" sz="20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057 Da (1,328 </a:t>
              </a:r>
              <a:r>
                <a:rPr lang="fr-FR" sz="2000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a.a</a:t>
              </a:r>
              <a:r>
                <a:rPr lang="fr-FR" sz="20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0677" y="1935678"/>
              <a:ext cx="2232561" cy="213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0" rIns="91420" bIns="45710"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50776" y="4476997"/>
              <a:ext cx="783771" cy="1341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0" rIns="91420" bIns="45710"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9553" y="1382241"/>
              <a:ext cx="4908146" cy="419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3391783" y="1286540"/>
              <a:ext cx="2615610" cy="446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29978" y="1141229"/>
              <a:ext cx="923445" cy="446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88623" y="4692503"/>
              <a:ext cx="1908729" cy="570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56126" y="890530"/>
            <a:ext cx="4714875" cy="597636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r>
              <a:rPr lang="fr-FR" sz="32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IgG1</a:t>
            </a:r>
            <a:endParaRPr lang="fr-FR" sz="2800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1617" y="6681517"/>
            <a:ext cx="4680520" cy="282411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pPr lvl="0"/>
            <a:r>
              <a:rPr lang="en-US" sz="1200" i="1" dirty="0" smtClean="0"/>
              <a:t>A. Beck et al.,  Anal. Chem. 2012</a:t>
            </a:r>
            <a:r>
              <a:rPr lang="en-US" sz="1200" i="1" dirty="0"/>
              <a:t>, </a:t>
            </a:r>
            <a:r>
              <a:rPr lang="en-US" sz="1200" i="1" dirty="0" smtClean="0"/>
              <a:t> 84</a:t>
            </a:r>
            <a:r>
              <a:rPr lang="en-US" sz="1200" i="1" dirty="0"/>
              <a:t>, </a:t>
            </a:r>
            <a:r>
              <a:rPr lang="en-US" sz="1200" i="1" dirty="0" smtClean="0"/>
              <a:t> 4637-4646</a:t>
            </a:r>
            <a:endParaRPr lang="fr-FR" sz="12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68036" y="4012441"/>
            <a:ext cx="1369930" cy="408675"/>
          </a:xfrm>
          <a:prstGeom prst="rect">
            <a:avLst/>
          </a:prstGeom>
          <a:solidFill>
            <a:schemeClr val="bg1"/>
          </a:solidFill>
        </p:spPr>
        <p:txBody>
          <a:bodyPr wrap="none" lIns="91382" tIns="45690" rIns="91382" bIns="45690" rtlCol="0">
            <a:spAutoFit/>
          </a:bodyPr>
          <a:lstStyle/>
          <a:p>
            <a:r>
              <a:rPr lang="fr-FR" sz="2000" b="1" dirty="0" smtClean="0">
                <a:solidFill>
                  <a:srgbClr val="D60093"/>
                </a:solidFill>
              </a:rPr>
              <a:t>-</a:t>
            </a:r>
            <a:r>
              <a:rPr lang="fr-FR" sz="2000" b="1" u="sng" dirty="0" smtClean="0">
                <a:solidFill>
                  <a:srgbClr val="D60093"/>
                </a:solidFill>
              </a:rPr>
              <a:t>N</a:t>
            </a:r>
            <a:r>
              <a:rPr lang="fr-FR" sz="2000" b="1" baseline="30000" dirty="0" smtClean="0">
                <a:solidFill>
                  <a:srgbClr val="D60093"/>
                </a:solidFill>
              </a:rPr>
              <a:t>300Glc</a:t>
            </a:r>
            <a:r>
              <a:rPr lang="fr-FR" sz="2000" b="1" dirty="0" smtClean="0">
                <a:solidFill>
                  <a:srgbClr val="D60093"/>
                </a:solidFill>
              </a:rPr>
              <a:t>STY-</a:t>
            </a:r>
            <a:endParaRPr lang="fr-FR" sz="2000" b="1" dirty="0">
              <a:solidFill>
                <a:srgbClr val="D6009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78227" y="3684896"/>
            <a:ext cx="750627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0" rIns="91382" bIns="45690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03554" y="116645"/>
            <a:ext cx="4389612" cy="660569"/>
          </a:xfrm>
          <a:prstGeom prst="rect">
            <a:avLst/>
          </a:prstGeom>
          <a:noFill/>
        </p:spPr>
        <p:txBody>
          <a:bodyPr wrap="none" lIns="91189" tIns="45593" rIns="91189" bIns="45593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-up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pproach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7378" y="2790992"/>
            <a:ext cx="8317210" cy="3623600"/>
          </a:xfrm>
          <a:prstGeom prst="rect">
            <a:avLst/>
          </a:prstGeom>
          <a:noFill/>
          <a:ln>
            <a:noFill/>
          </a:ln>
        </p:spPr>
        <p:txBody>
          <a:bodyPr wrap="square" lIns="92118" tIns="46060" rIns="92118" bIns="4606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Peptide separation and detection by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NanoLC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-MS/MS</a:t>
            </a:r>
          </a:p>
          <a:p>
            <a:pPr marL="746162" lvl="1" indent="-285568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Eksigent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nanoLC™ 2D plus system with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cHiPLC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System  </a:t>
            </a:r>
          </a:p>
          <a:p>
            <a:pPr marL="746162" lvl="1" indent="-285568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SCIEX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TripleTOF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 5600 System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Peptide identification using search algorithm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Mascot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7402" y="1494847"/>
            <a:ext cx="7357531" cy="850705"/>
          </a:xfrm>
          <a:prstGeom prst="rect">
            <a:avLst/>
          </a:prstGeom>
          <a:noFill/>
        </p:spPr>
        <p:txBody>
          <a:bodyPr wrap="square" lIns="92118" tIns="46060" rIns="92118" bIns="4606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enzymatic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digestion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Tryptic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digestion (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conventional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solution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 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0FA15-A907-42D7-ACE7-6C1ADB4A797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252314" y="1198592"/>
            <a:ext cx="6489680" cy="504056"/>
          </a:xfrm>
          <a:prstGeom prst="rect">
            <a:avLst/>
          </a:prstGeom>
        </p:spPr>
        <p:txBody>
          <a:bodyPr vert="horz" lIns="92118" tIns="46060" rIns="92118" bIns="46060" rtlCol="0">
            <a:normAutofit fontScale="85000" lnSpcReduction="10000"/>
          </a:bodyPr>
          <a:lstStyle/>
          <a:p>
            <a:pPr marL="345447" indent="-345447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peptide mapping using </a:t>
            </a:r>
            <a:r>
              <a:rPr lang="en-US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nanoLC</a:t>
            </a:r>
            <a:r>
              <a:rPr lang="en-US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-MS/MS</a:t>
            </a:r>
          </a:p>
          <a:p>
            <a:pPr marL="345447" indent="-345447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Flèche courbée vers la droite 99"/>
          <p:cNvSpPr/>
          <p:nvPr/>
        </p:nvSpPr>
        <p:spPr>
          <a:xfrm>
            <a:off x="1841145" y="4955275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6" tIns="45603" rIns="91206" bIns="45603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2357844" y="5215515"/>
            <a:ext cx="1141424" cy="471626"/>
          </a:xfrm>
          <a:prstGeom prst="rect">
            <a:avLst/>
          </a:prstGeom>
          <a:noFill/>
        </p:spPr>
        <p:txBody>
          <a:bodyPr wrap="none" lIns="91206" tIns="45603" rIns="91206" bIns="45603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74.6 %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Flèche courbée vers la droite 101"/>
          <p:cNvSpPr/>
          <p:nvPr/>
        </p:nvSpPr>
        <p:spPr>
          <a:xfrm>
            <a:off x="5829892" y="4955275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6" tIns="45603" rIns="91206" bIns="45603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6321193" y="5215515"/>
            <a:ext cx="1141384" cy="471608"/>
          </a:xfrm>
          <a:prstGeom prst="rect">
            <a:avLst/>
          </a:prstGeom>
          <a:noFill/>
        </p:spPr>
        <p:txBody>
          <a:bodyPr wrap="none" lIns="91206" tIns="45603" rIns="91206" bIns="45603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95.4 %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10"/>
          <p:cNvGrpSpPr/>
          <p:nvPr/>
        </p:nvGrpSpPr>
        <p:grpSpPr>
          <a:xfrm>
            <a:off x="323497" y="1956503"/>
            <a:ext cx="3815761" cy="2773010"/>
            <a:chOff x="323480" y="1956503"/>
            <a:chExt cx="3815761" cy="2773010"/>
          </a:xfrm>
        </p:grpSpPr>
        <p:sp>
          <p:nvSpPr>
            <p:cNvPr id="13" name="ZoneTexte 12"/>
            <p:cNvSpPr txBox="1"/>
            <p:nvPr/>
          </p:nvSpPr>
          <p:spPr>
            <a:xfrm>
              <a:off x="323480" y="1956503"/>
              <a:ext cx="3815761" cy="277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00" dirty="0" smtClean="0"/>
                <a:t>EVQLVESGGG LVQPGGSLRL SCAASGFNIK DTYIHWVRQA PGKGLEWVAR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IYPTNGYTRY ADSVKGRFTI SADTSKNTAY LQMNSLRAED TAVYYCSRWG 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GDGFYAMDYW GQGTLVTVSS ASTKGPSVFP LAPSSKSTSG GTAALGCLVK</a:t>
              </a:r>
            </a:p>
            <a:p>
              <a:pPr algn="just"/>
              <a:r>
                <a:rPr lang="fr-FR" sz="1000" dirty="0" smtClean="0"/>
                <a:t> </a:t>
              </a:r>
            </a:p>
            <a:p>
              <a:pPr algn="just"/>
              <a:r>
                <a:rPr lang="fr-FR" sz="1000" dirty="0" smtClean="0"/>
                <a:t>DYFPEPVTVS WNSGALTSGV HTFPAVLQSS GLYSLSSVVT VPSSSLGTQT 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YICNVNHKPS NTKVDKKVEP KSCDKTHTCP PCPAPELLGG PSVFLFPPKP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KDTLMISRTP EVTCVVVDVS HEDPEVKFNW YVDGVEVHNA KTKPREEQYN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STYRVVSVLT VLHQDWLNGK EYKCKVSNKA LPAPIEKTIS KAKGQPREPQ 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VYTLPPSREE MTKNQVSLTC LVKGFYPSDI AVEWESNGQP ENNYKTTPPV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LDSDGSFFLY SKLTVDKSRW QQGNVFSCSV MHEALHNHYT QKSLSLSPG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9731" y="2148695"/>
              <a:ext cx="1331769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81139" y="2198898"/>
              <a:ext cx="543506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4722" y="2439420"/>
              <a:ext cx="539906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80906" y="2439420"/>
              <a:ext cx="557903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56869" y="2439420"/>
              <a:ext cx="809859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83660" y="2439420"/>
              <a:ext cx="745071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57356" y="2489475"/>
              <a:ext cx="1565728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9921" y="3357782"/>
              <a:ext cx="190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6306" y="3675500"/>
              <a:ext cx="71987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9732" y="3674174"/>
              <a:ext cx="431925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1816" y="3674418"/>
              <a:ext cx="1313772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05654" y="3674418"/>
              <a:ext cx="108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61816" y="3724621"/>
              <a:ext cx="2447575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4211" y="3971494"/>
              <a:ext cx="1385759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11" y="4018259"/>
              <a:ext cx="11518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14770" y="3963667"/>
              <a:ext cx="784664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80458" y="4010672"/>
              <a:ext cx="52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63158" y="2148695"/>
              <a:ext cx="1313772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04609" y="2147183"/>
              <a:ext cx="917841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1069" y="4276773"/>
              <a:ext cx="4932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445" y="4276585"/>
              <a:ext cx="1061816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14206" y="4327753"/>
              <a:ext cx="683881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021545" y="4276585"/>
              <a:ext cx="1583725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629983" y="4276585"/>
              <a:ext cx="3168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2181" y="4576638"/>
              <a:ext cx="1249670" cy="45719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761195" y="2195106"/>
              <a:ext cx="72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523196" y="2195106"/>
              <a:ext cx="557903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442895" y="2541020"/>
              <a:ext cx="70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236914" y="2749402"/>
              <a:ext cx="17532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16904" y="3674418"/>
              <a:ext cx="57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19005" y="3972363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99147" y="4576003"/>
              <a:ext cx="1810578" cy="45719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121"/>
          <p:cNvGrpSpPr/>
          <p:nvPr/>
        </p:nvGrpSpPr>
        <p:grpSpPr>
          <a:xfrm>
            <a:off x="4964608" y="1956503"/>
            <a:ext cx="3815761" cy="1512551"/>
            <a:chOff x="4964591" y="1956503"/>
            <a:chExt cx="3815761" cy="1512551"/>
          </a:xfrm>
        </p:grpSpPr>
        <p:sp>
          <p:nvSpPr>
            <p:cNvPr id="65" name="ZoneTexte 64"/>
            <p:cNvSpPr txBox="1"/>
            <p:nvPr/>
          </p:nvSpPr>
          <p:spPr>
            <a:xfrm>
              <a:off x="4964591" y="1956503"/>
              <a:ext cx="3815761" cy="1512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000" dirty="0" smtClean="0"/>
                <a:t>DIQMTQSPSS LSASVGDRVT ITCRASQDVN TAVAWYQQKP GKAPKLLIYS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ASFLYSGVPS RFSGSRSGTD FTLTISSLQP EDFATYYCQQ HYTTPPTFGQ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GTKVEIKRTV AAPSVFIFPP SDEQLKSGTA SVVCLLNNFY PREAKVQWKV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DNALQSGNSQ ESVTEQDSKD STYSLSSTLT LSKADYEKHK VYACEVTHQG</a:t>
              </a:r>
            </a:p>
            <a:p>
              <a:pPr algn="just"/>
              <a:endParaRPr lang="fr-FR" sz="1000" dirty="0" smtClean="0"/>
            </a:p>
            <a:p>
              <a:pPr algn="just"/>
              <a:r>
                <a:rPr lang="fr-FR" sz="1000" dirty="0" smtClean="0"/>
                <a:t>LSSPVTKSFN RGEC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57163" y="2149973"/>
              <a:ext cx="1259781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36323" y="2151831"/>
              <a:ext cx="367136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29472" y="2151838"/>
              <a:ext cx="1590924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60186" y="2203004"/>
              <a:ext cx="1644914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38933" y="2151831"/>
              <a:ext cx="251956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38926" y="2198352"/>
              <a:ext cx="251956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58118" y="2443532"/>
              <a:ext cx="1047418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58111" y="2496050"/>
              <a:ext cx="72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591425" y="2741237"/>
              <a:ext cx="1169797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96136" y="2742590"/>
              <a:ext cx="1025822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96120" y="2792403"/>
              <a:ext cx="1313772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34166" y="2789000"/>
              <a:ext cx="395931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60748" y="3063156"/>
              <a:ext cx="1349765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060676" y="3110923"/>
              <a:ext cx="225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326154" y="3063156"/>
              <a:ext cx="120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064243" y="3360861"/>
              <a:ext cx="417527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65510" y="3407269"/>
              <a:ext cx="4176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324992" y="3109670"/>
              <a:ext cx="46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37510" y="3158690"/>
              <a:ext cx="13536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729456" y="2204215"/>
              <a:ext cx="136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445082" y="2741318"/>
              <a:ext cx="7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26682" y="3062589"/>
              <a:ext cx="88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858123" y="3109103"/>
              <a:ext cx="6732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5462620" y="2792404"/>
            <a:ext cx="1313772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2521902" y="4054169"/>
            <a:ext cx="720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3403956" y="3965182"/>
            <a:ext cx="522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3399421" y="4008396"/>
            <a:ext cx="522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410311" y="4320457"/>
            <a:ext cx="882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412566" y="4370508"/>
            <a:ext cx="882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3710390" y="4049700"/>
            <a:ext cx="216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1726127" y="5786997"/>
            <a:ext cx="5693369" cy="59756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lIns="91206" tIns="45603" rIns="91206" bIns="45603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Necessity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proteolytic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digestion and to compile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injections to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obtain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full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coverage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117968" y="2444188"/>
            <a:ext cx="2250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8" rIns="91294" bIns="45648"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>
            <a:off x="8368884" y="2441281"/>
            <a:ext cx="72000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8" rIns="91294" bIns="45648"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>
            <a:off x="5069023" y="2746499"/>
            <a:ext cx="417527" cy="24613"/>
          </a:xfrm>
          <a:prstGeom prst="rect">
            <a:avLst/>
          </a:prstGeom>
          <a:solidFill>
            <a:srgbClr val="FF0000"/>
          </a:solidFill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8" rIns="91294" bIns="45648" rtlCol="0" anchor="ctr"/>
          <a:lstStyle/>
          <a:p>
            <a:pPr algn="ctr"/>
            <a:endParaRPr lang="fr-FR"/>
          </a:p>
        </p:txBody>
      </p:sp>
      <p:sp>
        <p:nvSpPr>
          <p:cNvPr id="81" name="Titre 1"/>
          <p:cNvSpPr txBox="1">
            <a:spLocks/>
          </p:cNvSpPr>
          <p:nvPr/>
        </p:nvSpPr>
        <p:spPr>
          <a:xfrm>
            <a:off x="1931934" y="144022"/>
            <a:ext cx="5281722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mAb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sequence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coverage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143263"/>
            <a:ext cx="9144000" cy="631274"/>
          </a:xfrm>
          <a:prstGeom prst="rect">
            <a:avLst/>
          </a:prstGeom>
          <a:noFill/>
          <a:ln w="25560">
            <a:noFill/>
            <a:miter lim="800000"/>
            <a:headEnd/>
            <a:tailEnd/>
          </a:ln>
        </p:spPr>
        <p:txBody>
          <a:bodyPr lIns="89761" tIns="46676" rIns="89761" bIns="46676">
            <a:spAutoFit/>
          </a:bodyPr>
          <a:lstStyle/>
          <a:p>
            <a:pPr algn="ctr">
              <a:spcBef>
                <a:spcPts val="850"/>
              </a:spcBef>
              <a:tabLst>
                <a:tab pos="0" algn="l"/>
                <a:tab pos="446493" algn="l"/>
                <a:tab pos="894571" algn="l"/>
                <a:tab pos="1342649" algn="l"/>
                <a:tab pos="1790725" algn="l"/>
                <a:tab pos="2238807" algn="l"/>
                <a:tab pos="2686883" algn="l"/>
                <a:tab pos="3134961" algn="l"/>
                <a:tab pos="3583040" algn="l"/>
                <a:tab pos="4031118" algn="l"/>
                <a:tab pos="4479195" algn="l"/>
                <a:tab pos="4927277" algn="l"/>
                <a:tab pos="5375350" algn="l"/>
                <a:tab pos="5823430" algn="l"/>
                <a:tab pos="6271508" algn="l"/>
                <a:tab pos="6719586" algn="l"/>
                <a:tab pos="7167663" algn="l"/>
                <a:tab pos="7615743" algn="l"/>
                <a:tab pos="8063819" algn="l"/>
                <a:tab pos="8511899" algn="l"/>
                <a:tab pos="8959975" algn="l"/>
              </a:tabLst>
            </a:pPr>
            <a:r>
              <a:rPr lang="en-US" sz="3400" b="1" i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CESI Workflow</a:t>
            </a:r>
            <a:endParaRPr lang="en-US" sz="3400" b="1" i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/>
          <a:srcRect b="6198"/>
          <a:stretch>
            <a:fillRect/>
          </a:stretch>
        </p:blipFill>
        <p:spPr bwMode="auto">
          <a:xfrm>
            <a:off x="585606" y="1215523"/>
            <a:ext cx="7974378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1617" y="6681517"/>
            <a:ext cx="4680520" cy="282411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pPr lvl="0"/>
            <a:r>
              <a:rPr lang="en-US" sz="1200" i="1" dirty="0" smtClean="0"/>
              <a:t>A. Beck et al.,  Anal. Chem. 2012</a:t>
            </a:r>
            <a:r>
              <a:rPr lang="en-US" sz="1200" i="1" dirty="0"/>
              <a:t>, </a:t>
            </a:r>
            <a:r>
              <a:rPr lang="en-US" sz="1200" i="1" dirty="0" smtClean="0"/>
              <a:t> 84</a:t>
            </a:r>
            <a:r>
              <a:rPr lang="en-US" sz="1200" i="1" dirty="0"/>
              <a:t>, </a:t>
            </a:r>
            <a:r>
              <a:rPr lang="en-US" sz="1200" i="1" dirty="0" smtClean="0"/>
              <a:t> 4637-4646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" y="5871629"/>
            <a:ext cx="4714875" cy="408593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mass: 148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057 Da (1,328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75599" y="116642"/>
            <a:ext cx="5270349" cy="660676"/>
          </a:xfrm>
          <a:prstGeom prst="rect">
            <a:avLst/>
          </a:prstGeom>
          <a:noFill/>
        </p:spPr>
        <p:txBody>
          <a:bodyPr wrap="none" lIns="91189" tIns="45593" rIns="91189" bIns="45593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Herceptin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7563" y="1092531"/>
            <a:ext cx="2570255" cy="849837"/>
          </a:xfrm>
          <a:prstGeom prst="rect">
            <a:avLst/>
          </a:prstGeom>
          <a:solidFill>
            <a:schemeClr val="bg1"/>
          </a:solidFill>
        </p:spPr>
        <p:txBody>
          <a:bodyPr wrap="square" lIns="91276" tIns="45638" rIns="91276" bIns="45638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9933"/>
                </a:solidFill>
              </a:rPr>
              <a:t>LC : -N</a:t>
            </a:r>
            <a:r>
              <a:rPr lang="fr-FR" sz="1600" b="1" baseline="30000" dirty="0" smtClean="0">
                <a:solidFill>
                  <a:srgbClr val="FF9933"/>
                </a:solidFill>
              </a:rPr>
              <a:t>30</a:t>
            </a:r>
            <a:r>
              <a:rPr lang="fr-FR" sz="1600" b="1" dirty="0" smtClean="0">
                <a:solidFill>
                  <a:srgbClr val="FF9933"/>
                </a:solidFill>
              </a:rPr>
              <a:t>T – (D/</a:t>
            </a:r>
            <a:r>
              <a:rPr lang="fr-FR" sz="1600" b="1" dirty="0" err="1" smtClean="0">
                <a:solidFill>
                  <a:srgbClr val="FF9933"/>
                </a:solidFill>
              </a:rPr>
              <a:t>isoD</a:t>
            </a:r>
            <a:r>
              <a:rPr lang="fr-FR" sz="1600" b="1" dirty="0" smtClean="0">
                <a:solidFill>
                  <a:srgbClr val="FF9933"/>
                </a:solidFill>
              </a:rPr>
              <a:t>, +1 Da)</a:t>
            </a:r>
          </a:p>
          <a:p>
            <a:pPr algn="just"/>
            <a:r>
              <a:rPr lang="fr-FR" sz="1600" b="1" dirty="0" smtClean="0">
                <a:solidFill>
                  <a:srgbClr val="FF9933"/>
                </a:solidFill>
              </a:rPr>
              <a:t>HC : -N</a:t>
            </a:r>
            <a:r>
              <a:rPr lang="fr-FR" sz="1600" b="1" baseline="30000" dirty="0" smtClean="0">
                <a:solidFill>
                  <a:srgbClr val="FF9933"/>
                </a:solidFill>
              </a:rPr>
              <a:t>55</a:t>
            </a:r>
            <a:r>
              <a:rPr lang="fr-FR" sz="1600" b="1" dirty="0" smtClean="0">
                <a:solidFill>
                  <a:srgbClr val="FF9933"/>
                </a:solidFill>
              </a:rPr>
              <a:t>T – (D/</a:t>
            </a:r>
            <a:r>
              <a:rPr lang="fr-FR" sz="1600" b="1" dirty="0" err="1" smtClean="0">
                <a:solidFill>
                  <a:srgbClr val="FF9933"/>
                </a:solidFill>
              </a:rPr>
              <a:t>isoD</a:t>
            </a:r>
            <a:r>
              <a:rPr lang="fr-FR" sz="1600" b="1" dirty="0" smtClean="0">
                <a:solidFill>
                  <a:srgbClr val="FF9933"/>
                </a:solidFill>
              </a:rPr>
              <a:t>, +1 Da)</a:t>
            </a:r>
          </a:p>
          <a:p>
            <a:pPr algn="just"/>
            <a:r>
              <a:rPr lang="fr-FR" sz="1600" b="1" dirty="0" smtClean="0">
                <a:solidFill>
                  <a:srgbClr val="FF9933"/>
                </a:solidFill>
              </a:rPr>
              <a:t>HC : -N</a:t>
            </a:r>
            <a:r>
              <a:rPr lang="fr-FR" sz="1600" b="1" baseline="30000" dirty="0" smtClean="0">
                <a:solidFill>
                  <a:srgbClr val="FF9933"/>
                </a:solidFill>
              </a:rPr>
              <a:t>387</a:t>
            </a:r>
            <a:r>
              <a:rPr lang="fr-FR" sz="1600" b="1" dirty="0" smtClean="0">
                <a:solidFill>
                  <a:srgbClr val="FF9933"/>
                </a:solidFill>
              </a:rPr>
              <a:t>T – (D/</a:t>
            </a:r>
            <a:r>
              <a:rPr lang="fr-FR" sz="1600" b="1" dirty="0" err="1" smtClean="0">
                <a:solidFill>
                  <a:srgbClr val="FF9933"/>
                </a:solidFill>
              </a:rPr>
              <a:t>isoD</a:t>
            </a:r>
            <a:r>
              <a:rPr lang="fr-FR" sz="1600" b="1" dirty="0" smtClean="0">
                <a:solidFill>
                  <a:srgbClr val="FF9933"/>
                </a:solidFill>
              </a:rPr>
              <a:t>, +1 Da)</a:t>
            </a:r>
            <a:endParaRPr lang="fr-FR" sz="1600" b="1" dirty="0">
              <a:solidFill>
                <a:srgbClr val="FF99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0692" y="1935678"/>
            <a:ext cx="2232561" cy="213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450791" y="4476997"/>
            <a:ext cx="783771" cy="134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933221" y="4403766"/>
            <a:ext cx="777764" cy="134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802089" y="4025752"/>
            <a:ext cx="95002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66002" y="2634018"/>
            <a:ext cx="884672" cy="123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03554" y="116645"/>
            <a:ext cx="4389612" cy="660569"/>
          </a:xfrm>
          <a:prstGeom prst="rect">
            <a:avLst/>
          </a:prstGeom>
          <a:noFill/>
        </p:spPr>
        <p:txBody>
          <a:bodyPr wrap="none" lIns="91189" tIns="45593" rIns="91189" bIns="45593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Bottom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-up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pproach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0323" y="2623382"/>
            <a:ext cx="8317210" cy="2741279"/>
          </a:xfrm>
          <a:prstGeom prst="rect">
            <a:avLst/>
          </a:prstGeom>
          <a:noFill/>
        </p:spPr>
        <p:txBody>
          <a:bodyPr wrap="square" lIns="92118" tIns="46060" rIns="92118" bIns="4606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Peptide separation and detection by CESI-MS/MS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AB SCIEX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TripleTOF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5600 System </a:t>
            </a: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Sequence characterization by MS/MS peptide mapping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Research of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posttranslational modifications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7402" y="1494847"/>
            <a:ext cx="7357531" cy="850684"/>
          </a:xfrm>
          <a:prstGeom prst="rect">
            <a:avLst/>
          </a:prstGeom>
          <a:noFill/>
        </p:spPr>
        <p:txBody>
          <a:bodyPr wrap="square" lIns="92118" tIns="46060" rIns="92118" bIns="4606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enzymatic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digestion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trastruzumab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 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6006" y="122272"/>
            <a:ext cx="7953580" cy="662642"/>
          </a:xfrm>
          <a:prstGeom prst="rect">
            <a:avLst/>
          </a:prstGeom>
          <a:noFill/>
        </p:spPr>
        <p:txBody>
          <a:bodyPr wrap="square" lIns="93122" tIns="46561" rIns="93122" bIns="46561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Separation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capillary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electrophoresis</a:t>
            </a:r>
            <a:endParaRPr lang="fr-F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520228" y="1520185"/>
            <a:ext cx="4105169" cy="2370091"/>
            <a:chOff x="2411760" y="1484784"/>
            <a:chExt cx="4104456" cy="231489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60" y="1484784"/>
              <a:ext cx="4104456" cy="226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>
              <a:off x="3635896" y="3538072"/>
              <a:ext cx="162736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>
                  <a:latin typeface="Arial" pitchFamily="34" charset="0"/>
                  <a:cs typeface="Arial" pitchFamily="34" charset="0"/>
                </a:rPr>
                <a:t>electrophoretic</a:t>
              </a:r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100" dirty="0" err="1" smtClean="0">
                  <a:latin typeface="Arial" pitchFamily="34" charset="0"/>
                  <a:cs typeface="Arial" pitchFamily="34" charset="0"/>
                </a:rPr>
                <a:t>mobility</a:t>
              </a:r>
              <a:endParaRPr lang="fr-FR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35896" y="3299242"/>
              <a:ext cx="161133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>
                  <a:latin typeface="Arial" pitchFamily="34" charset="0"/>
                  <a:cs typeface="Arial" pitchFamily="34" charset="0"/>
                </a:rPr>
                <a:t>electroosmotic</a:t>
              </a:r>
              <a:r>
                <a:rPr lang="fr-FR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100" dirty="0" err="1" smtClean="0">
                  <a:latin typeface="Arial" pitchFamily="34" charset="0"/>
                  <a:cs typeface="Arial" pitchFamily="34" charset="0"/>
                </a:rPr>
                <a:t>mobility</a:t>
              </a:r>
              <a:endParaRPr lang="fr-FR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71571" y="4248014"/>
            <a:ext cx="7788094" cy="554759"/>
          </a:xfrm>
          <a:prstGeom prst="rect">
            <a:avLst/>
          </a:prstGeom>
          <a:noFill/>
        </p:spPr>
        <p:txBody>
          <a:bodyPr wrap="square" lIns="92192" tIns="46097" rIns="92192" bIns="46097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Analytes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separated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charge and size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4"/>
          <p:cNvGrpSpPr/>
          <p:nvPr/>
        </p:nvGrpSpPr>
        <p:grpSpPr>
          <a:xfrm>
            <a:off x="571571" y="4964026"/>
            <a:ext cx="5801735" cy="1342629"/>
            <a:chOff x="571472" y="5114059"/>
            <a:chExt cx="5800728" cy="1311363"/>
          </a:xfrm>
        </p:grpSpPr>
        <p:grpSp>
          <p:nvGrpSpPr>
            <p:cNvPr id="15" name="Groupe 12"/>
            <p:cNvGrpSpPr/>
            <p:nvPr/>
          </p:nvGrpSpPr>
          <p:grpSpPr>
            <a:xfrm>
              <a:off x="571472" y="5114059"/>
              <a:ext cx="4704648" cy="926206"/>
              <a:chOff x="642910" y="4985622"/>
              <a:chExt cx="4704648" cy="926206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642910" y="5000636"/>
                <a:ext cx="1785950" cy="541049"/>
              </a:xfrm>
              <a:prstGeom prst="rect">
                <a:avLst/>
              </a:prstGeom>
              <a:noFill/>
            </p:spPr>
            <p:txBody>
              <a:bodyPr wrap="square" lIns="91393" tIns="45696" rIns="91393" bIns="45696" rtlCol="0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CE </a:t>
                </a:r>
                <a:r>
                  <a:rPr lang="fr-FR" sz="2000" dirty="0" err="1" smtClean="0">
                    <a:latin typeface="Arial" pitchFamily="34" charset="0"/>
                    <a:cs typeface="Arial" pitchFamily="34" charset="0"/>
                  </a:rPr>
                  <a:t>provides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lèche droite 9"/>
              <p:cNvSpPr/>
              <p:nvPr/>
            </p:nvSpPr>
            <p:spPr>
              <a:xfrm>
                <a:off x="2523448" y="5201387"/>
                <a:ext cx="785818" cy="214314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3347294" y="4985622"/>
                <a:ext cx="2000264" cy="541049"/>
              </a:xfrm>
              <a:prstGeom prst="rect">
                <a:avLst/>
              </a:prstGeom>
              <a:noFill/>
            </p:spPr>
            <p:txBody>
              <a:bodyPr wrap="square" lIns="91393" tIns="45696" rIns="91393" bIns="45696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 err="1" smtClean="0">
                    <a:latin typeface="Arial" pitchFamily="34" charset="0"/>
                    <a:cs typeface="Arial" pitchFamily="34" charset="0"/>
                  </a:rPr>
                  <a:t>fast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dirty="0" err="1" smtClean="0">
                    <a:latin typeface="Arial" pitchFamily="34" charset="0"/>
                    <a:cs typeface="Arial" pitchFamily="34" charset="0"/>
                  </a:rPr>
                  <a:t>separation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347294" y="5370779"/>
                <a:ext cx="2000264" cy="541049"/>
              </a:xfrm>
              <a:prstGeom prst="rect">
                <a:avLst/>
              </a:prstGeom>
              <a:noFill/>
            </p:spPr>
            <p:txBody>
              <a:bodyPr wrap="square" lIns="91393" tIns="45696" rIns="91393" bIns="45696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 err="1" smtClean="0">
                    <a:latin typeface="Arial" pitchFamily="34" charset="0"/>
                    <a:cs typeface="Arial" pitchFamily="34" charset="0"/>
                  </a:rPr>
                  <a:t>great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dirty="0" err="1" smtClean="0">
                    <a:latin typeface="Arial" pitchFamily="34" charset="0"/>
                    <a:cs typeface="Arial" pitchFamily="34" charset="0"/>
                  </a:rPr>
                  <a:t>efficiency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3275856" y="5884373"/>
              <a:ext cx="3096344" cy="541049"/>
            </a:xfrm>
            <a:prstGeom prst="rect">
              <a:avLst/>
            </a:prstGeom>
            <a:noFill/>
          </p:spPr>
          <p:txBody>
            <a:bodyPr wrap="square" lIns="91393" tIns="45696" rIns="91393" bIns="45696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low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sample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consumption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1503" y="119413"/>
            <a:ext cx="8042582" cy="661584"/>
          </a:xfrm>
          <a:prstGeom prst="rect">
            <a:avLst/>
          </a:prstGeom>
          <a:noFill/>
        </p:spPr>
        <p:txBody>
          <a:bodyPr wrap="none" lIns="92206" tIns="46104" rIns="92206" bIns="46104" rtlCol="0">
            <a:spAutoFit/>
          </a:bodyPr>
          <a:lstStyle/>
          <a:p>
            <a:pPr defTabSz="921382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MS/MS peptide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Espace réservé du contenu 2"/>
          <p:cNvSpPr txBox="1">
            <a:spLocks/>
          </p:cNvSpPr>
          <p:nvPr/>
        </p:nvSpPr>
        <p:spPr>
          <a:xfrm>
            <a:off x="251566" y="1225286"/>
            <a:ext cx="8137523" cy="516074"/>
          </a:xfrm>
          <a:prstGeom prst="rect">
            <a:avLst/>
          </a:prstGeom>
        </p:spPr>
        <p:txBody>
          <a:bodyPr vert="horz" lIns="93105" tIns="46554" rIns="93105" bIns="46554" rtlCol="0">
            <a:normAutofit/>
          </a:bodyPr>
          <a:lstStyle/>
          <a:p>
            <a:pPr marL="349152" indent="-349152">
              <a:spcBef>
                <a:spcPct val="20000"/>
              </a:spcBef>
              <a:defRPr/>
            </a:pP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4" name="Groupe 90"/>
          <p:cNvGrpSpPr/>
          <p:nvPr/>
        </p:nvGrpSpPr>
        <p:grpSpPr>
          <a:xfrm>
            <a:off x="76213" y="1806504"/>
            <a:ext cx="4284712" cy="3684151"/>
            <a:chOff x="0" y="1916832"/>
            <a:chExt cx="4283968" cy="3598357"/>
          </a:xfrm>
        </p:grpSpPr>
        <p:sp>
          <p:nvSpPr>
            <p:cNvPr id="79" name="ZoneTexte 78"/>
            <p:cNvSpPr txBox="1"/>
            <p:nvPr/>
          </p:nvSpPr>
          <p:spPr>
            <a:xfrm>
              <a:off x="0" y="1916832"/>
              <a:ext cx="4283968" cy="359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EVQLVESGGG LVQPGGSLRL SCAASGFNIK DTYIHWVRQA PGKGLEWVAR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IYPTNGYTRY ADSVKGRFTI SADTSKNTAY LQMNSLRAED TAVYYCSRWG 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GDGFYAMDYW GQGTLVTVSS ASTKGPSVFP LAPSSKSTSG GTAALGCLVK</a:t>
              </a: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DYFPEPVTVS WNSGALTSGV HTFPAVLQSS GLYSLSSVVT VPSSSLGTQT 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YICNVNHKPS NTKVDKKVEP KSCDKTHTCP PCPAPELLGG PSVFLFPPKP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KDTLMISRTP EVTCVVVDVS HEDPEVKFNW YVDGVEVHNA KTKPREEQYN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STYRVVSVLT VLHQDWLNGK EYKCKVSNKA LPAPIEKTIS KAKGQPREPQ 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VYTLPPSREE MTKNQVSLTC LVKGFYPSDI AVEWESNGQP ENNYKTTPPV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LDSDGSFFLY SKLTVDKSRW QQGNVFSCSV MHEALHNHYT QKSLSLSPG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5479" y="2148096"/>
              <a:ext cx="151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29366" y="2148096"/>
              <a:ext cx="810000" cy="24613"/>
            </a:xfrm>
            <a:prstGeom prst="rect">
              <a:avLst/>
            </a:prstGeom>
            <a:solidFill>
              <a:srgbClr val="FFC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491256" y="2146278"/>
              <a:ext cx="57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112854" y="2146278"/>
              <a:ext cx="4068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48028" y="2146191"/>
              <a:ext cx="54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4644" y="2564904"/>
              <a:ext cx="64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54980" y="2564904"/>
              <a:ext cx="46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246932" y="2564904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419604" y="2564904"/>
              <a:ext cx="63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085628" y="2564904"/>
              <a:ext cx="84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974170" y="2567509"/>
              <a:ext cx="84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851920" y="2564904"/>
              <a:ext cx="18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99884" y="2970664"/>
              <a:ext cx="19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089820" y="2970664"/>
              <a:ext cx="90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028082" y="2970282"/>
              <a:ext cx="108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9884" y="3389147"/>
              <a:ext cx="392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9884" y="3789040"/>
              <a:ext cx="99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115616" y="3790715"/>
              <a:ext cx="19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331640" y="3789040"/>
              <a:ext cx="39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758925" y="3789040"/>
              <a:ext cx="27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056483" y="3789040"/>
              <a:ext cx="19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92264" y="4205848"/>
              <a:ext cx="7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7132" y="4207118"/>
              <a:ext cx="46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83568" y="4208705"/>
              <a:ext cx="149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06476" y="4210062"/>
              <a:ext cx="117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4945" y="4209250"/>
              <a:ext cx="28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99749" y="4209257"/>
              <a:ext cx="39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508" y="4609307"/>
              <a:ext cx="28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9312" y="4609328"/>
              <a:ext cx="126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09822" y="4610112"/>
              <a:ext cx="55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95594" y="4610112"/>
              <a:ext cx="27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74487" y="4609307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984" y="5018897"/>
              <a:ext cx="57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059" y="5018904"/>
              <a:ext cx="39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19161" y="5019688"/>
              <a:ext cx="75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06219" y="5019688"/>
              <a:ext cx="176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01695" y="5019688"/>
              <a:ext cx="36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6461" y="5437992"/>
              <a:ext cx="91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37484" y="5437985"/>
              <a:ext cx="34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55868" y="5438790"/>
              <a:ext cx="19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29902" y="5438783"/>
              <a:ext cx="50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04968" y="4609307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43102" y="4610105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03325" y="4609307"/>
              <a:ext cx="28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84992" y="4610105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41588" y="4610105"/>
              <a:ext cx="32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394270" y="5437999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115"/>
          <p:cNvGrpSpPr/>
          <p:nvPr/>
        </p:nvGrpSpPr>
        <p:grpSpPr>
          <a:xfrm>
            <a:off x="4793048" y="1847119"/>
            <a:ext cx="4321230" cy="2008857"/>
            <a:chOff x="4716016" y="1956503"/>
            <a:chExt cx="4320480" cy="1962076"/>
          </a:xfrm>
        </p:grpSpPr>
        <p:grpSp>
          <p:nvGrpSpPr>
            <p:cNvPr id="6" name="Groupe 112"/>
            <p:cNvGrpSpPr/>
            <p:nvPr/>
          </p:nvGrpSpPr>
          <p:grpSpPr>
            <a:xfrm>
              <a:off x="4716016" y="1956503"/>
              <a:ext cx="4320480" cy="1962076"/>
              <a:chOff x="4716016" y="1956503"/>
              <a:chExt cx="4320480" cy="1962076"/>
            </a:xfrm>
          </p:grpSpPr>
          <p:sp>
            <p:nvSpPr>
              <p:cNvPr id="141" name="ZoneTexte 140"/>
              <p:cNvSpPr txBox="1"/>
              <p:nvPr/>
            </p:nvSpPr>
            <p:spPr>
              <a:xfrm>
                <a:off x="4716016" y="1956503"/>
                <a:ext cx="4320480" cy="196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DIQMTQSPSS LSASVGDRVT ITCRASQDVN TAVAWYQQKP GKAPKLLIYS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ASFLYSGVPS RFSGSRSGTD FTLTISSLQP EDFATYYCQQ HYTTPPTFGQ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GTKVEIKRTV AAPSVFIFPP SDEQLKSGTA SVVCLLNNFY PREAKVQWKV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DNALQSGNSQ ESVTEQDSKD STYSLSSTLT LSKADYEKHK VYACEVTHQG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LSSPVTKSFN RGEC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09967" y="2181220"/>
                <a:ext cx="140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35713" y="2181220"/>
                <a:ext cx="41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667856" y="2181220"/>
                <a:ext cx="151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201049" y="2181213"/>
                <a:ext cx="21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432729" y="2181213"/>
                <a:ext cx="288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805366" y="2589991"/>
                <a:ext cx="84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677243" y="2590012"/>
                <a:ext cx="378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076961" y="2589998"/>
                <a:ext cx="264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815224" y="3005135"/>
                <a:ext cx="21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53358" y="3005135"/>
                <a:ext cx="32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95922" y="3005135"/>
                <a:ext cx="1350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767526" y="3004330"/>
                <a:ext cx="1260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053410" y="3004365"/>
                <a:ext cx="21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296307" y="3005121"/>
                <a:ext cx="32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639203" y="3005135"/>
                <a:ext cx="7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810122" y="3419481"/>
                <a:ext cx="151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7950" y="3419486"/>
                <a:ext cx="104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424750" y="3418676"/>
                <a:ext cx="360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815288" y="3418730"/>
                <a:ext cx="14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986735" y="3419481"/>
                <a:ext cx="79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819655" y="3833846"/>
                <a:ext cx="48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5331310" y="3831672"/>
              <a:ext cx="32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78071" y="3832470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7" name="ZoneTexte 116"/>
          <p:cNvSpPr txBox="1"/>
          <p:nvPr/>
        </p:nvSpPr>
        <p:spPr>
          <a:xfrm>
            <a:off x="1487317" y="5704995"/>
            <a:ext cx="6170959" cy="850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2363" tIns="46181" rIns="92363" bIns="4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fr-FR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coverage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could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achieved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fr-FR" sz="1600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injection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fr-FR" sz="1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purely</a:t>
            </a:r>
            <a:r>
              <a:rPr lang="fr-FR" sz="1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tryptic</a:t>
            </a:r>
            <a:r>
              <a:rPr lang="fr-FR" sz="1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unmodified</a:t>
            </a:r>
            <a:r>
              <a:rPr lang="fr-FR" sz="16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peptides</a:t>
            </a:r>
            <a:endParaRPr lang="fr-FR" sz="16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378745" y="144022"/>
            <a:ext cx="6388100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mAb MS/MS Peptide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apping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79945" y="3202483"/>
            <a:ext cx="2492027" cy="251108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pPr lvl="0"/>
            <a:r>
              <a:rPr lang="en-US" sz="1000" i="1" dirty="0" smtClean="0"/>
              <a:t>MS/MS spectrum of digested peptides </a:t>
            </a:r>
            <a:r>
              <a:rPr lang="en-US" sz="1000" b="1" i="1" dirty="0" smtClean="0"/>
              <a:t>HT33</a:t>
            </a:r>
            <a:endParaRPr lang="fr-FR" sz="1000" b="1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063008" y="1834134"/>
            <a:ext cx="1468494" cy="597672"/>
          </a:xfrm>
          <a:prstGeom prst="rect">
            <a:avLst/>
          </a:prstGeom>
          <a:noFill/>
        </p:spPr>
        <p:txBody>
          <a:bodyPr wrap="none" lIns="91206" tIns="45603" rIns="91206" bIns="45603" rtlCol="0">
            <a:spAutoFit/>
          </a:bodyPr>
          <a:lstStyle/>
          <a:p>
            <a:pPr algn="ctr"/>
            <a:r>
              <a:rPr lang="en-GB" sz="1600" b="1" dirty="0" smtClean="0">
                <a:latin typeface="Helvetica" pitchFamily="34" charset="0"/>
                <a:cs typeface="Helvetica" pitchFamily="34" charset="0"/>
              </a:rPr>
              <a:t>LTVDK</a:t>
            </a:r>
          </a:p>
          <a:p>
            <a:pPr algn="ctr"/>
            <a:r>
              <a:rPr lang="en-GB" sz="1600" dirty="0" smtClean="0">
                <a:latin typeface="Helvetica" pitchFamily="34" charset="0"/>
                <a:cs typeface="Helvetica" pitchFamily="34" charset="0"/>
              </a:rPr>
              <a:t>(288.182 ; 2+)</a:t>
            </a:r>
            <a:endParaRPr lang="en-GB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679945" y="5678983"/>
            <a:ext cx="2492027" cy="251108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pPr lvl="0"/>
            <a:r>
              <a:rPr lang="en-US" sz="1000" i="1" dirty="0" smtClean="0"/>
              <a:t>MS/MS spectrum of digested peptides </a:t>
            </a:r>
            <a:r>
              <a:rPr lang="en-US" sz="1000" b="1" i="1" dirty="0" smtClean="0"/>
              <a:t>HT21</a:t>
            </a:r>
            <a:endParaRPr lang="fr-FR" sz="1000" b="1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101039" y="4005844"/>
            <a:ext cx="3785786" cy="1101855"/>
          </a:xfrm>
          <a:prstGeom prst="rect">
            <a:avLst/>
          </a:prstGeom>
          <a:noFill/>
        </p:spPr>
        <p:txBody>
          <a:bodyPr wrap="square" lIns="91206" tIns="45603" rIns="91206" bIns="45603" rtlCol="0">
            <a:spAutoFit/>
          </a:bodyPr>
          <a:lstStyle/>
          <a:p>
            <a:pPr algn="just"/>
            <a:r>
              <a:rPr lang="en-GB" sz="1600" b="1" dirty="0" smtClean="0">
                <a:latin typeface="Helvetica" pitchFamily="34" charset="0"/>
                <a:cs typeface="Helvetica" pitchFamily="34" charset="0"/>
              </a:rPr>
              <a:t>DYFPEPVTVSWNSGALTSGVHTFPAVLQSSGLYSLSSVVTVPSSSLGTQTYICNVNHKPSNTKVDKK</a:t>
            </a:r>
          </a:p>
          <a:p>
            <a:pPr algn="just"/>
            <a:r>
              <a:rPr lang="en-GB" sz="1600" dirty="0" smtClean="0">
                <a:latin typeface="Helvetica" pitchFamily="34" charset="0"/>
                <a:cs typeface="Helvetica" pitchFamily="34" charset="0"/>
              </a:rPr>
              <a:t>(1198.290 ; 6+)</a:t>
            </a:r>
            <a:endParaRPr lang="en-GB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79169" y="5991465"/>
            <a:ext cx="5987250" cy="34558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lIns="91206" tIns="45603" rIns="91206" bIns="45603" rtlCol="0">
            <a:spAutoFit/>
          </a:bodyPr>
          <a:lstStyle/>
          <a:p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allows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separation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detection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of a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wide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variety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of peptides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Image 22" descr="fig1.tif"/>
          <p:cNvPicPr>
            <a:picLocks noChangeAspect="1"/>
          </p:cNvPicPr>
          <p:nvPr/>
        </p:nvPicPr>
        <p:blipFill>
          <a:blip r:embed="rId3" cstate="print"/>
          <a:srcRect r="5799" b="12335"/>
          <a:stretch>
            <a:fillRect/>
          </a:stretch>
        </p:blipFill>
        <p:spPr>
          <a:xfrm>
            <a:off x="380668" y="1049115"/>
            <a:ext cx="4543774" cy="2188826"/>
          </a:xfrm>
          <a:prstGeom prst="rect">
            <a:avLst/>
          </a:prstGeom>
        </p:spPr>
      </p:pic>
      <p:pic>
        <p:nvPicPr>
          <p:cNvPr id="24" name="Image 23" descr="fig2.tif"/>
          <p:cNvPicPr>
            <a:picLocks noChangeAspect="1"/>
          </p:cNvPicPr>
          <p:nvPr/>
        </p:nvPicPr>
        <p:blipFill>
          <a:blip r:embed="rId4" cstate="print"/>
          <a:srcRect r="2578" b="-1299"/>
          <a:stretch>
            <a:fillRect/>
          </a:stretch>
        </p:blipFill>
        <p:spPr>
          <a:xfrm>
            <a:off x="440103" y="3390741"/>
            <a:ext cx="4455763" cy="226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0FA15-A907-42D7-ACE7-6C1ADB4A7972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4" name="Flèche courbée vers la droite 13"/>
          <p:cNvSpPr/>
          <p:nvPr/>
        </p:nvSpPr>
        <p:spPr>
          <a:xfrm>
            <a:off x="571145" y="4426239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6" tIns="45603" rIns="91206" bIns="45603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7568" y="4749975"/>
            <a:ext cx="3346449" cy="597672"/>
          </a:xfrm>
          <a:prstGeom prst="rect">
            <a:avLst/>
          </a:prstGeom>
          <a:noFill/>
        </p:spPr>
        <p:txBody>
          <a:bodyPr wrap="square" lIns="91206" tIns="45603" rIns="91206" bIns="45603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Variable domain retraced on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98/120 AAs for the HC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22889" y="4749975"/>
            <a:ext cx="3346449" cy="597672"/>
          </a:xfrm>
          <a:prstGeom prst="rect">
            <a:avLst/>
          </a:prstGeom>
          <a:noFill/>
        </p:spPr>
        <p:txBody>
          <a:bodyPr wrap="square" lIns="91206" tIns="45603" rIns="91206" bIns="45603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Variable domain retraced on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99/107 AAs for the LC</a:t>
            </a:r>
          </a:p>
        </p:txBody>
      </p:sp>
      <p:sp>
        <p:nvSpPr>
          <p:cNvPr id="20" name="Flèche courbée vers la droite 19"/>
          <p:cNvSpPr/>
          <p:nvPr/>
        </p:nvSpPr>
        <p:spPr>
          <a:xfrm>
            <a:off x="5181245" y="4426239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6" tIns="45603" rIns="91206" bIns="45603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78898" y="5606017"/>
            <a:ext cx="7387827" cy="59767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lIns="91206" tIns="45603" rIns="91206" bIns="45603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MS/MS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CESI interface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entire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variable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378745" y="144022"/>
            <a:ext cx="6388100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mAb MS/MS Peptide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apping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Image 15" descr="fig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92" y="1143017"/>
            <a:ext cx="4257675" cy="3105149"/>
          </a:xfrm>
          <a:prstGeom prst="rect">
            <a:avLst/>
          </a:prstGeom>
        </p:spPr>
      </p:pic>
      <p:pic>
        <p:nvPicPr>
          <p:cNvPr id="22" name="Image 21" descr="fig4.tif"/>
          <p:cNvPicPr>
            <a:picLocks noChangeAspect="1"/>
          </p:cNvPicPr>
          <p:nvPr/>
        </p:nvPicPr>
        <p:blipFill>
          <a:blip r:embed="rId4" cstate="print"/>
          <a:srcRect r="69276"/>
          <a:stretch>
            <a:fillRect/>
          </a:stretch>
        </p:blipFill>
        <p:spPr>
          <a:xfrm>
            <a:off x="4600592" y="1190626"/>
            <a:ext cx="440150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/>
          <a:srcRect b="6198"/>
          <a:stretch>
            <a:fillRect/>
          </a:stretch>
        </p:blipFill>
        <p:spPr bwMode="auto">
          <a:xfrm>
            <a:off x="585606" y="1215523"/>
            <a:ext cx="7974378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1617" y="6681517"/>
            <a:ext cx="4680520" cy="282411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pPr lvl="0"/>
            <a:r>
              <a:rPr lang="en-US" sz="1200" i="1" dirty="0" smtClean="0"/>
              <a:t>A. Beck et al.,  Anal. Chem. 2012</a:t>
            </a:r>
            <a:r>
              <a:rPr lang="en-US" sz="1200" i="1" dirty="0"/>
              <a:t>, </a:t>
            </a:r>
            <a:r>
              <a:rPr lang="en-US" sz="1200" i="1" dirty="0" smtClean="0"/>
              <a:t> 84</a:t>
            </a:r>
            <a:r>
              <a:rPr lang="en-US" sz="1200" i="1" dirty="0"/>
              <a:t>, </a:t>
            </a:r>
            <a:r>
              <a:rPr lang="en-US" sz="1200" i="1" dirty="0" smtClean="0"/>
              <a:t> 4637-4646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" y="5871629"/>
            <a:ext cx="4714875" cy="408593"/>
          </a:xfrm>
          <a:prstGeom prst="rect">
            <a:avLst/>
          </a:prstGeom>
          <a:noFill/>
        </p:spPr>
        <p:txBody>
          <a:bodyPr wrap="square" lIns="91197" tIns="45598" rIns="91197" bIns="45598" rtlCol="0">
            <a:spAutoFit/>
          </a:bodyPr>
          <a:lstStyle/>
          <a:p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mass: 148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057 Da (1,328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75599" y="116642"/>
            <a:ext cx="5270349" cy="660676"/>
          </a:xfrm>
          <a:prstGeom prst="rect">
            <a:avLst/>
          </a:prstGeom>
          <a:noFill/>
        </p:spPr>
        <p:txBody>
          <a:bodyPr wrap="none" lIns="91189" tIns="45593" rIns="91189" bIns="45593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Herceptin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7563" y="1092531"/>
            <a:ext cx="2570255" cy="849837"/>
          </a:xfrm>
          <a:prstGeom prst="rect">
            <a:avLst/>
          </a:prstGeom>
          <a:solidFill>
            <a:schemeClr val="bg1"/>
          </a:solidFill>
        </p:spPr>
        <p:txBody>
          <a:bodyPr wrap="square" lIns="91276" tIns="45638" rIns="91276" bIns="45638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9933"/>
                </a:solidFill>
              </a:rPr>
              <a:t>LC : -N</a:t>
            </a:r>
            <a:r>
              <a:rPr lang="fr-FR" sz="1600" b="1" baseline="30000" dirty="0" smtClean="0">
                <a:solidFill>
                  <a:srgbClr val="FF9933"/>
                </a:solidFill>
              </a:rPr>
              <a:t>30</a:t>
            </a:r>
            <a:r>
              <a:rPr lang="fr-FR" sz="1600" b="1" dirty="0" smtClean="0">
                <a:solidFill>
                  <a:srgbClr val="FF9933"/>
                </a:solidFill>
              </a:rPr>
              <a:t>T – (D/</a:t>
            </a:r>
            <a:r>
              <a:rPr lang="fr-FR" sz="1600" b="1" dirty="0" err="1" smtClean="0">
                <a:solidFill>
                  <a:srgbClr val="FF9933"/>
                </a:solidFill>
              </a:rPr>
              <a:t>isoD</a:t>
            </a:r>
            <a:r>
              <a:rPr lang="fr-FR" sz="1600" b="1" dirty="0" smtClean="0">
                <a:solidFill>
                  <a:srgbClr val="FF9933"/>
                </a:solidFill>
              </a:rPr>
              <a:t>, +1 Da)</a:t>
            </a:r>
          </a:p>
          <a:p>
            <a:pPr algn="just"/>
            <a:r>
              <a:rPr lang="fr-FR" sz="1600" b="1" dirty="0" smtClean="0">
                <a:solidFill>
                  <a:srgbClr val="FF9933"/>
                </a:solidFill>
              </a:rPr>
              <a:t>HC : -N</a:t>
            </a:r>
            <a:r>
              <a:rPr lang="fr-FR" sz="1600" b="1" baseline="30000" dirty="0" smtClean="0">
                <a:solidFill>
                  <a:srgbClr val="FF9933"/>
                </a:solidFill>
              </a:rPr>
              <a:t>55</a:t>
            </a:r>
            <a:r>
              <a:rPr lang="fr-FR" sz="1600" b="1" dirty="0" smtClean="0">
                <a:solidFill>
                  <a:srgbClr val="FF9933"/>
                </a:solidFill>
              </a:rPr>
              <a:t>T – (D/</a:t>
            </a:r>
            <a:r>
              <a:rPr lang="fr-FR" sz="1600" b="1" dirty="0" err="1" smtClean="0">
                <a:solidFill>
                  <a:srgbClr val="FF9933"/>
                </a:solidFill>
              </a:rPr>
              <a:t>isoD</a:t>
            </a:r>
            <a:r>
              <a:rPr lang="fr-FR" sz="1600" b="1" dirty="0" smtClean="0">
                <a:solidFill>
                  <a:srgbClr val="FF9933"/>
                </a:solidFill>
              </a:rPr>
              <a:t>, +1 Da)</a:t>
            </a:r>
          </a:p>
          <a:p>
            <a:pPr algn="just"/>
            <a:r>
              <a:rPr lang="fr-FR" sz="1600" b="1" dirty="0" smtClean="0">
                <a:solidFill>
                  <a:srgbClr val="FF9933"/>
                </a:solidFill>
              </a:rPr>
              <a:t>HC : -N</a:t>
            </a:r>
            <a:r>
              <a:rPr lang="fr-FR" sz="1600" b="1" baseline="30000" dirty="0" smtClean="0">
                <a:solidFill>
                  <a:srgbClr val="FF9933"/>
                </a:solidFill>
              </a:rPr>
              <a:t>387</a:t>
            </a:r>
            <a:r>
              <a:rPr lang="fr-FR" sz="1600" b="1" dirty="0" smtClean="0">
                <a:solidFill>
                  <a:srgbClr val="FF9933"/>
                </a:solidFill>
              </a:rPr>
              <a:t>T – (D/</a:t>
            </a:r>
            <a:r>
              <a:rPr lang="fr-FR" sz="1600" b="1" dirty="0" err="1" smtClean="0">
                <a:solidFill>
                  <a:srgbClr val="FF9933"/>
                </a:solidFill>
              </a:rPr>
              <a:t>isoD</a:t>
            </a:r>
            <a:r>
              <a:rPr lang="fr-FR" sz="1600" b="1" dirty="0" smtClean="0">
                <a:solidFill>
                  <a:srgbClr val="FF9933"/>
                </a:solidFill>
              </a:rPr>
              <a:t>, +1 Da)</a:t>
            </a:r>
            <a:endParaRPr lang="fr-FR" sz="1600" b="1" dirty="0">
              <a:solidFill>
                <a:srgbClr val="FF99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0692" y="1935678"/>
            <a:ext cx="2232561" cy="213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450791" y="4476997"/>
            <a:ext cx="783771" cy="134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933221" y="4403766"/>
            <a:ext cx="914242" cy="134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802089" y="4025752"/>
            <a:ext cx="95002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574800" y="950043"/>
            <a:ext cx="2794000" cy="1282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6" tIns="45613" rIns="91226" bIns="45613"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70400" y="1714519"/>
            <a:ext cx="13589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6" tIns="45613" rIns="91226" bIns="45613"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23900" y="4622800"/>
            <a:ext cx="14605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6" tIns="45613" rIns="91226" bIns="45613"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069701" y="4403766"/>
            <a:ext cx="777764" cy="134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93298" y="2659128"/>
            <a:ext cx="843729" cy="134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210726" y="1800960"/>
            <a:ext cx="3824099" cy="4477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6" tIns="45613" rIns="91226" bIns="45613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courbée vers la droite 4"/>
          <p:cNvSpPr/>
          <p:nvPr/>
        </p:nvSpPr>
        <p:spPr>
          <a:xfrm>
            <a:off x="1307745" y="5383901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6" tIns="45603" rIns="91206" bIns="45603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Image 15" descr="fig6.tif"/>
          <p:cNvPicPr>
            <a:picLocks noChangeAspect="1"/>
          </p:cNvPicPr>
          <p:nvPr/>
        </p:nvPicPr>
        <p:blipFill>
          <a:blip r:embed="rId3" cstate="print"/>
          <a:srcRect r="51118" b="-402"/>
          <a:stretch>
            <a:fillRect/>
          </a:stretch>
        </p:blipFill>
        <p:spPr>
          <a:xfrm>
            <a:off x="126524" y="3446377"/>
            <a:ext cx="4197826" cy="2225212"/>
          </a:xfrm>
          <a:prstGeom prst="rect">
            <a:avLst/>
          </a:prstGeom>
        </p:spPr>
      </p:pic>
      <p:pic>
        <p:nvPicPr>
          <p:cNvPr id="15" name="Image 14" descr="fig5.tif"/>
          <p:cNvPicPr>
            <a:picLocks noChangeAspect="1"/>
          </p:cNvPicPr>
          <p:nvPr/>
        </p:nvPicPr>
        <p:blipFill>
          <a:blip r:embed="rId4" cstate="print"/>
          <a:srcRect r="69797" b="11807"/>
          <a:stretch>
            <a:fillRect/>
          </a:stretch>
        </p:blipFill>
        <p:spPr>
          <a:xfrm>
            <a:off x="114300" y="1102116"/>
            <a:ext cx="4267200" cy="235861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33400" y="144022"/>
            <a:ext cx="8128000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PTMs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Hot-spot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haracterization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03400" y="5724810"/>
            <a:ext cx="6426200" cy="34558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lIns="91206" tIns="45603" rIns="91206" bIns="45603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PTMs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hot spots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CESI-MS/MS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87593" y="1444492"/>
            <a:ext cx="4238920" cy="1843296"/>
          </a:xfrm>
          <a:prstGeom prst="rect">
            <a:avLst/>
          </a:prstGeom>
          <a:noFill/>
        </p:spPr>
        <p:txBody>
          <a:bodyPr wrap="square" lIns="92118" tIns="46060" rIns="92118" bIns="4606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Hot-spots </a:t>
            </a:r>
            <a:r>
              <a:rPr lang="fr-F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detected</a:t>
            </a: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CESI-MS/MS 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HC E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cyclization</a:t>
            </a:r>
            <a:endParaRPr lang="fr-FR" sz="1400" b="1" baseline="30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HC N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N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387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deamidation</a:t>
            </a:r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HC M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255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M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431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oxidation</a:t>
            </a:r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LC N</a:t>
            </a:r>
            <a:r>
              <a:rPr lang="fr-FR" sz="14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deamidation</a:t>
            </a:r>
            <a:endParaRPr lang="fr-FR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87593" y="4180005"/>
            <a:ext cx="4238920" cy="462351"/>
          </a:xfrm>
          <a:prstGeom prst="rect">
            <a:avLst/>
          </a:prstGeom>
          <a:noFill/>
        </p:spPr>
        <p:txBody>
          <a:bodyPr wrap="square" lIns="92118" tIns="46060" rIns="92118" bIns="46060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Peptides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intact and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modified</a:t>
            </a:r>
            <a:endParaRPr lang="fr-F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15688" y="1104404"/>
            <a:ext cx="450544" cy="3771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lIns="91294" tIns="45648" rIns="91294" bIns="45648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N*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13722" y="3453739"/>
            <a:ext cx="335107" cy="3771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lIns="91294" tIns="45648" rIns="91294" bIns="45648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N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188245" y="144022"/>
            <a:ext cx="6769100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fr-FR" sz="3600" baseline="30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/pE</a:t>
            </a:r>
            <a:r>
              <a:rPr lang="fr-FR" sz="3600" baseline="30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haracterization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03" y="1061061"/>
            <a:ext cx="8733950" cy="317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45"/>
          <p:cNvSpPr/>
          <p:nvPr/>
        </p:nvSpPr>
        <p:spPr>
          <a:xfrm>
            <a:off x="4524514" y="3598223"/>
            <a:ext cx="653143" cy="35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8" rIns="91294" bIns="45648" rtlCol="0" anchor="ctr"/>
          <a:lstStyle/>
          <a:p>
            <a:pPr algn="ctr"/>
            <a:endParaRPr lang="fr-FR"/>
          </a:p>
        </p:txBody>
      </p:sp>
      <p:grpSp>
        <p:nvGrpSpPr>
          <p:cNvPr id="49" name="Groupe 48"/>
          <p:cNvGrpSpPr/>
          <p:nvPr/>
        </p:nvGrpSpPr>
        <p:grpSpPr>
          <a:xfrm>
            <a:off x="77640" y="3036702"/>
            <a:ext cx="5439477" cy="3443869"/>
            <a:chOff x="77634" y="3036696"/>
            <a:chExt cx="5439477" cy="3443869"/>
          </a:xfrm>
        </p:grpSpPr>
        <p:grpSp>
          <p:nvGrpSpPr>
            <p:cNvPr id="69" name="Groupe 68"/>
            <p:cNvGrpSpPr/>
            <p:nvPr/>
          </p:nvGrpSpPr>
          <p:grpSpPr>
            <a:xfrm>
              <a:off x="283955" y="3036696"/>
              <a:ext cx="5233156" cy="3374614"/>
              <a:chOff x="283946" y="3036696"/>
              <a:chExt cx="5233156" cy="3374614"/>
            </a:xfrm>
          </p:grpSpPr>
          <p:sp>
            <p:nvSpPr>
              <p:cNvPr id="20" name="TextBox 3"/>
              <p:cNvSpPr txBox="1"/>
              <p:nvPr/>
            </p:nvSpPr>
            <p:spPr>
              <a:xfrm>
                <a:off x="3146961" y="3036696"/>
                <a:ext cx="2370141" cy="34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E</a:t>
                </a:r>
                <a:r>
                  <a:rPr lang="fr-FR" sz="1600" dirty="0" smtClean="0"/>
                  <a:t>VQLVESGGGLVQPGGSLR</a:t>
                </a:r>
                <a:endParaRPr lang="en-US" sz="1600" dirty="0"/>
              </a:p>
            </p:txBody>
          </p:sp>
          <p:grpSp>
            <p:nvGrpSpPr>
              <p:cNvPr id="51" name="Groupe 50"/>
              <p:cNvGrpSpPr/>
              <p:nvPr/>
            </p:nvGrpSpPr>
            <p:grpSpPr>
              <a:xfrm>
                <a:off x="283946" y="4241398"/>
                <a:ext cx="3910521" cy="2169912"/>
                <a:chOff x="283946" y="4241398"/>
                <a:chExt cx="3910521" cy="2169912"/>
              </a:xfrm>
            </p:grpSpPr>
            <p:pic>
              <p:nvPicPr>
                <p:cNvPr id="14" name="Image 13" descr="Pyro Glu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946" y="4241398"/>
                  <a:ext cx="3891535" cy="2169912"/>
                </a:xfrm>
                <a:prstGeom prst="rect">
                  <a:avLst/>
                </a:prstGeom>
              </p:spPr>
            </p:pic>
            <p:sp>
              <p:nvSpPr>
                <p:cNvPr id="37" name="ZoneTexte 36"/>
                <p:cNvSpPr txBox="1"/>
                <p:nvPr/>
              </p:nvSpPr>
              <p:spPr>
                <a:xfrm>
                  <a:off x="3737212" y="5961802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y(16)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3471081" y="5804853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y(15)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2954741" y="5445462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y(13)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3223147" y="5406793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y(14)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2624922" y="5893564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y(11)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1100919" y="4444620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b(3)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1335206" y="5272585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b(4)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825690" y="5929952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b(2)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7" name="Straight Arrow Connector 14"/>
              <p:cNvCxnSpPr>
                <a:stCxn id="20" idx="2"/>
              </p:cNvCxnSpPr>
              <p:nvPr/>
            </p:nvCxnSpPr>
            <p:spPr>
              <a:xfrm rot="16200000" flipH="1">
                <a:off x="4737936" y="2977417"/>
                <a:ext cx="302976" cy="111478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/>
            <p:cNvSpPr txBox="1"/>
            <p:nvPr/>
          </p:nvSpPr>
          <p:spPr>
            <a:xfrm>
              <a:off x="77634" y="4243249"/>
              <a:ext cx="473353" cy="22373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fr-FR" sz="800" b="1" dirty="0" smtClean="0"/>
            </a:p>
            <a:p>
              <a:endParaRPr lang="fr-FR" sz="800" b="1" dirty="0" smtClean="0"/>
            </a:p>
            <a:p>
              <a:r>
                <a:rPr lang="fr-FR" sz="800" b="1" dirty="0" smtClean="0"/>
                <a:t>100%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pPr algn="r"/>
              <a:r>
                <a:rPr lang="fr-FR" sz="800" b="1" dirty="0" smtClean="0"/>
                <a:t>50%</a:t>
              </a:r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r>
                <a:rPr lang="fr-FR" sz="800" b="1" dirty="0" smtClean="0"/>
                <a:t>0%</a:t>
              </a:r>
              <a:endParaRPr lang="fr-FR" sz="800" b="1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4603624" y="3224724"/>
            <a:ext cx="4397872" cy="3270211"/>
            <a:chOff x="4603624" y="3224725"/>
            <a:chExt cx="4397872" cy="3270211"/>
          </a:xfrm>
        </p:grpSpPr>
        <p:grpSp>
          <p:nvGrpSpPr>
            <p:cNvPr id="68" name="Groupe 67"/>
            <p:cNvGrpSpPr/>
            <p:nvPr/>
          </p:nvGrpSpPr>
          <p:grpSpPr>
            <a:xfrm>
              <a:off x="4826319" y="3224725"/>
              <a:ext cx="4175177" cy="3223580"/>
              <a:chOff x="4826319" y="3224722"/>
              <a:chExt cx="4175177" cy="3223580"/>
            </a:xfrm>
          </p:grpSpPr>
          <p:cxnSp>
            <p:nvCxnSpPr>
              <p:cNvPr id="22" name="Straight Arrow Connector 14"/>
              <p:cNvCxnSpPr>
                <a:stCxn id="23" idx="2"/>
              </p:cNvCxnSpPr>
              <p:nvPr/>
            </p:nvCxnSpPr>
            <p:spPr>
              <a:xfrm rot="5400000">
                <a:off x="7074152" y="3121649"/>
                <a:ext cx="247559" cy="1146957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3"/>
              <p:cNvSpPr txBox="1"/>
              <p:nvPr/>
            </p:nvSpPr>
            <p:spPr>
              <a:xfrm>
                <a:off x="6541324" y="3224722"/>
                <a:ext cx="2460172" cy="34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E*</a:t>
                </a:r>
                <a:r>
                  <a:rPr lang="fr-FR" sz="1600" dirty="0" smtClean="0"/>
                  <a:t>VQLVESGGGLVQPGGSLR</a:t>
                </a:r>
                <a:endParaRPr lang="en-US" sz="1600" dirty="0"/>
              </a:p>
            </p:txBody>
          </p:sp>
          <p:grpSp>
            <p:nvGrpSpPr>
              <p:cNvPr id="52" name="Groupe 51"/>
              <p:cNvGrpSpPr/>
              <p:nvPr/>
            </p:nvGrpSpPr>
            <p:grpSpPr>
              <a:xfrm>
                <a:off x="4826319" y="4227617"/>
                <a:ext cx="3901481" cy="2220685"/>
                <a:chOff x="4826319" y="4227617"/>
                <a:chExt cx="3901481" cy="2220685"/>
              </a:xfrm>
            </p:grpSpPr>
            <p:pic>
              <p:nvPicPr>
                <p:cNvPr id="19" name="Image 18" descr="Glu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26319" y="4227617"/>
                  <a:ext cx="3860212" cy="2220685"/>
                </a:xfrm>
                <a:prstGeom prst="rect">
                  <a:avLst/>
                </a:prstGeom>
              </p:spPr>
            </p:pic>
            <p:sp>
              <p:nvSpPr>
                <p:cNvPr id="25" name="ZoneTexte 24"/>
                <p:cNvSpPr txBox="1"/>
                <p:nvPr/>
              </p:nvSpPr>
              <p:spPr>
                <a:xfrm>
                  <a:off x="5841241" y="5370394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b(4)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6109646" y="4465093"/>
                  <a:ext cx="391522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y(6)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6562297" y="5729791"/>
                  <a:ext cx="391522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y(8)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7137778" y="5431815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y(12)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7221939" y="4533337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y(13)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7597253" y="4519690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y(14)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8015785" y="5852622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y(16)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8270545" y="6059614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y(17)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7808795" y="5563745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y(15)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6999026" y="5818500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y(11)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6325736" y="5452285"/>
                  <a:ext cx="391522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y(7)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5236191" y="5904936"/>
                  <a:ext cx="391522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y(1)</a:t>
                  </a:r>
                  <a:endParaRPr lang="fr-FR" sz="1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8" name="ZoneTexte 47"/>
            <p:cNvSpPr txBox="1"/>
            <p:nvPr/>
          </p:nvSpPr>
          <p:spPr>
            <a:xfrm>
              <a:off x="4603624" y="4257621"/>
              <a:ext cx="473353" cy="22373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fr-FR" sz="800" b="1" dirty="0" smtClean="0"/>
            </a:p>
            <a:p>
              <a:endParaRPr lang="fr-FR" sz="800" b="1" dirty="0" smtClean="0"/>
            </a:p>
            <a:p>
              <a:r>
                <a:rPr lang="fr-FR" sz="800" b="1" dirty="0" smtClean="0"/>
                <a:t>100%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pPr algn="r"/>
              <a:r>
                <a:rPr lang="fr-FR" sz="800" b="1" dirty="0" smtClean="0"/>
                <a:t>50%</a:t>
              </a:r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r>
                <a:rPr lang="fr-FR" sz="800" b="1" dirty="0" smtClean="0"/>
                <a:t>0%</a:t>
              </a:r>
              <a:endParaRPr lang="fr-FR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 descr="TIC dea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2104"/>
            <a:ext cx="9145588" cy="305072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67254" y="144022"/>
            <a:ext cx="7211111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fr-FR" sz="3600" baseline="30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55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Deamidation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Characterization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5902" y="2960867"/>
            <a:ext cx="4585792" cy="3558957"/>
            <a:chOff x="-39755" y="2960861"/>
            <a:chExt cx="4585792" cy="3558957"/>
          </a:xfrm>
        </p:grpSpPr>
        <p:grpSp>
          <p:nvGrpSpPr>
            <p:cNvPr id="49" name="Groupe 48"/>
            <p:cNvGrpSpPr/>
            <p:nvPr/>
          </p:nvGrpSpPr>
          <p:grpSpPr>
            <a:xfrm>
              <a:off x="206727" y="2960861"/>
              <a:ext cx="4339310" cy="3556165"/>
              <a:chOff x="0" y="2960852"/>
              <a:chExt cx="4339310" cy="3556165"/>
            </a:xfrm>
          </p:grpSpPr>
          <p:sp>
            <p:nvSpPr>
              <p:cNvPr id="26" name="TextBox 3"/>
              <p:cNvSpPr txBox="1"/>
              <p:nvPr/>
            </p:nvSpPr>
            <p:spPr>
              <a:xfrm>
                <a:off x="2949415" y="2960852"/>
                <a:ext cx="1267969" cy="34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IYPT</a:t>
                </a:r>
                <a:r>
                  <a:rPr lang="fr-FR" sz="1600" dirty="0" smtClean="0">
                    <a:solidFill>
                      <a:srgbClr val="FF0000"/>
                    </a:solidFill>
                  </a:rPr>
                  <a:t>N</a:t>
                </a:r>
                <a:r>
                  <a:rPr lang="fr-FR" sz="1600" dirty="0" smtClean="0"/>
                  <a:t>GYTR</a:t>
                </a:r>
                <a:endParaRPr lang="en-US" sz="1600" dirty="0"/>
              </a:p>
            </p:txBody>
          </p:sp>
          <p:cxnSp>
            <p:nvCxnSpPr>
              <p:cNvPr id="29" name="Straight Arrow Connector 14"/>
              <p:cNvCxnSpPr>
                <a:stCxn id="26" idx="2"/>
              </p:cNvCxnSpPr>
              <p:nvPr/>
            </p:nvCxnSpPr>
            <p:spPr>
              <a:xfrm rot="16200000" flipH="1">
                <a:off x="3847253" y="3043623"/>
                <a:ext cx="228203" cy="75591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e 47"/>
              <p:cNvGrpSpPr/>
              <p:nvPr/>
            </p:nvGrpSpPr>
            <p:grpSpPr>
              <a:xfrm>
                <a:off x="0" y="4391891"/>
                <a:ext cx="3992820" cy="2125126"/>
                <a:chOff x="0" y="4391891"/>
                <a:chExt cx="3992820" cy="2125126"/>
              </a:xfrm>
            </p:grpSpPr>
            <p:pic>
              <p:nvPicPr>
                <p:cNvPr id="21" name="Image 20" descr="fig6.tif"/>
                <p:cNvPicPr>
                  <a:picLocks noChangeAspect="1"/>
                </p:cNvPicPr>
                <p:nvPr/>
              </p:nvPicPr>
              <p:blipFill>
                <a:blip r:embed="rId4" cstate="print"/>
                <a:srcRect r="51118" b="-402"/>
                <a:stretch>
                  <a:fillRect/>
                </a:stretch>
              </p:blipFill>
              <p:spPr>
                <a:xfrm>
                  <a:off x="0" y="4391891"/>
                  <a:ext cx="3867518" cy="2125126"/>
                </a:xfrm>
                <a:prstGeom prst="rect">
                  <a:avLst/>
                </a:prstGeom>
              </p:spPr>
            </p:pic>
            <p:sp>
              <p:nvSpPr>
                <p:cNvPr id="24" name="ZoneTexte 23"/>
                <p:cNvSpPr txBox="1"/>
                <p:nvPr/>
              </p:nvSpPr>
              <p:spPr>
                <a:xfrm>
                  <a:off x="2008507" y="4427125"/>
                  <a:ext cx="305400" cy="3151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chemeClr val="tx2"/>
                      </a:solidFill>
                    </a:rPr>
                    <a:t>N</a:t>
                  </a:r>
                  <a:endParaRPr lang="fr-FR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3229321" y="6127609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b(8)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3473037" y="5870727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y(8)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971.476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2829790" y="4609962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y(7)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808.419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2447800" y="5445184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y(6)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711.363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2131125" y="5633210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y(5)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610.312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1725384" y="5565915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y(4)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496.266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1551212" y="5955827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y(3)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439.243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949529" y="5609463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y(2)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276.175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579415" y="5963744"/>
                  <a:ext cx="519783" cy="378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y(1)</a:t>
                  </a:r>
                </a:p>
                <a:p>
                  <a:pPr algn="ctr"/>
                  <a:r>
                    <a:rPr lang="fr-FR" sz="800" b="1" dirty="0" smtClean="0">
                      <a:solidFill>
                        <a:srgbClr val="002060"/>
                      </a:solidFill>
                    </a:rPr>
                    <a:t>175.126</a:t>
                  </a:r>
                  <a:endParaRPr lang="fr-FR" sz="9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2930458" y="5947500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b(7)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1331247" y="6117713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b(3)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1020508" y="6014794"/>
                  <a:ext cx="399537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dirty="0" smtClean="0">
                      <a:solidFill>
                        <a:srgbClr val="FF0000"/>
                      </a:solidFill>
                    </a:rPr>
                    <a:t>b(2)</a:t>
                  </a:r>
                  <a:endParaRPr lang="fr-FR" sz="10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5" name="ZoneTexte 44"/>
            <p:cNvSpPr txBox="1"/>
            <p:nvPr/>
          </p:nvSpPr>
          <p:spPr>
            <a:xfrm>
              <a:off x="-39755" y="4786687"/>
              <a:ext cx="454114" cy="17331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100%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pPr algn="r"/>
              <a:r>
                <a:rPr lang="fr-FR" sz="800" b="1" dirty="0" smtClean="0"/>
                <a:t>50%</a:t>
              </a:r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r>
                <a:rPr lang="fr-FR" sz="800" b="1" dirty="0" smtClean="0"/>
                <a:t>0%</a:t>
              </a:r>
              <a:endParaRPr lang="fr-FR" sz="800" b="1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4279127" y="3105351"/>
            <a:ext cx="4377802" cy="3487391"/>
            <a:chOff x="4279127" y="3105345"/>
            <a:chExt cx="4377802" cy="3487391"/>
          </a:xfrm>
        </p:grpSpPr>
        <p:grpSp>
          <p:nvGrpSpPr>
            <p:cNvPr id="43" name="Groupe 42"/>
            <p:cNvGrpSpPr/>
            <p:nvPr/>
          </p:nvGrpSpPr>
          <p:grpSpPr>
            <a:xfrm>
              <a:off x="4516582" y="3105345"/>
              <a:ext cx="4140347" cy="3487391"/>
              <a:chOff x="4516582" y="3105344"/>
              <a:chExt cx="4140347" cy="3487391"/>
            </a:xfrm>
          </p:grpSpPr>
          <p:pic>
            <p:nvPicPr>
              <p:cNvPr id="22" name="Image 21" descr="fig5.tif"/>
              <p:cNvPicPr>
                <a:picLocks noChangeAspect="1"/>
              </p:cNvPicPr>
              <p:nvPr/>
            </p:nvPicPr>
            <p:blipFill>
              <a:blip r:embed="rId5" cstate="print"/>
              <a:srcRect r="69797" b="11807"/>
              <a:stretch>
                <a:fillRect/>
              </a:stretch>
            </p:blipFill>
            <p:spPr>
              <a:xfrm>
                <a:off x="4516582" y="4389128"/>
                <a:ext cx="4017818" cy="2203607"/>
              </a:xfrm>
              <a:prstGeom prst="rect">
                <a:avLst/>
              </a:prstGeom>
            </p:spPr>
          </p:pic>
          <p:grpSp>
            <p:nvGrpSpPr>
              <p:cNvPr id="52" name="Groupe 51"/>
              <p:cNvGrpSpPr/>
              <p:nvPr/>
            </p:nvGrpSpPr>
            <p:grpSpPr>
              <a:xfrm>
                <a:off x="4878461" y="3105344"/>
                <a:ext cx="3778468" cy="3346531"/>
                <a:chOff x="4878461" y="3105336"/>
                <a:chExt cx="3778468" cy="3346531"/>
              </a:xfrm>
            </p:grpSpPr>
            <p:grpSp>
              <p:nvGrpSpPr>
                <p:cNvPr id="50" name="Groupe 49"/>
                <p:cNvGrpSpPr/>
                <p:nvPr/>
              </p:nvGrpSpPr>
              <p:grpSpPr>
                <a:xfrm>
                  <a:off x="4878461" y="3105336"/>
                  <a:ext cx="1217539" cy="820492"/>
                  <a:chOff x="4878461" y="3105336"/>
                  <a:chExt cx="1217539" cy="820492"/>
                </a:xfrm>
              </p:grpSpPr>
              <p:cxnSp>
                <p:nvCxnSpPr>
                  <p:cNvPr id="27" name="Straight Arrow Connector 14"/>
                  <p:cNvCxnSpPr>
                    <a:stCxn id="28" idx="2"/>
                  </p:cNvCxnSpPr>
                  <p:nvPr/>
                </p:nvCxnSpPr>
                <p:spPr>
                  <a:xfrm rot="5400000">
                    <a:off x="4987757" y="3426354"/>
                    <a:ext cx="473866" cy="525082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3"/>
                  <p:cNvSpPr txBox="1"/>
                  <p:nvPr/>
                </p:nvSpPr>
                <p:spPr>
                  <a:xfrm>
                    <a:off x="4878461" y="3105336"/>
                    <a:ext cx="1217539" cy="346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600" dirty="0" smtClean="0"/>
                      <a:t>IYPT</a:t>
                    </a:r>
                    <a:r>
                      <a:rPr lang="fr-FR" sz="1600" dirty="0" smtClean="0">
                        <a:solidFill>
                          <a:srgbClr val="FF0000"/>
                        </a:solidFill>
                      </a:rPr>
                      <a:t>N*</a:t>
                    </a:r>
                    <a:r>
                      <a:rPr lang="fr-FR" sz="1600" dirty="0" smtClean="0"/>
                      <a:t>GYTR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51" name="Groupe 50"/>
                <p:cNvGrpSpPr/>
                <p:nvPr/>
              </p:nvGrpSpPr>
              <p:grpSpPr>
                <a:xfrm>
                  <a:off x="5173188" y="4402586"/>
                  <a:ext cx="3483741" cy="2049281"/>
                  <a:chOff x="5173188" y="4402586"/>
                  <a:chExt cx="3483741" cy="2049281"/>
                </a:xfrm>
              </p:grpSpPr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6516811" y="4402586"/>
                    <a:ext cx="393124" cy="31511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400" b="1" dirty="0" smtClean="0">
                        <a:solidFill>
                          <a:schemeClr val="tx2"/>
                        </a:solidFill>
                      </a:rPr>
                      <a:t>N*</a:t>
                    </a:r>
                    <a:endParaRPr lang="fr-FR" sz="1400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3" name="ZoneTexte 52"/>
                  <p:cNvSpPr txBox="1"/>
                  <p:nvPr/>
                </p:nvSpPr>
                <p:spPr>
                  <a:xfrm>
                    <a:off x="8137146" y="5952790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y(8)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972.472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4" name="ZoneTexte 53"/>
                  <p:cNvSpPr txBox="1"/>
                  <p:nvPr/>
                </p:nvSpPr>
                <p:spPr>
                  <a:xfrm>
                    <a:off x="7493899" y="4692024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y(7)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808.972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5" name="ZoneTexte 54"/>
                  <p:cNvSpPr txBox="1"/>
                  <p:nvPr/>
                </p:nvSpPr>
                <p:spPr>
                  <a:xfrm>
                    <a:off x="7111909" y="5527246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y(6)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712.367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6" name="ZoneTexte 55"/>
                  <p:cNvSpPr txBox="1"/>
                  <p:nvPr/>
                </p:nvSpPr>
                <p:spPr>
                  <a:xfrm>
                    <a:off x="6795234" y="5715272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y(5)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611.317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6389493" y="5647977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y(4)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496.266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8" name="ZoneTexte 57"/>
                  <p:cNvSpPr txBox="1"/>
                  <p:nvPr/>
                </p:nvSpPr>
                <p:spPr>
                  <a:xfrm>
                    <a:off x="6136052" y="5940197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y(3)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439.243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59" name="ZoneTexte 58"/>
                  <p:cNvSpPr txBox="1"/>
                  <p:nvPr/>
                </p:nvSpPr>
                <p:spPr>
                  <a:xfrm>
                    <a:off x="5513158" y="5691525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y(2)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276.175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0" name="ZoneTexte 59"/>
                  <p:cNvSpPr txBox="1"/>
                  <p:nvPr/>
                </p:nvSpPr>
                <p:spPr>
                  <a:xfrm>
                    <a:off x="5173188" y="6034082"/>
                    <a:ext cx="519783" cy="3781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rgbClr val="002060"/>
                        </a:solidFill>
                      </a:rPr>
                      <a:t>y(1)</a:t>
                    </a:r>
                  </a:p>
                  <a:p>
                    <a:pPr algn="ctr"/>
                    <a:r>
                      <a:rPr lang="fr-FR" sz="800" b="1" dirty="0" smtClean="0">
                        <a:solidFill>
                          <a:srgbClr val="002060"/>
                        </a:solidFill>
                      </a:rPr>
                      <a:t>175.126</a:t>
                    </a:r>
                    <a:endParaRPr lang="fr-FR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1" name="ZoneTexte 60"/>
                  <p:cNvSpPr txBox="1"/>
                  <p:nvPr/>
                </p:nvSpPr>
                <p:spPr>
                  <a:xfrm>
                    <a:off x="5955164" y="6199775"/>
                    <a:ext cx="399537" cy="2520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solidFill>
                          <a:srgbClr val="FF0000"/>
                        </a:solidFill>
                      </a:rPr>
                      <a:t>b(3)</a:t>
                    </a:r>
                    <a:endParaRPr lang="fr-FR" sz="10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5584134" y="6006422"/>
                    <a:ext cx="399537" cy="2520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00" b="1" dirty="0" smtClean="0">
                        <a:solidFill>
                          <a:srgbClr val="FF0000"/>
                        </a:solidFill>
                      </a:rPr>
                      <a:t>b(2)</a:t>
                    </a:r>
                    <a:endParaRPr lang="fr-FR" sz="10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46" name="ZoneTexte 45"/>
            <p:cNvSpPr txBox="1"/>
            <p:nvPr/>
          </p:nvSpPr>
          <p:spPr>
            <a:xfrm>
              <a:off x="4279127" y="4835719"/>
              <a:ext cx="454114" cy="17331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800" b="1" dirty="0" smtClean="0"/>
                <a:t>100%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pPr algn="r"/>
              <a:r>
                <a:rPr lang="fr-FR" sz="800" b="1" dirty="0" smtClean="0"/>
                <a:t>50%</a:t>
              </a:r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r>
                <a:rPr lang="fr-FR" sz="800" b="1" dirty="0" smtClean="0"/>
                <a:t>0%</a:t>
              </a:r>
              <a:endParaRPr lang="fr-FR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69" descr="ox met yann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189"/>
            <a:ext cx="9145588" cy="294691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67254" y="144022"/>
            <a:ext cx="7211111" cy="630435"/>
          </a:xfrm>
          <a:prstGeom prst="rect">
            <a:avLst/>
          </a:prstGeom>
        </p:spPr>
        <p:txBody>
          <a:bodyPr lIns="92148" tIns="46073" rIns="92148" bIns="46073" anchor="ctr">
            <a:noAutofit/>
          </a:bodyPr>
          <a:lstStyle/>
          <a:p>
            <a:pPr algn="ctr" defTabSz="921466">
              <a:spcBef>
                <a:spcPct val="0"/>
              </a:spcBef>
              <a:defRPr/>
            </a:pP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fr-FR" sz="3600" baseline="30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431 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Oxydation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haracterization</a:t>
            </a:r>
            <a:endParaRPr lang="fr-FR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4675942" y="2857235"/>
            <a:ext cx="4099228" cy="3684283"/>
            <a:chOff x="4675942" y="2857229"/>
            <a:chExt cx="4099228" cy="3684284"/>
          </a:xfrm>
        </p:grpSpPr>
        <p:grpSp>
          <p:nvGrpSpPr>
            <p:cNvPr id="53" name="Groupe 52"/>
            <p:cNvGrpSpPr/>
            <p:nvPr/>
          </p:nvGrpSpPr>
          <p:grpSpPr>
            <a:xfrm>
              <a:off x="4872259" y="2857229"/>
              <a:ext cx="3902911" cy="3682485"/>
              <a:chOff x="4872250" y="2857220"/>
              <a:chExt cx="3902911" cy="3682485"/>
            </a:xfrm>
          </p:grpSpPr>
          <p:cxnSp>
            <p:nvCxnSpPr>
              <p:cNvPr id="27" name="Straight Arrow Connector 14"/>
              <p:cNvCxnSpPr>
                <a:stCxn id="72" idx="2"/>
              </p:cNvCxnSpPr>
              <p:nvPr/>
            </p:nvCxnSpPr>
            <p:spPr>
              <a:xfrm rot="5400000">
                <a:off x="6057556" y="2668726"/>
                <a:ext cx="429374" cy="149961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3"/>
              <p:cNvSpPr txBox="1"/>
              <p:nvPr/>
            </p:nvSpPr>
            <p:spPr>
              <a:xfrm>
                <a:off x="5479760" y="2857220"/>
                <a:ext cx="3084577" cy="34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WQQGNVFSCSV</a:t>
                </a:r>
                <a:r>
                  <a:rPr lang="fr-FR" sz="1600" dirty="0" smtClean="0">
                    <a:solidFill>
                      <a:srgbClr val="FF0000"/>
                    </a:solidFill>
                  </a:rPr>
                  <a:t>M*</a:t>
                </a:r>
                <a:r>
                  <a:rPr lang="fr-FR" sz="1600" dirty="0" smtClean="0"/>
                  <a:t>HEALHNHYTQK</a:t>
                </a:r>
                <a:endParaRPr lang="en-US" sz="1600" dirty="0"/>
              </a:p>
            </p:txBody>
          </p:sp>
          <p:grpSp>
            <p:nvGrpSpPr>
              <p:cNvPr id="52" name="Groupe 51"/>
              <p:cNvGrpSpPr/>
              <p:nvPr/>
            </p:nvGrpSpPr>
            <p:grpSpPr>
              <a:xfrm>
                <a:off x="4872250" y="4407401"/>
                <a:ext cx="3902911" cy="2132304"/>
                <a:chOff x="4872250" y="4407401"/>
                <a:chExt cx="3902911" cy="2132304"/>
              </a:xfrm>
            </p:grpSpPr>
            <p:pic>
              <p:nvPicPr>
                <p:cNvPr id="25" name="Image 24" descr="Meth avec ox431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2250" y="4408226"/>
                  <a:ext cx="3902911" cy="2131479"/>
                </a:xfrm>
                <a:prstGeom prst="rect">
                  <a:avLst/>
                </a:prstGeom>
              </p:spPr>
            </p:pic>
            <p:sp>
              <p:nvSpPr>
                <p:cNvPr id="88" name="ZoneTexte 87"/>
                <p:cNvSpPr txBox="1"/>
                <p:nvPr/>
              </p:nvSpPr>
              <p:spPr>
                <a:xfrm>
                  <a:off x="7337738" y="5791218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y(16)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6715992" y="4407401"/>
                  <a:ext cx="454785" cy="3151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chemeClr val="tx2"/>
                      </a:solidFill>
                    </a:rPr>
                    <a:t>M*</a:t>
                  </a:r>
                  <a:endParaRPr lang="fr-FR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6829052" y="5980688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y(12)</a:t>
                  </a: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5770490" y="6021877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y(5)</a:t>
                  </a:r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5620149" y="5853001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y(4)</a:t>
                  </a: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5401846" y="5974505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y(3)</a:t>
                  </a:r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5906412" y="5910662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y(6)</a:t>
                  </a:r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6071168" y="6063062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y(7)</a:t>
                  </a:r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>
                  <a:off x="6601061" y="5781959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y(11)</a:t>
                  </a:r>
                </a:p>
              </p:txBody>
            </p:sp>
          </p:grpSp>
        </p:grpSp>
        <p:sp>
          <p:nvSpPr>
            <p:cNvPr id="54" name="ZoneTexte 53"/>
            <p:cNvSpPr txBox="1"/>
            <p:nvPr/>
          </p:nvSpPr>
          <p:spPr>
            <a:xfrm>
              <a:off x="4675942" y="4430244"/>
              <a:ext cx="460527" cy="21112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r>
                <a:rPr lang="fr-FR" sz="800" b="1" dirty="0" smtClean="0"/>
                <a:t>100%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pPr algn="r"/>
              <a:r>
                <a:rPr lang="fr-FR" sz="800" b="1" dirty="0" smtClean="0"/>
                <a:t>50%</a:t>
              </a:r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r>
                <a:rPr lang="fr-FR" sz="800" b="1" dirty="0" smtClean="0"/>
                <a:t>0%</a:t>
              </a:r>
              <a:endParaRPr lang="fr-FR" sz="800" b="1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51762" y="3314433"/>
            <a:ext cx="5060271" cy="3293213"/>
            <a:chOff x="51756" y="3314428"/>
            <a:chExt cx="5060271" cy="3293213"/>
          </a:xfrm>
        </p:grpSpPr>
        <p:grpSp>
          <p:nvGrpSpPr>
            <p:cNvPr id="51" name="Groupe 50"/>
            <p:cNvGrpSpPr/>
            <p:nvPr/>
          </p:nvGrpSpPr>
          <p:grpSpPr>
            <a:xfrm>
              <a:off x="229188" y="3314428"/>
              <a:ext cx="4882839" cy="3275114"/>
              <a:chOff x="177424" y="3314420"/>
              <a:chExt cx="4882839" cy="3275114"/>
            </a:xfrm>
          </p:grpSpPr>
          <p:sp>
            <p:nvSpPr>
              <p:cNvPr id="26" name="TextBox 3"/>
              <p:cNvSpPr txBox="1"/>
              <p:nvPr/>
            </p:nvSpPr>
            <p:spPr>
              <a:xfrm>
                <a:off x="1963490" y="3314420"/>
                <a:ext cx="3084577" cy="34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WQQGNVFSCSV</a:t>
                </a:r>
                <a:r>
                  <a:rPr lang="fr-FR" sz="1600" dirty="0" smtClean="0">
                    <a:solidFill>
                      <a:srgbClr val="FF0000"/>
                    </a:solidFill>
                  </a:rPr>
                  <a:t>M</a:t>
                </a:r>
                <a:r>
                  <a:rPr lang="fr-FR" sz="1600" dirty="0" smtClean="0"/>
                  <a:t>HEALHNHYTQK</a:t>
                </a:r>
                <a:endParaRPr lang="en-US" sz="1600" dirty="0"/>
              </a:p>
            </p:txBody>
          </p:sp>
          <p:cxnSp>
            <p:nvCxnSpPr>
              <p:cNvPr id="29" name="Straight Arrow Connector 14"/>
              <p:cNvCxnSpPr>
                <a:stCxn id="26" idx="2"/>
              </p:cNvCxnSpPr>
              <p:nvPr/>
            </p:nvCxnSpPr>
            <p:spPr>
              <a:xfrm rot="16200000" flipH="1">
                <a:off x="4144535" y="3022289"/>
                <a:ext cx="276972" cy="155448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e 49"/>
              <p:cNvGrpSpPr/>
              <p:nvPr/>
            </p:nvGrpSpPr>
            <p:grpSpPr>
              <a:xfrm>
                <a:off x="177424" y="4344527"/>
                <a:ext cx="4198866" cy="2245007"/>
                <a:chOff x="177424" y="4344527"/>
                <a:chExt cx="4198866" cy="2245007"/>
              </a:xfrm>
            </p:grpSpPr>
            <p:pic>
              <p:nvPicPr>
                <p:cNvPr id="28" name="Image 27" descr="Meth sans ox431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424" y="4344527"/>
                  <a:ext cx="4135272" cy="2245007"/>
                </a:xfrm>
                <a:prstGeom prst="rect">
                  <a:avLst/>
                </a:prstGeom>
              </p:spPr>
            </p:pic>
            <p:sp>
              <p:nvSpPr>
                <p:cNvPr id="37" name="ZoneTexte 36"/>
                <p:cNvSpPr txBox="1"/>
                <p:nvPr/>
              </p:nvSpPr>
              <p:spPr>
                <a:xfrm>
                  <a:off x="3919035" y="5325780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y(23)</a:t>
                  </a: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2996397" y="5020980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y(17)</a:t>
                  </a:r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3136441" y="6056886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y(18)</a:t>
                  </a: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2782214" y="4553480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y(16)</a:t>
                  </a: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2477415" y="5805630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y(14)</a:t>
                  </a: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2635993" y="5636758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y(15)</a:t>
                  </a: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2349728" y="6036293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y(13)</a:t>
                  </a:r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2224101" y="5916845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y(12)</a:t>
                  </a: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2030512" y="5760325"/>
                  <a:ext cx="457255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y(11)</a:t>
                  </a:r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1744247" y="6061007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y(9)</a:t>
                  </a:r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1495053" y="6108374"/>
                  <a:ext cx="391521" cy="252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rgbClr val="002060"/>
                      </a:solidFill>
                    </a:rPr>
                    <a:t>y(7)</a:t>
                  </a:r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2126287" y="4410659"/>
                  <a:ext cx="454785" cy="31511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chemeClr val="tx2"/>
                      </a:solidFill>
                    </a:rPr>
                    <a:t>M</a:t>
                  </a:r>
                  <a:endParaRPr lang="fr-FR" b="1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55" name="ZoneTexte 54"/>
            <p:cNvSpPr txBox="1"/>
            <p:nvPr/>
          </p:nvSpPr>
          <p:spPr>
            <a:xfrm>
              <a:off x="51756" y="4496372"/>
              <a:ext cx="448573" cy="21112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800" b="1" dirty="0" smtClean="0"/>
            </a:p>
            <a:p>
              <a:r>
                <a:rPr lang="fr-FR" sz="800" b="1" dirty="0" smtClean="0"/>
                <a:t>100%</a:t>
              </a:r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endParaRPr lang="fr-FR" sz="800" b="1" dirty="0" smtClean="0"/>
            </a:p>
            <a:p>
              <a:pPr algn="r"/>
              <a:r>
                <a:rPr lang="fr-FR" sz="800" b="1" dirty="0" smtClean="0"/>
                <a:t>50%</a:t>
              </a:r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endParaRPr lang="fr-FR" sz="800" b="1" dirty="0" smtClean="0"/>
            </a:p>
            <a:p>
              <a:pPr algn="r"/>
              <a:r>
                <a:rPr lang="fr-FR" sz="800" b="1" dirty="0" smtClean="0"/>
                <a:t>0%</a:t>
              </a:r>
              <a:endParaRPr lang="fr-FR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105" y="119413"/>
            <a:ext cx="9017378" cy="661584"/>
          </a:xfrm>
          <a:prstGeom prst="rect">
            <a:avLst/>
          </a:prstGeom>
          <a:noFill/>
        </p:spPr>
        <p:txBody>
          <a:bodyPr wrap="none" lIns="92226" tIns="46114" rIns="92226" bIns="46114" rtlCol="0">
            <a:spAutoFit/>
          </a:bodyPr>
          <a:lstStyle/>
          <a:p>
            <a:pPr defTabSz="921578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characterization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Espace réservé du contenu 2"/>
          <p:cNvSpPr txBox="1">
            <a:spLocks/>
          </p:cNvSpPr>
          <p:nvPr/>
        </p:nvSpPr>
        <p:spPr>
          <a:xfrm>
            <a:off x="252358" y="1299011"/>
            <a:ext cx="6490807" cy="516074"/>
          </a:xfrm>
          <a:prstGeom prst="rect">
            <a:avLst/>
          </a:prstGeom>
        </p:spPr>
        <p:txBody>
          <a:bodyPr vert="horz" lIns="93125" tIns="46564" rIns="93125" bIns="46564" rtlCol="0">
            <a:normAutofit/>
          </a:bodyPr>
          <a:lstStyle/>
          <a:p>
            <a:pPr marL="349226" indent="-349226">
              <a:spcBef>
                <a:spcPct val="20000"/>
              </a:spcBef>
              <a:defRPr/>
            </a:pP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Structural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endParaRPr lang="fr-F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86"/>
          <p:cNvGrpSpPr/>
          <p:nvPr/>
        </p:nvGrpSpPr>
        <p:grpSpPr>
          <a:xfrm>
            <a:off x="107523" y="2109984"/>
            <a:ext cx="4150897" cy="2786208"/>
            <a:chOff x="107504" y="2060848"/>
            <a:chExt cx="4150176" cy="2721324"/>
          </a:xfrm>
        </p:grpSpPr>
        <p:pic>
          <p:nvPicPr>
            <p:cNvPr id="7" name="Image 6" descr="GlcNa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2060848"/>
              <a:ext cx="318517" cy="318517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060848"/>
              <a:ext cx="4124580" cy="2394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Image 9" descr="GlcNac-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 flipV="1">
              <a:off x="703463" y="3227640"/>
              <a:ext cx="452649" cy="276994"/>
            </a:xfrm>
            <a:prstGeom prst="rect">
              <a:avLst/>
            </a:prstGeom>
          </p:spPr>
        </p:pic>
        <p:pic>
          <p:nvPicPr>
            <p:cNvPr id="13" name="Image 12" descr="GlcNac-2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132505" y="3751152"/>
              <a:ext cx="368258" cy="162351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3025924" y="3601244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18"/>
            <p:cNvGrpSpPr/>
            <p:nvPr/>
          </p:nvGrpSpPr>
          <p:grpSpPr>
            <a:xfrm>
              <a:off x="3040782" y="3091185"/>
              <a:ext cx="285257" cy="529901"/>
              <a:chOff x="3679774" y="2881066"/>
              <a:chExt cx="285257" cy="529901"/>
            </a:xfrm>
          </p:grpSpPr>
          <p:pic>
            <p:nvPicPr>
              <p:cNvPr id="17" name="Image 16" descr="G0F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6200000">
                <a:off x="3563888" y="2996952"/>
                <a:ext cx="517029" cy="285257"/>
              </a:xfrm>
              <a:prstGeom prst="rect">
                <a:avLst/>
              </a:prstGeom>
            </p:spPr>
          </p:pic>
          <p:cxnSp>
            <p:nvCxnSpPr>
              <p:cNvPr id="18" name="Connecteur droit 17"/>
              <p:cNvCxnSpPr/>
              <p:nvPr/>
            </p:nvCxnSpPr>
            <p:spPr>
              <a:xfrm rot="5400000">
                <a:off x="3763975" y="3374963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ZoneTexte 21"/>
            <p:cNvSpPr txBox="1"/>
            <p:nvPr/>
          </p:nvSpPr>
          <p:spPr>
            <a:xfrm>
              <a:off x="2784500" y="3607941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549426" y="4124350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e 24"/>
            <p:cNvGrpSpPr/>
            <p:nvPr/>
          </p:nvGrpSpPr>
          <p:grpSpPr>
            <a:xfrm>
              <a:off x="2799803" y="3097090"/>
              <a:ext cx="285257" cy="532059"/>
              <a:chOff x="2787103" y="2953074"/>
              <a:chExt cx="285257" cy="532059"/>
            </a:xfrm>
          </p:grpSpPr>
          <p:pic>
            <p:nvPicPr>
              <p:cNvPr id="23" name="Image 22" descr="G0F-GlcNac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200000">
                <a:off x="2671217" y="3068960"/>
                <a:ext cx="517029" cy="285257"/>
              </a:xfrm>
              <a:prstGeom prst="rect">
                <a:avLst/>
              </a:prstGeom>
            </p:spPr>
          </p:pic>
          <p:cxnSp>
            <p:nvCxnSpPr>
              <p:cNvPr id="24" name="Connecteur droit 23"/>
              <p:cNvCxnSpPr/>
              <p:nvPr/>
            </p:nvCxnSpPr>
            <p:spPr>
              <a:xfrm rot="5400000">
                <a:off x="2873462" y="3449129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28"/>
            <p:cNvGrpSpPr/>
            <p:nvPr/>
          </p:nvGrpSpPr>
          <p:grpSpPr>
            <a:xfrm>
              <a:off x="2565895" y="3573016"/>
              <a:ext cx="277913" cy="432048"/>
              <a:chOff x="2555776" y="3501008"/>
              <a:chExt cx="277913" cy="432048"/>
            </a:xfrm>
          </p:grpSpPr>
          <p:pic>
            <p:nvPicPr>
              <p:cNvPr id="27" name="Image 26" descr="G0F-2GlcNac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2488035" y="3568749"/>
                <a:ext cx="413395" cy="277913"/>
              </a:xfrm>
              <a:prstGeom prst="rect">
                <a:avLst/>
              </a:prstGeom>
            </p:spPr>
          </p:pic>
          <p:cxnSp>
            <p:nvCxnSpPr>
              <p:cNvPr id="28" name="Connecteur droit 27"/>
              <p:cNvCxnSpPr/>
              <p:nvPr/>
            </p:nvCxnSpPr>
            <p:spPr>
              <a:xfrm rot="5400000">
                <a:off x="2636230" y="389705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/>
            <p:cNvCxnSpPr/>
            <p:nvPr/>
          </p:nvCxnSpPr>
          <p:spPr>
            <a:xfrm>
              <a:off x="2682900" y="4005088"/>
              <a:ext cx="0" cy="18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2856508" y="3953917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e 35"/>
            <p:cNvGrpSpPr/>
            <p:nvPr/>
          </p:nvGrpSpPr>
          <p:grpSpPr>
            <a:xfrm>
              <a:off x="2894608" y="2348880"/>
              <a:ext cx="206127" cy="470272"/>
              <a:chOff x="2894608" y="2285380"/>
              <a:chExt cx="206127" cy="470272"/>
            </a:xfrm>
          </p:grpSpPr>
          <p:pic>
            <p:nvPicPr>
              <p:cNvPr id="34" name="Image 33" descr="G0Fpng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200000">
                <a:off x="2774624" y="2405364"/>
                <a:ext cx="446096" cy="206127"/>
              </a:xfrm>
              <a:prstGeom prst="rect">
                <a:avLst/>
              </a:prstGeom>
            </p:spPr>
          </p:pic>
          <p:cxnSp>
            <p:nvCxnSpPr>
              <p:cNvPr id="35" name="Connecteur droit 34"/>
              <p:cNvCxnSpPr/>
              <p:nvPr/>
            </p:nvCxnSpPr>
            <p:spPr>
              <a:xfrm rot="5400000">
                <a:off x="2964520" y="2719648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Image 36" descr="GlcNac-23a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6200000">
              <a:off x="1547927" y="3973051"/>
              <a:ext cx="286117" cy="206127"/>
            </a:xfrm>
            <a:prstGeom prst="rect">
              <a:avLst/>
            </a:prstGeom>
          </p:spPr>
        </p:pic>
        <p:cxnSp>
          <p:nvCxnSpPr>
            <p:cNvPr id="38" name="Connecteur droit 37"/>
            <p:cNvCxnSpPr/>
            <p:nvPr/>
          </p:nvCxnSpPr>
          <p:spPr>
            <a:xfrm>
              <a:off x="1691680" y="4171313"/>
              <a:ext cx="0" cy="72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627784" y="3356992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e 43"/>
            <p:cNvGrpSpPr/>
            <p:nvPr/>
          </p:nvGrpSpPr>
          <p:grpSpPr>
            <a:xfrm>
              <a:off x="2630959" y="2990602"/>
              <a:ext cx="217366" cy="406648"/>
              <a:chOff x="2627784" y="2780928"/>
              <a:chExt cx="217366" cy="406648"/>
            </a:xfrm>
          </p:grpSpPr>
          <p:pic>
            <p:nvPicPr>
              <p:cNvPr id="42" name="Image 41" descr="G0-GlcNac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16200000">
                <a:off x="2543433" y="2865279"/>
                <a:ext cx="386068" cy="217366"/>
              </a:xfrm>
              <a:prstGeom prst="rect">
                <a:avLst/>
              </a:prstGeom>
            </p:spPr>
          </p:pic>
          <p:cxnSp>
            <p:nvCxnSpPr>
              <p:cNvPr id="43" name="Connecteur droit 42"/>
              <p:cNvCxnSpPr/>
              <p:nvPr/>
            </p:nvCxnSpPr>
            <p:spPr>
              <a:xfrm rot="5400000">
                <a:off x="2700871" y="3151572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necteur droit 40"/>
            <p:cNvCxnSpPr/>
            <p:nvPr/>
          </p:nvCxnSpPr>
          <p:spPr>
            <a:xfrm>
              <a:off x="2755925" y="3465024"/>
              <a:ext cx="0" cy="54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2997349" y="2781064"/>
              <a:ext cx="0" cy="1224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186212" y="3933056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e 47"/>
            <p:cNvGrpSpPr/>
            <p:nvPr/>
          </p:nvGrpSpPr>
          <p:grpSpPr>
            <a:xfrm>
              <a:off x="2245159" y="3584922"/>
              <a:ext cx="162351" cy="379088"/>
              <a:chOff x="2245159" y="3440906"/>
              <a:chExt cx="162351" cy="379088"/>
            </a:xfrm>
          </p:grpSpPr>
          <p:pic>
            <p:nvPicPr>
              <p:cNvPr id="46" name="Image 45" descr="GlcNac-2Ma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142206" y="3543859"/>
                <a:ext cx="368258" cy="162351"/>
              </a:xfrm>
              <a:prstGeom prst="rect">
                <a:avLst/>
              </a:prstGeom>
            </p:spPr>
          </p:pic>
          <p:cxnSp>
            <p:nvCxnSpPr>
              <p:cNvPr id="47" name="Connecteur droit 46"/>
              <p:cNvCxnSpPr/>
              <p:nvPr/>
            </p:nvCxnSpPr>
            <p:spPr>
              <a:xfrm rot="5400000">
                <a:off x="2294224" y="3783990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53"/>
            <p:cNvGrpSpPr/>
            <p:nvPr/>
          </p:nvGrpSpPr>
          <p:grpSpPr>
            <a:xfrm>
              <a:off x="1475656" y="2204864"/>
              <a:ext cx="857746" cy="285257"/>
              <a:chOff x="1115616" y="1969790"/>
              <a:chExt cx="857746" cy="285257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1115616" y="1988840"/>
                <a:ext cx="40267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00" dirty="0" smtClean="0">
                    <a:latin typeface="Arial" pitchFamily="34" charset="0"/>
                    <a:cs typeface="Arial" pitchFamily="34" charset="0"/>
                  </a:rPr>
                  <a:t>HT24</a:t>
                </a:r>
                <a:endParaRPr lang="fr-FR" sz="7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Groupe 50"/>
              <p:cNvGrpSpPr/>
              <p:nvPr/>
            </p:nvGrpSpPr>
            <p:grpSpPr>
              <a:xfrm rot="5400000">
                <a:off x="1565783" y="1847468"/>
                <a:ext cx="285257" cy="529901"/>
                <a:chOff x="3679774" y="2881066"/>
                <a:chExt cx="285257" cy="529901"/>
              </a:xfrm>
            </p:grpSpPr>
            <p:pic>
              <p:nvPicPr>
                <p:cNvPr id="52" name="Image 51" descr="G0F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 rot="16200000">
                  <a:off x="3563888" y="2996952"/>
                  <a:ext cx="517029" cy="285257"/>
                </a:xfrm>
                <a:prstGeom prst="rect">
                  <a:avLst/>
                </a:prstGeom>
              </p:spPr>
            </p:pic>
            <p:cxnSp>
              <p:nvCxnSpPr>
                <p:cNvPr id="53" name="Connecteur droit 52"/>
                <p:cNvCxnSpPr/>
                <p:nvPr/>
              </p:nvCxnSpPr>
              <p:spPr>
                <a:xfrm rot="5400000">
                  <a:off x="3763975" y="3374963"/>
                  <a:ext cx="720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ZoneTexte 54"/>
            <p:cNvSpPr txBox="1"/>
            <p:nvPr/>
          </p:nvSpPr>
          <p:spPr>
            <a:xfrm>
              <a:off x="1331640" y="2420888"/>
              <a:ext cx="12554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i="1" dirty="0" smtClean="0">
                  <a:latin typeface="Arial" pitchFamily="34" charset="0"/>
                  <a:cs typeface="Arial" pitchFamily="34" charset="0"/>
                </a:rPr>
                <a:t>Relative </a:t>
              </a:r>
              <a:r>
                <a:rPr lang="fr-FR" sz="700" i="1" dirty="0" err="1" smtClean="0">
                  <a:latin typeface="Arial" pitchFamily="34" charset="0"/>
                  <a:cs typeface="Arial" pitchFamily="34" charset="0"/>
                </a:rPr>
                <a:t>abundance</a:t>
              </a:r>
              <a:r>
                <a:rPr lang="fr-FR" sz="700" i="1" dirty="0" smtClean="0">
                  <a:latin typeface="Arial" pitchFamily="34" charset="0"/>
                  <a:cs typeface="Arial" pitchFamily="34" charset="0"/>
                </a:rPr>
                <a:t> 47.5%</a:t>
              </a:r>
              <a:endParaRPr lang="fr-FR" sz="7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53224" y="4474395"/>
              <a:ext cx="4104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MS/MS </a:t>
              </a:r>
              <a:r>
                <a:rPr lang="fr-FR" sz="1400" i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spectrum</a:t>
              </a:r>
              <a:r>
                <a:rPr lang="fr-FR" sz="1400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HT24 – G0F (1217.510, 2+)</a:t>
              </a:r>
              <a:endParaRPr lang="fr-FR" sz="1400" b="1" i="1" u="sng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e 87"/>
          <p:cNvGrpSpPr/>
          <p:nvPr/>
        </p:nvGrpSpPr>
        <p:grpSpPr>
          <a:xfrm>
            <a:off x="4716836" y="2109985"/>
            <a:ext cx="4327690" cy="2761038"/>
            <a:chOff x="4716016" y="2060848"/>
            <a:chExt cx="4326939" cy="269674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16016" y="2060848"/>
              <a:ext cx="4124581" cy="2394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Image 56" descr="GlcNac-Ma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 flipV="1">
              <a:off x="5315522" y="3154630"/>
              <a:ext cx="452649" cy="276994"/>
            </a:xfrm>
            <a:prstGeom prst="rect">
              <a:avLst/>
            </a:prstGeom>
          </p:spPr>
        </p:pic>
        <p:pic>
          <p:nvPicPr>
            <p:cNvPr id="58" name="Image 57" descr="GlcNac-2Ma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5744564" y="3678142"/>
              <a:ext cx="368258" cy="162351"/>
            </a:xfrm>
            <a:prstGeom prst="rect">
              <a:avLst/>
            </a:prstGeom>
          </p:spPr>
        </p:pic>
        <p:pic>
          <p:nvPicPr>
            <p:cNvPr id="59" name="Image 58" descr="GlcNac-23a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6200000">
              <a:off x="6159986" y="4046974"/>
              <a:ext cx="286117" cy="206127"/>
            </a:xfrm>
            <a:prstGeom prst="rect">
              <a:avLst/>
            </a:prstGeom>
          </p:spPr>
        </p:pic>
        <p:pic>
          <p:nvPicPr>
            <p:cNvPr id="60" name="Image 59" descr="GlcNa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7956" y="2204864"/>
              <a:ext cx="246509" cy="246509"/>
            </a:xfrm>
            <a:prstGeom prst="rect">
              <a:avLst/>
            </a:prstGeom>
          </p:spPr>
        </p:pic>
        <p:sp>
          <p:nvSpPr>
            <p:cNvPr id="61" name="ZoneTexte 60"/>
            <p:cNvSpPr txBox="1"/>
            <p:nvPr/>
          </p:nvSpPr>
          <p:spPr>
            <a:xfrm>
              <a:off x="7396187" y="4126508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e 61"/>
            <p:cNvGrpSpPr/>
            <p:nvPr/>
          </p:nvGrpSpPr>
          <p:grpSpPr>
            <a:xfrm>
              <a:off x="7411490" y="3615657"/>
              <a:ext cx="285257" cy="532059"/>
              <a:chOff x="2787103" y="2953074"/>
              <a:chExt cx="285257" cy="532059"/>
            </a:xfrm>
          </p:grpSpPr>
          <p:pic>
            <p:nvPicPr>
              <p:cNvPr id="63" name="Image 62" descr="G0F-GlcNac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200000">
                <a:off x="2671217" y="3068960"/>
                <a:ext cx="517029" cy="285257"/>
              </a:xfrm>
              <a:prstGeom prst="rect">
                <a:avLst/>
              </a:prstGeom>
            </p:spPr>
          </p:pic>
          <p:cxnSp>
            <p:nvCxnSpPr>
              <p:cNvPr id="64" name="Connecteur droit 63"/>
              <p:cNvCxnSpPr/>
              <p:nvPr/>
            </p:nvCxnSpPr>
            <p:spPr>
              <a:xfrm rot="5400000">
                <a:off x="2873462" y="3449129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Connecteur droit 64"/>
            <p:cNvCxnSpPr/>
            <p:nvPr/>
          </p:nvCxnSpPr>
          <p:spPr>
            <a:xfrm>
              <a:off x="7537028" y="4160663"/>
              <a:ext cx="0" cy="144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7461845" y="4185692"/>
              <a:ext cx="288032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fr-FR" sz="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e 66"/>
            <p:cNvGrpSpPr/>
            <p:nvPr/>
          </p:nvGrpSpPr>
          <p:grpSpPr>
            <a:xfrm>
              <a:off x="7499945" y="2580655"/>
              <a:ext cx="206127" cy="470272"/>
              <a:chOff x="2894608" y="2285380"/>
              <a:chExt cx="206127" cy="470272"/>
            </a:xfrm>
          </p:grpSpPr>
          <p:pic>
            <p:nvPicPr>
              <p:cNvPr id="68" name="Image 67" descr="G0Fpng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200000">
                <a:off x="2774624" y="2405364"/>
                <a:ext cx="446096" cy="206127"/>
              </a:xfrm>
              <a:prstGeom prst="rect">
                <a:avLst/>
              </a:prstGeom>
            </p:spPr>
          </p:pic>
          <p:cxnSp>
            <p:nvCxnSpPr>
              <p:cNvPr id="69" name="Connecteur droit 68"/>
              <p:cNvCxnSpPr/>
              <p:nvPr/>
            </p:nvCxnSpPr>
            <p:spPr>
              <a:xfrm rot="5400000">
                <a:off x="2964520" y="2719648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Connecteur droit 69"/>
            <p:cNvCxnSpPr/>
            <p:nvPr/>
          </p:nvCxnSpPr>
          <p:spPr>
            <a:xfrm>
              <a:off x="7602686" y="3012839"/>
              <a:ext cx="0" cy="1224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/>
          </p:nvSpPr>
          <p:spPr>
            <a:xfrm>
              <a:off x="5949074" y="2492896"/>
              <a:ext cx="12554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i="1" dirty="0" smtClean="0">
                  <a:latin typeface="Arial" pitchFamily="34" charset="0"/>
                  <a:cs typeface="Arial" pitchFamily="34" charset="0"/>
                </a:rPr>
                <a:t>Relative </a:t>
              </a:r>
              <a:r>
                <a:rPr lang="fr-FR" sz="700" i="1" dirty="0" err="1" smtClean="0">
                  <a:latin typeface="Arial" pitchFamily="34" charset="0"/>
                  <a:cs typeface="Arial" pitchFamily="34" charset="0"/>
                </a:rPr>
                <a:t>abundance</a:t>
              </a:r>
              <a:r>
                <a:rPr lang="fr-FR" sz="700" i="1" dirty="0" smtClean="0">
                  <a:latin typeface="Arial" pitchFamily="34" charset="0"/>
                  <a:cs typeface="Arial" pitchFamily="34" charset="0"/>
                </a:rPr>
                <a:t> 0.71%</a:t>
              </a:r>
              <a:endParaRPr lang="fr-FR" sz="700" i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e 83"/>
            <p:cNvGrpSpPr/>
            <p:nvPr/>
          </p:nvGrpSpPr>
          <p:grpSpPr>
            <a:xfrm>
              <a:off x="6041534" y="2132856"/>
              <a:ext cx="1040246" cy="381768"/>
              <a:chOff x="6329566" y="2132856"/>
              <a:chExt cx="1040246" cy="381768"/>
            </a:xfrm>
          </p:grpSpPr>
          <p:sp>
            <p:nvSpPr>
              <p:cNvPr id="78" name="ZoneTexte 77"/>
              <p:cNvSpPr txBox="1"/>
              <p:nvPr/>
            </p:nvSpPr>
            <p:spPr>
              <a:xfrm>
                <a:off x="6329566" y="2216294"/>
                <a:ext cx="40267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00" dirty="0" smtClean="0">
                    <a:latin typeface="Arial" pitchFamily="34" charset="0"/>
                    <a:cs typeface="Arial" pitchFamily="34" charset="0"/>
                  </a:rPr>
                  <a:t>HT24</a:t>
                </a:r>
                <a:endParaRPr lang="fr-FR" sz="7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3" name="Image 82" descr="Gly2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667852" y="2132856"/>
                <a:ext cx="701960" cy="381768"/>
              </a:xfrm>
              <a:prstGeom prst="rect">
                <a:avLst/>
              </a:prstGeom>
            </p:spPr>
          </p:pic>
          <p:cxnSp>
            <p:nvCxnSpPr>
              <p:cNvPr id="81" name="Connecteur droit 80"/>
              <p:cNvCxnSpPr/>
              <p:nvPr/>
            </p:nvCxnSpPr>
            <p:spPr>
              <a:xfrm rot="10800000">
                <a:off x="6658420" y="2322211"/>
                <a:ext cx="720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ZoneTexte 84"/>
            <p:cNvSpPr txBox="1"/>
            <p:nvPr/>
          </p:nvSpPr>
          <p:spPr>
            <a:xfrm>
              <a:off x="4722475" y="4449812"/>
              <a:ext cx="432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MS/MS </a:t>
              </a:r>
              <a:r>
                <a:rPr lang="fr-FR" sz="1400" i="1" dirty="0" err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spectrum</a:t>
              </a:r>
              <a:r>
                <a:rPr lang="fr-FR" sz="1400" i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HT24 – H5N4F1 (1581.190, 2+)</a:t>
              </a:r>
              <a:endParaRPr lang="fr-FR" sz="1400" b="1" i="1" u="sng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323584" y="5092206"/>
            <a:ext cx="8570440" cy="831948"/>
          </a:xfrm>
          <a:prstGeom prst="rect">
            <a:avLst/>
          </a:prstGeom>
          <a:noFill/>
        </p:spPr>
        <p:txBody>
          <a:bodyPr wrap="square" lIns="92382" tIns="46191" rIns="92382" bIns="46191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CESI-MS/MS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method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data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dependent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acquisition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glycosylations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including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fragmentation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9 of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a single </a:t>
            </a:r>
            <a:r>
              <a:rPr lang="fr-FR" sz="16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fr-FR" sz="1600" b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076070" y="1520186"/>
            <a:ext cx="1069518" cy="283603"/>
          </a:xfrm>
          <a:prstGeom prst="rect">
            <a:avLst/>
          </a:prstGeom>
          <a:noFill/>
        </p:spPr>
        <p:txBody>
          <a:bodyPr wrap="none" lIns="92382" tIns="46191" rIns="92382" bIns="46191" rtlCol="0">
            <a:spAutoFit/>
          </a:bodyPr>
          <a:lstStyle/>
          <a:p>
            <a:r>
              <a:rPr lang="fr-FR" sz="1200" i="1" dirty="0" err="1" smtClean="0">
                <a:latin typeface="Arial" pitchFamily="34" charset="0"/>
                <a:cs typeface="Arial" pitchFamily="34" charset="0"/>
              </a:rPr>
              <a:t>Trastuzumab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84703" y="119413"/>
            <a:ext cx="4776184" cy="661584"/>
          </a:xfrm>
          <a:prstGeom prst="rect">
            <a:avLst/>
          </a:prstGeom>
          <a:noFill/>
        </p:spPr>
        <p:txBody>
          <a:bodyPr wrap="none" lIns="92226" tIns="46114" rIns="92226" bIns="46114" rtlCol="0">
            <a:spAutoFit/>
          </a:bodyPr>
          <a:lstStyle/>
          <a:p>
            <a:pPr defTabSz="921578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profiling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2358" y="1299011"/>
            <a:ext cx="3240129" cy="516074"/>
          </a:xfrm>
          <a:prstGeom prst="rect">
            <a:avLst/>
          </a:prstGeom>
        </p:spPr>
        <p:txBody>
          <a:bodyPr vert="horz" lIns="93125" tIns="46564" rIns="93125" bIns="46564" rtlCol="0">
            <a:normAutofit fontScale="92500"/>
          </a:bodyPr>
          <a:lstStyle/>
          <a:p>
            <a:pPr marL="349226" indent="-349226">
              <a:spcBef>
                <a:spcPct val="20000"/>
              </a:spcBef>
              <a:defRPr/>
            </a:pP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distribution</a:t>
            </a:r>
            <a:endParaRPr lang="fr-F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79543" y="1815085"/>
          <a:ext cx="8714481" cy="47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 descr="gl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43" y="3118430"/>
            <a:ext cx="250074" cy="7606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76070" y="1520186"/>
            <a:ext cx="1069518" cy="283603"/>
          </a:xfrm>
          <a:prstGeom prst="rect">
            <a:avLst/>
          </a:prstGeom>
          <a:noFill/>
        </p:spPr>
        <p:txBody>
          <a:bodyPr wrap="none" lIns="92382" tIns="46191" rIns="92382" bIns="46191" rtlCol="0">
            <a:spAutoFit/>
          </a:bodyPr>
          <a:lstStyle/>
          <a:p>
            <a:r>
              <a:rPr lang="fr-FR" sz="1200" i="1" dirty="0" err="1" smtClean="0">
                <a:latin typeface="Arial" pitchFamily="34" charset="0"/>
                <a:cs typeface="Arial" pitchFamily="34" charset="0"/>
              </a:rPr>
              <a:t>Trastuzumab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gly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654" y="2352243"/>
            <a:ext cx="250074" cy="629011"/>
          </a:xfrm>
          <a:prstGeom prst="rect">
            <a:avLst/>
          </a:prstGeom>
        </p:spPr>
      </p:pic>
      <p:pic>
        <p:nvPicPr>
          <p:cNvPr id="10" name="Image 9" descr="gly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5025" y="4062817"/>
            <a:ext cx="235785" cy="731408"/>
          </a:xfrm>
          <a:prstGeom prst="rect">
            <a:avLst/>
          </a:prstGeom>
        </p:spPr>
      </p:pic>
      <p:pic>
        <p:nvPicPr>
          <p:cNvPr id="11" name="Image 10" descr="gly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974" y="3893426"/>
            <a:ext cx="228640" cy="680209"/>
          </a:xfrm>
          <a:prstGeom prst="rect">
            <a:avLst/>
          </a:prstGeom>
        </p:spPr>
      </p:pic>
      <p:pic>
        <p:nvPicPr>
          <p:cNvPr id="12" name="Image 11" descr="gly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057" y="4077444"/>
            <a:ext cx="257220" cy="716780"/>
          </a:xfrm>
          <a:prstGeom prst="rect">
            <a:avLst/>
          </a:prstGeom>
        </p:spPr>
      </p:pic>
      <p:pic>
        <p:nvPicPr>
          <p:cNvPr id="13" name="Image 12" descr="gly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0158" y="3805656"/>
            <a:ext cx="242930" cy="767978"/>
          </a:xfrm>
          <a:prstGeom prst="rect">
            <a:avLst/>
          </a:prstGeom>
        </p:spPr>
      </p:pic>
      <p:pic>
        <p:nvPicPr>
          <p:cNvPr id="14" name="Image 13" descr="gly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0363" y="4165214"/>
            <a:ext cx="235785" cy="629011"/>
          </a:xfrm>
          <a:prstGeom prst="rect">
            <a:avLst/>
          </a:prstGeom>
        </p:spPr>
      </p:pic>
      <p:pic>
        <p:nvPicPr>
          <p:cNvPr id="15" name="Image 14" descr="gly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0467" y="3973879"/>
            <a:ext cx="250074" cy="599755"/>
          </a:xfrm>
          <a:prstGeom prst="rect">
            <a:avLst/>
          </a:prstGeom>
        </p:spPr>
      </p:pic>
      <p:pic>
        <p:nvPicPr>
          <p:cNvPr id="16" name="Image 15" descr="gly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6631" y="4026246"/>
            <a:ext cx="250074" cy="767978"/>
          </a:xfrm>
          <a:prstGeom prst="rect">
            <a:avLst/>
          </a:prstGeom>
        </p:spPr>
      </p:pic>
      <p:pic>
        <p:nvPicPr>
          <p:cNvPr id="17" name="Image 16" descr="gly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917" y="3959253"/>
            <a:ext cx="235785" cy="614382"/>
          </a:xfrm>
          <a:prstGeom prst="rect">
            <a:avLst/>
          </a:prstGeom>
        </p:spPr>
      </p:pic>
      <p:pic>
        <p:nvPicPr>
          <p:cNvPr id="18" name="Image 17" descr="gly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5122" y="3953106"/>
            <a:ext cx="242930" cy="841118"/>
          </a:xfrm>
          <a:prstGeom prst="rect">
            <a:avLst/>
          </a:prstGeom>
        </p:spPr>
      </p:pic>
      <p:pic>
        <p:nvPicPr>
          <p:cNvPr id="19" name="Image 18" descr="gly1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85225" y="3849542"/>
            <a:ext cx="235785" cy="724093"/>
          </a:xfrm>
          <a:prstGeom prst="rect">
            <a:avLst/>
          </a:prstGeom>
        </p:spPr>
      </p:pic>
      <p:pic>
        <p:nvPicPr>
          <p:cNvPr id="20" name="Image 19" descr="gly2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53614" y="4084758"/>
            <a:ext cx="235785" cy="709466"/>
          </a:xfrm>
          <a:prstGeom prst="rect">
            <a:avLst/>
          </a:prstGeom>
        </p:spPr>
      </p:pic>
      <p:pic>
        <p:nvPicPr>
          <p:cNvPr id="21" name="Image 20" descr="gly2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29779" y="3849542"/>
            <a:ext cx="250074" cy="72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6" name="AutoShape 2" descr="http://charts.webofknowledge.com.gate1.inist.fr/ChartServer/draw?SessionID=T2Ig2NbaJnn9b5EPljb&amp;Product=UA&amp;GraphID=PI_BarChart_4_full"/>
          <p:cNvSpPr>
            <a:spLocks noChangeAspect="1" noChangeArrowheads="1"/>
          </p:cNvSpPr>
          <p:nvPr/>
        </p:nvSpPr>
        <p:spPr bwMode="auto">
          <a:xfrm>
            <a:off x="155615" y="-147907"/>
            <a:ext cx="304853" cy="312068"/>
          </a:xfrm>
          <a:prstGeom prst="rect">
            <a:avLst/>
          </a:prstGeom>
          <a:noFill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://charts.webofknowledge.com.gate1.inist.fr/ChartServer/draw?SessionID=T2Ig2NbaJnn9b5EPljb&amp;Product=UA&amp;GraphID=PI_BarChart_4_full"/>
          <p:cNvSpPr>
            <a:spLocks noChangeAspect="1" noChangeArrowheads="1"/>
          </p:cNvSpPr>
          <p:nvPr/>
        </p:nvSpPr>
        <p:spPr bwMode="auto">
          <a:xfrm>
            <a:off x="155615" y="-147907"/>
            <a:ext cx="304853" cy="312068"/>
          </a:xfrm>
          <a:prstGeom prst="rect">
            <a:avLst/>
          </a:prstGeom>
          <a:noFill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http://charts.webofknowledge.com.gate1.inist.fr/ChartServer/draw?SessionID=T2Ig2NbaJnn9b5EPljb&amp;Product=UA&amp;GraphID=PI_BarChart_4_full"/>
          <p:cNvSpPr>
            <a:spLocks noChangeAspect="1" noChangeArrowheads="1"/>
          </p:cNvSpPr>
          <p:nvPr/>
        </p:nvSpPr>
        <p:spPr bwMode="auto">
          <a:xfrm>
            <a:off x="155615" y="-147907"/>
            <a:ext cx="304853" cy="312068"/>
          </a:xfrm>
          <a:prstGeom prst="rect">
            <a:avLst/>
          </a:prstGeom>
          <a:noFill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60363" y="5550614"/>
            <a:ext cx="5545579" cy="266839"/>
          </a:xfrm>
          <a:prstGeom prst="rect">
            <a:avLst/>
          </a:prstGeom>
          <a:noFill/>
        </p:spPr>
        <p:txBody>
          <a:bodyPr wrap="square" lIns="91273" tIns="45637" rIns="91273" bIns="45637" rtlCol="0">
            <a:spAutoFit/>
          </a:bodyPr>
          <a:lstStyle/>
          <a:p>
            <a:pPr lvl="0"/>
            <a:r>
              <a:rPr lang="en-US" sz="1100" i="1" dirty="0" smtClean="0">
                <a:latin typeface="Arial" pitchFamily="34" charset="0"/>
                <a:cs typeface="Arial" pitchFamily="34" charset="0"/>
              </a:rPr>
              <a:t>Web of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1100" i="1" baseline="300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search using term “capillary electrophoresis and mass spectrometry” </a:t>
            </a:r>
            <a:endParaRPr lang="fr-FR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71" y="2037075"/>
            <a:ext cx="432535" cy="2189885"/>
          </a:xfrm>
          <a:prstGeom prst="rect">
            <a:avLst/>
          </a:prstGeom>
          <a:noFill/>
        </p:spPr>
        <p:txBody>
          <a:bodyPr vert="vert270" wrap="none" lIns="92256" tIns="46128" rIns="92256" bIns="46128" rtlCol="0">
            <a:spAutoFit/>
          </a:bodyPr>
          <a:lstStyle/>
          <a:p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of publications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32543" y="122268"/>
            <a:ext cx="3726321" cy="662549"/>
          </a:xfrm>
          <a:prstGeom prst="rect">
            <a:avLst/>
          </a:prstGeom>
          <a:noFill/>
        </p:spPr>
        <p:txBody>
          <a:bodyPr wrap="none" lIns="93122" tIns="46561" rIns="93122" bIns="46561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CE–MS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oupling</a:t>
            </a:r>
            <a:endParaRPr lang="fr-FR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455" y="1310185"/>
            <a:ext cx="8192992" cy="424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84703" y="119413"/>
            <a:ext cx="4776184" cy="661584"/>
          </a:xfrm>
          <a:prstGeom prst="rect">
            <a:avLst/>
          </a:prstGeom>
          <a:noFill/>
        </p:spPr>
        <p:txBody>
          <a:bodyPr wrap="none" lIns="92226" tIns="46114" rIns="92226" bIns="46114" rtlCol="0">
            <a:spAutoFit/>
          </a:bodyPr>
          <a:lstStyle/>
          <a:p>
            <a:pPr defTabSz="921578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profiling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2358" y="1299011"/>
            <a:ext cx="3240129" cy="516074"/>
          </a:xfrm>
          <a:prstGeom prst="rect">
            <a:avLst/>
          </a:prstGeom>
        </p:spPr>
        <p:txBody>
          <a:bodyPr vert="horz" lIns="93125" tIns="46564" rIns="93125" bIns="46564" rtlCol="0">
            <a:normAutofit fontScale="92500"/>
          </a:bodyPr>
          <a:lstStyle/>
          <a:p>
            <a:pPr marL="349226" indent="-349226">
              <a:spcBef>
                <a:spcPct val="20000"/>
              </a:spcBef>
              <a:defRPr/>
            </a:pP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distribution</a:t>
            </a:r>
            <a:endParaRPr lang="fr-F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79543" y="1815085"/>
          <a:ext cx="8714481" cy="47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 descr="gl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43" y="3118430"/>
            <a:ext cx="250074" cy="7606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76070" y="1520186"/>
            <a:ext cx="1069518" cy="283603"/>
          </a:xfrm>
          <a:prstGeom prst="rect">
            <a:avLst/>
          </a:prstGeom>
          <a:noFill/>
        </p:spPr>
        <p:txBody>
          <a:bodyPr wrap="none" lIns="92382" tIns="46191" rIns="92382" bIns="46191" rtlCol="0">
            <a:spAutoFit/>
          </a:bodyPr>
          <a:lstStyle/>
          <a:p>
            <a:r>
              <a:rPr lang="fr-FR" sz="1200" i="1" dirty="0" err="1" smtClean="0">
                <a:latin typeface="Arial" pitchFamily="34" charset="0"/>
                <a:cs typeface="Arial" pitchFamily="34" charset="0"/>
              </a:rPr>
              <a:t>Trastuzumab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gly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654" y="2352243"/>
            <a:ext cx="250074" cy="629011"/>
          </a:xfrm>
          <a:prstGeom prst="rect">
            <a:avLst/>
          </a:prstGeom>
        </p:spPr>
      </p:pic>
      <p:pic>
        <p:nvPicPr>
          <p:cNvPr id="10" name="Image 9" descr="gly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5025" y="4062817"/>
            <a:ext cx="235785" cy="731408"/>
          </a:xfrm>
          <a:prstGeom prst="rect">
            <a:avLst/>
          </a:prstGeom>
        </p:spPr>
      </p:pic>
      <p:pic>
        <p:nvPicPr>
          <p:cNvPr id="11" name="Image 10" descr="gly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974" y="3893426"/>
            <a:ext cx="228640" cy="680209"/>
          </a:xfrm>
          <a:prstGeom prst="rect">
            <a:avLst/>
          </a:prstGeom>
        </p:spPr>
      </p:pic>
      <p:pic>
        <p:nvPicPr>
          <p:cNvPr id="12" name="Image 11" descr="gly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057" y="4077444"/>
            <a:ext cx="257220" cy="716780"/>
          </a:xfrm>
          <a:prstGeom prst="rect">
            <a:avLst/>
          </a:prstGeom>
        </p:spPr>
      </p:pic>
      <p:pic>
        <p:nvPicPr>
          <p:cNvPr id="13" name="Image 12" descr="gly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0158" y="3805656"/>
            <a:ext cx="242930" cy="767978"/>
          </a:xfrm>
          <a:prstGeom prst="rect">
            <a:avLst/>
          </a:prstGeom>
        </p:spPr>
      </p:pic>
      <p:pic>
        <p:nvPicPr>
          <p:cNvPr id="14" name="Image 13" descr="gly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0363" y="4165214"/>
            <a:ext cx="235785" cy="629011"/>
          </a:xfrm>
          <a:prstGeom prst="rect">
            <a:avLst/>
          </a:prstGeom>
        </p:spPr>
      </p:pic>
      <p:pic>
        <p:nvPicPr>
          <p:cNvPr id="15" name="Image 14" descr="gly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0467" y="3973879"/>
            <a:ext cx="250074" cy="599755"/>
          </a:xfrm>
          <a:prstGeom prst="rect">
            <a:avLst/>
          </a:prstGeom>
        </p:spPr>
      </p:pic>
      <p:pic>
        <p:nvPicPr>
          <p:cNvPr id="16" name="Image 15" descr="gly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6631" y="4026246"/>
            <a:ext cx="250074" cy="767978"/>
          </a:xfrm>
          <a:prstGeom prst="rect">
            <a:avLst/>
          </a:prstGeom>
        </p:spPr>
      </p:pic>
      <p:pic>
        <p:nvPicPr>
          <p:cNvPr id="17" name="Image 16" descr="gly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917" y="3959253"/>
            <a:ext cx="235785" cy="614382"/>
          </a:xfrm>
          <a:prstGeom prst="rect">
            <a:avLst/>
          </a:prstGeom>
        </p:spPr>
      </p:pic>
      <p:pic>
        <p:nvPicPr>
          <p:cNvPr id="18" name="Image 17" descr="gly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5122" y="3953106"/>
            <a:ext cx="242930" cy="841118"/>
          </a:xfrm>
          <a:prstGeom prst="rect">
            <a:avLst/>
          </a:prstGeom>
        </p:spPr>
      </p:pic>
      <p:pic>
        <p:nvPicPr>
          <p:cNvPr id="19" name="Image 18" descr="gly1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85225" y="3849542"/>
            <a:ext cx="235785" cy="724093"/>
          </a:xfrm>
          <a:prstGeom prst="rect">
            <a:avLst/>
          </a:prstGeom>
        </p:spPr>
      </p:pic>
      <p:pic>
        <p:nvPicPr>
          <p:cNvPr id="20" name="Image 19" descr="gly2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53614" y="4084758"/>
            <a:ext cx="235785" cy="709466"/>
          </a:xfrm>
          <a:prstGeom prst="rect">
            <a:avLst/>
          </a:prstGeom>
        </p:spPr>
      </p:pic>
      <p:pic>
        <p:nvPicPr>
          <p:cNvPr id="21" name="Image 20" descr="gly2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29779" y="3849542"/>
            <a:ext cx="250074" cy="72409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3852589" y="4985254"/>
            <a:ext cx="4897394" cy="810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82" tIns="46191" rIns="92382" bIns="46191"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780568" y="6386026"/>
            <a:ext cx="4969415" cy="346626"/>
          </a:xfrm>
          <a:prstGeom prst="rect">
            <a:avLst/>
          </a:prstGeom>
          <a:noFill/>
        </p:spPr>
        <p:txBody>
          <a:bodyPr wrap="square" lIns="92382" tIns="46191" rIns="92382" bIns="46191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abundant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</a:t>
            </a:r>
            <a:endParaRPr lang="fr-FR" sz="1600" b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/>
      <p:bldP spid="3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84703" y="119413"/>
            <a:ext cx="4776184" cy="661584"/>
          </a:xfrm>
          <a:prstGeom prst="rect">
            <a:avLst/>
          </a:prstGeom>
          <a:noFill/>
        </p:spPr>
        <p:txBody>
          <a:bodyPr wrap="none" lIns="92226" tIns="46114" rIns="92226" bIns="46114" rtlCol="0">
            <a:spAutoFit/>
          </a:bodyPr>
          <a:lstStyle/>
          <a:p>
            <a:pPr defTabSz="921578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profiling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2358" y="1299011"/>
            <a:ext cx="3240129" cy="516074"/>
          </a:xfrm>
          <a:prstGeom prst="rect">
            <a:avLst/>
          </a:prstGeom>
        </p:spPr>
        <p:txBody>
          <a:bodyPr vert="horz" lIns="93125" tIns="46564" rIns="93125" bIns="46564" rtlCol="0">
            <a:normAutofit fontScale="92500"/>
          </a:bodyPr>
          <a:lstStyle/>
          <a:p>
            <a:pPr marL="349226" indent="-349226">
              <a:spcBef>
                <a:spcPct val="20000"/>
              </a:spcBef>
              <a:defRPr/>
            </a:pP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distribution</a:t>
            </a:r>
            <a:endParaRPr lang="fr-FR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79543" y="1815085"/>
          <a:ext cx="8714481" cy="47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 descr="gl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43" y="3118430"/>
            <a:ext cx="250074" cy="7606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76070" y="1520186"/>
            <a:ext cx="1069518" cy="283603"/>
          </a:xfrm>
          <a:prstGeom prst="rect">
            <a:avLst/>
          </a:prstGeom>
          <a:noFill/>
        </p:spPr>
        <p:txBody>
          <a:bodyPr wrap="none" lIns="92382" tIns="46191" rIns="92382" bIns="46191" rtlCol="0">
            <a:spAutoFit/>
          </a:bodyPr>
          <a:lstStyle/>
          <a:p>
            <a:r>
              <a:rPr lang="fr-FR" sz="1200" i="1" dirty="0" err="1" smtClean="0">
                <a:latin typeface="Arial" pitchFamily="34" charset="0"/>
                <a:cs typeface="Arial" pitchFamily="34" charset="0"/>
              </a:rPr>
              <a:t>Trastuzumab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gly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654" y="2352243"/>
            <a:ext cx="250074" cy="629011"/>
          </a:xfrm>
          <a:prstGeom prst="rect">
            <a:avLst/>
          </a:prstGeom>
        </p:spPr>
      </p:pic>
      <p:pic>
        <p:nvPicPr>
          <p:cNvPr id="10" name="Image 9" descr="gly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5025" y="4062817"/>
            <a:ext cx="235785" cy="731408"/>
          </a:xfrm>
          <a:prstGeom prst="rect">
            <a:avLst/>
          </a:prstGeom>
        </p:spPr>
      </p:pic>
      <p:pic>
        <p:nvPicPr>
          <p:cNvPr id="11" name="Image 10" descr="gly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974" y="3893426"/>
            <a:ext cx="228640" cy="680209"/>
          </a:xfrm>
          <a:prstGeom prst="rect">
            <a:avLst/>
          </a:prstGeom>
        </p:spPr>
      </p:pic>
      <p:pic>
        <p:nvPicPr>
          <p:cNvPr id="12" name="Image 11" descr="gly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0057" y="4077444"/>
            <a:ext cx="257220" cy="716780"/>
          </a:xfrm>
          <a:prstGeom prst="rect">
            <a:avLst/>
          </a:prstGeom>
        </p:spPr>
      </p:pic>
      <p:pic>
        <p:nvPicPr>
          <p:cNvPr id="13" name="Image 12" descr="gly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0158" y="3805656"/>
            <a:ext cx="242930" cy="767978"/>
          </a:xfrm>
          <a:prstGeom prst="rect">
            <a:avLst/>
          </a:prstGeom>
        </p:spPr>
      </p:pic>
      <p:pic>
        <p:nvPicPr>
          <p:cNvPr id="14" name="Image 13" descr="gly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0363" y="4165214"/>
            <a:ext cx="235785" cy="629011"/>
          </a:xfrm>
          <a:prstGeom prst="rect">
            <a:avLst/>
          </a:prstGeom>
        </p:spPr>
      </p:pic>
      <p:pic>
        <p:nvPicPr>
          <p:cNvPr id="15" name="Image 14" descr="gly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0467" y="3973879"/>
            <a:ext cx="250074" cy="599755"/>
          </a:xfrm>
          <a:prstGeom prst="rect">
            <a:avLst/>
          </a:prstGeom>
        </p:spPr>
      </p:pic>
      <p:pic>
        <p:nvPicPr>
          <p:cNvPr id="16" name="Image 15" descr="gly1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6631" y="4026246"/>
            <a:ext cx="250074" cy="767978"/>
          </a:xfrm>
          <a:prstGeom prst="rect">
            <a:avLst/>
          </a:prstGeom>
        </p:spPr>
      </p:pic>
      <p:pic>
        <p:nvPicPr>
          <p:cNvPr id="17" name="Image 16" descr="gly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917" y="3959253"/>
            <a:ext cx="235785" cy="614382"/>
          </a:xfrm>
          <a:prstGeom prst="rect">
            <a:avLst/>
          </a:prstGeom>
        </p:spPr>
      </p:pic>
      <p:pic>
        <p:nvPicPr>
          <p:cNvPr id="18" name="Image 17" descr="gly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5122" y="3953106"/>
            <a:ext cx="242930" cy="841118"/>
          </a:xfrm>
          <a:prstGeom prst="rect">
            <a:avLst/>
          </a:prstGeom>
        </p:spPr>
      </p:pic>
      <p:pic>
        <p:nvPicPr>
          <p:cNvPr id="19" name="Image 18" descr="gly1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85225" y="3849542"/>
            <a:ext cx="235785" cy="724093"/>
          </a:xfrm>
          <a:prstGeom prst="rect">
            <a:avLst/>
          </a:prstGeom>
        </p:spPr>
      </p:pic>
      <p:pic>
        <p:nvPicPr>
          <p:cNvPr id="20" name="Image 19" descr="gly2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53614" y="4084758"/>
            <a:ext cx="235785" cy="709466"/>
          </a:xfrm>
          <a:prstGeom prst="rect">
            <a:avLst/>
          </a:prstGeom>
        </p:spPr>
      </p:pic>
      <p:pic>
        <p:nvPicPr>
          <p:cNvPr id="21" name="Image 20" descr="gly23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29779" y="3849542"/>
            <a:ext cx="250074" cy="72409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3852589" y="4985254"/>
            <a:ext cx="4897394" cy="810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82" tIns="46191" rIns="92382" bIns="46191"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534773" y="3805656"/>
            <a:ext cx="576164" cy="1990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82" tIns="46191" rIns="92382" bIns="46191"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283861" y="3817507"/>
            <a:ext cx="576164" cy="1990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82" tIns="46191" rIns="92382" bIns="46191"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780568" y="6386026"/>
            <a:ext cx="4969415" cy="346626"/>
          </a:xfrm>
          <a:prstGeom prst="rect">
            <a:avLst/>
          </a:prstGeom>
          <a:noFill/>
        </p:spPr>
        <p:txBody>
          <a:bodyPr wrap="square" lIns="92382" tIns="46191" rIns="92382" bIns="46191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abundant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</a:t>
            </a:r>
            <a:endParaRPr lang="fr-FR" sz="1600" b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35505" y="3437032"/>
            <a:ext cx="4609312" cy="346626"/>
          </a:xfrm>
          <a:prstGeom prst="rect">
            <a:avLst/>
          </a:prstGeom>
          <a:noFill/>
        </p:spPr>
        <p:txBody>
          <a:bodyPr wrap="square" lIns="92382" tIns="46191" rIns="92382" bIns="46191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Potential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syalylated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detected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(confirmation) </a:t>
            </a:r>
            <a:endParaRPr lang="fr-FR" sz="1600" b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6" grpId="0" animBg="1"/>
      <p:bldP spid="30" grpId="0"/>
      <p:bldP spid="30" grpId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004" y="119414"/>
            <a:ext cx="8735180" cy="661573"/>
          </a:xfrm>
          <a:prstGeom prst="rect">
            <a:avLst/>
          </a:prstGeom>
          <a:noFill/>
        </p:spPr>
        <p:txBody>
          <a:bodyPr wrap="none" lIns="92216" tIns="46109" rIns="92216" bIns="46109" rtlCol="0">
            <a:spAutoFit/>
          </a:bodyPr>
          <a:lstStyle/>
          <a:p>
            <a:pPr defTabSz="921480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Trastu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biosimilar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MS/MS peptide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90"/>
          <p:cNvGrpSpPr/>
          <p:nvPr/>
        </p:nvGrpSpPr>
        <p:grpSpPr>
          <a:xfrm>
            <a:off x="76213" y="1806503"/>
            <a:ext cx="4284712" cy="3684151"/>
            <a:chOff x="0" y="1916832"/>
            <a:chExt cx="4283968" cy="3598357"/>
          </a:xfrm>
        </p:grpSpPr>
        <p:sp>
          <p:nvSpPr>
            <p:cNvPr id="79" name="ZoneTexte 78"/>
            <p:cNvSpPr txBox="1"/>
            <p:nvPr/>
          </p:nvSpPr>
          <p:spPr>
            <a:xfrm>
              <a:off x="0" y="1916832"/>
              <a:ext cx="4283968" cy="359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EVQLVESGGG LVQPGGSLRL SCAASGFNIK DTYIHWVRQA PGKGLEWVAR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IYPTNGYTRY ADSVKGRFTI SADTSKNTAY LQMNSLRAED TAVYYCSRWG 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GDGFYAMDYW GQGTLVTVSS ASTKGPSVFP LAPSSKSTSG GTAALGCLVK</a:t>
              </a: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DYFPEPVTVS WNSGALTSGV HTFPAVLQSS GLYSLSSVVT VPSSSLGTQT 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YICNVNHKPS NTKVDKKVEP KSCDKTHTCP PCPAPELLGG PSVFLFPPKP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KDTLMISRTP EVTCVVVDVS HEDPEVKFNW YVDGVEVHNA KTKPREEQYN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STYRVVSVLT VLHQDWLNGK EYKCKVSNKA LPAPIEKTIS KAKGQPREPQ 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VYTLPPSREE MTKNQVSLTC LVKGFYPSDI AVEWESNGQP ENNYKTTPPV</a:t>
              </a:r>
            </a:p>
            <a:p>
              <a:pPr algn="just">
                <a:lnSpc>
                  <a:spcPct val="150000"/>
                </a:lnSpc>
              </a:pPr>
              <a:endParaRPr lang="fr-FR" sz="9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LDSDGSFFLY SKLTVDKSRW QQGNVFSCSV MHEALHNHYT QKSLSLSPG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5479" y="2148096"/>
              <a:ext cx="151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29366" y="2148096"/>
              <a:ext cx="81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491256" y="2146278"/>
              <a:ext cx="57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112854" y="2146278"/>
              <a:ext cx="4068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48028" y="2146191"/>
              <a:ext cx="54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4644" y="2564904"/>
              <a:ext cx="64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54980" y="2564904"/>
              <a:ext cx="46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246932" y="2564904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419604" y="2564904"/>
              <a:ext cx="63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085628" y="2564904"/>
              <a:ext cx="84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974170" y="2567509"/>
              <a:ext cx="84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851920" y="2564904"/>
              <a:ext cx="18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99884" y="2970664"/>
              <a:ext cx="19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089820" y="2970664"/>
              <a:ext cx="90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028082" y="2970282"/>
              <a:ext cx="108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9884" y="3389147"/>
              <a:ext cx="392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99884" y="3789040"/>
              <a:ext cx="99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115616" y="3790715"/>
              <a:ext cx="19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423684" y="3789040"/>
              <a:ext cx="30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758925" y="3789040"/>
              <a:ext cx="27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056483" y="3789040"/>
              <a:ext cx="19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92264" y="4205848"/>
              <a:ext cx="7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87132" y="4207118"/>
              <a:ext cx="46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83568" y="4208705"/>
              <a:ext cx="149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06476" y="4210062"/>
              <a:ext cx="117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4945" y="4209250"/>
              <a:ext cx="28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699749" y="4209257"/>
              <a:ext cx="39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508" y="4609307"/>
              <a:ext cx="28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9312" y="4609328"/>
              <a:ext cx="126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09822" y="4610112"/>
              <a:ext cx="55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95594" y="4610112"/>
              <a:ext cx="27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74487" y="4609307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9984" y="5018897"/>
              <a:ext cx="57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059" y="5018904"/>
              <a:ext cx="39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19161" y="5019688"/>
              <a:ext cx="75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06219" y="5019688"/>
              <a:ext cx="176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01695" y="5019688"/>
              <a:ext cx="360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6461" y="5437992"/>
              <a:ext cx="91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37484" y="5437985"/>
              <a:ext cx="342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555868" y="5438790"/>
              <a:ext cx="19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29902" y="5438783"/>
              <a:ext cx="50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04968" y="4609307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43102" y="4610105"/>
              <a:ext cx="144000" cy="24613"/>
            </a:xfrm>
            <a:prstGeom prst="rect">
              <a:avLst/>
            </a:prstGeom>
            <a:solidFill>
              <a:srgbClr val="FFC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03325" y="4609307"/>
              <a:ext cx="288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284992" y="4610105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41588" y="4610105"/>
              <a:ext cx="32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394270" y="5437999"/>
              <a:ext cx="14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115"/>
          <p:cNvGrpSpPr/>
          <p:nvPr/>
        </p:nvGrpSpPr>
        <p:grpSpPr>
          <a:xfrm>
            <a:off x="4793048" y="1847118"/>
            <a:ext cx="4321230" cy="2008857"/>
            <a:chOff x="4716016" y="1956503"/>
            <a:chExt cx="4320480" cy="1962076"/>
          </a:xfrm>
        </p:grpSpPr>
        <p:grpSp>
          <p:nvGrpSpPr>
            <p:cNvPr id="6" name="Groupe 112"/>
            <p:cNvGrpSpPr/>
            <p:nvPr/>
          </p:nvGrpSpPr>
          <p:grpSpPr>
            <a:xfrm>
              <a:off x="4716016" y="1956503"/>
              <a:ext cx="4320480" cy="1962076"/>
              <a:chOff x="4716016" y="1956503"/>
              <a:chExt cx="4320480" cy="1962076"/>
            </a:xfrm>
          </p:grpSpPr>
          <p:sp>
            <p:nvSpPr>
              <p:cNvPr id="141" name="ZoneTexte 140"/>
              <p:cNvSpPr txBox="1"/>
              <p:nvPr/>
            </p:nvSpPr>
            <p:spPr>
              <a:xfrm>
                <a:off x="4716016" y="1956503"/>
                <a:ext cx="4320480" cy="196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DIQMTQSPSS LSASVGDRVT ITCRASQDVN TAVAWYQQKP GKAPKLLIYS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ASFLYSGVPS RFSGSRSGTD FTLTISSLQP EDFATYYCQQ HYTTPPTFGQ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GTKVEIKRTV AAPSVFIFPP SDEQLKSGTA SVVCLLNNFY PREAKVQWKV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DNALQSGNSQ ESVTEQDSKD STYSLSSTLT LSKADYEKHK VYACEVTHQG</a:t>
                </a:r>
              </a:p>
              <a:p>
                <a:pPr algn="just">
                  <a:lnSpc>
                    <a:spcPct val="150000"/>
                  </a:lnSpc>
                </a:pPr>
                <a:endParaRPr lang="fr-FR" sz="9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LSSPVTKSFN RGEC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09967" y="2181220"/>
                <a:ext cx="140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235713" y="2181220"/>
                <a:ext cx="41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667856" y="2181220"/>
                <a:ext cx="151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201049" y="2181213"/>
                <a:ext cx="21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432729" y="2181213"/>
                <a:ext cx="288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805366" y="2589991"/>
                <a:ext cx="84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677243" y="2590012"/>
                <a:ext cx="378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076961" y="2589998"/>
                <a:ext cx="264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815224" y="3005135"/>
                <a:ext cx="21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53358" y="3005135"/>
                <a:ext cx="32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95922" y="3005135"/>
                <a:ext cx="1350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767526" y="3004330"/>
                <a:ext cx="1260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053410" y="3004365"/>
                <a:ext cx="21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296307" y="3005121"/>
                <a:ext cx="32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8639203" y="3005135"/>
                <a:ext cx="7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810122" y="3419481"/>
                <a:ext cx="151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7950" y="3419486"/>
                <a:ext cx="104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424750" y="3418676"/>
                <a:ext cx="360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815288" y="3418730"/>
                <a:ext cx="144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986735" y="3419481"/>
                <a:ext cx="792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819655" y="3833846"/>
                <a:ext cx="486000" cy="24613"/>
              </a:xfrm>
              <a:prstGeom prst="rect">
                <a:avLst/>
              </a:prstGeom>
              <a:solidFill>
                <a:srgbClr val="FF0000"/>
              </a:solidFill>
              <a:ln w="190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5331310" y="3831672"/>
              <a:ext cx="324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78071" y="3832470"/>
              <a:ext cx="216000" cy="24613"/>
            </a:xfrm>
            <a:prstGeom prst="rect">
              <a:avLst/>
            </a:prstGeom>
            <a:solidFill>
              <a:srgbClr val="FF0000"/>
            </a:solidFill>
            <a:ln w="190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Espace réservé du contenu 2"/>
          <p:cNvSpPr txBox="1">
            <a:spLocks/>
          </p:cNvSpPr>
          <p:nvPr/>
        </p:nvSpPr>
        <p:spPr>
          <a:xfrm>
            <a:off x="251565" y="1225286"/>
            <a:ext cx="8137523" cy="516074"/>
          </a:xfrm>
          <a:prstGeom prst="rect">
            <a:avLst/>
          </a:prstGeom>
        </p:spPr>
        <p:txBody>
          <a:bodyPr vert="horz" lIns="93115" tIns="46559" rIns="93115" bIns="46559" rtlCol="0">
            <a:normAutofit/>
          </a:bodyPr>
          <a:lstStyle/>
          <a:p>
            <a:pPr marL="349189" indent="-349189">
              <a:spcBef>
                <a:spcPct val="20000"/>
              </a:spcBef>
              <a:defRPr/>
            </a:pP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fr-FR" sz="22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(Hz5D4)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1547934" y="5687322"/>
            <a:ext cx="5617599" cy="378138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peptide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correctly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identified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except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217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on the HC</a:t>
            </a:r>
            <a:endParaRPr lang="fr-FR" sz="1600" b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Flèche courbée vers la droite 115"/>
          <p:cNvSpPr/>
          <p:nvPr/>
        </p:nvSpPr>
        <p:spPr>
          <a:xfrm>
            <a:off x="1259852" y="5908497"/>
            <a:ext cx="360103" cy="66352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72" tIns="46186" rIns="92372" bIns="46186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403892" y="6203396"/>
            <a:ext cx="7058010" cy="598718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Again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coverage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obtained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tryptic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unmodified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peptides identification</a:t>
            </a:r>
            <a:endParaRPr lang="fr-FR" sz="1600" b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213542" y="3572630"/>
            <a:ext cx="504144" cy="2211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72" tIns="46186" rIns="92372" bIns="46186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" name="Espace réservé du contenu 2"/>
          <p:cNvSpPr txBox="1">
            <a:spLocks/>
          </p:cNvSpPr>
          <p:nvPr/>
        </p:nvSpPr>
        <p:spPr>
          <a:xfrm>
            <a:off x="252359" y="1227170"/>
            <a:ext cx="6490807" cy="516074"/>
          </a:xfrm>
          <a:prstGeom prst="rect">
            <a:avLst/>
          </a:prstGeom>
        </p:spPr>
        <p:txBody>
          <a:bodyPr vert="horz" lIns="93115" tIns="46559" rIns="93115" bIns="46559" rtlCol="0">
            <a:normAutofit fontScale="85000" lnSpcReduction="10000"/>
          </a:bodyPr>
          <a:lstStyle/>
          <a:p>
            <a:pPr marL="349189" indent="-349189">
              <a:spcBef>
                <a:spcPct val="20000"/>
              </a:spcBef>
              <a:defRPr/>
            </a:pPr>
            <a:r>
              <a:rPr lang="fr-FR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Trastu</a:t>
            </a: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biosimilar</a:t>
            </a:r>
            <a:r>
              <a:rPr lang="fr-FR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fr-FR" sz="22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substitution </a:t>
            </a:r>
            <a:r>
              <a:rPr lang="fr-FR" sz="2200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characterization</a:t>
            </a:r>
            <a:endParaRPr lang="fr-F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36"/>
          <p:cNvGrpSpPr/>
          <p:nvPr/>
        </p:nvGrpSpPr>
        <p:grpSpPr>
          <a:xfrm>
            <a:off x="0" y="1967994"/>
            <a:ext cx="4001262" cy="2451436"/>
            <a:chOff x="0" y="1773386"/>
            <a:chExt cx="4000567" cy="239434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44824"/>
              <a:ext cx="4000567" cy="232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e 10"/>
            <p:cNvGrpSpPr/>
            <p:nvPr/>
          </p:nvGrpSpPr>
          <p:grpSpPr>
            <a:xfrm>
              <a:off x="164272" y="1939949"/>
              <a:ext cx="655623" cy="307777"/>
              <a:chOff x="164272" y="1939949"/>
              <a:chExt cx="655623" cy="30777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64272" y="2163336"/>
                <a:ext cx="648072" cy="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5400000">
                <a:off x="778495" y="2165726"/>
                <a:ext cx="72000" cy="10800"/>
              </a:xfrm>
              <a:prstGeom prst="rect">
                <a:avLst/>
              </a:prstGeom>
              <a:solidFill>
                <a:srgbClr val="FF0000"/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38380" y="193994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lang="fr-FR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e 11"/>
            <p:cNvGrpSpPr/>
            <p:nvPr/>
          </p:nvGrpSpPr>
          <p:grpSpPr>
            <a:xfrm>
              <a:off x="818230" y="2007888"/>
              <a:ext cx="1140053" cy="215444"/>
              <a:chOff x="164272" y="2007892"/>
              <a:chExt cx="1140053" cy="21544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4272" y="2163336"/>
                <a:ext cx="1134000" cy="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1262925" y="2165726"/>
                <a:ext cx="72000" cy="10800"/>
              </a:xfrm>
              <a:prstGeom prst="rect">
                <a:avLst/>
              </a:prstGeom>
              <a:solidFill>
                <a:srgbClr val="FF0000"/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27103" y="2007892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</a:t>
                </a:r>
                <a:endParaRPr lang="fr-FR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e 15"/>
            <p:cNvGrpSpPr/>
            <p:nvPr/>
          </p:nvGrpSpPr>
          <p:grpSpPr>
            <a:xfrm>
              <a:off x="1959461" y="2007892"/>
              <a:ext cx="1005822" cy="215444"/>
              <a:chOff x="164272" y="2007892"/>
              <a:chExt cx="1005822" cy="21544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4272" y="2163336"/>
                <a:ext cx="997200" cy="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5400000">
                <a:off x="1128694" y="2165726"/>
                <a:ext cx="72000" cy="10800"/>
              </a:xfrm>
              <a:prstGeom prst="rect">
                <a:avLst/>
              </a:prstGeom>
              <a:solidFill>
                <a:srgbClr val="FF0000"/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58852" y="2007892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fr-FR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e 19"/>
            <p:cNvGrpSpPr/>
            <p:nvPr/>
          </p:nvGrpSpPr>
          <p:grpSpPr>
            <a:xfrm>
              <a:off x="2965421" y="2007892"/>
              <a:ext cx="886498" cy="215444"/>
              <a:chOff x="164272" y="2007892"/>
              <a:chExt cx="886498" cy="21544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4272" y="2163336"/>
                <a:ext cx="882000" cy="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5400000">
                <a:off x="1009370" y="2165726"/>
                <a:ext cx="72000" cy="10800"/>
              </a:xfrm>
              <a:prstGeom prst="rect">
                <a:avLst/>
              </a:prstGeom>
              <a:solidFill>
                <a:srgbClr val="FF0000"/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498522" y="2007892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endParaRPr lang="fr-FR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e 23"/>
            <p:cNvGrpSpPr/>
            <p:nvPr/>
          </p:nvGrpSpPr>
          <p:grpSpPr>
            <a:xfrm>
              <a:off x="160460" y="1840624"/>
              <a:ext cx="988497" cy="215444"/>
              <a:chOff x="164272" y="2007892"/>
              <a:chExt cx="988497" cy="21544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4272" y="2163336"/>
                <a:ext cx="9828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1111369" y="2165726"/>
                <a:ext cx="72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480882" y="2007892"/>
                <a:ext cx="3552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VD</a:t>
                </a:r>
                <a:endParaRPr lang="fr-FR" sz="8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e 27"/>
            <p:cNvGrpSpPr/>
            <p:nvPr/>
          </p:nvGrpSpPr>
          <p:grpSpPr>
            <a:xfrm>
              <a:off x="1148957" y="1840624"/>
              <a:ext cx="1186032" cy="215444"/>
              <a:chOff x="164272" y="2007892"/>
              <a:chExt cx="1186032" cy="21544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4272" y="2163336"/>
                <a:ext cx="11772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400000">
                <a:off x="1308904" y="2165726"/>
                <a:ext cx="72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577267" y="2007892"/>
                <a:ext cx="3552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</a:t>
                </a:r>
                <a:endParaRPr lang="fr-FR" sz="8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e 31"/>
            <p:cNvGrpSpPr/>
            <p:nvPr/>
          </p:nvGrpSpPr>
          <p:grpSpPr>
            <a:xfrm>
              <a:off x="2334989" y="1773386"/>
              <a:ext cx="1401493" cy="307777"/>
              <a:chOff x="164272" y="1941217"/>
              <a:chExt cx="1401493" cy="30777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4272" y="2163336"/>
                <a:ext cx="13932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1524365" y="2165726"/>
                <a:ext cx="72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687379" y="1941217"/>
                <a:ext cx="3552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e 58"/>
          <p:cNvGrpSpPr/>
          <p:nvPr/>
        </p:nvGrpSpPr>
        <p:grpSpPr>
          <a:xfrm>
            <a:off x="4753353" y="1973465"/>
            <a:ext cx="3996630" cy="2443212"/>
            <a:chOff x="4752528" y="1778729"/>
            <a:chExt cx="3995936" cy="238631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528" y="1844824"/>
              <a:ext cx="3995936" cy="232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4" name="Groupe 40"/>
            <p:cNvGrpSpPr/>
            <p:nvPr/>
          </p:nvGrpSpPr>
          <p:grpSpPr>
            <a:xfrm>
              <a:off x="4913785" y="2007890"/>
              <a:ext cx="270479" cy="215444"/>
              <a:chOff x="4925690" y="2007890"/>
              <a:chExt cx="270479" cy="21544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925690" y="2163334"/>
                <a:ext cx="270000" cy="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5154769" y="2165724"/>
                <a:ext cx="72000" cy="10800"/>
              </a:xfrm>
              <a:prstGeom prst="rect">
                <a:avLst/>
              </a:prstGeom>
              <a:solidFill>
                <a:srgbClr val="FF0000"/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4938612" y="2007890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K</a:t>
                </a:r>
                <a:endParaRPr lang="fr-FR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e 41"/>
            <p:cNvGrpSpPr/>
            <p:nvPr/>
          </p:nvGrpSpPr>
          <p:grpSpPr>
            <a:xfrm>
              <a:off x="5185232" y="2009018"/>
              <a:ext cx="1330984" cy="215444"/>
              <a:chOff x="4925690" y="2007890"/>
              <a:chExt cx="1330984" cy="21544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925690" y="2163334"/>
                <a:ext cx="1321200" cy="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6215274" y="2165724"/>
                <a:ext cx="72000" cy="10800"/>
              </a:xfrm>
              <a:prstGeom prst="rect">
                <a:avLst/>
              </a:prstGeom>
              <a:solidFill>
                <a:srgbClr val="FF0000"/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5480001" y="2007890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endParaRPr lang="fr-FR" sz="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e 45"/>
            <p:cNvGrpSpPr/>
            <p:nvPr/>
          </p:nvGrpSpPr>
          <p:grpSpPr>
            <a:xfrm>
              <a:off x="4915689" y="1778729"/>
              <a:ext cx="395443" cy="307777"/>
              <a:chOff x="4925690" y="1941215"/>
              <a:chExt cx="395443" cy="30777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925690" y="2163334"/>
                <a:ext cx="3852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5400000">
                <a:off x="5279733" y="2165724"/>
                <a:ext cx="72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4956899" y="1941215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e 49"/>
            <p:cNvGrpSpPr/>
            <p:nvPr/>
          </p:nvGrpSpPr>
          <p:grpSpPr>
            <a:xfrm>
              <a:off x="5309633" y="1844824"/>
              <a:ext cx="1350599" cy="215444"/>
              <a:chOff x="4925690" y="2007890"/>
              <a:chExt cx="1350599" cy="21544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925690" y="2163334"/>
                <a:ext cx="1350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6234889" y="2165724"/>
                <a:ext cx="72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5494290" y="2007890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endParaRPr lang="fr-FR" sz="8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e 53"/>
            <p:cNvGrpSpPr/>
            <p:nvPr/>
          </p:nvGrpSpPr>
          <p:grpSpPr>
            <a:xfrm>
              <a:off x="6658733" y="1844808"/>
              <a:ext cx="1782647" cy="215444"/>
              <a:chOff x="4925690" y="2007890"/>
              <a:chExt cx="1782647" cy="21544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925690" y="2163334"/>
                <a:ext cx="17712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5400000">
                <a:off x="6666937" y="2165724"/>
                <a:ext cx="72000" cy="10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5709751" y="2007890"/>
                <a:ext cx="216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fr-FR" sz="8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" name="ZoneTexte 57"/>
          <p:cNvSpPr txBox="1"/>
          <p:nvPr/>
        </p:nvSpPr>
        <p:spPr>
          <a:xfrm>
            <a:off x="4315197" y="2254510"/>
            <a:ext cx="216062" cy="220581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fr-FR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315197" y="2072342"/>
            <a:ext cx="216062" cy="220581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05013" y="119413"/>
            <a:ext cx="8735561" cy="647116"/>
          </a:xfrm>
          <a:prstGeom prst="rect">
            <a:avLst/>
          </a:prstGeom>
          <a:noFill/>
        </p:spPr>
        <p:txBody>
          <a:bodyPr wrap="none" lIns="92216" tIns="46109" rIns="92216" bIns="46109" rtlCol="0">
            <a:spAutoFit/>
          </a:bodyPr>
          <a:lstStyle/>
          <a:p>
            <a:pPr defTabSz="921480"/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Trastu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biosimilar</a:t>
            </a:r>
            <a:r>
              <a:rPr lang="fr-F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MS/MS peptide </a:t>
            </a:r>
            <a:r>
              <a:rPr lang="fr-FR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mapping</a:t>
            </a:r>
            <a:endParaRPr lang="fr-FR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51565" y="4433628"/>
            <a:ext cx="3564507" cy="315115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MS/MS </a:t>
            </a:r>
            <a:r>
              <a:rPr lang="fr-FR" sz="14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fr-FR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ion 517.302 (1+)</a:t>
            </a:r>
            <a:endParaRPr lang="fr-FR" sz="1400" b="1" i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076939" y="4433628"/>
            <a:ext cx="3564507" cy="315115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MS/MS </a:t>
            </a:r>
            <a:r>
              <a:rPr lang="fr-FR" sz="14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fr-FR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ion 314.692 (2+)</a:t>
            </a:r>
            <a:endParaRPr lang="fr-FR" sz="1400" b="1" i="1" u="sng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Flèche courbée vers la droite 63"/>
          <p:cNvSpPr/>
          <p:nvPr/>
        </p:nvSpPr>
        <p:spPr>
          <a:xfrm>
            <a:off x="1259852" y="4985254"/>
            <a:ext cx="360103" cy="66352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72" tIns="46186" rIns="92372" bIns="46186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619953" y="5132705"/>
            <a:ext cx="6882613" cy="786284"/>
          </a:xfrm>
          <a:prstGeom prst="rect">
            <a:avLst/>
          </a:prstGeom>
          <a:noFill/>
        </p:spPr>
        <p:txBody>
          <a:bodyPr wrap="square" lIns="92372" tIns="46186" rIns="92372" bIns="4618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MS/MS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determine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unambiguously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Trastu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biosimilar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acid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substitution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compared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trastuzumab</a:t>
            </a:r>
            <a:endParaRPr lang="fr-FR" sz="1600" b="1" u="sng" baseline="30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lèche droite 65"/>
          <p:cNvSpPr/>
          <p:nvPr/>
        </p:nvSpPr>
        <p:spPr>
          <a:xfrm>
            <a:off x="3409064" y="6238576"/>
            <a:ext cx="900156" cy="2211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72" tIns="46186" rIns="92372" bIns="46186"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4482530" y="6110632"/>
            <a:ext cx="2376677" cy="5199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92372" tIns="46186" rIns="92372" bIns="4618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D K R</a:t>
            </a:r>
            <a:r>
              <a:rPr lang="fr-FR" baseline="300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217 </a:t>
            </a:r>
            <a:r>
              <a:rPr lang="fr-FR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E P K</a:t>
            </a:r>
            <a:endParaRPr lang="fr-FR" b="1" u="sng" baseline="300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18072" y="116642"/>
            <a:ext cx="7057300" cy="660579"/>
          </a:xfrm>
          <a:prstGeom prst="rect">
            <a:avLst/>
          </a:prstGeom>
          <a:noFill/>
        </p:spPr>
        <p:txBody>
          <a:bodyPr wrap="none" lIns="91198" tIns="45598" rIns="91198" bIns="45598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mAb 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Characterization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-Conclusion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471" y="1374202"/>
            <a:ext cx="7296445" cy="1465075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trastuzumab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tryptic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digest by CESI-MS/MS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Complete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sequence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coverage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HC and LC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6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PTMs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hot-spots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Structural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5 major N-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glycosylations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2076094" y="3004604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8" rIns="91216" bIns="45608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47967" y="3450243"/>
            <a:ext cx="3409949" cy="34558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lIns="91216" tIns="45608" rIns="91216" bIns="45608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fmol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digested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peptides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injected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6471" y="4763983"/>
            <a:ext cx="7296445" cy="1181471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 of CE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separation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mechanism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mAb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characterization</a:t>
            </a:r>
            <a:endParaRPr lang="fr-F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Possibility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characterize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modified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unmodified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peptides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cases,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separation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modified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peptide (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PTMs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8742" y="4165747"/>
            <a:ext cx="7296445" cy="462360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methodology is applicable to various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mAbs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AutoShape 13" descr="data:image/jpeg;base64,/9j/4AAQSkZJRgABAQAAAQABAAD/2wBDAAkGBwgHBgkIBwgKCgkLDRYPDQwMDRsUFRAWIB0iIiAdHx8kKDQsJCYxJx8fLT0tMTU3Ojo6Iys/RD84QzQ5Ojf/2wBDAQoKCg0MDRoPDxo3JR8lNzc3Nzc3Nzc3Nzc3Nzc3Nzc3Nzc3Nzc3Nzc3Nzc3Nzc3Nzc3Nzc3Nzc3Nzc3Nzc3Nzf/wAARCACMAIwDASIAAhEBAxEB/8QAGwAAAQUBAQAAAAAAAAAAAAAAAAEEBQYHAwL/xABCEAACAQMBBQUFBAkDAgcAAAABAgMABBEFBhITITEiQVFhkRRxgaGxByMywRUkQlJictHh8BYzgjWiNkNzkrLC8f/EABkBAAMBAQEAAAAAAAAAAAAAAAABAgMEBf/EACcRAAICAQMEAQUBAQAAAAAAAAABAhEDEiFBBBMiMTIjM1FhgfBx/9oADAMBAAIRAxEAPwDcaKKKACiiigAooooAKKKKACiivLusaM7nCqCSfKgD1RUJpG0+natcNBbO6yDmqyLu748RU0OlJNP0TGSkrQtFFJnzplC0Umaa6pex6fYTXcx7ESlseJ7h8aBNpK2V3bPaGSx3bDTjm7kA3mHMoD0A8zU/o9tNaabBBcTPNMq5d3bJJPM8/jWe7JwSaztP7XddvhsZ5Cf3s9kfA/8AxrTwKzhct2c+CTyNzf8ABaKKK0OkKKKKACiiigAooooAK8uodGVhkMMEeVKelMLXU4bu9ltbcM/BHbkH4Qc4x9fSgTaWzMx1rTp9n9Z3I2ZQr8SCRfDPL4jof71pmgamuraVBdAAOwxIoP4WHUVHbcaWL/RnlVfvrbMinHPH7Q9PoKr32c6hwr6axduxMu+g8GHXHvH0rFeEq4ZxQ+jm08Mv13cx2ltLcTHEcSF2PgBWR6xrd5q100s0rpHnsRK2FQf1860Lbl2XZq63e8oG92+KysUszd0T1uRpqKL/APZ9q810JrC6kaRolDxM5yd3oRnyJHrXj7R9RKpbachPb+9kwe4cgPXn8KZfZvA7apdT4O4kG4fezA//AFNQe014b/XLycHeXf3Ex+6vL+vrScn2yZZWunV8ly+zmy4Wly3bDtXD4B/hXI+uat9MtHtBY6Xa2wGOHEoPvxz+dPK2jGopHdihogoi0UUVRoFIelLSHpQAyi1WzlvXskmHtCdVIIzjqAe+n1UzaqweyvU1C3JUSPkkfsv4/GrNpN4L+wiuBgMwwwHcR1qVLemZQm3Jxfse0mc9DVQ2w1KU3IsYXZUVQZN043ie70+teNjLuUXj2jMTE0ZZQT+Egjp60ta1ULvLXoJvabUTY6eRE2J5juJjqPE152UsxbaUkjDEk53z7u75VAa9I2p7QJaoewrCEY/7j/nhV3jUIiqowAMAULd2KD15G/wJIodCrDIIwRWQbz6Hr7FRztLggDxUH81+tbFWVbcRCLaW5x/5iq/qMflUZvVmXWKoqS4Zo17bwaxpTwFsxXEQKsOfXmD9Kzd9ktbW5MIs97ngShxuEeOevyzVn+z/AFgT2TadM33sHOPPen9j8sVb89KrTGasp44dRFSZXrOxi2X2cumDB5VjaSSQDG8+OWPLoKzvQrc3esWMHUNOpbzAOT8gau/2i6gIdNjskb7y4cFh37g5/XHzqtbCxiTaSDI/AjsPTH51nOtSijDNTyxxr0jVB0ooHSiug9EKK4i5iM5gDqZQMlc88V1zyzQFi0maTeB6VGTyG81RLVGPCh7cmO89wpWS3Q51W0F7p89uQCWXs57iOY+dV3Ym73ZJ7N+W8OIoPj0P5VbcVnc8p0zX5ZYx/tXDHHiCenoaiezTMcz0SjIcbWW7w6xJK47EwDK3uGCPlTvZW2a2hudVmBWNImCZ7+8n5CrSht72COXdSWNwGXIBqK2tulttKMCnDzkIAPDqf886TjT1EvEot5LIPZOI3Ot8aTmURpCfM8vzq9DlVT2GTLXkhHPsr9TVsqsfxL6deFhWZfaIANogfG2T6tWm1l+377+0kg/chRfqfzqc3xM+s+3/AEgLa4ltLiO4t5GjljOVZe6rdDt/crDuzWMTygfiVyoJ92DiqZXa3tLm6yba3llA6mNC2PSsIyktkefjyThtA66pqNxql491dsC7cgAMBR4Cpn7P/wDxIn/oP+VVwggkEYI5EeFWDYRt3aSH+KN1+X9qIvyTZWJt5U3+TUx0ooHSiuw9khtbgaJo76HlJGQG8x3f0rrql2f0TxoSRxcDPgD1p7eRiW1ljP7SEVEaM8d5ZvZT88c1593l7jUv2ZNU6XI30KZoGuXOeGsZcjz/AMzT7Z5CyTXL82lfGfd/cmuWpwwafp7RQg70zDJJ5kDmf886kNHQJp0GBjK59edJKnQoJppPge1nO0P/AFu8x+/+QrRqzPVpOLql246GZgPgcUsnoz6r4o66brF5pylLdwYyc7jjIB8q439/cahMJbl8sBgKBgL7qkNC0JtTVppZDHApxkDmx8q8a9ox0t42jcyQycgSOYPgazqWm+Dnccmi36JfYb/au/51+hq01UthW7V4viEP1q21tD4nZg+2hCayPaycXG0d8wOQsm5/7Rj6itZnkWKF5HOFRSxPkKxOeUz3Esx6yuznPiTn86zzPZI5+ul4pDzQdNbVdUhtBkIxzIw7lHX+nxrXba2itYEgt41jiQYVVHICqn9nOncKzm1B17cx3E/lHf6/SrkKeKNKy+kxqMNT9soP2iaUsTw6lCuOI3DlAHU4JB+WPSoTY19zaWx82Yf9prRNqLP27QryELlxGXT3rzH0rMNAl4Ot2EmelwnoTg/WomqmmYZ46MykuTZB0paBRXQekeJTiNj4A1So5HjcPGSrjoRyq3alJwrGd/4CB7zyqE2fthLcmZxlY+n8xqJe6MMquSSGFzLPK4NyXLY5b4xVp0w50+3/AJBTTaGAPZiUDtRH5Hr+VONGbe02EjuBHoTQlTHCOmbQ6nlWGCSV/wAKKWPuFZeA9xMAo3pJG5DxJNXvau59n0iRQcNMRGPcevyzVe2RsvaNS47DKQLvf8jyH5n0qZ7tIyz+c1FFx0+0Wys4bdOYjXBPie8+tNNpbb2nR5wBlkHEX3jn9M1JjpSSKHUqwyCMEVo1tR0uKcdJTdh5N2/uI/3ogR8D/erpVD0EHT9pFgc47TRHPy+gq9jpU4/Rl0/wr8EHtpeex7P3O6cPMOEv/Lr8s1lttBJc3MVvEMySuFUeZNW37SL4yXltYoezEvEcfxHp6AH1rj9nune06pJeyL2LZcLnvc5+gz6isp+U6OTN9XOoGgafapY2UNrF+CJAg+FOKQdKWug9FKlSEYAqQRkEVi+oQNpmqzwrya2mO7nwByPlitprOPtEsDBqcV6i9idN1j/EP7Y9Kyyrazl6yFwUlwaHbSrPbxSocq6BgfIiulQWxd37Xs9a5PaiBib/AInA+WKnK0TtWdMHqimQ+0c+7bxw55u2T7h/gp5pNt7NYopGHbtN7zTCe3e+1jLoeBDgEkcj349amweVJe7Jirk2cruET28kR/bUio7Z6Q+zSQNyeJyCPDP+GpYmot4mstS9oRSYJ+UmBndPj/niaH7sclumV/bS6376K2B5RJk+8/2Hzqe2ZsfYtLQMMSS/eP5Z6D0xUDZafNrGtS3cyMtqJSxLDG8ByAHoKugIqYq3qMsUW5ubFpDRQTWh0FO2rt2s9Ug1CIcnIJx++v8AUY9KttvMk0CTIco6hgfKm+qWSahZSW8hxvDKt+6e41W11C70fQ7+0u4nSWCJuBJjKnPIc/eR/gqPi2Yfbk3wyl69eHUNZu7gEkPKQnmo5D5CtN2W0v8ARejQQsMSsOJL/Me74dPhVQ2O2anuLqO+v4mS2iIZEcYMjd3LwFaMDyqMUXepmPS43byS5FopMijIrY7RahtqtL/SujywooMyfeRfzDu+PMfGpjIpDSatUTKKkqZn/wBnN/wby40+TkJRxEB7mHIj0+laDzqjbT7P3VpqK6xokZZg/EeNBzDDvA7we8eZ8eVt0i8/SGnw3JieFnB3o3UgqQcHr5ioht4sw6e43jlwRsV5K2o6rdXF3JHZ6c3D4Kqu6wESuznlnPb7j3UR7R8SLC2M3tHtC24hLr1aPiA5zj8J9fWu0uiGS4vz7Uy2t+p48AQZLFAmQ3dyA5eVJaaHwYbVJJ4ybe4EwMUAjDdgrggfzZzXTcKGlkT2OVvrM93qelrDAy2t3ZyTsGK5BBjx3928ffnyrzLtII7CK6NlMeKHdI99MmNBkseeB3DHiR76c22im1k014rk/qVu9uQyZ4itun4HKD51xuNnVltbCJJ04lmGVWlhEisCMHKn3A58qd47/wB+wrLX+/Q41y9kt9Cmu7ZirKqspC5OCR3e40wtdfcNdb0U0zyX5gtYSnDYAQq5BzjHRzz8qmNQsRe6e9ozlAwUbyjwIPT4UwudBMkz3FvdtFObs3KMYwwUmLhEY5ZGMn3+lTFwqmOayXcRbTaCO9vLW3tbeRluLVLpZGKr2Gz0BOSRjnjpkeNNbnaOKSyvt+G6thHbTTRyRshZljYqxXrg5xjPiKdDQRH+jIo5wttpwThJw8vlVK/jz0IPMYphZ7OSXNjeLfTuj3EM9sgCDMMbyMSfMnsn4DlVLtkvu+iQj1G7/SuoQm3Z4YII3j7SjeJ3vPvx39MVwi1dr6axMYaFTcSxSoGVg27GSMEciOhpzf6KbxtQBuCsV7aezuoTJUgMAwPuY8sUWmicFonkuN+RJnmO5Hugll3cYyccqVwqyqyXXA0h2iggt7BeHcTcWOEvI5UMokYIhbpkk5zjwNSem6gdQNyVgeOKKZ4ldmB3yrFWIA6DI76YRbNpBcWU0U6E28McLGWEOWCHIIJPZPM8x4jwqT06wFjDLGrl+JPLNkjGN9y2PhnFKWithw7l+Xor1vq9yNp7q3a8aWGOdxJAVXEMKwqwcEDOd845k9fKnOn643szvJFcPPLOgjhkKDAkAKjlyAABznJznrypzJs/G97Jcm4ccSeSR1AHaV4hGUz4dlWz1yPCo690W4s9GitIf1hRPGWNtBHG+6vfgnDHIHePyq7hKkZ1kjv/ANHP+oIVZLy4FxEi2NxO0IKsuI3QHOOZbnywccz5V1O0R3N32Gb2kXPszQl1G63D4md7OMbuPia4Q7Pm+06Jb4C2c2M1nwYVUBEdlIOBkBgEXkMjOadRaDhllnujJObr2mR1TdDNwuEBjPIbuPSk+2Nd4R9oEC6fL7M/BveEFYyKGUuQB2c5OCRnFOdnp5biwleaQuwu7lAT3Kszqo+AAHwpgNl1WSzKXZ3LeO3Rg0YJbgtvLg92SefWpbTbJbC3eFXLhppZckY5u7OR8N6lJwrYuCyOXkV59Vvob7UbYzk8ZzHZ5A+7YMqkef4wefgaeC+uv9EvfcdjdCyaQS4Gd4KcHpj5VJtpVk06TmEGRJTMrEnk5G6T6V6Gn2w006eI/wBVMZj3N4/hIxjPWuemJQkrtnHSRO9kwmkvOIxPauAgdeXdu8sU30JbkzXhnv57gRTNEqyBccgDnkBz51I2NnDZRGKDibpOfvJGc+rE16gtooDKYlxxXLvzzlj/APlNcFqL2sibc3Um0MiRX08lrCCZkYJuhm/CgwM8hz6+FSqXMUly9urHixjLDdOB8cYptBpFnb3jXUSyrKztIw477pZup3c47/CpDGDQhwTITTUuhq15HNqFxNHAVAjcJg7y554UGmetard2javHAs54UKNFIgUrESDknP8AerDHbxRzzTIuJJcb5z1wMCuU+nWtwtysse8LpQk3aI3gOQ93Xuop0S4PTszhrNxLBBaNE5QvdwoxHepYAj0rnq007XtjYwztALjiM8iY3sKB2Rkd+flUhcW0VyqLMu8EdZF59GU5Brnf2FvfIiXCsdxt5GRyjKfEEEEUDknuNNFuJ5bW5juJjLJbTvEJcAb4HQnHLPPB8xUPoWr31xcaZbXU+9I4Z3OAOIjJvKfgQR8KstnZwWduLe3TcjGTjOSSTkknqST31yi0qyhltZI4d17VDHCd49lSMY8/jRT2JcZbbkbrOoXWn3dwFkLLPa/qyEDlMG3eXLv3l9Kd6rLPaWFsUlbiGeGNn5ZYFgD607vLC2vJIJLiIO0EnEjOT2Wr3dW0VzGqTLvKrq4Gccwcj50U9ytL33GeoTyxalpsUblUlkcOo/aAQkfOjWriaBbEwyFeJeRo+O9SeYrtqGnW2oCL2kSExklCkrIQSMdVINLeafb3dtHBOrlEZWXEjKQR0OQc0PkHe5w2hnlt9Inlt3dJBugMmC3NgOWeVdtK4vsKcZrgvlsm5Ch+p67vKlk0+3ksPYpFdoMAYMjFuXP8Wc/HNdLO1js7dYYTJuAkjiSM55+bEmjkaT1Wf//Z"/>
          <p:cNvSpPr>
            <a:spLocks noChangeAspect="1" noChangeArrowheads="1"/>
          </p:cNvSpPr>
          <p:nvPr/>
        </p:nvSpPr>
        <p:spPr bwMode="auto">
          <a:xfrm>
            <a:off x="190558" y="-1270999"/>
            <a:ext cx="2143497" cy="219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8" tIns="46073" rIns="92148" bIns="46073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882437" y="119972"/>
            <a:ext cx="3380761" cy="798513"/>
          </a:xfrm>
          <a:prstGeom prst="rect">
            <a:avLst/>
          </a:prstGeom>
        </p:spPr>
        <p:txBody>
          <a:bodyPr vert="horz" lIns="92128" tIns="46064" rIns="92128" bIns="46064" rtlCol="0" anchor="ctr">
            <a:normAutofit fontScale="85000" lnSpcReduction="10000"/>
          </a:bodyPr>
          <a:lstStyle/>
          <a:p>
            <a:pPr algn="ctr" defTabSz="921284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Image 14" descr="equ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44" y="3237846"/>
            <a:ext cx="4347546" cy="311190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880079" y="4135330"/>
            <a:ext cx="267804" cy="1337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26" tIns="46113" rIns="92226" bIns="46113" rtlCol="0" anchor="ctr"/>
          <a:lstStyle/>
          <a:p>
            <a:pPr algn="ctr"/>
            <a:endParaRPr lang="fr-FR"/>
          </a:p>
        </p:txBody>
      </p:sp>
      <p:pic>
        <p:nvPicPr>
          <p:cNvPr id="165890" name="Picture 2" descr="Michael BIAC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724" y="3331427"/>
            <a:ext cx="736633" cy="869536"/>
          </a:xfrm>
          <a:prstGeom prst="rect">
            <a:avLst/>
          </a:prstGeom>
          <a:noFill/>
        </p:spPr>
      </p:pic>
      <p:sp>
        <p:nvSpPr>
          <p:cNvPr id="13" name="Ellipse 12"/>
          <p:cNvSpPr/>
          <p:nvPr/>
        </p:nvSpPr>
        <p:spPr>
          <a:xfrm>
            <a:off x="3992427" y="3221405"/>
            <a:ext cx="267804" cy="1337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26" tIns="46113" rIns="92226" bIns="46113" rtlCol="0" anchor="ctr"/>
          <a:lstStyle/>
          <a:p>
            <a:pPr algn="ctr"/>
            <a:endParaRPr lang="fr-FR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1077" y="1885366"/>
            <a:ext cx="2667794" cy="947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698" tIns="47162" rIns="90698" bIns="47162">
            <a:spAutoFit/>
          </a:bodyPr>
          <a:lstStyle/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Emmanuelle </a:t>
            </a:r>
            <a:r>
              <a:rPr lang="fr-FR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Leize</a:t>
            </a:r>
            <a:r>
              <a:rPr lang="fr-F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-Wagner</a:t>
            </a: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Rabah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Gahoual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Michael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Biacchi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04010" y="1885362"/>
            <a:ext cx="1983514" cy="123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698" tIns="47162" rIns="90698" bIns="47162">
            <a:spAutoFit/>
          </a:bodyPr>
          <a:lstStyle/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Philippe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Hammann</a:t>
            </a:r>
            <a:endParaRPr lang="fr-FR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Philippe Wolf</a:t>
            </a: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Lauriane</a:t>
            </a:r>
            <a:r>
              <a:rPr lang="fr-F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Kuhn</a:t>
            </a: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Johanna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Chicher</a:t>
            </a:r>
            <a:endParaRPr lang="fr-FR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11504" y="1136663"/>
            <a:ext cx="3688402" cy="663749"/>
          </a:xfrm>
          <a:prstGeom prst="rect">
            <a:avLst/>
          </a:prstGeom>
          <a:solidFill>
            <a:srgbClr val="FFC000"/>
          </a:solidFill>
          <a:ln w="2556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698" tIns="47162" rIns="90698" bIns="47162">
            <a:spAutoFit/>
          </a:bodyPr>
          <a:lstStyle/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  <a:defRPr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Esplanade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Proteomic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Facility</a:t>
            </a:r>
            <a:endParaRPr lang="fr-FR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  <a:defRPr/>
            </a:pP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(Strasbourg)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5357" y="1136663"/>
            <a:ext cx="4022264" cy="663891"/>
          </a:xfrm>
          <a:prstGeom prst="rect">
            <a:avLst/>
          </a:prstGeom>
          <a:solidFill>
            <a:srgbClr val="FFC000"/>
          </a:solidFill>
          <a:ln w="2556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90698" tIns="47162" rIns="90698" bIns="47162">
            <a:spAutoFit/>
          </a:bodyPr>
          <a:lstStyle/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Laboratory of Mass Spectrometry of Interactions and System (LSMIS)</a:t>
            </a:r>
          </a:p>
        </p:txBody>
      </p:sp>
      <p:pic>
        <p:nvPicPr>
          <p:cNvPr id="19" name="Image 18" descr="IMG_2492_v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8366" y="3541693"/>
            <a:ext cx="3329522" cy="2497141"/>
          </a:xfrm>
          <a:prstGeom prst="rect">
            <a:avLst/>
          </a:prstGeom>
        </p:spPr>
      </p:pic>
    </p:spTree>
  </p:cSld>
  <p:clrMapOvr>
    <a:masterClrMapping/>
  </p:clrMapOvr>
  <p:transition advTm="60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073" y="2621418"/>
            <a:ext cx="2737926" cy="142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207614" y="4043244"/>
            <a:ext cx="1872482" cy="151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698" tIns="47162" rIns="90698" bIns="47162">
            <a:spAutoFit/>
          </a:bodyPr>
          <a:lstStyle/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Jean-Marc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Busnel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Hans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Dewald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Jeff Chapman</a:t>
            </a: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Edna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Betgovargez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Michel Anselme</a:t>
            </a:r>
          </a:p>
        </p:txBody>
      </p:sp>
      <p:sp>
        <p:nvSpPr>
          <p:cNvPr id="46091" name="AutoShape 13" descr="data:image/jpeg;base64,/9j/4AAQSkZJRgABAQAAAQABAAD/2wBDAAkGBwgHBgkIBwgKCgkLDRYPDQwMDRsUFRAWIB0iIiAdHx8kKDQsJCYxJx8fLT0tMTU3Ojo6Iys/RD84QzQ5Ojf/2wBDAQoKCg0MDRoPDxo3JR8lNzc3Nzc3Nzc3Nzc3Nzc3Nzc3Nzc3Nzc3Nzc3Nzc3Nzc3Nzc3Nzc3Nzc3Nzc3Nzc3Nzf/wAARCACMAIwDASIAAhEBAxEB/8QAGwAAAQUBAQAAAAAAAAAAAAAAAAEEBQYHAwL/xABCEAACAQMBBQUFBAkDAgcAAAABAgMABBEFBhITITEiQVFhkRRxgaGxByMywRUkQlJictHh8BYzgjWiNkNzkrLC8f/EABkBAAMBAQEAAAAAAAAAAAAAAAABAgMEBf/EACcRAAICAQMEAQUBAQAAAAAAAAABAhEDEiFBBBMiMTIjM1FhgfBx/9oADAMBAAIRAxEAPwDcaKKKACiiigAooooAKKKKACiivLusaM7nCqCSfKgD1RUJpG0+natcNBbO6yDmqyLu748RU0OlJNP0TGSkrQtFFJnzplC0Umaa6pex6fYTXcx7ESlseJ7h8aBNpK2V3bPaGSx3bDTjm7kA3mHMoD0A8zU/o9tNaabBBcTPNMq5d3bJJPM8/jWe7JwSaztP7XddvhsZ5Cf3s9kfA/8AxrTwKzhct2c+CTyNzf8ABaKKK0OkKKKKACiiigAooooAK8uodGVhkMMEeVKelMLXU4bu9ltbcM/BHbkH4Qc4x9fSgTaWzMx1rTp9n9Z3I2ZQr8SCRfDPL4jof71pmgamuraVBdAAOwxIoP4WHUVHbcaWL/RnlVfvrbMinHPH7Q9PoKr32c6hwr6axduxMu+g8GHXHvH0rFeEq4ZxQ+jm08Mv13cx2ltLcTHEcSF2PgBWR6xrd5q100s0rpHnsRK2FQf1860Lbl2XZq63e8oG92+KysUszd0T1uRpqKL/APZ9q810JrC6kaRolDxM5yd3oRnyJHrXj7R9RKpbachPb+9kwe4cgPXn8KZfZvA7apdT4O4kG4fezA//AFNQe014b/XLycHeXf3Ex+6vL+vrScn2yZZWunV8ly+zmy4Wly3bDtXD4B/hXI+uat9MtHtBY6Xa2wGOHEoPvxz+dPK2jGopHdihogoi0UUVRoFIelLSHpQAyi1WzlvXskmHtCdVIIzjqAe+n1UzaqweyvU1C3JUSPkkfsv4/GrNpN4L+wiuBgMwwwHcR1qVLemZQm3Jxfse0mc9DVQ2w1KU3IsYXZUVQZN043ie70+teNjLuUXj2jMTE0ZZQT+Egjp60ta1ULvLXoJvabUTY6eRE2J5juJjqPE152UsxbaUkjDEk53z7u75VAa9I2p7QJaoewrCEY/7j/nhV3jUIiqowAMAULd2KD15G/wJIodCrDIIwRWQbz6Hr7FRztLggDxUH81+tbFWVbcRCLaW5x/5iq/qMflUZvVmXWKoqS4Zo17bwaxpTwFsxXEQKsOfXmD9Kzd9ktbW5MIs97ngShxuEeOevyzVn+z/AFgT2TadM33sHOPPen9j8sVb89KrTGasp44dRFSZXrOxi2X2cumDB5VjaSSQDG8+OWPLoKzvQrc3esWMHUNOpbzAOT8gau/2i6gIdNjskb7y4cFh37g5/XHzqtbCxiTaSDI/AjsPTH51nOtSijDNTyxxr0jVB0ooHSiug9EKK4i5iM5gDqZQMlc88V1zyzQFi0maTeB6VGTyG81RLVGPCh7cmO89wpWS3Q51W0F7p89uQCWXs57iOY+dV3Ym73ZJ7N+W8OIoPj0P5VbcVnc8p0zX5ZYx/tXDHHiCenoaiezTMcz0SjIcbWW7w6xJK47EwDK3uGCPlTvZW2a2hudVmBWNImCZ7+8n5CrSht72COXdSWNwGXIBqK2tulttKMCnDzkIAPDqf886TjT1EvEot5LIPZOI3Ot8aTmURpCfM8vzq9DlVT2GTLXkhHPsr9TVsqsfxL6deFhWZfaIANogfG2T6tWm1l+377+0kg/chRfqfzqc3xM+s+3/AEgLa4ltLiO4t5GjljOVZe6rdDt/crDuzWMTygfiVyoJ92DiqZXa3tLm6yba3llA6mNC2PSsIyktkefjyThtA66pqNxql491dsC7cgAMBR4Cpn7P/wDxIn/oP+VVwggkEYI5EeFWDYRt3aSH+KN1+X9qIvyTZWJt5U3+TUx0ooHSiuw9khtbgaJo76HlJGQG8x3f0rrql2f0TxoSRxcDPgD1p7eRiW1ljP7SEVEaM8d5ZvZT88c1593l7jUv2ZNU6XI30KZoGuXOeGsZcjz/AMzT7Z5CyTXL82lfGfd/cmuWpwwafp7RQg70zDJJ5kDmf886kNHQJp0GBjK59edJKnQoJppPge1nO0P/AFu8x+/+QrRqzPVpOLql246GZgPgcUsnoz6r4o66brF5pylLdwYyc7jjIB8q439/cahMJbl8sBgKBgL7qkNC0JtTVppZDHApxkDmx8q8a9ox0t42jcyQycgSOYPgazqWm+Dnccmi36JfYb/au/51+hq01UthW7V4viEP1q21tD4nZg+2hCayPaycXG0d8wOQsm5/7Rj6itZnkWKF5HOFRSxPkKxOeUz3Esx6yuznPiTn86zzPZI5+ul4pDzQdNbVdUhtBkIxzIw7lHX+nxrXba2itYEgt41jiQYVVHICqn9nOncKzm1B17cx3E/lHf6/SrkKeKNKy+kxqMNT9soP2iaUsTw6lCuOI3DlAHU4JB+WPSoTY19zaWx82Yf9prRNqLP27QryELlxGXT3rzH0rMNAl4Ot2EmelwnoTg/WomqmmYZ46MykuTZB0paBRXQekeJTiNj4A1So5HjcPGSrjoRyq3alJwrGd/4CB7zyqE2fthLcmZxlY+n8xqJe6MMquSSGFzLPK4NyXLY5b4xVp0w50+3/AJBTTaGAPZiUDtRH5Hr+VONGbe02EjuBHoTQlTHCOmbQ6nlWGCSV/wAKKWPuFZeA9xMAo3pJG5DxJNXvau59n0iRQcNMRGPcevyzVe2RsvaNS47DKQLvf8jyH5n0qZ7tIyz+c1FFx0+0Wys4bdOYjXBPie8+tNNpbb2nR5wBlkHEX3jn9M1JjpSSKHUqwyCMEVo1tR0uKcdJTdh5N2/uI/3ogR8D/erpVD0EHT9pFgc47TRHPy+gq9jpU4/Rl0/wr8EHtpeex7P3O6cPMOEv/Lr8s1lttBJc3MVvEMySuFUeZNW37SL4yXltYoezEvEcfxHp6AH1rj9nune06pJeyL2LZcLnvc5+gz6isp+U6OTN9XOoGgafapY2UNrF+CJAg+FOKQdKWug9FKlSEYAqQRkEVi+oQNpmqzwrya2mO7nwByPlitprOPtEsDBqcV6i9idN1j/EP7Y9Kyyrazl6yFwUlwaHbSrPbxSocq6BgfIiulQWxd37Xs9a5PaiBib/AInA+WKnK0TtWdMHqimQ+0c+7bxw55u2T7h/gp5pNt7NYopGHbtN7zTCe3e+1jLoeBDgEkcj349amweVJe7Jirk2cruET28kR/bUio7Z6Q+zSQNyeJyCPDP+GpYmot4mstS9oRSYJ+UmBndPj/niaH7sclumV/bS6376K2B5RJk+8/2Hzqe2ZsfYtLQMMSS/eP5Z6D0xUDZafNrGtS3cyMtqJSxLDG8ByAHoKugIqYq3qMsUW5ubFpDRQTWh0FO2rt2s9Ug1CIcnIJx++v8AUY9KttvMk0CTIco6hgfKm+qWSahZSW8hxvDKt+6e41W11C70fQ7+0u4nSWCJuBJjKnPIc/eR/gqPi2Yfbk3wyl69eHUNZu7gEkPKQnmo5D5CtN2W0v8ARejQQsMSsOJL/Me74dPhVQ2O2anuLqO+v4mS2iIZEcYMjd3LwFaMDyqMUXepmPS43byS5FopMijIrY7RahtqtL/SujywooMyfeRfzDu+PMfGpjIpDSatUTKKkqZn/wBnN/wby40+TkJRxEB7mHIj0+laDzqjbT7P3VpqK6xokZZg/EeNBzDDvA7we8eZ8eVt0i8/SGnw3JieFnB3o3UgqQcHr5ioht4sw6e43jlwRsV5K2o6rdXF3JHZ6c3D4Kqu6wESuznlnPb7j3UR7R8SLC2M3tHtC24hLr1aPiA5zj8J9fWu0uiGS4vz7Uy2t+p48AQZLFAmQ3dyA5eVJaaHwYbVJJ4ybe4EwMUAjDdgrggfzZzXTcKGlkT2OVvrM93qelrDAy2t3ZyTsGK5BBjx3928ffnyrzLtII7CK6NlMeKHdI99MmNBkseeB3DHiR76c22im1k014rk/qVu9uQyZ4itun4HKD51xuNnVltbCJJ04lmGVWlhEisCMHKn3A58qd47/wB+wrLX+/Q41y9kt9Cmu7ZirKqspC5OCR3e40wtdfcNdb0U0zyX5gtYSnDYAQq5BzjHRzz8qmNQsRe6e9ozlAwUbyjwIPT4UwudBMkz3FvdtFObs3KMYwwUmLhEY5ZGMn3+lTFwqmOayXcRbTaCO9vLW3tbeRluLVLpZGKr2Gz0BOSRjnjpkeNNbnaOKSyvt+G6thHbTTRyRshZljYqxXrg5xjPiKdDQRH+jIo5wttpwThJw8vlVK/jz0IPMYphZ7OSXNjeLfTuj3EM9sgCDMMbyMSfMnsn4DlVLtkvu+iQj1G7/SuoQm3Z4YII3j7SjeJ3vPvx39MVwi1dr6axMYaFTcSxSoGVg27GSMEciOhpzf6KbxtQBuCsV7aezuoTJUgMAwPuY8sUWmicFonkuN+RJnmO5Hugll3cYyccqVwqyqyXXA0h2iggt7BeHcTcWOEvI5UMokYIhbpkk5zjwNSem6gdQNyVgeOKKZ4ldmB3yrFWIA6DI76YRbNpBcWU0U6E28McLGWEOWCHIIJPZPM8x4jwqT06wFjDLGrl+JPLNkjGN9y2PhnFKWithw7l+Xor1vq9yNp7q3a8aWGOdxJAVXEMKwqwcEDOd845k9fKnOn643szvJFcPPLOgjhkKDAkAKjlyAABznJznrypzJs/G97Jcm4ccSeSR1AHaV4hGUz4dlWz1yPCo690W4s9GitIf1hRPGWNtBHG+6vfgnDHIHePyq7hKkZ1kjv/ANHP+oIVZLy4FxEi2NxO0IKsuI3QHOOZbnywccz5V1O0R3N32Gb2kXPszQl1G63D4md7OMbuPia4Q7Pm+06Jb4C2c2M1nwYVUBEdlIOBkBgEXkMjOadRaDhllnujJObr2mR1TdDNwuEBjPIbuPSk+2Nd4R9oEC6fL7M/BveEFYyKGUuQB2c5OCRnFOdnp5biwleaQuwu7lAT3Kszqo+AAHwpgNl1WSzKXZ3LeO3Rg0YJbgtvLg92SefWpbTbJbC3eFXLhppZckY5u7OR8N6lJwrYuCyOXkV59Vvob7UbYzk8ZzHZ5A+7YMqkef4wefgaeC+uv9EvfcdjdCyaQS4Gd4KcHpj5VJtpVk06TmEGRJTMrEnk5G6T6V6Gn2w006eI/wBVMZj3N4/hIxjPWuemJQkrtnHSRO9kwmkvOIxPauAgdeXdu8sU30JbkzXhnv57gRTNEqyBccgDnkBz51I2NnDZRGKDibpOfvJGc+rE16gtooDKYlxxXLvzzlj/APlNcFqL2sibc3Um0MiRX08lrCCZkYJuhm/CgwM8hz6+FSqXMUly9urHixjLDdOB8cYptBpFnb3jXUSyrKztIw477pZup3c47/CpDGDQhwTITTUuhq15HNqFxNHAVAjcJg7y554UGmetard2javHAs54UKNFIgUrESDknP8AerDHbxRzzTIuJJcb5z1wMCuU+nWtwtysse8LpQk3aI3gOQ93Xuop0S4PTszhrNxLBBaNE5QvdwoxHepYAj0rnq007XtjYwztALjiM8iY3sKB2Rkd+flUhcW0VyqLMu8EdZF59GU5Brnf2FvfIiXCsdxt5GRyjKfEEEEUDknuNNFuJ5bW5juJjLJbTvEJcAb4HQnHLPPB8xUPoWr31xcaZbXU+9I4Z3OAOIjJvKfgQR8KstnZwWduLe3TcjGTjOSSTkknqST31yi0qyhltZI4d17VDHCd49lSMY8/jRT2JcZbbkbrOoXWn3dwFkLLPa/qyEDlMG3eXLv3l9Kd6rLPaWFsUlbiGeGNn5ZYFgD607vLC2vJIJLiIO0EnEjOT2Wr3dW0VzGqTLvKrq4Gccwcj50U9ytL33GeoTyxalpsUblUlkcOo/aAQkfOjWriaBbEwyFeJeRo+O9SeYrtqGnW2oCL2kSExklCkrIQSMdVINLeafb3dtHBOrlEZWXEjKQR0OQc0PkHe5w2hnlt9Inlt3dJBugMmC3NgOWeVdtK4vsKcZrgvlsm5Ch+p67vKlk0+3ksPYpFdoMAYMjFuXP8Wc/HNdLO1js7dYYTJuAkjiSM55+bEmjkaT1Wf//Z"/>
          <p:cNvSpPr>
            <a:spLocks noChangeAspect="1" noChangeArrowheads="1"/>
          </p:cNvSpPr>
          <p:nvPr/>
        </p:nvSpPr>
        <p:spPr bwMode="auto">
          <a:xfrm>
            <a:off x="190558" y="-1270999"/>
            <a:ext cx="2143497" cy="219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8" tIns="46073" rIns="92148" bIns="46073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273189" y="2237869"/>
            <a:ext cx="3530319" cy="1875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9780" tIns="46686" rIns="89780" bIns="46686">
            <a:spAutoFit/>
          </a:bodyPr>
          <a:lstStyle/>
          <a:p>
            <a:pPr algn="ctr"/>
            <a:r>
              <a:rPr lang="fr-FR" b="1" i="1" dirty="0" smtClean="0"/>
              <a:t>Centre d’Immunologie Pierre Fabre</a:t>
            </a:r>
          </a:p>
          <a:p>
            <a:pPr algn="ctr">
              <a:spcBef>
                <a:spcPts val="600"/>
              </a:spcBef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Alain Beck</a:t>
            </a:r>
          </a:p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Elsa Wagner-Rousset</a:t>
            </a:r>
          </a:p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Marie-Claire Janin-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Bussat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Daniel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Ayoub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Olivier Colas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82437" y="119972"/>
            <a:ext cx="3380761" cy="798513"/>
          </a:xfrm>
          <a:prstGeom prst="rect">
            <a:avLst/>
          </a:prstGeom>
        </p:spPr>
        <p:txBody>
          <a:bodyPr vert="horz" lIns="92128" tIns="46064" rIns="92128" bIns="46064" rtlCol="0" anchor="ctr">
            <a:normAutofit fontScale="85000" lnSpcReduction="10000"/>
          </a:bodyPr>
          <a:lstStyle/>
          <a:p>
            <a:pPr algn="ctr" defTabSz="921284"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sz="36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 11" descr="Ab-Sciex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324" y="1092395"/>
            <a:ext cx="2233485" cy="691407"/>
          </a:xfrm>
          <a:prstGeom prst="rect">
            <a:avLst/>
          </a:prstGeom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3881" y="1848851"/>
            <a:ext cx="2300044" cy="663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698" tIns="47162" rIns="90698" bIns="47162">
            <a:spAutoFit/>
          </a:bodyPr>
          <a:lstStyle/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Gary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Impey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1134" algn="l"/>
                <a:tab pos="903869" algn="l"/>
                <a:tab pos="1356607" algn="l"/>
                <a:tab pos="1809341" algn="l"/>
                <a:tab pos="2262079" algn="l"/>
                <a:tab pos="2714815" algn="l"/>
                <a:tab pos="3167549" algn="l"/>
                <a:tab pos="3620285" algn="l"/>
                <a:tab pos="4073020" algn="l"/>
                <a:tab pos="4525758" algn="l"/>
                <a:tab pos="4978493" algn="l"/>
                <a:tab pos="5431228" algn="l"/>
                <a:tab pos="5883965" algn="l"/>
                <a:tab pos="6336698" algn="l"/>
                <a:tab pos="6789435" algn="l"/>
                <a:tab pos="7242170" algn="l"/>
                <a:tab pos="7694904" algn="l"/>
                <a:tab pos="8147641" algn="l"/>
                <a:tab pos="8600377" algn="l"/>
                <a:tab pos="9053113" algn="l"/>
              </a:tabLst>
            </a:pP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Jean-Batiste</a:t>
            </a:r>
            <a:r>
              <a:rPr lang="fr-FR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Vincendet</a:t>
            </a:r>
            <a:endParaRPr lang="fr-FR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198" y="1005718"/>
            <a:ext cx="1651028" cy="12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èche courbée vers la droite 9"/>
          <p:cNvSpPr/>
          <p:nvPr/>
        </p:nvSpPr>
        <p:spPr>
          <a:xfrm>
            <a:off x="326446" y="5752767"/>
            <a:ext cx="368489" cy="614149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6" tIns="45603" rIns="91206" bIns="45603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8898" y="6018145"/>
            <a:ext cx="7387827" cy="33831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lIns="91206" tIns="45603" rIns="91206" bIns="456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Sujet de thèse déposée à l’EDSC Strasbourg 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502885"/>
      </p:ext>
    </p:extLst>
  </p:cSld>
  <p:clrMapOvr>
    <a:masterClrMapping/>
  </p:clrMapOvr>
  <p:transition advTm="6041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64590" y="116648"/>
            <a:ext cx="4517603" cy="660527"/>
          </a:xfrm>
          <a:prstGeom prst="rect">
            <a:avLst/>
          </a:prstGeom>
          <a:noFill/>
        </p:spPr>
        <p:txBody>
          <a:bodyPr wrap="none" lIns="91150" tIns="45574" rIns="91150" bIns="45574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CE-ESI-MS </a:t>
            </a:r>
            <a:r>
              <a:rPr lang="fr-FR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oupling</a:t>
            </a:r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2" y="1665191"/>
            <a:ext cx="3714776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CE-MS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4831" y="1671734"/>
            <a:ext cx="3071834" cy="518746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Great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efficiency</a:t>
            </a:r>
            <a:endParaRPr lang="fr-FR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4810" y="2632433"/>
            <a:ext cx="1357322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Selectivity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4810" y="3149698"/>
            <a:ext cx="1428760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Sensitivity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4810" y="3666969"/>
            <a:ext cx="2786082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Structural information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22" y="4911518"/>
            <a:ext cx="3714776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Drawbacks of CE-MS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14830" y="4906752"/>
            <a:ext cx="4857784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sample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volume 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concentration)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4812" y="5406810"/>
            <a:ext cx="5072098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Compatibility of background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electrolyte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MS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14810" y="5906880"/>
            <a:ext cx="4535490" cy="518882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Difficulty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maintain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electrical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field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3074978" y="1816013"/>
            <a:ext cx="785818" cy="2143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7" tIns="45608" rIns="91217" bIns="45608" rtlCol="0" anchor="ctr"/>
          <a:lstStyle/>
          <a:p>
            <a:pPr algn="ctr"/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3074978" y="5075024"/>
            <a:ext cx="785818" cy="2143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7" tIns="45608" rIns="91217" bIns="45608" rtlCol="0" anchor="ctr"/>
          <a:lstStyle/>
          <a:p>
            <a:pPr algn="ctr"/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17087" y="2126435"/>
            <a:ext cx="2238310" cy="518746"/>
          </a:xfrm>
          <a:prstGeom prst="rect">
            <a:avLst/>
          </a:prstGeom>
          <a:noFill/>
        </p:spPr>
        <p:txBody>
          <a:bodyPr wrap="square" lIns="91166" tIns="45583" rIns="91166" bIns="455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Ultra-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flow rate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356" y="1065259"/>
            <a:ext cx="6232407" cy="360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4839" y="4846146"/>
            <a:ext cx="6250508" cy="471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1277" tIns="45638" rIns="91277" bIns="45638">
            <a:spAutoFit/>
          </a:bodyPr>
          <a:lstStyle/>
          <a:p>
            <a:pPr algn="ctr">
              <a:tabLst>
                <a:tab pos="0" algn="l"/>
                <a:tab pos="446868" algn="l"/>
                <a:tab pos="895315" algn="l"/>
                <a:tab pos="1343773" algn="l"/>
                <a:tab pos="1792224" algn="l"/>
                <a:tab pos="2240681" algn="l"/>
                <a:tab pos="2689134" algn="l"/>
                <a:tab pos="3137585" algn="l"/>
                <a:tab pos="3586040" algn="l"/>
                <a:tab pos="4034492" algn="l"/>
                <a:tab pos="4482947" algn="l"/>
                <a:tab pos="4931398" algn="l"/>
                <a:tab pos="5379851" algn="l"/>
                <a:tab pos="5828305" algn="l"/>
                <a:tab pos="6276757" algn="l"/>
                <a:tab pos="6725210" algn="l"/>
                <a:tab pos="7173661" algn="l"/>
                <a:tab pos="7622117" algn="l"/>
                <a:tab pos="8070568" algn="l"/>
                <a:tab pos="8519021" algn="l"/>
                <a:tab pos="8967475" algn="l"/>
              </a:tabLst>
            </a:pPr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“sheath liquid” interface is the most common</a:t>
            </a:r>
            <a:endParaRPr lang="en-US" sz="2400" i="1" u="sng" dirty="0">
              <a:solidFill>
                <a:schemeClr val="tx2">
                  <a:lumMod val="75000"/>
                </a:schemeClr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54939" y="119416"/>
            <a:ext cx="6444215" cy="647040"/>
          </a:xfrm>
          <a:prstGeom prst="rect">
            <a:avLst/>
          </a:prstGeom>
          <a:noFill/>
        </p:spPr>
        <p:txBody>
          <a:bodyPr wrap="none" lIns="92146" tIns="46071" rIns="92146" bIns="46071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Addressing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CE-MS </a:t>
            </a:r>
            <a:r>
              <a:rPr lang="fr-F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imitations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690" y="5749176"/>
            <a:ext cx="7751929" cy="7236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91277" tIns="45638" rIns="91277" bIns="45638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46868" algn="l"/>
                <a:tab pos="895315" algn="l"/>
                <a:tab pos="1343773" algn="l"/>
                <a:tab pos="1792224" algn="l"/>
                <a:tab pos="2240681" algn="l"/>
                <a:tab pos="2689134" algn="l"/>
                <a:tab pos="3137585" algn="l"/>
                <a:tab pos="3586040" algn="l"/>
                <a:tab pos="4034492" algn="l"/>
                <a:tab pos="4482947" algn="l"/>
                <a:tab pos="4931398" algn="l"/>
                <a:tab pos="5379851" algn="l"/>
                <a:tab pos="5828305" algn="l"/>
                <a:tab pos="6276757" algn="l"/>
                <a:tab pos="6725210" algn="l"/>
                <a:tab pos="7173661" algn="l"/>
                <a:tab pos="7622117" algn="l"/>
                <a:tab pos="8070568" algn="l"/>
                <a:tab pos="8519021" algn="l"/>
                <a:tab pos="8967475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Over 30 publications describing new interfaces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46868" algn="l"/>
                <a:tab pos="895315" algn="l"/>
                <a:tab pos="1343773" algn="l"/>
                <a:tab pos="1792224" algn="l"/>
                <a:tab pos="2240681" algn="l"/>
                <a:tab pos="2689134" algn="l"/>
                <a:tab pos="3137585" algn="l"/>
                <a:tab pos="3586040" algn="l"/>
                <a:tab pos="4034492" algn="l"/>
                <a:tab pos="4482947" algn="l"/>
                <a:tab pos="4931398" algn="l"/>
                <a:tab pos="5379851" algn="l"/>
                <a:tab pos="5828305" algn="l"/>
                <a:tab pos="6276757" algn="l"/>
                <a:tab pos="6725210" algn="l"/>
                <a:tab pos="7173661" algn="l"/>
                <a:tab pos="7622117" algn="l"/>
                <a:tab pos="8070568" algn="l"/>
                <a:tab pos="8519021" algn="l"/>
                <a:tab pos="8967475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 3 different categories (sheath liquid, junction liquid,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sheathless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6" charset="0"/>
              </a:rPr>
              <a:t>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80915" y="1619742"/>
            <a:ext cx="4042988" cy="818988"/>
          </a:xfrm>
          <a:prstGeom prst="rect">
            <a:avLst/>
          </a:prstGeom>
          <a:noFill/>
        </p:spPr>
        <p:txBody>
          <a:bodyPr wrap="square" lIns="184341" tIns="92171" rIns="184341" bIns="92171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miniaturized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technique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performing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ultra-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flow rates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854" y="2799554"/>
            <a:ext cx="4437110" cy="818988"/>
          </a:xfrm>
          <a:prstGeom prst="rect">
            <a:avLst/>
          </a:prstGeom>
          <a:noFill/>
        </p:spPr>
        <p:txBody>
          <a:bodyPr wrap="square" lIns="184341" tIns="92171" rIns="184341" bIns="92171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Decreasing the flow allows for increased sensitivity in the ESI-MS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461107" y="3826972"/>
            <a:ext cx="464023" cy="627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5" rIns="91373" bIns="45685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23991" y="4967988"/>
            <a:ext cx="2756848" cy="1071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84341" tIns="92171" rIns="184341" bIns="92171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fr-FR" sz="2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Sheathless</a:t>
            </a: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CE-ESI-MS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9820" y="6709455"/>
            <a:ext cx="8145289" cy="283573"/>
          </a:xfrm>
          <a:prstGeom prst="rect">
            <a:avLst/>
          </a:prstGeom>
          <a:noFill/>
        </p:spPr>
        <p:txBody>
          <a:bodyPr wrap="square" lIns="92294" tIns="46148" rIns="92294" bIns="46148" rtlCol="0">
            <a:spAutoFit/>
          </a:bodyPr>
          <a:lstStyle/>
          <a:p>
            <a:r>
              <a:rPr lang="en-US" sz="1200" i="1" baseline="30000" dirty="0" smtClean="0">
                <a:latin typeface="Candara" pitchFamily="34" charset="0"/>
              </a:rPr>
              <a:t>1</a:t>
            </a:r>
            <a:r>
              <a:rPr lang="en-US" sz="1200" i="1" dirty="0" smtClean="0">
                <a:latin typeface="Candara" pitchFamily="34" charset="0"/>
              </a:rPr>
              <a:t>Wilm, Mann International Journal of Mass Spectrometry 1994, 136, 167–180</a:t>
            </a:r>
            <a:endParaRPr lang="en-US" sz="1200" i="1" dirty="0">
              <a:latin typeface="Candar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54940" y="119416"/>
            <a:ext cx="6443418" cy="661484"/>
          </a:xfrm>
          <a:prstGeom prst="rect">
            <a:avLst/>
          </a:prstGeom>
          <a:noFill/>
        </p:spPr>
        <p:txBody>
          <a:bodyPr wrap="none" lIns="92086" tIns="46044" rIns="92086" bIns="46044" rtlCol="0">
            <a:sp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Addressing</a:t>
            </a:r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CE-MS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72" y="1166591"/>
            <a:ext cx="8688309" cy="385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91677" y="122272"/>
            <a:ext cx="3162143" cy="662642"/>
          </a:xfrm>
          <a:prstGeom prst="rect">
            <a:avLst/>
          </a:prstGeom>
          <a:noFill/>
        </p:spPr>
        <p:txBody>
          <a:bodyPr wrap="none" lIns="93043" tIns="46523" rIns="93043" bIns="46523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CESI Interface</a:t>
            </a:r>
          </a:p>
        </p:txBody>
      </p: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081" y="5956312"/>
            <a:ext cx="1178507" cy="597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366096" y="5178951"/>
            <a:ext cx="8251534" cy="8170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/>
        </p:spPr>
        <p:txBody>
          <a:bodyPr wrap="square" lIns="182501" tIns="91251" rIns="182501" bIns="91251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30 µm ID separation capillary with outlet portion etched by HF, provides electrical contact</a:t>
            </a:r>
          </a:p>
        </p:txBody>
      </p:sp>
      <p:sp>
        <p:nvSpPr>
          <p:cNvPr id="67" name="TextBox 2"/>
          <p:cNvSpPr txBox="1"/>
          <p:nvPr/>
        </p:nvSpPr>
        <p:spPr>
          <a:xfrm>
            <a:off x="7969" y="6662384"/>
            <a:ext cx="8967788" cy="282630"/>
          </a:xfrm>
          <a:prstGeom prst="rect">
            <a:avLst/>
          </a:prstGeom>
          <a:noFill/>
        </p:spPr>
        <p:txBody>
          <a:bodyPr wrap="square" lIns="91353" tIns="45675" rIns="91353" bIns="45675" rtlCol="0">
            <a:spAutoFit/>
          </a:bodyPr>
          <a:lstStyle/>
          <a:p>
            <a:r>
              <a:rPr lang="en-US" sz="1200" i="1" dirty="0" smtClean="0"/>
              <a:t>Originally developed by M. </a:t>
            </a:r>
            <a:r>
              <a:rPr lang="en-US" sz="1200" i="1" dirty="0" err="1" smtClean="0"/>
              <a:t>Moini</a:t>
            </a:r>
            <a:r>
              <a:rPr lang="en-US" sz="1200" i="1" dirty="0" smtClean="0"/>
              <a:t> at U. of Texas and further developed by Beckman Coulter Inc.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AEF03-F0DB-4C0F-B611-65A9D3840B8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91677" y="122272"/>
            <a:ext cx="3162143" cy="662642"/>
          </a:xfrm>
          <a:prstGeom prst="rect">
            <a:avLst/>
          </a:prstGeom>
          <a:noFill/>
        </p:spPr>
        <p:txBody>
          <a:bodyPr wrap="none" lIns="93043" tIns="46523" rIns="93043" bIns="46523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CESI Interface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42869" y="4635894"/>
            <a:ext cx="8716950" cy="503915"/>
          </a:xfrm>
          <a:prstGeom prst="rect">
            <a:avLst/>
          </a:prstGeom>
          <a:noFill/>
        </p:spPr>
        <p:txBody>
          <a:bodyPr wrap="square" lIns="184341" tIns="92171" rIns="184341" bIns="92171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sheath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necessary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anymore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CE-ESI-MS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lèche courbée vers la droite 61"/>
          <p:cNvSpPr/>
          <p:nvPr/>
        </p:nvSpPr>
        <p:spPr>
          <a:xfrm>
            <a:off x="2203717" y="5225690"/>
            <a:ext cx="352525" cy="466700"/>
          </a:xfrm>
          <a:prstGeom prst="curvedRightArrow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4" tIns="45601" rIns="91204" bIns="45601" rtlCol="0" anchor="ctr"/>
          <a:lstStyle/>
          <a:p>
            <a:pPr algn="ctr"/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500732" y="5401286"/>
            <a:ext cx="5144429" cy="503915"/>
          </a:xfrm>
          <a:prstGeom prst="rect">
            <a:avLst/>
          </a:prstGeom>
          <a:noFill/>
        </p:spPr>
        <p:txBody>
          <a:bodyPr wrap="square" lIns="184341" tIns="92171" rIns="184341" bIns="92171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 flow rates and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sensitivity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081" y="5956312"/>
            <a:ext cx="1178507" cy="597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" name="Image 65" descr="couplage CESI-560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38" y="1319412"/>
            <a:ext cx="3714749" cy="278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2473793"/>
            <a:ext cx="7773750" cy="1505074"/>
          </a:xfrm>
        </p:spPr>
        <p:txBody>
          <a:bodyPr>
            <a:normAutofit/>
          </a:bodyPr>
          <a:lstStyle/>
          <a:p>
            <a:r>
              <a:rPr lang="en-US" sz="34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are the accessible flow rates?</a:t>
            </a:r>
            <a:endParaRPr lang="en-US" sz="34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CE08-FA56-4D8B-8F6F-C5683687914A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4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</TotalTime>
  <Words>1715</Words>
  <Application>Microsoft Office PowerPoint</Application>
  <PresentationFormat>Personnalisé</PresentationFormat>
  <Paragraphs>540</Paragraphs>
  <Slides>36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What are the accessible flow rates?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ISIS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Rabah</dc:creator>
  <cp:lastModifiedBy>yannis francois</cp:lastModifiedBy>
  <cp:revision>901</cp:revision>
  <dcterms:created xsi:type="dcterms:W3CDTF">2012-03-22T14:21:59Z</dcterms:created>
  <dcterms:modified xsi:type="dcterms:W3CDTF">2013-10-28T09:28:30Z</dcterms:modified>
</cp:coreProperties>
</file>