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1"/>
  </p:notesMasterIdLst>
  <p:sldIdLst>
    <p:sldId id="482" r:id="rId2"/>
    <p:sldId id="305" r:id="rId3"/>
    <p:sldId id="405" r:id="rId4"/>
    <p:sldId id="295" r:id="rId5"/>
    <p:sldId id="257" r:id="rId6"/>
    <p:sldId id="260" r:id="rId7"/>
    <p:sldId id="297" r:id="rId8"/>
    <p:sldId id="270" r:id="rId9"/>
    <p:sldId id="304" r:id="rId10"/>
    <p:sldId id="261" r:id="rId11"/>
    <p:sldId id="262" r:id="rId12"/>
    <p:sldId id="264" r:id="rId13"/>
    <p:sldId id="266" r:id="rId14"/>
    <p:sldId id="267" r:id="rId15"/>
    <p:sldId id="301" r:id="rId16"/>
    <p:sldId id="346" r:id="rId17"/>
    <p:sldId id="404" r:id="rId18"/>
    <p:sldId id="271" r:id="rId19"/>
    <p:sldId id="275" r:id="rId20"/>
    <p:sldId id="337" r:id="rId21"/>
    <p:sldId id="276" r:id="rId22"/>
    <p:sldId id="277" r:id="rId23"/>
    <p:sldId id="278" r:id="rId24"/>
    <p:sldId id="309" r:id="rId25"/>
    <p:sldId id="310" r:id="rId26"/>
    <p:sldId id="311" r:id="rId27"/>
    <p:sldId id="349" r:id="rId28"/>
    <p:sldId id="313" r:id="rId29"/>
    <p:sldId id="347" r:id="rId30"/>
    <p:sldId id="314" r:id="rId31"/>
    <p:sldId id="315" r:id="rId32"/>
    <p:sldId id="316" r:id="rId33"/>
    <p:sldId id="348" r:id="rId34"/>
    <p:sldId id="342" r:id="rId35"/>
    <p:sldId id="323" r:id="rId36"/>
    <p:sldId id="350" r:id="rId37"/>
    <p:sldId id="328" r:id="rId38"/>
    <p:sldId id="330" r:id="rId39"/>
    <p:sldId id="351" r:id="rId40"/>
    <p:sldId id="332" r:id="rId41"/>
    <p:sldId id="338" r:id="rId42"/>
    <p:sldId id="340" r:id="rId43"/>
    <p:sldId id="341" r:id="rId44"/>
    <p:sldId id="333" r:id="rId45"/>
    <p:sldId id="334" r:id="rId46"/>
    <p:sldId id="403" r:id="rId47"/>
    <p:sldId id="307" r:id="rId48"/>
    <p:sldId id="279" r:id="rId49"/>
    <p:sldId id="411" r:id="rId50"/>
    <p:sldId id="280" r:id="rId51"/>
    <p:sldId id="281" r:id="rId52"/>
    <p:sldId id="282" r:id="rId53"/>
    <p:sldId id="378" r:id="rId54"/>
    <p:sldId id="283" r:id="rId55"/>
    <p:sldId id="284" r:id="rId56"/>
    <p:sldId id="357" r:id="rId57"/>
    <p:sldId id="358" r:id="rId58"/>
    <p:sldId id="382" r:id="rId59"/>
    <p:sldId id="361" r:id="rId60"/>
    <p:sldId id="363" r:id="rId61"/>
    <p:sldId id="367" r:id="rId62"/>
    <p:sldId id="369" r:id="rId63"/>
    <p:sldId id="386" r:id="rId64"/>
    <p:sldId id="387" r:id="rId65"/>
    <p:sldId id="389" r:id="rId66"/>
    <p:sldId id="388" r:id="rId67"/>
    <p:sldId id="402" r:id="rId68"/>
    <p:sldId id="396" r:id="rId69"/>
    <p:sldId id="397" r:id="rId70"/>
    <p:sldId id="398" r:id="rId71"/>
    <p:sldId id="399" r:id="rId72"/>
    <p:sldId id="401" r:id="rId73"/>
    <p:sldId id="390" r:id="rId74"/>
    <p:sldId id="406" r:id="rId75"/>
    <p:sldId id="286" r:id="rId76"/>
    <p:sldId id="407" r:id="rId77"/>
    <p:sldId id="287" r:id="rId78"/>
    <p:sldId id="408" r:id="rId79"/>
    <p:sldId id="409" r:id="rId80"/>
    <p:sldId id="410" r:id="rId81"/>
    <p:sldId id="412" r:id="rId82"/>
    <p:sldId id="439" r:id="rId83"/>
    <p:sldId id="440" r:id="rId84"/>
    <p:sldId id="438" r:id="rId85"/>
    <p:sldId id="443" r:id="rId86"/>
    <p:sldId id="444" r:id="rId87"/>
    <p:sldId id="450" r:id="rId88"/>
    <p:sldId id="445" r:id="rId89"/>
    <p:sldId id="446" r:id="rId90"/>
    <p:sldId id="451" r:id="rId91"/>
    <p:sldId id="441" r:id="rId92"/>
    <p:sldId id="452" r:id="rId93"/>
    <p:sldId id="442" r:id="rId94"/>
    <p:sldId id="453" r:id="rId95"/>
    <p:sldId id="460" r:id="rId96"/>
    <p:sldId id="461" r:id="rId97"/>
    <p:sldId id="454" r:id="rId98"/>
    <p:sldId id="468" r:id="rId99"/>
    <p:sldId id="469" r:id="rId100"/>
    <p:sldId id="470" r:id="rId101"/>
    <p:sldId id="471" r:id="rId102"/>
    <p:sldId id="472" r:id="rId103"/>
    <p:sldId id="473" r:id="rId104"/>
    <p:sldId id="456" r:id="rId105"/>
    <p:sldId id="457" r:id="rId106"/>
    <p:sldId id="474" r:id="rId107"/>
    <p:sldId id="479" r:id="rId108"/>
    <p:sldId id="480" r:id="rId109"/>
    <p:sldId id="481" r:id="rId110"/>
  </p:sldIdLst>
  <p:sldSz cx="9144000" cy="6858000" type="screen4x3"/>
  <p:notesSz cx="7099300" cy="10234613"/>
  <p:defaultTextStyle>
    <a:defPPr>
      <a:defRPr lang="en-GB"/>
    </a:defPPr>
    <a:lvl1pPr algn="ctr" defTabSz="449263" rtl="0" fontAlgn="base">
      <a:lnSpc>
        <a:spcPct val="86000"/>
      </a:lnSpc>
      <a:spcBef>
        <a:spcPts val="800"/>
      </a:spcBef>
      <a:spcAft>
        <a:spcPct val="0"/>
      </a:spcAft>
      <a:buClr>
        <a:srgbClr val="FF0000"/>
      </a:buClr>
      <a:buSzPct val="100000"/>
      <a:buFont typeface="Arial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1pPr>
    <a:lvl2pPr marL="457200" algn="ctr" defTabSz="449263" rtl="0" fontAlgn="base">
      <a:lnSpc>
        <a:spcPct val="86000"/>
      </a:lnSpc>
      <a:spcBef>
        <a:spcPts val="800"/>
      </a:spcBef>
      <a:spcAft>
        <a:spcPct val="0"/>
      </a:spcAft>
      <a:buClr>
        <a:srgbClr val="FF0000"/>
      </a:buClr>
      <a:buSzPct val="100000"/>
      <a:buFont typeface="Arial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2pPr>
    <a:lvl3pPr marL="914400" algn="ctr" defTabSz="449263" rtl="0" fontAlgn="base">
      <a:lnSpc>
        <a:spcPct val="86000"/>
      </a:lnSpc>
      <a:spcBef>
        <a:spcPts val="800"/>
      </a:spcBef>
      <a:spcAft>
        <a:spcPct val="0"/>
      </a:spcAft>
      <a:buClr>
        <a:srgbClr val="FF0000"/>
      </a:buClr>
      <a:buSzPct val="100000"/>
      <a:buFont typeface="Arial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3pPr>
    <a:lvl4pPr marL="1371600" algn="ctr" defTabSz="449263" rtl="0" fontAlgn="base">
      <a:lnSpc>
        <a:spcPct val="86000"/>
      </a:lnSpc>
      <a:spcBef>
        <a:spcPts val="800"/>
      </a:spcBef>
      <a:spcAft>
        <a:spcPct val="0"/>
      </a:spcAft>
      <a:buClr>
        <a:srgbClr val="FF0000"/>
      </a:buClr>
      <a:buSzPct val="100000"/>
      <a:buFont typeface="Arial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4pPr>
    <a:lvl5pPr marL="1828800" algn="ctr" defTabSz="449263" rtl="0" fontAlgn="base">
      <a:lnSpc>
        <a:spcPct val="86000"/>
      </a:lnSpc>
      <a:spcBef>
        <a:spcPts val="800"/>
      </a:spcBef>
      <a:spcAft>
        <a:spcPct val="0"/>
      </a:spcAft>
      <a:buClr>
        <a:srgbClr val="FF0000"/>
      </a:buClr>
      <a:buSzPct val="100000"/>
      <a:buFont typeface="Arial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AE6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4.xml"/><Relationship Id="rId2" Type="http://schemas.openxmlformats.org/officeDocument/2006/relationships/slide" Target="slides/slide63.xml"/><Relationship Id="rId1" Type="http://schemas.openxmlformats.org/officeDocument/2006/relationships/slide" Target="slides/slide56.xml"/><Relationship Id="rId5" Type="http://schemas.openxmlformats.org/officeDocument/2006/relationships/slide" Target="slides/slide66.xml"/><Relationship Id="rId4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4759" tIns="47380" rIns="94759" bIns="47380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4759" tIns="47380" rIns="94759" bIns="47380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4759" tIns="47380" rIns="94759" bIns="47380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67" tIns="48499" rIns="93267" bIns="4849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63926" algn="l"/>
                <a:tab pos="929497" algn="l"/>
                <a:tab pos="1395067" algn="l"/>
                <a:tab pos="1860638" algn="l"/>
                <a:tab pos="2326209" algn="l"/>
                <a:tab pos="2791780" algn="l"/>
                <a:tab pos="3257350" algn="l"/>
                <a:tab pos="3722921" algn="l"/>
                <a:tab pos="4188491" algn="l"/>
                <a:tab pos="4654063" algn="l"/>
                <a:tab pos="5119633" algn="l"/>
                <a:tab pos="5585204" algn="l"/>
                <a:tab pos="6050774" algn="l"/>
                <a:tab pos="6516346" algn="l"/>
                <a:tab pos="6981916" algn="l"/>
                <a:tab pos="7447487" algn="l"/>
                <a:tab pos="7913057" algn="l"/>
                <a:tab pos="8378629" algn="l"/>
                <a:tab pos="8844199" algn="l"/>
                <a:tab pos="9309770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181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67" tIns="48499" rIns="93267" bIns="484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63926" algn="l"/>
                <a:tab pos="929497" algn="l"/>
                <a:tab pos="1395067" algn="l"/>
                <a:tab pos="1860638" algn="l"/>
                <a:tab pos="2326209" algn="l"/>
                <a:tab pos="2791780" algn="l"/>
                <a:tab pos="3257350" algn="l"/>
                <a:tab pos="3722921" algn="l"/>
                <a:tab pos="4188491" algn="l"/>
                <a:tab pos="4654063" algn="l"/>
                <a:tab pos="5119633" algn="l"/>
                <a:tab pos="5585204" algn="l"/>
                <a:tab pos="6050774" algn="l"/>
                <a:tab pos="6516346" algn="l"/>
                <a:tab pos="6981916" algn="l"/>
                <a:tab pos="7447487" algn="l"/>
                <a:tab pos="7913057" algn="l"/>
                <a:tab pos="8378629" algn="l"/>
                <a:tab pos="8844199" algn="l"/>
                <a:tab pos="9309770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903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3338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59338"/>
            <a:ext cx="5200650" cy="4605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67" tIns="48499" rIns="93267" bIns="48499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181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67" tIns="48499" rIns="93267" bIns="4849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63926" algn="l"/>
                <a:tab pos="929497" algn="l"/>
                <a:tab pos="1395067" algn="l"/>
                <a:tab pos="1860638" algn="l"/>
                <a:tab pos="2326209" algn="l"/>
                <a:tab pos="2791780" algn="l"/>
                <a:tab pos="3257350" algn="l"/>
                <a:tab pos="3722921" algn="l"/>
                <a:tab pos="4188491" algn="l"/>
                <a:tab pos="4654063" algn="l"/>
                <a:tab pos="5119633" algn="l"/>
                <a:tab pos="5585204" algn="l"/>
                <a:tab pos="6050774" algn="l"/>
                <a:tab pos="6516346" algn="l"/>
                <a:tab pos="6981916" algn="l"/>
                <a:tab pos="7447487" algn="l"/>
                <a:tab pos="7913057" algn="l"/>
                <a:tab pos="8378629" algn="l"/>
                <a:tab pos="8844199" algn="l"/>
                <a:tab pos="9309770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181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67" tIns="48499" rIns="93267" bIns="484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63926" algn="l"/>
                <a:tab pos="929497" algn="l"/>
                <a:tab pos="1395067" algn="l"/>
                <a:tab pos="1860638" algn="l"/>
                <a:tab pos="2326209" algn="l"/>
                <a:tab pos="2791780" algn="l"/>
                <a:tab pos="3257350" algn="l"/>
                <a:tab pos="3722921" algn="l"/>
                <a:tab pos="4188491" algn="l"/>
                <a:tab pos="4654063" algn="l"/>
                <a:tab pos="5119633" algn="l"/>
                <a:tab pos="5585204" algn="l"/>
                <a:tab pos="6050774" algn="l"/>
                <a:tab pos="6516346" algn="l"/>
                <a:tab pos="6981916" algn="l"/>
                <a:tab pos="7447487" algn="l"/>
                <a:tab pos="7913057" algn="l"/>
                <a:tab pos="8378629" algn="l"/>
                <a:tab pos="8844199" algn="l"/>
                <a:tab pos="9309770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C2408445-CA96-4CE7-A005-49E16909917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2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B9613-2F94-4863-8BEC-6131BE9ECD01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4987084C-5427-4644-B6DC-7DC2E485AC34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10</a:t>
            </a:fld>
            <a:endParaRPr lang="en-GB" smtClean="0"/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83D035C-5152-49A1-ABE8-148F7DD2886C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41A699D-C30E-40CB-A7CD-F7B6C3F686EE}" type="slidenum">
              <a:rPr lang="en-GB" smtClean="0"/>
              <a:pPr>
                <a:defRPr/>
              </a:pPr>
              <a:t>101</a:t>
            </a:fld>
            <a:endParaRPr lang="en-GB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7B71465-9FA0-41B3-A27F-E61FA93EE37E}" type="slidenum">
              <a:rPr lang="en-GB" smtClean="0"/>
              <a:pPr>
                <a:defRPr/>
              </a:pPr>
              <a:t>102</a:t>
            </a:fld>
            <a:endParaRPr lang="en-GB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AC159EA2-6568-4FB1-9CBB-D261EE9362A0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103</a:t>
            </a:fld>
            <a:endParaRPr lang="en-GB" smtClean="0"/>
          </a:p>
        </p:txBody>
      </p:sp>
      <p:sp>
        <p:nvSpPr>
          <p:cNvPr id="236547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36548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29F03C5-5251-473B-A942-C282E978E2BA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B4873A1-1E55-40BD-BBE0-1DF88E54D48C}" type="slidenum">
              <a:rPr lang="en-GB" smtClean="0"/>
              <a:pPr>
                <a:defRPr/>
              </a:pPr>
              <a:t>105</a:t>
            </a:fld>
            <a:endParaRPr lang="en-GB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0D9EDDE-63E1-4D0C-8B87-102B51694CCA}" type="slidenum">
              <a:rPr lang="en-GB" smtClean="0"/>
              <a:pPr>
                <a:defRPr/>
              </a:pPr>
              <a:t>106</a:t>
            </a:fld>
            <a:endParaRPr lang="en-GB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20ECFE67-4E53-45E8-854E-8F4A65AED299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107</a:t>
            </a:fld>
            <a:endParaRPr lang="en-GB" smtClean="0"/>
          </a:p>
        </p:txBody>
      </p:sp>
      <p:sp>
        <p:nvSpPr>
          <p:cNvPr id="240643" name="Text Box 1"/>
          <p:cNvSpPr txBox="1">
            <a:spLocks noChangeArrowheads="1"/>
          </p:cNvSpPr>
          <p:nvPr/>
        </p:nvSpPr>
        <p:spPr bwMode="auto">
          <a:xfrm>
            <a:off x="1039813" y="777875"/>
            <a:ext cx="5016500" cy="383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735" tIns="46868" rIns="93735" bIns="46868" anchor="ctr"/>
          <a:lstStyle/>
          <a:p>
            <a:endParaRPr lang="en-US"/>
          </a:p>
        </p:txBody>
      </p:sp>
      <p:sp>
        <p:nvSpPr>
          <p:cNvPr id="240644" name="Rectangle 2"/>
          <p:cNvSpPr>
            <a:spLocks noGrp="1" noChangeArrowheads="1"/>
          </p:cNvSpPr>
          <p:nvPr>
            <p:ph type="body"/>
          </p:nvPr>
        </p:nvSpPr>
        <p:spPr>
          <a:xfrm>
            <a:off x="708025" y="4859338"/>
            <a:ext cx="5676900" cy="46021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F69B5B04-39E4-4106-A826-7A73B09E58EC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108</a:t>
            </a:fld>
            <a:endParaRPr lang="en-GB" smtClean="0"/>
          </a:p>
        </p:txBody>
      </p:sp>
      <p:sp>
        <p:nvSpPr>
          <p:cNvPr id="241667" name="Text Box 1"/>
          <p:cNvSpPr txBox="1">
            <a:spLocks noChangeArrowheads="1"/>
          </p:cNvSpPr>
          <p:nvPr/>
        </p:nvSpPr>
        <p:spPr bwMode="auto">
          <a:xfrm>
            <a:off x="1039813" y="777875"/>
            <a:ext cx="5016500" cy="383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735" tIns="46868" rIns="93735" bIns="46868" anchor="ctr"/>
          <a:lstStyle/>
          <a:p>
            <a:endParaRPr lang="en-US"/>
          </a:p>
        </p:txBody>
      </p:sp>
      <p:sp>
        <p:nvSpPr>
          <p:cNvPr id="241668" name="Rectangle 2"/>
          <p:cNvSpPr>
            <a:spLocks noGrp="1" noChangeArrowheads="1"/>
          </p:cNvSpPr>
          <p:nvPr>
            <p:ph type="body"/>
          </p:nvPr>
        </p:nvSpPr>
        <p:spPr>
          <a:xfrm>
            <a:off x="708025" y="4859338"/>
            <a:ext cx="5676900" cy="46021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42F2E2A6-C2BD-4BE5-9FFB-5DC0CA967F01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109</a:t>
            </a:fld>
            <a:endParaRPr lang="en-GB" smtClean="0"/>
          </a:p>
        </p:txBody>
      </p:sp>
      <p:sp>
        <p:nvSpPr>
          <p:cNvPr id="242691" name="Text Box 1"/>
          <p:cNvSpPr txBox="1">
            <a:spLocks noChangeArrowheads="1"/>
          </p:cNvSpPr>
          <p:nvPr/>
        </p:nvSpPr>
        <p:spPr bwMode="auto">
          <a:xfrm>
            <a:off x="1039813" y="777875"/>
            <a:ext cx="5016500" cy="383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735" tIns="46868" rIns="93735" bIns="46868" anchor="ctr"/>
          <a:lstStyle/>
          <a:p>
            <a:endParaRPr lang="en-US"/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body"/>
          </p:nvPr>
        </p:nvSpPr>
        <p:spPr>
          <a:xfrm>
            <a:off x="708025" y="4859338"/>
            <a:ext cx="5676900" cy="46021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915DA4FD-1B4C-45EE-AE69-88ADA4EAF101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11</a:t>
            </a:fld>
            <a:endParaRPr lang="en-GB" smtClean="0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25C4DADF-EA1D-4EB5-A190-5E143E9F1A58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12</a:t>
            </a:fld>
            <a:endParaRPr lang="en-GB" smtClean="0"/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0C372335-4D39-4271-8716-8349CB9BB0A0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13</a:t>
            </a:fld>
            <a:endParaRPr lang="en-GB" smtClean="0"/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0253E8E8-5634-426E-AF9B-4680ABBD9742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14</a:t>
            </a:fld>
            <a:endParaRPr lang="en-GB" smtClean="0"/>
          </a:p>
        </p:txBody>
      </p:sp>
      <p:sp>
        <p:nvSpPr>
          <p:cNvPr id="143363" name="Text Box 1"/>
          <p:cNvSpPr txBox="1">
            <a:spLocks noChangeArrowheads="1"/>
          </p:cNvSpPr>
          <p:nvPr/>
        </p:nvSpPr>
        <p:spPr bwMode="auto">
          <a:xfrm>
            <a:off x="808038" y="766763"/>
            <a:ext cx="5484812" cy="38401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AEAE8F7-A096-4DF4-896B-911F54F0ED6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BFE67188-1097-4B46-BB24-CFAA9B083A60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16</a:t>
            </a:fld>
            <a:endParaRPr lang="en-GB" smtClean="0"/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D11813FE-4DF6-4435-8F08-228AD4406033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17</a:t>
            </a:fld>
            <a:endParaRPr lang="en-GB" smtClean="0"/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C0E46720-B548-4BE0-94D4-A5B7A9440F76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18</a:t>
            </a:fld>
            <a:endParaRPr lang="en-GB" smtClean="0"/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8F5B9B21-8CE8-4048-BFA9-6C2BC81FDB73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19</a:t>
            </a:fld>
            <a:endParaRPr lang="en-GB" smtClean="0"/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02233289-0BEE-44D3-B2A4-F619BC9EE3C4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2</a:t>
            </a:fld>
            <a:endParaRPr lang="en-GB" smtClean="0"/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C385CECD-207A-4A51-B22E-7F8F24A67B7D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20</a:t>
            </a:fld>
            <a:endParaRPr lang="en-GB" smtClean="0"/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1038225" y="777875"/>
            <a:ext cx="5021263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607A9F1E-6AB8-4C31-9610-141E471BCAF8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21</a:t>
            </a:fld>
            <a:endParaRPr lang="en-GB" smtClean="0"/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C2DA3160-F1DE-4ED4-93B5-8E119E5F2A4A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22</a:t>
            </a:fld>
            <a:endParaRPr lang="en-GB" smtClean="0"/>
          </a:p>
        </p:txBody>
      </p:sp>
      <p:sp>
        <p:nvSpPr>
          <p:cNvPr id="151555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97F14C22-412D-4101-9024-70860D1DFB9B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23</a:t>
            </a:fld>
            <a:endParaRPr lang="en-GB" smtClean="0"/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DF5E1D59-123F-4B3C-BBCD-3AF1352DC436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24</a:t>
            </a:fld>
            <a:endParaRPr lang="en-GB" smtClean="0"/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1038225" y="777875"/>
            <a:ext cx="5021263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82141744-2FED-4771-A631-B5AA3027BE96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25</a:t>
            </a:fld>
            <a:endParaRPr lang="en-GB" smtClean="0"/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1038225" y="777875"/>
            <a:ext cx="5021263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2441B247-D1B5-4027-90A5-2F0DED389259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26</a:t>
            </a:fld>
            <a:endParaRPr lang="en-GB" smtClean="0"/>
          </a:p>
        </p:txBody>
      </p:sp>
      <p:sp>
        <p:nvSpPr>
          <p:cNvPr id="155651" name="Text Box 1"/>
          <p:cNvSpPr txBox="1">
            <a:spLocks noChangeArrowheads="1"/>
          </p:cNvSpPr>
          <p:nvPr/>
        </p:nvSpPr>
        <p:spPr bwMode="auto">
          <a:xfrm>
            <a:off x="1038225" y="777875"/>
            <a:ext cx="501967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77875"/>
            <a:ext cx="5113337" cy="3833813"/>
          </a:xfrm>
          <a:ln/>
        </p:spPr>
      </p:sp>
      <p:sp>
        <p:nvSpPr>
          <p:cNvPr id="156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E4C37BE-9ABF-4F38-8617-79861A9E9E54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4C891CDB-140F-4771-B408-AD9AFF576489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28</a:t>
            </a:fld>
            <a:endParaRPr lang="en-GB" smtClean="0"/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1038225" y="777875"/>
            <a:ext cx="501967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27EB5B2-C277-4E33-8A96-8F6FE3C3A3B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231B3ABF-1154-4E94-AAD4-B65C3EA5F10A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3</a:t>
            </a:fld>
            <a:endParaRPr lang="en-GB" smtClean="0"/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D49C6118-A10A-43BF-9BA4-5E3FD78925A9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30</a:t>
            </a:fld>
            <a:endParaRPr lang="en-GB" smtClean="0"/>
          </a:p>
        </p:txBody>
      </p:sp>
      <p:sp>
        <p:nvSpPr>
          <p:cNvPr id="159747" name="Text Box 1"/>
          <p:cNvSpPr txBox="1">
            <a:spLocks noChangeArrowheads="1"/>
          </p:cNvSpPr>
          <p:nvPr/>
        </p:nvSpPr>
        <p:spPr bwMode="auto">
          <a:xfrm>
            <a:off x="1038225" y="777875"/>
            <a:ext cx="501967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77875"/>
            <a:ext cx="5113337" cy="3833813"/>
          </a:xfrm>
          <a:ln/>
        </p:spPr>
      </p:sp>
      <p:sp>
        <p:nvSpPr>
          <p:cNvPr id="160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9EA888A-3DC4-4C91-82EF-FF50D990CE6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77875"/>
            <a:ext cx="5113337" cy="3833813"/>
          </a:xfrm>
          <a:ln/>
        </p:spPr>
      </p:sp>
      <p:sp>
        <p:nvSpPr>
          <p:cNvPr id="161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449B5D-A190-4BBA-BB29-E138C1A0844F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77875"/>
            <a:ext cx="5113337" cy="3833813"/>
          </a:xfrm>
          <a:ln/>
        </p:spPr>
      </p:sp>
      <p:sp>
        <p:nvSpPr>
          <p:cNvPr id="162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060B34D-86A3-48AB-880D-800B312FFA03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EB94137-B1EA-4BDE-9767-5B1FCF708B95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FD105BB1-8512-4180-9B9A-D612BA87765D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35</a:t>
            </a:fld>
            <a:endParaRPr lang="en-GB" smtClean="0"/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808038" y="768350"/>
            <a:ext cx="5484812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D24CFA8-2C53-4769-92D8-4B0E57079F22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E10B3A0F-E7FF-4D11-B1C6-A60696FC005E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37</a:t>
            </a:fld>
            <a:endParaRPr lang="en-GB" smtClean="0"/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808038" y="768350"/>
            <a:ext cx="5484812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66916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CEE30698-BD08-4281-AC1C-D8179E2C865F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38</a:t>
            </a:fld>
            <a:endParaRPr lang="en-GB" smtClean="0"/>
          </a:p>
        </p:txBody>
      </p:sp>
      <p:sp>
        <p:nvSpPr>
          <p:cNvPr id="167939" name="Text Box 1"/>
          <p:cNvSpPr txBox="1">
            <a:spLocks noChangeArrowheads="1"/>
          </p:cNvSpPr>
          <p:nvPr/>
        </p:nvSpPr>
        <p:spPr bwMode="auto">
          <a:xfrm>
            <a:off x="808038" y="768350"/>
            <a:ext cx="5484812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6794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2F1857E6-184A-41E5-B801-CAE5D0EACB2F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39</a:t>
            </a:fld>
            <a:endParaRPr lang="en-GB" smtClean="0"/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1039813" y="777875"/>
            <a:ext cx="5016500" cy="383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735" tIns="46868" rIns="93735" bIns="46868" anchor="ctr"/>
          <a:lstStyle/>
          <a:p>
            <a:endParaRPr lang="en-US"/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body"/>
          </p:nvPr>
        </p:nvSpPr>
        <p:spPr>
          <a:xfrm>
            <a:off x="708025" y="4859338"/>
            <a:ext cx="5676900" cy="46021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F7B9460-41D5-4E8E-AB2F-DAA007C9646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A390482E-D9BA-4E9B-8FF6-7C076CCD69AD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40</a:t>
            </a:fld>
            <a:endParaRPr lang="en-GB" smtClean="0"/>
          </a:p>
        </p:txBody>
      </p:sp>
      <p:sp>
        <p:nvSpPr>
          <p:cNvPr id="169987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69988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52C6A4C-7B6E-4A78-953A-DDCC9A1D22D1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96996B1-B1CB-4691-923D-D1AF725AFE51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90659C1-8A3F-49AD-A0A2-658F1F28563F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1E85F0F5-5069-4A24-A85C-D74206A572D2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44</a:t>
            </a:fld>
            <a:endParaRPr lang="en-GB" smtClean="0"/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1198563" y="900113"/>
            <a:ext cx="4700587" cy="3573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231" tIns="43115" rIns="86231" bIns="43115" anchor="ctr"/>
          <a:lstStyle/>
          <a:p>
            <a:endParaRPr lang="en-US"/>
          </a:p>
        </p:txBody>
      </p:sp>
      <p:sp>
        <p:nvSpPr>
          <p:cNvPr id="174084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21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77875"/>
            <a:ext cx="5113337" cy="3833813"/>
          </a:xfrm>
          <a:ln/>
        </p:spPr>
      </p:sp>
      <p:sp>
        <p:nvSpPr>
          <p:cNvPr id="175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DF2A3B0-B739-45D0-BE9F-7B0632A14BBB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AF2891C5-BE0E-4721-BF4E-4DAE59C2100E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46</a:t>
            </a:fld>
            <a:endParaRPr lang="en-GB" smtClean="0"/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7C594AC7-5D54-4851-9550-945EF5780C0F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47</a:t>
            </a:fld>
            <a:endParaRPr lang="en-GB" smtClean="0"/>
          </a:p>
        </p:txBody>
      </p:sp>
      <p:sp>
        <p:nvSpPr>
          <p:cNvPr id="177155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7715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7731D466-B93F-4063-AB65-B5436DE57A99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48</a:t>
            </a:fld>
            <a:endParaRPr lang="en-GB" smtClean="0"/>
          </a:p>
        </p:txBody>
      </p:sp>
      <p:sp>
        <p:nvSpPr>
          <p:cNvPr id="178179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5F7F46BC-6E38-40F9-AEF1-13DA4F79DD8E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49</a:t>
            </a:fld>
            <a:endParaRPr lang="en-GB" smtClean="0"/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79204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E87CA4CD-CE13-4EB1-9B5D-EC547DF74754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5</a:t>
            </a:fld>
            <a:endParaRPr lang="en-GB" smtClean="0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E961EF04-19F9-4B01-8146-7A986FC4BA12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50</a:t>
            </a:fld>
            <a:endParaRPr lang="en-GB" smtClean="0"/>
          </a:p>
        </p:txBody>
      </p:sp>
      <p:sp>
        <p:nvSpPr>
          <p:cNvPr id="180227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6EEF7067-4DF1-40FB-947D-D9CBF69DD705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51</a:t>
            </a:fld>
            <a:endParaRPr lang="en-GB" smtClean="0"/>
          </a:p>
        </p:txBody>
      </p:sp>
      <p:sp>
        <p:nvSpPr>
          <p:cNvPr id="181251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8125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E5ECDE92-533F-4AE9-AA58-5E32469F4A4C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52</a:t>
            </a:fld>
            <a:endParaRPr lang="en-GB" smtClean="0"/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8227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0C12531B-55FB-461E-AECB-A865EB141279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53</a:t>
            </a:fld>
            <a:endParaRPr lang="en-GB" smtClean="0"/>
          </a:p>
        </p:txBody>
      </p:sp>
      <p:sp>
        <p:nvSpPr>
          <p:cNvPr id="183299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8330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A846BFC4-9CE3-4574-A0DA-1EEBF08E1E96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54</a:t>
            </a:fld>
            <a:endParaRPr lang="en-GB" smtClean="0"/>
          </a:p>
        </p:txBody>
      </p:sp>
      <p:sp>
        <p:nvSpPr>
          <p:cNvPr id="184323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84324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54990E65-9322-481B-96D2-A29F2DC666C6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55</a:t>
            </a:fld>
            <a:endParaRPr lang="en-GB" smtClean="0"/>
          </a:p>
        </p:txBody>
      </p:sp>
      <p:sp>
        <p:nvSpPr>
          <p:cNvPr id="185347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85348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6D21868-9B89-47A2-BC58-5C194498AC90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CC6DE9C-B19B-44D0-89B5-046737AC7AA9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2C96846-8646-44D7-91DE-017438E652E7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829A8C9-C49B-4003-8808-45FECB063C53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9190C06A-5F8E-4704-9AFF-7D8B8C06F398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6</a:t>
            </a:fld>
            <a:endParaRPr lang="en-GB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216DC25-2F14-47F9-AB4E-823670BEDC82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6D9F017-1640-47AF-95DF-FC00AB86CDE8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B84F059-71DD-41EF-9243-C4C444E14640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83FB2D1-B8CD-4BC6-9411-0EE7E1F45EA0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A570A6A-54B0-4942-B452-8951DF881C32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A14CB4A-63AA-4677-865A-BC63AA22DB38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287485A-ECA4-4C6D-9479-9B53DC9BF36B}" type="slidenum">
              <a:rPr lang="fr-FR" smtClean="0"/>
              <a:pPr>
                <a:defRPr/>
              </a:pPr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D70DDC47-8FC0-4D07-B36E-4142937D3375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67</a:t>
            </a:fld>
            <a:endParaRPr lang="en-GB" smtClean="0"/>
          </a:p>
        </p:txBody>
      </p:sp>
      <p:sp>
        <p:nvSpPr>
          <p:cNvPr id="199683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99684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5B89E8CB-82BA-43AF-8F8D-7F052290CB76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68</a:t>
            </a:fld>
            <a:endParaRPr lang="en-GB" smtClean="0"/>
          </a:p>
        </p:txBody>
      </p:sp>
      <p:sp>
        <p:nvSpPr>
          <p:cNvPr id="200707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00708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5A73BEE7-BA83-4AA2-BBB2-E3F4DEA3E66C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69</a:t>
            </a:fld>
            <a:endParaRPr lang="en-GB" smtClean="0"/>
          </a:p>
        </p:txBody>
      </p:sp>
      <p:sp>
        <p:nvSpPr>
          <p:cNvPr id="201731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0173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A711FFD-9E39-4556-959F-3BDB34A8D4B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D743CFFF-1CCA-4495-9DDE-391D124503A2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70</a:t>
            </a:fld>
            <a:endParaRPr lang="en-GB" smtClean="0"/>
          </a:p>
        </p:txBody>
      </p:sp>
      <p:sp>
        <p:nvSpPr>
          <p:cNvPr id="202755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0275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FF8E496F-759D-4E71-916C-52DA2DBB8FEC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71</a:t>
            </a:fld>
            <a:endParaRPr lang="en-GB" smtClean="0"/>
          </a:p>
        </p:txBody>
      </p:sp>
      <p:sp>
        <p:nvSpPr>
          <p:cNvPr id="203779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0378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CE3CF54E-DCAE-436E-BA91-E6559C7C7FA2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72</a:t>
            </a:fld>
            <a:endParaRPr lang="en-GB" smtClean="0"/>
          </a:p>
        </p:txBody>
      </p:sp>
      <p:sp>
        <p:nvSpPr>
          <p:cNvPr id="204803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04804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8F40A822-DA7A-4C93-8188-20DA0F79A97E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73</a:t>
            </a:fld>
            <a:endParaRPr lang="en-GB" smtClean="0"/>
          </a:p>
        </p:txBody>
      </p:sp>
      <p:sp>
        <p:nvSpPr>
          <p:cNvPr id="205827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05828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8D7D33EA-16FE-4D23-9238-4E9964EAFCED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74</a:t>
            </a:fld>
            <a:endParaRPr lang="en-GB" smtClean="0"/>
          </a:p>
        </p:txBody>
      </p:sp>
      <p:sp>
        <p:nvSpPr>
          <p:cNvPr id="206851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0685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A88FDA7E-FC4C-4A0D-B0D8-71F0977D754B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75</a:t>
            </a:fld>
            <a:endParaRPr lang="en-GB" smtClean="0"/>
          </a:p>
        </p:txBody>
      </p:sp>
      <p:sp>
        <p:nvSpPr>
          <p:cNvPr id="207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7875"/>
            <a:ext cx="5183188" cy="3887788"/>
          </a:xfrm>
          <a:ln/>
        </p:spPr>
      </p:sp>
      <p:sp>
        <p:nvSpPr>
          <p:cNvPr id="207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8213" y="4922838"/>
            <a:ext cx="5160962" cy="466566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42EFD548-56CA-4562-A115-415C5596ADA4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76</a:t>
            </a:fld>
            <a:endParaRPr lang="en-GB" smtClean="0"/>
          </a:p>
        </p:txBody>
      </p:sp>
      <p:sp>
        <p:nvSpPr>
          <p:cNvPr id="208899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0890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8130F076-EBD7-418D-B96B-65EA8CA5F49C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77</a:t>
            </a:fld>
            <a:endParaRPr lang="en-GB" smtClean="0"/>
          </a:p>
        </p:txBody>
      </p:sp>
      <p:sp>
        <p:nvSpPr>
          <p:cNvPr id="209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7875"/>
            <a:ext cx="5183188" cy="3887788"/>
          </a:xfrm>
          <a:ln/>
        </p:spPr>
      </p:sp>
      <p:sp>
        <p:nvSpPr>
          <p:cNvPr id="209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8213" y="4922838"/>
            <a:ext cx="5160962" cy="466566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37CFF84A-7937-4633-9505-9D21A658C16B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78</a:t>
            </a:fld>
            <a:endParaRPr lang="en-GB" smtClean="0"/>
          </a:p>
        </p:txBody>
      </p:sp>
      <p:sp>
        <p:nvSpPr>
          <p:cNvPr id="210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7875"/>
            <a:ext cx="5183188" cy="3887788"/>
          </a:xfrm>
          <a:ln/>
        </p:spPr>
      </p:sp>
      <p:sp>
        <p:nvSpPr>
          <p:cNvPr id="210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8213" y="4922838"/>
            <a:ext cx="5160962" cy="466566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A1E51CEB-4867-4EC0-9B63-59C05F0702CE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79</a:t>
            </a:fld>
            <a:endParaRPr lang="en-GB" smtClean="0"/>
          </a:p>
        </p:txBody>
      </p:sp>
      <p:sp>
        <p:nvSpPr>
          <p:cNvPr id="211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7875"/>
            <a:ext cx="5183188" cy="3887788"/>
          </a:xfrm>
          <a:ln/>
        </p:spPr>
      </p:sp>
      <p:sp>
        <p:nvSpPr>
          <p:cNvPr id="211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8213" y="4922838"/>
            <a:ext cx="5160962" cy="466566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559A825A-3B90-4CED-BB72-826416AD11AC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8</a:t>
            </a:fld>
            <a:endParaRPr lang="en-GB" smtClean="0"/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78C3A4D3-2B70-4AD2-B918-148E891DE1FE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80</a:t>
            </a:fld>
            <a:endParaRPr lang="en-GB" smtClean="0"/>
          </a:p>
        </p:txBody>
      </p:sp>
      <p:sp>
        <p:nvSpPr>
          <p:cNvPr id="212995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1299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02C3B1EF-F622-4DDD-A166-1DA39DDBAB21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81</a:t>
            </a:fld>
            <a:endParaRPr lang="en-GB" smtClean="0"/>
          </a:p>
        </p:txBody>
      </p:sp>
      <p:sp>
        <p:nvSpPr>
          <p:cNvPr id="214019" name="Text Box 1"/>
          <p:cNvSpPr txBox="1">
            <a:spLocks noChangeArrowheads="1"/>
          </p:cNvSpPr>
          <p:nvPr/>
        </p:nvSpPr>
        <p:spPr bwMode="auto">
          <a:xfrm>
            <a:off x="1025525" y="768350"/>
            <a:ext cx="50466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endParaRPr lang="fr-FR"/>
          </a:p>
        </p:txBody>
      </p:sp>
      <p:sp>
        <p:nvSpPr>
          <p:cNvPr id="21402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202238" cy="46069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882A181-6805-4522-80B1-6D07D10FA169}" type="slidenum">
              <a:rPr lang="en-GB" smtClean="0"/>
              <a:pPr>
                <a:defRPr/>
              </a:pPr>
              <a:t>82</a:t>
            </a:fld>
            <a:endParaRPr lang="en-GB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0145FF4-16C2-4A39-B7F5-0749AA36C32C}" type="slidenum">
              <a:rPr lang="en-GB" smtClean="0"/>
              <a:pPr>
                <a:defRPr/>
              </a:pPr>
              <a:t>83</a:t>
            </a:fld>
            <a:endParaRPr lang="en-GB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170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03780" name="Espace réservé du numéro de diapositive 3"/>
          <p:cNvSpPr>
            <a:spLocks noGrp="1"/>
          </p:cNvSpPr>
          <p:nvPr>
            <p:ph type="sldNum" sz="quarter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4EF1188B-521D-47A2-80CA-A3780A1B7882}" type="slidenum">
              <a:rPr lang="fr-FR" smtClean="0"/>
              <a:pPr>
                <a:defRPr/>
              </a:pPr>
              <a:t>84</a:t>
            </a:fld>
            <a:endParaRPr lang="fr-FR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5963" algn="l"/>
                <a:tab pos="3722688" algn="l"/>
                <a:tab pos="4187825" algn="l"/>
                <a:tab pos="4652963" algn="l"/>
                <a:tab pos="5118100" algn="l"/>
                <a:tab pos="5584825" algn="l"/>
                <a:tab pos="6049963" algn="l"/>
                <a:tab pos="6515100" algn="l"/>
                <a:tab pos="6981825" algn="l"/>
                <a:tab pos="7446963" algn="l"/>
                <a:tab pos="7912100" algn="l"/>
                <a:tab pos="8377238" algn="l"/>
                <a:tab pos="8843963" algn="l"/>
                <a:tab pos="9309100" algn="l"/>
              </a:tabLst>
            </a:pPr>
            <a:fld id="{E5575C07-F380-44CB-A254-1DADCB4E91FD}" type="slidenum">
              <a:rPr lang="en-GB" smtClean="0"/>
              <a:pPr>
                <a:tabLst>
                  <a:tab pos="0" algn="l"/>
                  <a:tab pos="463550" algn="l"/>
                  <a:tab pos="928688" algn="l"/>
                  <a:tab pos="1393825" algn="l"/>
                  <a:tab pos="1860550" algn="l"/>
                  <a:tab pos="2325688" algn="l"/>
                  <a:tab pos="2790825" algn="l"/>
                  <a:tab pos="3255963" algn="l"/>
                  <a:tab pos="3722688" algn="l"/>
                  <a:tab pos="4187825" algn="l"/>
                  <a:tab pos="4652963" algn="l"/>
                  <a:tab pos="5118100" algn="l"/>
                  <a:tab pos="5584825" algn="l"/>
                  <a:tab pos="6049963" algn="l"/>
                  <a:tab pos="6515100" algn="l"/>
                  <a:tab pos="6981825" algn="l"/>
                  <a:tab pos="7446963" algn="l"/>
                  <a:tab pos="7912100" algn="l"/>
                  <a:tab pos="8377238" algn="l"/>
                  <a:tab pos="8843963" algn="l"/>
                  <a:tab pos="9309100" algn="l"/>
                </a:tabLst>
              </a:pPr>
              <a:t>85</a:t>
            </a:fld>
            <a:endParaRPr lang="en-GB" smtClean="0"/>
          </a:p>
        </p:txBody>
      </p:sp>
      <p:sp>
        <p:nvSpPr>
          <p:cNvPr id="218115" name="Text Box 1"/>
          <p:cNvSpPr txBox="1">
            <a:spLocks noChangeArrowheads="1"/>
          </p:cNvSpPr>
          <p:nvPr/>
        </p:nvSpPr>
        <p:spPr bwMode="auto">
          <a:xfrm>
            <a:off x="995363" y="768350"/>
            <a:ext cx="5108575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735" tIns="46868" rIns="93735" bIns="46868" anchor="ctr"/>
          <a:lstStyle/>
          <a:p>
            <a:endParaRPr lang="en-US"/>
          </a:p>
        </p:txBody>
      </p:sp>
      <p:sp>
        <p:nvSpPr>
          <p:cNvPr id="21811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59338"/>
            <a:ext cx="5197475" cy="46069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4F961C3-7055-45AD-84BF-0462BD06BE85}" type="slidenum">
              <a:rPr lang="en-GB" smtClean="0"/>
              <a:pPr>
                <a:defRPr/>
              </a:pPr>
              <a:t>86</a:t>
            </a:fld>
            <a:endParaRPr lang="en-GB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5838" y="766763"/>
            <a:ext cx="5118100" cy="3838575"/>
          </a:xfrm>
          <a:ln/>
        </p:spPr>
      </p:sp>
      <p:sp>
        <p:nvSpPr>
          <p:cNvPr id="220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7ECEF52-E92C-45C6-BD93-14753A860BBC}" type="slidenum">
              <a:rPr lang="en-GB" smtClean="0"/>
              <a:pPr>
                <a:defRPr/>
              </a:pPr>
              <a:t>87</a:t>
            </a:fld>
            <a:endParaRPr lang="en-GB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DC32858-E024-4F6F-9DAE-A465022F79DD}" type="slidenum">
              <a:rPr lang="en-GB" smtClean="0"/>
              <a:pPr>
                <a:defRPr/>
              </a:pPr>
              <a:t>88</a:t>
            </a:fld>
            <a:endParaRPr lang="en-GB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5441532-A4E0-4AC9-8533-B7348C361E30}" type="slidenum">
              <a:rPr lang="en-GB" smtClean="0"/>
              <a:pPr>
                <a:defRPr/>
              </a:pPr>
              <a:t>89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89D6BDE-4387-474E-B991-12768F8D767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D187B5F-B691-4DDA-83C6-31D6DC1D336C}" type="slidenum">
              <a:rPr lang="en-GB" smtClean="0"/>
              <a:pPr>
                <a:defRPr/>
              </a:pPr>
              <a:t>90</a:t>
            </a:fld>
            <a:endParaRPr lang="en-GB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E7F994F-CC87-4A7E-87C2-B8DCD8A17A59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5838" y="766763"/>
            <a:ext cx="5118100" cy="3838575"/>
          </a:xfrm>
          <a:ln/>
        </p:spPr>
      </p:sp>
      <p:sp>
        <p:nvSpPr>
          <p:cNvPr id="2252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3C731CC-AF32-4D4A-9B31-721959EAB4B9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0147F08-E825-4E91-9BF5-D67FB0896B19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66320FA-41CF-4705-A709-1FB4F1097862}" type="slidenum">
              <a:rPr lang="en-GB" smtClean="0"/>
              <a:pPr>
                <a:defRPr/>
              </a:pPr>
              <a:t>94</a:t>
            </a:fld>
            <a:endParaRPr lang="en-GB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77B8471-0A16-4D00-BD11-87256B254DD7}" type="slidenum">
              <a:rPr lang="en-GB" smtClean="0"/>
              <a:pPr>
                <a:defRPr/>
              </a:pPr>
              <a:t>95</a:t>
            </a:fld>
            <a:endParaRPr lang="en-GB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BD085B4-BD2A-4214-A425-86D8D94A2CC0}" type="slidenum">
              <a:rPr lang="en-GB" smtClean="0"/>
              <a:pPr>
                <a:defRPr/>
              </a:pPr>
              <a:t>96</a:t>
            </a:fld>
            <a:endParaRPr lang="en-GB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20BD793-373C-40A6-A8BF-5D75C3DF8B12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8DF0122-431D-4FBF-BED3-3BABF4911B34}" type="slidenum">
              <a:rPr lang="en-GB" smtClean="0"/>
              <a:pPr>
                <a:defRPr/>
              </a:pPr>
              <a:t>98</a:t>
            </a:fld>
            <a:endParaRPr lang="en-GB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539DD94-40ED-434E-9A49-00798D277E0C}" type="slidenum">
              <a:rPr lang="en-GB" smtClean="0"/>
              <a:pPr>
                <a:defRPr/>
              </a:pPr>
              <a:t>99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79BA-0F99-481A-920C-CC2BAFC94B0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95CF-D73D-45A6-A718-6712B67AF1D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1925" y="463550"/>
            <a:ext cx="1941513" cy="57515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3725" cy="57515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7EDAF-BEA4-4125-8915-C65ECC4E5C3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DD12-2D74-42E4-A9A2-043E9F5E68B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E1B4-BF74-4F8D-AC61-3FC8CEC293E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BA94-B923-41CC-9C2A-34B7C17FE71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108DD-B2A7-4F77-91E2-6E5C53131C8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E23A-523D-4F32-9E6E-8BD2E6D5D50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7D1A-5BEA-4B7E-BEAA-560C138BB0C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DE80-26ED-4D05-94D8-CE468131038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62BD-CD42-40FB-B80B-DC2D2492779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741E-00AF-4974-BCFE-B3EB5BE4EFE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AE6B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7638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9EB4ADEE-D90F-4A5C-8C33-F77BDEE8A6C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6pPr>
      <a:lvl7pPr marL="914400" algn="ctr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7pPr>
      <a:lvl8pPr marL="1371600" algn="ctr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8pPr>
      <a:lvl9pPr marL="1828800" algn="ctr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9pPr>
    </p:titleStyle>
    <p:bodyStyle>
      <a:lvl1pPr marL="338138" indent="-338138" algn="l" defTabSz="449263" rtl="0" eaLnBrk="0" fontAlgn="base" hangingPunct="0">
        <a:lnSpc>
          <a:spcPct val="8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38188" indent="-280988" algn="l" defTabSz="449263" rtl="0" eaLnBrk="0" fontAlgn="base" hangingPunct="0">
        <a:lnSpc>
          <a:spcPct val="8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0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_Microsoft_Office_Word_97_-_2003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oneTexte 3"/>
          <p:cNvSpPr txBox="1">
            <a:spLocks noChangeArrowheads="1"/>
          </p:cNvSpPr>
          <p:nvPr/>
        </p:nvSpPr>
        <p:spPr bwMode="auto">
          <a:xfrm>
            <a:off x="3071802" y="1214422"/>
            <a:ext cx="3119765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Licence Professionnelle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Chimie de Synthèse</a:t>
            </a:r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ZoneTexte 4"/>
          <p:cNvSpPr txBox="1">
            <a:spLocks noChangeArrowheads="1"/>
          </p:cNvSpPr>
          <p:nvPr/>
        </p:nvSpPr>
        <p:spPr bwMode="auto">
          <a:xfrm>
            <a:off x="760700" y="3286124"/>
            <a:ext cx="7622600" cy="56874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Cours de </a:t>
            </a:r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Spectrométrie de Masse</a:t>
            </a:r>
            <a:endParaRPr lang="fr-F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214313" y="5357813"/>
            <a:ext cx="2440989" cy="2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Enseignant : Y. FRANCOIS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431800" y="1155700"/>
            <a:ext cx="8385175" cy="344488"/>
          </a:xfrm>
        </p:spPr>
        <p:txBody>
          <a:bodyPr anchor="t">
            <a:spAutoFit/>
          </a:bodyPr>
          <a:lstStyle/>
          <a:p>
            <a:pPr marL="528638" indent="-528638" algn="just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  <a:defRPr/>
            </a:pPr>
            <a:r>
              <a:rPr lang="en-GB" sz="1800" dirty="0" smtClean="0">
                <a:latin typeface="Arial" charset="0"/>
                <a:ea typeface="+mj-ea"/>
              </a:rPr>
              <a:t>1- La </a:t>
            </a:r>
            <a:r>
              <a:rPr lang="en-GB" sz="1800" dirty="0" smtClean="0">
                <a:solidFill>
                  <a:srgbClr val="FF0000"/>
                </a:solidFill>
                <a:latin typeface="Arial" charset="0"/>
                <a:ea typeface="+mj-ea"/>
              </a:rPr>
              <a:t>masse </a:t>
            </a:r>
            <a:r>
              <a:rPr lang="en-GB" sz="1800" dirty="0" err="1" smtClean="0">
                <a:solidFill>
                  <a:srgbClr val="FF0000"/>
                </a:solidFill>
                <a:latin typeface="Arial" charset="0"/>
                <a:ea typeface="+mj-ea"/>
              </a:rPr>
              <a:t>moléculaire</a:t>
            </a:r>
            <a:r>
              <a:rPr lang="en-GB" sz="1800" dirty="0" smtClean="0">
                <a:latin typeface="Arial" charset="0"/>
                <a:ea typeface="+mj-ea"/>
              </a:rPr>
              <a:t> d’un </a:t>
            </a:r>
            <a:r>
              <a:rPr lang="en-GB" sz="1800" dirty="0" err="1" smtClean="0">
                <a:latin typeface="Arial" charset="0"/>
                <a:ea typeface="+mj-ea"/>
              </a:rPr>
              <a:t>composé</a:t>
            </a:r>
            <a:endParaRPr lang="en-GB" sz="1800" dirty="0" smtClean="0">
              <a:solidFill>
                <a:srgbClr val="FF0000"/>
              </a:solidFill>
              <a:latin typeface="Arial" charset="0"/>
              <a:ea typeface="+mj-ea"/>
            </a:endParaRPr>
          </a:p>
        </p:txBody>
      </p:sp>
      <p:grpSp>
        <p:nvGrpSpPr>
          <p:cNvPr id="2" name="Groupe 27"/>
          <p:cNvGrpSpPr>
            <a:grpSpLocks/>
          </p:cNvGrpSpPr>
          <p:nvPr/>
        </p:nvGrpSpPr>
        <p:grpSpPr bwMode="auto">
          <a:xfrm>
            <a:off x="889000" y="4116388"/>
            <a:ext cx="6767513" cy="2103437"/>
            <a:chOff x="889000" y="4116411"/>
            <a:chExt cx="6767513" cy="2103437"/>
          </a:xfrm>
        </p:grpSpPr>
        <p:sp>
          <p:nvSpPr>
            <p:cNvPr id="15381" name="Line 2"/>
            <p:cNvSpPr>
              <a:spLocks noChangeShapeType="1"/>
            </p:cNvSpPr>
            <p:nvPr/>
          </p:nvSpPr>
          <p:spPr bwMode="auto">
            <a:xfrm>
              <a:off x="889000" y="6218261"/>
              <a:ext cx="6767513" cy="158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2" name="Line 5"/>
            <p:cNvSpPr>
              <a:spLocks noChangeShapeType="1"/>
            </p:cNvSpPr>
            <p:nvPr/>
          </p:nvSpPr>
          <p:spPr bwMode="auto">
            <a:xfrm flipH="1">
              <a:off x="2146300" y="4986720"/>
              <a:ext cx="38100" cy="1228854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3" name="Line 6"/>
            <p:cNvSpPr>
              <a:spLocks noChangeShapeType="1"/>
            </p:cNvSpPr>
            <p:nvPr/>
          </p:nvSpPr>
          <p:spPr bwMode="auto">
            <a:xfrm>
              <a:off x="2181225" y="4986720"/>
              <a:ext cx="1587" cy="122885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4" name="Line 7"/>
            <p:cNvSpPr>
              <a:spLocks noChangeShapeType="1"/>
            </p:cNvSpPr>
            <p:nvPr/>
          </p:nvSpPr>
          <p:spPr bwMode="auto">
            <a:xfrm>
              <a:off x="2886075" y="5805956"/>
              <a:ext cx="1587" cy="40961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5" name="Line 8"/>
            <p:cNvSpPr>
              <a:spLocks noChangeShapeType="1"/>
            </p:cNvSpPr>
            <p:nvPr/>
          </p:nvSpPr>
          <p:spPr bwMode="auto">
            <a:xfrm>
              <a:off x="3998913" y="5449348"/>
              <a:ext cx="1587" cy="76622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6" name="Line 9"/>
            <p:cNvSpPr>
              <a:spLocks noChangeShapeType="1"/>
            </p:cNvSpPr>
            <p:nvPr/>
          </p:nvSpPr>
          <p:spPr bwMode="auto">
            <a:xfrm>
              <a:off x="5656263" y="5805956"/>
              <a:ext cx="1587" cy="40961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7" name="Line 11"/>
            <p:cNvSpPr>
              <a:spLocks noChangeShapeType="1"/>
            </p:cNvSpPr>
            <p:nvPr/>
          </p:nvSpPr>
          <p:spPr bwMode="auto">
            <a:xfrm>
              <a:off x="6145213" y="5921613"/>
              <a:ext cx="1587" cy="26826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8" name="AutoShape 15"/>
            <p:cNvSpPr>
              <a:spLocks/>
            </p:cNvSpPr>
            <p:nvPr/>
          </p:nvSpPr>
          <p:spPr bwMode="auto">
            <a:xfrm rot="5400000">
              <a:off x="4083050" y="2708299"/>
              <a:ext cx="280987" cy="4144962"/>
            </a:xfrm>
            <a:prstGeom prst="leftBrace">
              <a:avLst>
                <a:gd name="adj1" fmla="val 122929"/>
                <a:gd name="adj2" fmla="val 49500"/>
              </a:avLst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9" name="Text Box 16"/>
            <p:cNvSpPr txBox="1">
              <a:spLocks noChangeArrowheads="1"/>
            </p:cNvSpPr>
            <p:nvPr/>
          </p:nvSpPr>
          <p:spPr bwMode="auto">
            <a:xfrm>
              <a:off x="3494088" y="4116411"/>
              <a:ext cx="1638300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600"/>
                </a:spcBef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Fragments</a:t>
              </a:r>
            </a:p>
          </p:txBody>
        </p:sp>
      </p:grpSp>
      <p:sp>
        <p:nvSpPr>
          <p:cNvPr id="15364" name="Text Box 19"/>
          <p:cNvSpPr txBox="1">
            <a:spLocks noChangeArrowheads="1"/>
          </p:cNvSpPr>
          <p:nvPr/>
        </p:nvSpPr>
        <p:spPr bwMode="auto">
          <a:xfrm>
            <a:off x="171450" y="179388"/>
            <a:ext cx="87725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</a:rPr>
              <a:t>Quelles informations peut apporter la spectrométrie de masse ?</a:t>
            </a:r>
          </a:p>
        </p:txBody>
      </p:sp>
      <p:grpSp>
        <p:nvGrpSpPr>
          <p:cNvPr id="3" name="Groupe 30"/>
          <p:cNvGrpSpPr>
            <a:grpSpLocks/>
          </p:cNvGrpSpPr>
          <p:nvPr/>
        </p:nvGrpSpPr>
        <p:grpSpPr bwMode="auto">
          <a:xfrm>
            <a:off x="6715125" y="3089275"/>
            <a:ext cx="2244725" cy="3155950"/>
            <a:chOff x="6715125" y="3089298"/>
            <a:chExt cx="2244725" cy="3155191"/>
          </a:xfrm>
        </p:grpSpPr>
        <p:sp>
          <p:nvSpPr>
            <p:cNvPr id="15378" name="Line 12"/>
            <p:cNvSpPr>
              <a:spLocks noChangeShapeType="1"/>
            </p:cNvSpPr>
            <p:nvPr/>
          </p:nvSpPr>
          <p:spPr bwMode="auto">
            <a:xfrm flipV="1">
              <a:off x="7740650" y="4413255"/>
              <a:ext cx="1587" cy="183123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9" name="Line 20"/>
            <p:cNvSpPr>
              <a:spLocks noChangeShapeType="1"/>
            </p:cNvSpPr>
            <p:nvPr/>
          </p:nvSpPr>
          <p:spPr bwMode="auto">
            <a:xfrm>
              <a:off x="7743825" y="3589361"/>
              <a:ext cx="1588" cy="5397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0" name="Text Box 21"/>
            <p:cNvSpPr txBox="1">
              <a:spLocks noChangeArrowheads="1"/>
            </p:cNvSpPr>
            <p:nvPr/>
          </p:nvSpPr>
          <p:spPr bwMode="auto">
            <a:xfrm>
              <a:off x="6715125" y="3089298"/>
              <a:ext cx="2244725" cy="430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Pic moléculaire</a:t>
              </a:r>
            </a:p>
          </p:txBody>
        </p:sp>
      </p:grpSp>
      <p:grpSp>
        <p:nvGrpSpPr>
          <p:cNvPr id="15366" name="Groupe 26"/>
          <p:cNvGrpSpPr>
            <a:grpSpLocks/>
          </p:cNvGrpSpPr>
          <p:nvPr/>
        </p:nvGrpSpPr>
        <p:grpSpPr bwMode="auto">
          <a:xfrm>
            <a:off x="1000125" y="2714625"/>
            <a:ext cx="7761288" cy="4002088"/>
            <a:chOff x="1000125" y="2714620"/>
            <a:chExt cx="7761288" cy="4002134"/>
          </a:xfrm>
        </p:grpSpPr>
        <p:sp>
          <p:nvSpPr>
            <p:cNvPr id="15371" name="Text Box 18"/>
            <p:cNvSpPr txBox="1">
              <a:spLocks noChangeArrowheads="1"/>
            </p:cNvSpPr>
            <p:nvPr/>
          </p:nvSpPr>
          <p:spPr bwMode="auto">
            <a:xfrm rot="-5400000">
              <a:off x="576263" y="3808407"/>
              <a:ext cx="2589212" cy="4016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600"/>
                </a:spcBef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Intensité relative</a:t>
              </a:r>
            </a:p>
          </p:txBody>
        </p:sp>
        <p:grpSp>
          <p:nvGrpSpPr>
            <p:cNvPr id="15372" name="Groupe 25"/>
            <p:cNvGrpSpPr>
              <a:grpSpLocks/>
            </p:cNvGrpSpPr>
            <p:nvPr/>
          </p:nvGrpSpPr>
          <p:grpSpPr bwMode="auto">
            <a:xfrm>
              <a:off x="1000125" y="3343298"/>
              <a:ext cx="7761288" cy="3373456"/>
              <a:chOff x="1000125" y="3343298"/>
              <a:chExt cx="7761288" cy="3373456"/>
            </a:xfrm>
          </p:grpSpPr>
          <p:sp>
            <p:nvSpPr>
              <p:cNvPr id="15373" name="Line 4"/>
              <p:cNvSpPr>
                <a:spLocks noChangeShapeType="1"/>
              </p:cNvSpPr>
              <p:nvPr/>
            </p:nvSpPr>
            <p:spPr bwMode="auto">
              <a:xfrm>
                <a:off x="1716088" y="6215574"/>
                <a:ext cx="6767512" cy="160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74" name="Text Box 10"/>
              <p:cNvSpPr txBox="1">
                <a:spLocks noChangeArrowheads="1"/>
              </p:cNvSpPr>
              <p:nvPr/>
            </p:nvSpPr>
            <p:spPr bwMode="auto">
              <a:xfrm>
                <a:off x="7986713" y="6189873"/>
                <a:ext cx="774700" cy="5268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700"/>
                  </a:spcBef>
                  <a:buClr>
                    <a:srgbClr val="00000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800" b="1">
                    <a:solidFill>
                      <a:srgbClr val="000000"/>
                    </a:solidFill>
                    <a:latin typeface="Arial" charset="0"/>
                  </a:rPr>
                  <a:t>m/z</a:t>
                </a:r>
              </a:p>
            </p:txBody>
          </p:sp>
          <p:sp>
            <p:nvSpPr>
              <p:cNvPr id="15375" name="ZoneTexte 21"/>
              <p:cNvSpPr txBox="1">
                <a:spLocks noChangeArrowheads="1"/>
              </p:cNvSpPr>
              <p:nvPr/>
            </p:nvSpPr>
            <p:spPr bwMode="auto">
              <a:xfrm>
                <a:off x="1000125" y="3629048"/>
                <a:ext cx="646113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chemeClr val="tx1"/>
                    </a:solidFill>
                  </a:rPr>
                  <a:t>100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76" name="ZoneTexte 22"/>
              <p:cNvSpPr txBox="1">
                <a:spLocks noChangeArrowheads="1"/>
              </p:cNvSpPr>
              <p:nvPr/>
            </p:nvSpPr>
            <p:spPr bwMode="auto">
              <a:xfrm>
                <a:off x="1304925" y="6057923"/>
                <a:ext cx="338138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chemeClr val="tx1"/>
                    </a:solidFill>
                  </a:rPr>
                  <a:t>0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377" name="Connecteur droit 28"/>
              <p:cNvCxnSpPr>
                <a:cxnSpLocks noChangeShapeType="1"/>
              </p:cNvCxnSpPr>
              <p:nvPr/>
            </p:nvCxnSpPr>
            <p:spPr bwMode="auto">
              <a:xfrm flipV="1">
                <a:off x="1712913" y="3343298"/>
                <a:ext cx="1587" cy="2847975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</p:spPr>
          </p:cxnSp>
        </p:grpSp>
      </p:grpSp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431800" y="1828800"/>
            <a:ext cx="8385175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528638" indent="-5286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2- La masse de </a:t>
            </a:r>
            <a:r>
              <a:rPr lang="en-GB" sz="1800" kern="0" dirty="0" err="1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certains</a:t>
            </a:r>
            <a:r>
              <a:rPr lang="en-GB" sz="180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« </a:t>
            </a:r>
            <a:r>
              <a:rPr lang="en-GB" sz="1800" kern="0" dirty="0" err="1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morceaux</a:t>
            </a:r>
            <a:r>
              <a:rPr lang="en-GB" sz="180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 » de </a:t>
            </a:r>
            <a:r>
              <a:rPr lang="en-GB" sz="1800" kern="0" dirty="0" err="1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ce</a:t>
            </a:r>
            <a:r>
              <a:rPr lang="en-GB" sz="180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GB" sz="1800" kern="0" dirty="0" err="1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composé</a:t>
            </a:r>
            <a:r>
              <a:rPr lang="en-GB" sz="180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GB" sz="1800" kern="0" dirty="0" err="1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appelés</a:t>
            </a:r>
            <a:r>
              <a:rPr lang="en-GB" sz="180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GB" sz="1800" kern="0" dirty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fragments</a:t>
            </a:r>
          </a:p>
        </p:txBody>
      </p:sp>
      <p:grpSp>
        <p:nvGrpSpPr>
          <p:cNvPr id="6" name="Groupe 32"/>
          <p:cNvGrpSpPr>
            <a:grpSpLocks/>
          </p:cNvGrpSpPr>
          <p:nvPr/>
        </p:nvGrpSpPr>
        <p:grpSpPr bwMode="auto">
          <a:xfrm>
            <a:off x="431800" y="2500313"/>
            <a:ext cx="8385175" cy="2928937"/>
            <a:chOff x="431786" y="2500306"/>
            <a:chExt cx="8385175" cy="2928958"/>
          </a:xfrm>
        </p:grpSpPr>
        <p:sp>
          <p:nvSpPr>
            <p:cNvPr id="24" name="Rectangle 1"/>
            <p:cNvSpPr txBox="1">
              <a:spLocks noChangeArrowheads="1"/>
            </p:cNvSpPr>
            <p:nvPr/>
          </p:nvSpPr>
          <p:spPr bwMode="auto">
            <a:xfrm>
              <a:off x="431786" y="2500306"/>
              <a:ext cx="8385175" cy="3444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528638" indent="-528638" algn="just">
                <a:lnSpc>
                  <a:spcPct val="90000"/>
                </a:lnSpc>
                <a:spcBef>
                  <a:spcPts val="450"/>
                </a:spcBef>
                <a:buClr>
                  <a:srgbClr val="000000"/>
                </a:buClr>
                <a:tabLst>
                  <a:tab pos="636588" algn="l"/>
                  <a:tab pos="1085850" algn="l"/>
                  <a:tab pos="1535113" algn="l"/>
                  <a:tab pos="1984375" algn="l"/>
                  <a:tab pos="2433638" algn="l"/>
                  <a:tab pos="2882900" algn="l"/>
                  <a:tab pos="3332163" algn="l"/>
                  <a:tab pos="3781425" algn="l"/>
                  <a:tab pos="4230688" algn="l"/>
                  <a:tab pos="4679950" algn="l"/>
                  <a:tab pos="5129213" algn="l"/>
                  <a:tab pos="5578475" algn="l"/>
                  <a:tab pos="6027738" algn="l"/>
                  <a:tab pos="6477000" algn="l"/>
                  <a:tab pos="6926263" algn="l"/>
                  <a:tab pos="7375525" algn="l"/>
                  <a:tab pos="7824788" algn="l"/>
                  <a:tab pos="8274050" algn="l"/>
                  <a:tab pos="8723313" algn="l"/>
                  <a:tab pos="9172575" algn="l"/>
                </a:tabLst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Arial" charset="0"/>
                  <a:ea typeface="+mj-ea"/>
                  <a:cs typeface="+mj-cs"/>
                </a:rPr>
                <a:t>3- </a:t>
              </a:r>
              <a:r>
                <a:rPr lang="en-GB" sz="1800" kern="0" dirty="0" err="1">
                  <a:solidFill>
                    <a:srgbClr val="000000"/>
                  </a:solidFill>
                  <a:latin typeface="Arial" charset="0"/>
                  <a:ea typeface="+mj-ea"/>
                  <a:cs typeface="+mj-cs"/>
                </a:rPr>
                <a:t>Une</a:t>
              </a:r>
              <a:r>
                <a:rPr lang="en-GB" sz="1800" kern="0" dirty="0">
                  <a:solidFill>
                    <a:srgbClr val="000000"/>
                  </a:solidFill>
                  <a:latin typeface="Arial" charset="0"/>
                  <a:ea typeface="+mj-ea"/>
                  <a:cs typeface="+mj-cs"/>
                </a:rPr>
                <a:t> </a:t>
              </a:r>
              <a:r>
                <a:rPr lang="en-GB" sz="1800" kern="0" dirty="0" err="1">
                  <a:solidFill>
                    <a:srgbClr val="000000"/>
                  </a:solidFill>
                  <a:latin typeface="Arial" charset="0"/>
                  <a:ea typeface="+mj-ea"/>
                  <a:cs typeface="+mj-cs"/>
                </a:rPr>
                <a:t>mesure</a:t>
              </a:r>
              <a:r>
                <a:rPr lang="en-GB" sz="1800" kern="0" dirty="0">
                  <a:solidFill>
                    <a:srgbClr val="000000"/>
                  </a:solidFill>
                  <a:latin typeface="Arial" charset="0"/>
                  <a:ea typeface="+mj-ea"/>
                  <a:cs typeface="+mj-cs"/>
                </a:rPr>
                <a:t> de la </a:t>
              </a:r>
              <a:r>
                <a:rPr lang="en-GB" sz="1800" kern="0" dirty="0" err="1">
                  <a:solidFill>
                    <a:srgbClr val="FF0000"/>
                  </a:solidFill>
                  <a:latin typeface="Arial" charset="0"/>
                  <a:ea typeface="+mj-ea"/>
                  <a:cs typeface="+mj-cs"/>
                </a:rPr>
                <a:t>quantité</a:t>
              </a:r>
              <a:endParaRPr lang="en-GB" sz="1800" kern="0" dirty="0">
                <a:solidFill>
                  <a:srgbClr val="FF0000"/>
                </a:solidFill>
                <a:latin typeface="Arial" charset="0"/>
                <a:ea typeface="+mj-ea"/>
                <a:cs typeface="+mj-cs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1643049" y="3214686"/>
              <a:ext cx="428625" cy="221457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build="p"/>
      <p:bldP spid="2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75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Exemple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: Criblage de pesticide par HPLC/MS</a:t>
            </a:r>
          </a:p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Spectre de masse des standards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grpSp>
        <p:nvGrpSpPr>
          <p:cNvPr id="107524" name="Group 2"/>
          <p:cNvGrpSpPr>
            <a:grpSpLocks/>
          </p:cNvGrpSpPr>
          <p:nvPr/>
        </p:nvGrpSpPr>
        <p:grpSpPr bwMode="auto">
          <a:xfrm>
            <a:off x="1828800" y="1749425"/>
            <a:ext cx="5176838" cy="1482725"/>
            <a:chOff x="1152" y="912"/>
            <a:chExt cx="3261" cy="934"/>
          </a:xfrm>
        </p:grpSpPr>
        <p:grpSp>
          <p:nvGrpSpPr>
            <p:cNvPr id="108324" name="Group 3"/>
            <p:cNvGrpSpPr>
              <a:grpSpLocks/>
            </p:cNvGrpSpPr>
            <p:nvPr/>
          </p:nvGrpSpPr>
          <p:grpSpPr bwMode="auto">
            <a:xfrm>
              <a:off x="1152" y="912"/>
              <a:ext cx="3261" cy="935"/>
              <a:chOff x="1152" y="912"/>
              <a:chExt cx="3261" cy="935"/>
            </a:xfrm>
          </p:grpSpPr>
          <p:sp>
            <p:nvSpPr>
              <p:cNvPr id="108551" name="Rectangle 4"/>
              <p:cNvSpPr>
                <a:spLocks noChangeArrowheads="1"/>
              </p:cNvSpPr>
              <p:nvPr/>
            </p:nvSpPr>
            <p:spPr bwMode="auto">
              <a:xfrm>
                <a:off x="1152" y="912"/>
                <a:ext cx="3258" cy="921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2" name="Line 5"/>
              <p:cNvSpPr>
                <a:spLocks noChangeShapeType="1"/>
              </p:cNvSpPr>
              <p:nvPr/>
            </p:nvSpPr>
            <p:spPr bwMode="auto">
              <a:xfrm>
                <a:off x="1431" y="1785"/>
                <a:ext cx="297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53" name="Rectangle 6"/>
              <p:cNvSpPr>
                <a:spLocks noChangeArrowheads="1"/>
              </p:cNvSpPr>
              <p:nvPr/>
            </p:nvSpPr>
            <p:spPr bwMode="auto">
              <a:xfrm>
                <a:off x="4306" y="1808"/>
                <a:ext cx="51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m/z</a:t>
                </a:r>
              </a:p>
            </p:txBody>
          </p:sp>
          <p:sp>
            <p:nvSpPr>
              <p:cNvPr id="108554" name="Line 7"/>
              <p:cNvSpPr>
                <a:spLocks noChangeShapeType="1"/>
              </p:cNvSpPr>
              <p:nvPr/>
            </p:nvSpPr>
            <p:spPr bwMode="auto">
              <a:xfrm>
                <a:off x="1457" y="1785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55" name="Rectangle 8"/>
              <p:cNvSpPr>
                <a:spLocks noChangeArrowheads="1"/>
              </p:cNvSpPr>
              <p:nvPr/>
            </p:nvSpPr>
            <p:spPr bwMode="auto">
              <a:xfrm>
                <a:off x="1405" y="1801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08556" name="Line 9"/>
              <p:cNvSpPr>
                <a:spLocks noChangeShapeType="1"/>
              </p:cNvSpPr>
              <p:nvPr/>
            </p:nvSpPr>
            <p:spPr bwMode="auto">
              <a:xfrm>
                <a:off x="1555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57" name="Line 10"/>
              <p:cNvSpPr>
                <a:spLocks noChangeShapeType="1"/>
              </p:cNvSpPr>
              <p:nvPr/>
            </p:nvSpPr>
            <p:spPr bwMode="auto">
              <a:xfrm>
                <a:off x="1653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58" name="Line 11"/>
              <p:cNvSpPr>
                <a:spLocks noChangeShapeType="1"/>
              </p:cNvSpPr>
              <p:nvPr/>
            </p:nvSpPr>
            <p:spPr bwMode="auto">
              <a:xfrm>
                <a:off x="1750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59" name="Line 12"/>
              <p:cNvSpPr>
                <a:spLocks noChangeShapeType="1"/>
              </p:cNvSpPr>
              <p:nvPr/>
            </p:nvSpPr>
            <p:spPr bwMode="auto">
              <a:xfrm>
                <a:off x="1848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60" name="Line 13"/>
              <p:cNvSpPr>
                <a:spLocks noChangeShapeType="1"/>
              </p:cNvSpPr>
              <p:nvPr/>
            </p:nvSpPr>
            <p:spPr bwMode="auto">
              <a:xfrm>
                <a:off x="1946" y="1785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61" name="Rectangle 14"/>
              <p:cNvSpPr>
                <a:spLocks noChangeArrowheads="1"/>
              </p:cNvSpPr>
              <p:nvPr/>
            </p:nvSpPr>
            <p:spPr bwMode="auto">
              <a:xfrm>
                <a:off x="1893" y="1801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150</a:t>
                </a:r>
              </a:p>
            </p:txBody>
          </p:sp>
          <p:sp>
            <p:nvSpPr>
              <p:cNvPr id="108562" name="Line 15"/>
              <p:cNvSpPr>
                <a:spLocks noChangeShapeType="1"/>
              </p:cNvSpPr>
              <p:nvPr/>
            </p:nvSpPr>
            <p:spPr bwMode="auto">
              <a:xfrm>
                <a:off x="2043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63" name="Line 16"/>
              <p:cNvSpPr>
                <a:spLocks noChangeShapeType="1"/>
              </p:cNvSpPr>
              <p:nvPr/>
            </p:nvSpPr>
            <p:spPr bwMode="auto">
              <a:xfrm>
                <a:off x="2141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64" name="Line 17"/>
              <p:cNvSpPr>
                <a:spLocks noChangeShapeType="1"/>
              </p:cNvSpPr>
              <p:nvPr/>
            </p:nvSpPr>
            <p:spPr bwMode="auto">
              <a:xfrm>
                <a:off x="2239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65" name="Line 18"/>
              <p:cNvSpPr>
                <a:spLocks noChangeShapeType="1"/>
              </p:cNvSpPr>
              <p:nvPr/>
            </p:nvSpPr>
            <p:spPr bwMode="auto">
              <a:xfrm>
                <a:off x="2336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66" name="Line 19"/>
              <p:cNvSpPr>
                <a:spLocks noChangeShapeType="1"/>
              </p:cNvSpPr>
              <p:nvPr/>
            </p:nvSpPr>
            <p:spPr bwMode="auto">
              <a:xfrm>
                <a:off x="2434" y="1785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67" name="Rectangle 20"/>
              <p:cNvSpPr>
                <a:spLocks noChangeArrowheads="1"/>
              </p:cNvSpPr>
              <p:nvPr/>
            </p:nvSpPr>
            <p:spPr bwMode="auto">
              <a:xfrm>
                <a:off x="2381" y="1801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200</a:t>
                </a:r>
              </a:p>
            </p:txBody>
          </p:sp>
          <p:sp>
            <p:nvSpPr>
              <p:cNvPr id="108568" name="Line 21"/>
              <p:cNvSpPr>
                <a:spLocks noChangeShapeType="1"/>
              </p:cNvSpPr>
              <p:nvPr/>
            </p:nvSpPr>
            <p:spPr bwMode="auto">
              <a:xfrm>
                <a:off x="2532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69" name="Line 22"/>
              <p:cNvSpPr>
                <a:spLocks noChangeShapeType="1"/>
              </p:cNvSpPr>
              <p:nvPr/>
            </p:nvSpPr>
            <p:spPr bwMode="auto">
              <a:xfrm>
                <a:off x="2629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70" name="Line 23"/>
              <p:cNvSpPr>
                <a:spLocks noChangeShapeType="1"/>
              </p:cNvSpPr>
              <p:nvPr/>
            </p:nvSpPr>
            <p:spPr bwMode="auto">
              <a:xfrm>
                <a:off x="2727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71" name="Line 24"/>
              <p:cNvSpPr>
                <a:spLocks noChangeShapeType="1"/>
              </p:cNvSpPr>
              <p:nvPr/>
            </p:nvSpPr>
            <p:spPr bwMode="auto">
              <a:xfrm>
                <a:off x="2824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72" name="Line 25"/>
              <p:cNvSpPr>
                <a:spLocks noChangeShapeType="1"/>
              </p:cNvSpPr>
              <p:nvPr/>
            </p:nvSpPr>
            <p:spPr bwMode="auto">
              <a:xfrm>
                <a:off x="2922" y="1785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73" name="Rectangle 26"/>
              <p:cNvSpPr>
                <a:spLocks noChangeArrowheads="1"/>
              </p:cNvSpPr>
              <p:nvPr/>
            </p:nvSpPr>
            <p:spPr bwMode="auto">
              <a:xfrm>
                <a:off x="2869" y="1801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250</a:t>
                </a:r>
              </a:p>
            </p:txBody>
          </p:sp>
          <p:sp>
            <p:nvSpPr>
              <p:cNvPr id="108574" name="Line 27"/>
              <p:cNvSpPr>
                <a:spLocks noChangeShapeType="1"/>
              </p:cNvSpPr>
              <p:nvPr/>
            </p:nvSpPr>
            <p:spPr bwMode="auto">
              <a:xfrm>
                <a:off x="3020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75" name="Line 28"/>
              <p:cNvSpPr>
                <a:spLocks noChangeShapeType="1"/>
              </p:cNvSpPr>
              <p:nvPr/>
            </p:nvSpPr>
            <p:spPr bwMode="auto">
              <a:xfrm>
                <a:off x="3117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76" name="Line 29"/>
              <p:cNvSpPr>
                <a:spLocks noChangeShapeType="1"/>
              </p:cNvSpPr>
              <p:nvPr/>
            </p:nvSpPr>
            <p:spPr bwMode="auto">
              <a:xfrm>
                <a:off x="3215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77" name="Line 30"/>
              <p:cNvSpPr>
                <a:spLocks noChangeShapeType="1"/>
              </p:cNvSpPr>
              <p:nvPr/>
            </p:nvSpPr>
            <p:spPr bwMode="auto">
              <a:xfrm>
                <a:off x="3312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78" name="Line 31"/>
              <p:cNvSpPr>
                <a:spLocks noChangeShapeType="1"/>
              </p:cNvSpPr>
              <p:nvPr/>
            </p:nvSpPr>
            <p:spPr bwMode="auto">
              <a:xfrm>
                <a:off x="3409" y="1785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79" name="Rectangle 32"/>
              <p:cNvSpPr>
                <a:spLocks noChangeArrowheads="1"/>
              </p:cNvSpPr>
              <p:nvPr/>
            </p:nvSpPr>
            <p:spPr bwMode="auto">
              <a:xfrm>
                <a:off x="3357" y="1801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300</a:t>
                </a:r>
              </a:p>
            </p:txBody>
          </p:sp>
          <p:sp>
            <p:nvSpPr>
              <p:cNvPr id="108580" name="Line 33"/>
              <p:cNvSpPr>
                <a:spLocks noChangeShapeType="1"/>
              </p:cNvSpPr>
              <p:nvPr/>
            </p:nvSpPr>
            <p:spPr bwMode="auto">
              <a:xfrm>
                <a:off x="3507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81" name="Line 34"/>
              <p:cNvSpPr>
                <a:spLocks noChangeShapeType="1"/>
              </p:cNvSpPr>
              <p:nvPr/>
            </p:nvSpPr>
            <p:spPr bwMode="auto">
              <a:xfrm>
                <a:off x="3605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82" name="Line 35"/>
              <p:cNvSpPr>
                <a:spLocks noChangeShapeType="1"/>
              </p:cNvSpPr>
              <p:nvPr/>
            </p:nvSpPr>
            <p:spPr bwMode="auto">
              <a:xfrm>
                <a:off x="3702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83" name="Line 36"/>
              <p:cNvSpPr>
                <a:spLocks noChangeShapeType="1"/>
              </p:cNvSpPr>
              <p:nvPr/>
            </p:nvSpPr>
            <p:spPr bwMode="auto">
              <a:xfrm>
                <a:off x="3800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84" name="Line 37"/>
              <p:cNvSpPr>
                <a:spLocks noChangeShapeType="1"/>
              </p:cNvSpPr>
              <p:nvPr/>
            </p:nvSpPr>
            <p:spPr bwMode="auto">
              <a:xfrm>
                <a:off x="3898" y="1785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85" name="Rectangle 38"/>
              <p:cNvSpPr>
                <a:spLocks noChangeArrowheads="1"/>
              </p:cNvSpPr>
              <p:nvPr/>
            </p:nvSpPr>
            <p:spPr bwMode="auto">
              <a:xfrm>
                <a:off x="3845" y="1801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350</a:t>
                </a:r>
              </a:p>
            </p:txBody>
          </p:sp>
          <p:sp>
            <p:nvSpPr>
              <p:cNvPr id="108586" name="Line 39"/>
              <p:cNvSpPr>
                <a:spLocks noChangeShapeType="1"/>
              </p:cNvSpPr>
              <p:nvPr/>
            </p:nvSpPr>
            <p:spPr bwMode="auto">
              <a:xfrm>
                <a:off x="3995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87" name="Line 40"/>
              <p:cNvSpPr>
                <a:spLocks noChangeShapeType="1"/>
              </p:cNvSpPr>
              <p:nvPr/>
            </p:nvSpPr>
            <p:spPr bwMode="auto">
              <a:xfrm>
                <a:off x="4093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88" name="Line 41"/>
              <p:cNvSpPr>
                <a:spLocks noChangeShapeType="1"/>
              </p:cNvSpPr>
              <p:nvPr/>
            </p:nvSpPr>
            <p:spPr bwMode="auto">
              <a:xfrm>
                <a:off x="4190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89" name="Line 42"/>
              <p:cNvSpPr>
                <a:spLocks noChangeShapeType="1"/>
              </p:cNvSpPr>
              <p:nvPr/>
            </p:nvSpPr>
            <p:spPr bwMode="auto">
              <a:xfrm>
                <a:off x="4288" y="1785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90" name="Line 43"/>
              <p:cNvSpPr>
                <a:spLocks noChangeShapeType="1"/>
              </p:cNvSpPr>
              <p:nvPr/>
            </p:nvSpPr>
            <p:spPr bwMode="auto">
              <a:xfrm>
                <a:off x="4386" y="1785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91" name="Line 44"/>
              <p:cNvSpPr>
                <a:spLocks noChangeShapeType="1"/>
              </p:cNvSpPr>
              <p:nvPr/>
            </p:nvSpPr>
            <p:spPr bwMode="auto">
              <a:xfrm flipV="1">
                <a:off x="1431" y="953"/>
                <a:ext cx="1" cy="8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92" name="Line 45"/>
              <p:cNvSpPr>
                <a:spLocks noChangeShapeType="1"/>
              </p:cNvSpPr>
              <p:nvPr/>
            </p:nvSpPr>
            <p:spPr bwMode="auto">
              <a:xfrm flipH="1">
                <a:off x="1409" y="1785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93" name="Line 46"/>
              <p:cNvSpPr>
                <a:spLocks noChangeShapeType="1"/>
              </p:cNvSpPr>
              <p:nvPr/>
            </p:nvSpPr>
            <p:spPr bwMode="auto">
              <a:xfrm flipH="1">
                <a:off x="1393" y="1748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94" name="Rectangle 47"/>
              <p:cNvSpPr>
                <a:spLocks noChangeArrowheads="1"/>
              </p:cNvSpPr>
              <p:nvPr/>
            </p:nvSpPr>
            <p:spPr bwMode="auto">
              <a:xfrm>
                <a:off x="1347" y="1732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108595" name="Line 48"/>
              <p:cNvSpPr>
                <a:spLocks noChangeShapeType="1"/>
              </p:cNvSpPr>
              <p:nvPr/>
            </p:nvSpPr>
            <p:spPr bwMode="auto">
              <a:xfrm flipH="1">
                <a:off x="1409" y="1710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96" name="Line 49"/>
              <p:cNvSpPr>
                <a:spLocks noChangeShapeType="1"/>
              </p:cNvSpPr>
              <p:nvPr/>
            </p:nvSpPr>
            <p:spPr bwMode="auto">
              <a:xfrm flipH="1">
                <a:off x="1409" y="1673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97" name="Line 50"/>
              <p:cNvSpPr>
                <a:spLocks noChangeShapeType="1"/>
              </p:cNvSpPr>
              <p:nvPr/>
            </p:nvSpPr>
            <p:spPr bwMode="auto">
              <a:xfrm flipH="1">
                <a:off x="1409" y="1635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98" name="Line 51"/>
              <p:cNvSpPr>
                <a:spLocks noChangeShapeType="1"/>
              </p:cNvSpPr>
              <p:nvPr/>
            </p:nvSpPr>
            <p:spPr bwMode="auto">
              <a:xfrm flipH="1">
                <a:off x="1393" y="1598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99" name="Rectangle 52"/>
              <p:cNvSpPr>
                <a:spLocks noChangeArrowheads="1"/>
              </p:cNvSpPr>
              <p:nvPr/>
            </p:nvSpPr>
            <p:spPr bwMode="auto">
              <a:xfrm>
                <a:off x="1311" y="1582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20</a:t>
                </a:r>
              </a:p>
            </p:txBody>
          </p:sp>
          <p:sp>
            <p:nvSpPr>
              <p:cNvPr id="108600" name="Line 53"/>
              <p:cNvSpPr>
                <a:spLocks noChangeShapeType="1"/>
              </p:cNvSpPr>
              <p:nvPr/>
            </p:nvSpPr>
            <p:spPr bwMode="auto">
              <a:xfrm flipH="1">
                <a:off x="1409" y="1560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01" name="Line 54"/>
              <p:cNvSpPr>
                <a:spLocks noChangeShapeType="1"/>
              </p:cNvSpPr>
              <p:nvPr/>
            </p:nvSpPr>
            <p:spPr bwMode="auto">
              <a:xfrm flipH="1">
                <a:off x="1409" y="1522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02" name="Line 55"/>
              <p:cNvSpPr>
                <a:spLocks noChangeShapeType="1"/>
              </p:cNvSpPr>
              <p:nvPr/>
            </p:nvSpPr>
            <p:spPr bwMode="auto">
              <a:xfrm flipH="1">
                <a:off x="1409" y="1485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03" name="Line 56"/>
              <p:cNvSpPr>
                <a:spLocks noChangeShapeType="1"/>
              </p:cNvSpPr>
              <p:nvPr/>
            </p:nvSpPr>
            <p:spPr bwMode="auto">
              <a:xfrm flipH="1">
                <a:off x="1393" y="1447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04" name="Rectangle 57"/>
              <p:cNvSpPr>
                <a:spLocks noChangeArrowheads="1"/>
              </p:cNvSpPr>
              <p:nvPr/>
            </p:nvSpPr>
            <p:spPr bwMode="auto">
              <a:xfrm>
                <a:off x="1311" y="1432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108605" name="Line 58"/>
              <p:cNvSpPr>
                <a:spLocks noChangeShapeType="1"/>
              </p:cNvSpPr>
              <p:nvPr/>
            </p:nvSpPr>
            <p:spPr bwMode="auto">
              <a:xfrm flipH="1">
                <a:off x="1409" y="1410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06" name="Line 59"/>
              <p:cNvSpPr>
                <a:spLocks noChangeShapeType="1"/>
              </p:cNvSpPr>
              <p:nvPr/>
            </p:nvSpPr>
            <p:spPr bwMode="auto">
              <a:xfrm flipH="1">
                <a:off x="1409" y="1373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07" name="Line 60"/>
              <p:cNvSpPr>
                <a:spLocks noChangeShapeType="1"/>
              </p:cNvSpPr>
              <p:nvPr/>
            </p:nvSpPr>
            <p:spPr bwMode="auto">
              <a:xfrm flipH="1">
                <a:off x="1409" y="1335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08" name="Line 61"/>
              <p:cNvSpPr>
                <a:spLocks noChangeShapeType="1"/>
              </p:cNvSpPr>
              <p:nvPr/>
            </p:nvSpPr>
            <p:spPr bwMode="auto">
              <a:xfrm flipH="1">
                <a:off x="1393" y="1297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09" name="Rectangle 62"/>
              <p:cNvSpPr>
                <a:spLocks noChangeArrowheads="1"/>
              </p:cNvSpPr>
              <p:nvPr/>
            </p:nvSpPr>
            <p:spPr bwMode="auto">
              <a:xfrm>
                <a:off x="1311" y="1281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60</a:t>
                </a:r>
              </a:p>
            </p:txBody>
          </p:sp>
          <p:sp>
            <p:nvSpPr>
              <p:cNvPr id="108610" name="Line 63"/>
              <p:cNvSpPr>
                <a:spLocks noChangeShapeType="1"/>
              </p:cNvSpPr>
              <p:nvPr/>
            </p:nvSpPr>
            <p:spPr bwMode="auto">
              <a:xfrm flipH="1">
                <a:off x="1409" y="1260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11" name="Line 64"/>
              <p:cNvSpPr>
                <a:spLocks noChangeShapeType="1"/>
              </p:cNvSpPr>
              <p:nvPr/>
            </p:nvSpPr>
            <p:spPr bwMode="auto">
              <a:xfrm flipH="1">
                <a:off x="1409" y="1222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12" name="Line 65"/>
              <p:cNvSpPr>
                <a:spLocks noChangeShapeType="1"/>
              </p:cNvSpPr>
              <p:nvPr/>
            </p:nvSpPr>
            <p:spPr bwMode="auto">
              <a:xfrm flipH="1">
                <a:off x="1409" y="1185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13" name="Line 66"/>
              <p:cNvSpPr>
                <a:spLocks noChangeShapeType="1"/>
              </p:cNvSpPr>
              <p:nvPr/>
            </p:nvSpPr>
            <p:spPr bwMode="auto">
              <a:xfrm flipH="1">
                <a:off x="1393" y="1147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14" name="Rectangle 67"/>
              <p:cNvSpPr>
                <a:spLocks noChangeArrowheads="1"/>
              </p:cNvSpPr>
              <p:nvPr/>
            </p:nvSpPr>
            <p:spPr bwMode="auto">
              <a:xfrm>
                <a:off x="1311" y="1131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sp>
            <p:nvSpPr>
              <p:cNvPr id="108615" name="Line 68"/>
              <p:cNvSpPr>
                <a:spLocks noChangeShapeType="1"/>
              </p:cNvSpPr>
              <p:nvPr/>
            </p:nvSpPr>
            <p:spPr bwMode="auto">
              <a:xfrm flipH="1">
                <a:off x="1409" y="1109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16" name="Line 69"/>
              <p:cNvSpPr>
                <a:spLocks noChangeShapeType="1"/>
              </p:cNvSpPr>
              <p:nvPr/>
            </p:nvSpPr>
            <p:spPr bwMode="auto">
              <a:xfrm flipH="1">
                <a:off x="1409" y="1072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17" name="Line 70"/>
              <p:cNvSpPr>
                <a:spLocks noChangeShapeType="1"/>
              </p:cNvSpPr>
              <p:nvPr/>
            </p:nvSpPr>
            <p:spPr bwMode="auto">
              <a:xfrm flipH="1">
                <a:off x="1409" y="1034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18" name="Line 71"/>
              <p:cNvSpPr>
                <a:spLocks noChangeShapeType="1"/>
              </p:cNvSpPr>
              <p:nvPr/>
            </p:nvSpPr>
            <p:spPr bwMode="auto">
              <a:xfrm flipH="1">
                <a:off x="1393" y="997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19" name="Rectangle 72"/>
              <p:cNvSpPr>
                <a:spLocks noChangeArrowheads="1"/>
              </p:cNvSpPr>
              <p:nvPr/>
            </p:nvSpPr>
            <p:spPr bwMode="auto">
              <a:xfrm>
                <a:off x="1276" y="981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08620" name="Line 73"/>
              <p:cNvSpPr>
                <a:spLocks noChangeShapeType="1"/>
              </p:cNvSpPr>
              <p:nvPr/>
            </p:nvSpPr>
            <p:spPr bwMode="auto">
              <a:xfrm flipH="1">
                <a:off x="1409" y="959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21" name="Freeform 74"/>
              <p:cNvSpPr>
                <a:spLocks noChangeArrowheads="1"/>
              </p:cNvSpPr>
              <p:nvPr/>
            </p:nvSpPr>
            <p:spPr bwMode="auto">
              <a:xfrm>
                <a:off x="1469" y="997"/>
                <a:ext cx="2944" cy="751"/>
              </a:xfrm>
              <a:custGeom>
                <a:avLst/>
                <a:gdLst>
                  <a:gd name="T0" fmla="*/ 1 w 5888"/>
                  <a:gd name="T1" fmla="*/ 0 h 2252"/>
                  <a:gd name="T2" fmla="*/ 1 w 5888"/>
                  <a:gd name="T3" fmla="*/ 0 h 2252"/>
                  <a:gd name="T4" fmla="*/ 1 w 5888"/>
                  <a:gd name="T5" fmla="*/ 0 h 2252"/>
                  <a:gd name="T6" fmla="*/ 1 w 5888"/>
                  <a:gd name="T7" fmla="*/ 0 h 2252"/>
                  <a:gd name="T8" fmla="*/ 1 w 5888"/>
                  <a:gd name="T9" fmla="*/ 0 h 2252"/>
                  <a:gd name="T10" fmla="*/ 1 w 5888"/>
                  <a:gd name="T11" fmla="*/ 0 h 2252"/>
                  <a:gd name="T12" fmla="*/ 1 w 5888"/>
                  <a:gd name="T13" fmla="*/ 0 h 2252"/>
                  <a:gd name="T14" fmla="*/ 1 w 5888"/>
                  <a:gd name="T15" fmla="*/ 0 h 2252"/>
                  <a:gd name="T16" fmla="*/ 1 w 5888"/>
                  <a:gd name="T17" fmla="*/ 0 h 2252"/>
                  <a:gd name="T18" fmla="*/ 1 w 5888"/>
                  <a:gd name="T19" fmla="*/ 0 h 2252"/>
                  <a:gd name="T20" fmla="*/ 1 w 5888"/>
                  <a:gd name="T21" fmla="*/ 0 h 2252"/>
                  <a:gd name="T22" fmla="*/ 1 w 5888"/>
                  <a:gd name="T23" fmla="*/ 0 h 2252"/>
                  <a:gd name="T24" fmla="*/ 1 w 5888"/>
                  <a:gd name="T25" fmla="*/ 0 h 2252"/>
                  <a:gd name="T26" fmla="*/ 1 w 5888"/>
                  <a:gd name="T27" fmla="*/ 0 h 2252"/>
                  <a:gd name="T28" fmla="*/ 1 w 5888"/>
                  <a:gd name="T29" fmla="*/ 0 h 2252"/>
                  <a:gd name="T30" fmla="*/ 1 w 5888"/>
                  <a:gd name="T31" fmla="*/ 0 h 2252"/>
                  <a:gd name="T32" fmla="*/ 1 w 5888"/>
                  <a:gd name="T33" fmla="*/ 0 h 2252"/>
                  <a:gd name="T34" fmla="*/ 1 w 5888"/>
                  <a:gd name="T35" fmla="*/ 0 h 2252"/>
                  <a:gd name="T36" fmla="*/ 1 w 5888"/>
                  <a:gd name="T37" fmla="*/ 0 h 2252"/>
                  <a:gd name="T38" fmla="*/ 1 w 5888"/>
                  <a:gd name="T39" fmla="*/ 0 h 2252"/>
                  <a:gd name="T40" fmla="*/ 1 w 5888"/>
                  <a:gd name="T41" fmla="*/ 0 h 2252"/>
                  <a:gd name="T42" fmla="*/ 1 w 5888"/>
                  <a:gd name="T43" fmla="*/ 0 h 2252"/>
                  <a:gd name="T44" fmla="*/ 1 w 5888"/>
                  <a:gd name="T45" fmla="*/ 0 h 2252"/>
                  <a:gd name="T46" fmla="*/ 1 w 5888"/>
                  <a:gd name="T47" fmla="*/ 0 h 2252"/>
                  <a:gd name="T48" fmla="*/ 1 w 5888"/>
                  <a:gd name="T49" fmla="*/ 0 h 2252"/>
                  <a:gd name="T50" fmla="*/ 1 w 5888"/>
                  <a:gd name="T51" fmla="*/ 0 h 2252"/>
                  <a:gd name="T52" fmla="*/ 1 w 5888"/>
                  <a:gd name="T53" fmla="*/ 0 h 2252"/>
                  <a:gd name="T54" fmla="*/ 1 w 5888"/>
                  <a:gd name="T55" fmla="*/ 0 h 2252"/>
                  <a:gd name="T56" fmla="*/ 1 w 5888"/>
                  <a:gd name="T57" fmla="*/ 0 h 2252"/>
                  <a:gd name="T58" fmla="*/ 1 w 5888"/>
                  <a:gd name="T59" fmla="*/ 0 h 2252"/>
                  <a:gd name="T60" fmla="*/ 1 w 5888"/>
                  <a:gd name="T61" fmla="*/ 0 h 2252"/>
                  <a:gd name="T62" fmla="*/ 1 w 5888"/>
                  <a:gd name="T63" fmla="*/ 0 h 2252"/>
                  <a:gd name="T64" fmla="*/ 1 w 5888"/>
                  <a:gd name="T65" fmla="*/ 0 h 2252"/>
                  <a:gd name="T66" fmla="*/ 1 w 5888"/>
                  <a:gd name="T67" fmla="*/ 0 h 2252"/>
                  <a:gd name="T68" fmla="*/ 1 w 5888"/>
                  <a:gd name="T69" fmla="*/ 0 h 2252"/>
                  <a:gd name="T70" fmla="*/ 1 w 5888"/>
                  <a:gd name="T71" fmla="*/ 0 h 2252"/>
                  <a:gd name="T72" fmla="*/ 1 w 5888"/>
                  <a:gd name="T73" fmla="*/ 0 h 2252"/>
                  <a:gd name="T74" fmla="*/ 1 w 5888"/>
                  <a:gd name="T75" fmla="*/ 0 h 2252"/>
                  <a:gd name="T76" fmla="*/ 1 w 5888"/>
                  <a:gd name="T77" fmla="*/ 0 h 2252"/>
                  <a:gd name="T78" fmla="*/ 3 w 5888"/>
                  <a:gd name="T79" fmla="*/ 0 h 2252"/>
                  <a:gd name="T80" fmla="*/ 3 w 5888"/>
                  <a:gd name="T81" fmla="*/ 0 h 2252"/>
                  <a:gd name="T82" fmla="*/ 3 w 5888"/>
                  <a:gd name="T83" fmla="*/ 0 h 2252"/>
                  <a:gd name="T84" fmla="*/ 3 w 5888"/>
                  <a:gd name="T85" fmla="*/ 0 h 2252"/>
                  <a:gd name="T86" fmla="*/ 3 w 5888"/>
                  <a:gd name="T87" fmla="*/ 0 h 2252"/>
                  <a:gd name="T88" fmla="*/ 3 w 5888"/>
                  <a:gd name="T89" fmla="*/ 0 h 2252"/>
                  <a:gd name="T90" fmla="*/ 3 w 5888"/>
                  <a:gd name="T91" fmla="*/ 0 h 2252"/>
                  <a:gd name="T92" fmla="*/ 3 w 5888"/>
                  <a:gd name="T93" fmla="*/ 0 h 2252"/>
                  <a:gd name="T94" fmla="*/ 3 w 5888"/>
                  <a:gd name="T95" fmla="*/ 0 h 2252"/>
                  <a:gd name="T96" fmla="*/ 3 w 5888"/>
                  <a:gd name="T97" fmla="*/ 0 h 2252"/>
                  <a:gd name="T98" fmla="*/ 3 w 5888"/>
                  <a:gd name="T99" fmla="*/ 0 h 2252"/>
                  <a:gd name="T100" fmla="*/ 3 w 5888"/>
                  <a:gd name="T101" fmla="*/ 0 h 2252"/>
                  <a:gd name="T102" fmla="*/ 3 w 5888"/>
                  <a:gd name="T103" fmla="*/ 0 h 2252"/>
                  <a:gd name="T104" fmla="*/ 3 w 5888"/>
                  <a:gd name="T105" fmla="*/ 0 h 2252"/>
                  <a:gd name="T106" fmla="*/ 3 w 5888"/>
                  <a:gd name="T107" fmla="*/ 0 h 2252"/>
                  <a:gd name="T108" fmla="*/ 3 w 5888"/>
                  <a:gd name="T109" fmla="*/ 0 h 2252"/>
                  <a:gd name="T110" fmla="*/ 3 w 5888"/>
                  <a:gd name="T111" fmla="*/ 0 h 2252"/>
                  <a:gd name="T112" fmla="*/ 3 w 5888"/>
                  <a:gd name="T113" fmla="*/ 0 h 2252"/>
                  <a:gd name="T114" fmla="*/ 3 w 5888"/>
                  <a:gd name="T115" fmla="*/ 0 h 22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888"/>
                  <a:gd name="T175" fmla="*/ 0 h 2252"/>
                  <a:gd name="T176" fmla="*/ 5888 w 5888"/>
                  <a:gd name="T177" fmla="*/ 2252 h 225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888" h="2252">
                    <a:moveTo>
                      <a:pt x="0" y="2252"/>
                    </a:moveTo>
                    <a:lnTo>
                      <a:pt x="21" y="2236"/>
                    </a:lnTo>
                    <a:lnTo>
                      <a:pt x="36" y="2250"/>
                    </a:lnTo>
                    <a:lnTo>
                      <a:pt x="59" y="2237"/>
                    </a:lnTo>
                    <a:lnTo>
                      <a:pt x="75" y="2244"/>
                    </a:lnTo>
                    <a:lnTo>
                      <a:pt x="96" y="2252"/>
                    </a:lnTo>
                    <a:lnTo>
                      <a:pt x="117" y="2250"/>
                    </a:lnTo>
                    <a:lnTo>
                      <a:pt x="138" y="2243"/>
                    </a:lnTo>
                    <a:lnTo>
                      <a:pt x="151" y="2252"/>
                    </a:lnTo>
                    <a:lnTo>
                      <a:pt x="171" y="2250"/>
                    </a:lnTo>
                    <a:lnTo>
                      <a:pt x="180" y="2249"/>
                    </a:lnTo>
                    <a:lnTo>
                      <a:pt x="196" y="2244"/>
                    </a:lnTo>
                    <a:lnTo>
                      <a:pt x="207" y="2230"/>
                    </a:lnTo>
                    <a:lnTo>
                      <a:pt x="213" y="2252"/>
                    </a:lnTo>
                    <a:lnTo>
                      <a:pt x="232" y="2252"/>
                    </a:lnTo>
                    <a:lnTo>
                      <a:pt x="249" y="2252"/>
                    </a:lnTo>
                    <a:lnTo>
                      <a:pt x="272" y="2252"/>
                    </a:lnTo>
                    <a:lnTo>
                      <a:pt x="292" y="2244"/>
                    </a:lnTo>
                    <a:lnTo>
                      <a:pt x="309" y="2252"/>
                    </a:lnTo>
                    <a:lnTo>
                      <a:pt x="326" y="2252"/>
                    </a:lnTo>
                    <a:lnTo>
                      <a:pt x="332" y="2250"/>
                    </a:lnTo>
                    <a:lnTo>
                      <a:pt x="349" y="2249"/>
                    </a:lnTo>
                    <a:lnTo>
                      <a:pt x="365" y="2246"/>
                    </a:lnTo>
                    <a:lnTo>
                      <a:pt x="372" y="2252"/>
                    </a:lnTo>
                    <a:lnTo>
                      <a:pt x="386" y="2252"/>
                    </a:lnTo>
                    <a:lnTo>
                      <a:pt x="407" y="2246"/>
                    </a:lnTo>
                    <a:lnTo>
                      <a:pt x="426" y="2252"/>
                    </a:lnTo>
                    <a:lnTo>
                      <a:pt x="447" y="2249"/>
                    </a:lnTo>
                    <a:lnTo>
                      <a:pt x="466" y="2252"/>
                    </a:lnTo>
                    <a:lnTo>
                      <a:pt x="486" y="2252"/>
                    </a:lnTo>
                    <a:lnTo>
                      <a:pt x="505" y="2252"/>
                    </a:lnTo>
                    <a:lnTo>
                      <a:pt x="522" y="2246"/>
                    </a:lnTo>
                    <a:lnTo>
                      <a:pt x="543" y="2252"/>
                    </a:lnTo>
                    <a:lnTo>
                      <a:pt x="549" y="2244"/>
                    </a:lnTo>
                    <a:lnTo>
                      <a:pt x="564" y="2252"/>
                    </a:lnTo>
                    <a:lnTo>
                      <a:pt x="570" y="2247"/>
                    </a:lnTo>
                    <a:lnTo>
                      <a:pt x="582" y="2246"/>
                    </a:lnTo>
                    <a:lnTo>
                      <a:pt x="603" y="2243"/>
                    </a:lnTo>
                    <a:lnTo>
                      <a:pt x="624" y="2224"/>
                    </a:lnTo>
                    <a:lnTo>
                      <a:pt x="641" y="2252"/>
                    </a:lnTo>
                    <a:lnTo>
                      <a:pt x="662" y="2252"/>
                    </a:lnTo>
                    <a:lnTo>
                      <a:pt x="674" y="2247"/>
                    </a:lnTo>
                    <a:lnTo>
                      <a:pt x="680" y="2252"/>
                    </a:lnTo>
                    <a:lnTo>
                      <a:pt x="697" y="2252"/>
                    </a:lnTo>
                    <a:lnTo>
                      <a:pt x="718" y="2252"/>
                    </a:lnTo>
                    <a:lnTo>
                      <a:pt x="737" y="2240"/>
                    </a:lnTo>
                    <a:lnTo>
                      <a:pt x="758" y="2250"/>
                    </a:lnTo>
                    <a:lnTo>
                      <a:pt x="779" y="2252"/>
                    </a:lnTo>
                    <a:lnTo>
                      <a:pt x="797" y="2233"/>
                    </a:lnTo>
                    <a:lnTo>
                      <a:pt x="816" y="2252"/>
                    </a:lnTo>
                    <a:lnTo>
                      <a:pt x="839" y="2252"/>
                    </a:lnTo>
                    <a:lnTo>
                      <a:pt x="856" y="2252"/>
                    </a:lnTo>
                    <a:lnTo>
                      <a:pt x="875" y="2252"/>
                    </a:lnTo>
                    <a:lnTo>
                      <a:pt x="897" y="2247"/>
                    </a:lnTo>
                    <a:lnTo>
                      <a:pt x="910" y="2231"/>
                    </a:lnTo>
                    <a:lnTo>
                      <a:pt x="922" y="2246"/>
                    </a:lnTo>
                    <a:lnTo>
                      <a:pt x="937" y="2252"/>
                    </a:lnTo>
                    <a:lnTo>
                      <a:pt x="954" y="2252"/>
                    </a:lnTo>
                    <a:lnTo>
                      <a:pt x="973" y="2249"/>
                    </a:lnTo>
                    <a:lnTo>
                      <a:pt x="993" y="2252"/>
                    </a:lnTo>
                    <a:lnTo>
                      <a:pt x="1016" y="2252"/>
                    </a:lnTo>
                    <a:lnTo>
                      <a:pt x="1029" y="2252"/>
                    </a:lnTo>
                    <a:lnTo>
                      <a:pt x="1035" y="2217"/>
                    </a:lnTo>
                    <a:lnTo>
                      <a:pt x="1052" y="2233"/>
                    </a:lnTo>
                    <a:lnTo>
                      <a:pt x="1071" y="2236"/>
                    </a:lnTo>
                    <a:lnTo>
                      <a:pt x="1089" y="2247"/>
                    </a:lnTo>
                    <a:lnTo>
                      <a:pt x="1108" y="2229"/>
                    </a:lnTo>
                    <a:lnTo>
                      <a:pt x="1129" y="2250"/>
                    </a:lnTo>
                    <a:lnTo>
                      <a:pt x="1148" y="2239"/>
                    </a:lnTo>
                    <a:lnTo>
                      <a:pt x="1165" y="2236"/>
                    </a:lnTo>
                    <a:lnTo>
                      <a:pt x="1188" y="2247"/>
                    </a:lnTo>
                    <a:lnTo>
                      <a:pt x="1206" y="2226"/>
                    </a:lnTo>
                    <a:lnTo>
                      <a:pt x="1212" y="2252"/>
                    </a:lnTo>
                    <a:lnTo>
                      <a:pt x="1227" y="2252"/>
                    </a:lnTo>
                    <a:lnTo>
                      <a:pt x="1246" y="2252"/>
                    </a:lnTo>
                    <a:lnTo>
                      <a:pt x="1265" y="2243"/>
                    </a:lnTo>
                    <a:lnTo>
                      <a:pt x="1288" y="2234"/>
                    </a:lnTo>
                    <a:lnTo>
                      <a:pt x="1300" y="2234"/>
                    </a:lnTo>
                    <a:lnTo>
                      <a:pt x="1321" y="2250"/>
                    </a:lnTo>
                    <a:lnTo>
                      <a:pt x="1329" y="2252"/>
                    </a:lnTo>
                    <a:lnTo>
                      <a:pt x="1346" y="2252"/>
                    </a:lnTo>
                    <a:lnTo>
                      <a:pt x="1365" y="2252"/>
                    </a:lnTo>
                    <a:lnTo>
                      <a:pt x="1384" y="2250"/>
                    </a:lnTo>
                    <a:lnTo>
                      <a:pt x="1407" y="2237"/>
                    </a:lnTo>
                    <a:lnTo>
                      <a:pt x="1423" y="2182"/>
                    </a:lnTo>
                    <a:lnTo>
                      <a:pt x="1442" y="2243"/>
                    </a:lnTo>
                    <a:lnTo>
                      <a:pt x="1465" y="2213"/>
                    </a:lnTo>
                    <a:lnTo>
                      <a:pt x="1480" y="2250"/>
                    </a:lnTo>
                    <a:lnTo>
                      <a:pt x="1500" y="2249"/>
                    </a:lnTo>
                    <a:lnTo>
                      <a:pt x="1519" y="2252"/>
                    </a:lnTo>
                    <a:lnTo>
                      <a:pt x="1525" y="2252"/>
                    </a:lnTo>
                    <a:lnTo>
                      <a:pt x="1542" y="2250"/>
                    </a:lnTo>
                    <a:lnTo>
                      <a:pt x="1559" y="2252"/>
                    </a:lnTo>
                    <a:lnTo>
                      <a:pt x="1576" y="2241"/>
                    </a:lnTo>
                    <a:lnTo>
                      <a:pt x="1592" y="2252"/>
                    </a:lnTo>
                    <a:lnTo>
                      <a:pt x="1603" y="2252"/>
                    </a:lnTo>
                    <a:lnTo>
                      <a:pt x="1619" y="2247"/>
                    </a:lnTo>
                    <a:lnTo>
                      <a:pt x="1634" y="2252"/>
                    </a:lnTo>
                    <a:lnTo>
                      <a:pt x="1642" y="2252"/>
                    </a:lnTo>
                    <a:lnTo>
                      <a:pt x="1676" y="2252"/>
                    </a:lnTo>
                    <a:lnTo>
                      <a:pt x="1697" y="2244"/>
                    </a:lnTo>
                    <a:lnTo>
                      <a:pt x="1713" y="2239"/>
                    </a:lnTo>
                    <a:lnTo>
                      <a:pt x="1732" y="2252"/>
                    </a:lnTo>
                    <a:lnTo>
                      <a:pt x="1755" y="2252"/>
                    </a:lnTo>
                    <a:lnTo>
                      <a:pt x="1774" y="2252"/>
                    </a:lnTo>
                    <a:lnTo>
                      <a:pt x="1795" y="2246"/>
                    </a:lnTo>
                    <a:lnTo>
                      <a:pt x="1811" y="2252"/>
                    </a:lnTo>
                    <a:lnTo>
                      <a:pt x="1834" y="2252"/>
                    </a:lnTo>
                    <a:lnTo>
                      <a:pt x="1849" y="2243"/>
                    </a:lnTo>
                    <a:lnTo>
                      <a:pt x="1857" y="2252"/>
                    </a:lnTo>
                    <a:lnTo>
                      <a:pt x="1868" y="2250"/>
                    </a:lnTo>
                    <a:lnTo>
                      <a:pt x="1893" y="2246"/>
                    </a:lnTo>
                    <a:lnTo>
                      <a:pt x="1912" y="2252"/>
                    </a:lnTo>
                    <a:lnTo>
                      <a:pt x="1928" y="2249"/>
                    </a:lnTo>
                    <a:lnTo>
                      <a:pt x="1949" y="2252"/>
                    </a:lnTo>
                    <a:lnTo>
                      <a:pt x="1966" y="2252"/>
                    </a:lnTo>
                    <a:lnTo>
                      <a:pt x="1972" y="2252"/>
                    </a:lnTo>
                    <a:lnTo>
                      <a:pt x="1987" y="2252"/>
                    </a:lnTo>
                    <a:lnTo>
                      <a:pt x="2033" y="2213"/>
                    </a:lnTo>
                    <a:lnTo>
                      <a:pt x="2049" y="2252"/>
                    </a:lnTo>
                    <a:lnTo>
                      <a:pt x="2068" y="2252"/>
                    </a:lnTo>
                    <a:lnTo>
                      <a:pt x="2080" y="2250"/>
                    </a:lnTo>
                    <a:lnTo>
                      <a:pt x="2091" y="2250"/>
                    </a:lnTo>
                    <a:lnTo>
                      <a:pt x="2106" y="2252"/>
                    </a:lnTo>
                    <a:lnTo>
                      <a:pt x="2126" y="2252"/>
                    </a:lnTo>
                    <a:lnTo>
                      <a:pt x="2145" y="2252"/>
                    </a:lnTo>
                    <a:lnTo>
                      <a:pt x="2153" y="2252"/>
                    </a:lnTo>
                    <a:lnTo>
                      <a:pt x="2185" y="2252"/>
                    </a:lnTo>
                    <a:lnTo>
                      <a:pt x="2204" y="2252"/>
                    </a:lnTo>
                    <a:lnTo>
                      <a:pt x="2224" y="2252"/>
                    </a:lnTo>
                    <a:lnTo>
                      <a:pt x="2245" y="0"/>
                    </a:lnTo>
                    <a:lnTo>
                      <a:pt x="2264" y="2025"/>
                    </a:lnTo>
                    <a:lnTo>
                      <a:pt x="2283" y="1358"/>
                    </a:lnTo>
                    <a:lnTo>
                      <a:pt x="2302" y="2165"/>
                    </a:lnTo>
                    <a:lnTo>
                      <a:pt x="2322" y="2252"/>
                    </a:lnTo>
                    <a:lnTo>
                      <a:pt x="2339" y="2250"/>
                    </a:lnTo>
                    <a:lnTo>
                      <a:pt x="2360" y="2252"/>
                    </a:lnTo>
                    <a:lnTo>
                      <a:pt x="2381" y="2252"/>
                    </a:lnTo>
                    <a:lnTo>
                      <a:pt x="2398" y="2252"/>
                    </a:lnTo>
                    <a:lnTo>
                      <a:pt x="2418" y="2252"/>
                    </a:lnTo>
                    <a:lnTo>
                      <a:pt x="2443" y="2252"/>
                    </a:lnTo>
                    <a:lnTo>
                      <a:pt x="2458" y="2252"/>
                    </a:lnTo>
                    <a:lnTo>
                      <a:pt x="2477" y="2252"/>
                    </a:lnTo>
                    <a:lnTo>
                      <a:pt x="2498" y="2252"/>
                    </a:lnTo>
                    <a:lnTo>
                      <a:pt x="2514" y="2252"/>
                    </a:lnTo>
                    <a:lnTo>
                      <a:pt x="2527" y="2250"/>
                    </a:lnTo>
                    <a:lnTo>
                      <a:pt x="2542" y="2249"/>
                    </a:lnTo>
                    <a:lnTo>
                      <a:pt x="2558" y="2252"/>
                    </a:lnTo>
                    <a:lnTo>
                      <a:pt x="2569" y="2247"/>
                    </a:lnTo>
                    <a:lnTo>
                      <a:pt x="2577" y="2252"/>
                    </a:lnTo>
                    <a:lnTo>
                      <a:pt x="2615" y="2252"/>
                    </a:lnTo>
                    <a:lnTo>
                      <a:pt x="2635" y="2252"/>
                    </a:lnTo>
                    <a:lnTo>
                      <a:pt x="2654" y="2252"/>
                    </a:lnTo>
                    <a:lnTo>
                      <a:pt x="2673" y="2194"/>
                    </a:lnTo>
                    <a:lnTo>
                      <a:pt x="2690" y="2214"/>
                    </a:lnTo>
                    <a:lnTo>
                      <a:pt x="2713" y="2229"/>
                    </a:lnTo>
                    <a:lnTo>
                      <a:pt x="2731" y="2246"/>
                    </a:lnTo>
                    <a:lnTo>
                      <a:pt x="2754" y="2252"/>
                    </a:lnTo>
                    <a:lnTo>
                      <a:pt x="2771" y="2247"/>
                    </a:lnTo>
                    <a:lnTo>
                      <a:pt x="2790" y="2178"/>
                    </a:lnTo>
                    <a:lnTo>
                      <a:pt x="2809" y="2252"/>
                    </a:lnTo>
                    <a:lnTo>
                      <a:pt x="2830" y="2249"/>
                    </a:lnTo>
                    <a:lnTo>
                      <a:pt x="2848" y="2246"/>
                    </a:lnTo>
                    <a:lnTo>
                      <a:pt x="2869" y="2252"/>
                    </a:lnTo>
                    <a:lnTo>
                      <a:pt x="2884" y="2252"/>
                    </a:lnTo>
                    <a:lnTo>
                      <a:pt x="2890" y="2241"/>
                    </a:lnTo>
                    <a:lnTo>
                      <a:pt x="2909" y="2252"/>
                    </a:lnTo>
                    <a:lnTo>
                      <a:pt x="2923" y="2252"/>
                    </a:lnTo>
                    <a:lnTo>
                      <a:pt x="2928" y="2244"/>
                    </a:lnTo>
                    <a:lnTo>
                      <a:pt x="2950" y="2252"/>
                    </a:lnTo>
                    <a:lnTo>
                      <a:pt x="2967" y="2247"/>
                    </a:lnTo>
                    <a:lnTo>
                      <a:pt x="2984" y="2249"/>
                    </a:lnTo>
                    <a:lnTo>
                      <a:pt x="2994" y="2244"/>
                    </a:lnTo>
                    <a:lnTo>
                      <a:pt x="3003" y="2252"/>
                    </a:lnTo>
                    <a:lnTo>
                      <a:pt x="3013" y="2249"/>
                    </a:lnTo>
                    <a:lnTo>
                      <a:pt x="3040" y="2252"/>
                    </a:lnTo>
                    <a:lnTo>
                      <a:pt x="3065" y="2249"/>
                    </a:lnTo>
                    <a:lnTo>
                      <a:pt x="3086" y="2252"/>
                    </a:lnTo>
                    <a:lnTo>
                      <a:pt x="3099" y="2249"/>
                    </a:lnTo>
                    <a:lnTo>
                      <a:pt x="3107" y="2240"/>
                    </a:lnTo>
                    <a:lnTo>
                      <a:pt x="3120" y="2252"/>
                    </a:lnTo>
                    <a:lnTo>
                      <a:pt x="3159" y="2240"/>
                    </a:lnTo>
                    <a:lnTo>
                      <a:pt x="3178" y="2241"/>
                    </a:lnTo>
                    <a:lnTo>
                      <a:pt x="3199" y="2250"/>
                    </a:lnTo>
                    <a:lnTo>
                      <a:pt x="3216" y="2252"/>
                    </a:lnTo>
                    <a:lnTo>
                      <a:pt x="3232" y="2249"/>
                    </a:lnTo>
                    <a:lnTo>
                      <a:pt x="3239" y="2252"/>
                    </a:lnTo>
                    <a:lnTo>
                      <a:pt x="3257" y="2252"/>
                    </a:lnTo>
                    <a:lnTo>
                      <a:pt x="3276" y="2231"/>
                    </a:lnTo>
                    <a:lnTo>
                      <a:pt x="3295" y="2252"/>
                    </a:lnTo>
                    <a:lnTo>
                      <a:pt x="3318" y="2252"/>
                    </a:lnTo>
                    <a:lnTo>
                      <a:pt x="3337" y="2252"/>
                    </a:lnTo>
                    <a:lnTo>
                      <a:pt x="3353" y="2252"/>
                    </a:lnTo>
                    <a:lnTo>
                      <a:pt x="3393" y="2249"/>
                    </a:lnTo>
                    <a:lnTo>
                      <a:pt x="3412" y="2250"/>
                    </a:lnTo>
                    <a:lnTo>
                      <a:pt x="3432" y="2252"/>
                    </a:lnTo>
                    <a:lnTo>
                      <a:pt x="3453" y="2252"/>
                    </a:lnTo>
                    <a:lnTo>
                      <a:pt x="3470" y="2252"/>
                    </a:lnTo>
                    <a:lnTo>
                      <a:pt x="3491" y="2239"/>
                    </a:lnTo>
                    <a:lnTo>
                      <a:pt x="3510" y="2250"/>
                    </a:lnTo>
                    <a:lnTo>
                      <a:pt x="3528" y="2250"/>
                    </a:lnTo>
                    <a:lnTo>
                      <a:pt x="3531" y="2252"/>
                    </a:lnTo>
                    <a:lnTo>
                      <a:pt x="3553" y="2252"/>
                    </a:lnTo>
                    <a:lnTo>
                      <a:pt x="3566" y="2250"/>
                    </a:lnTo>
                    <a:lnTo>
                      <a:pt x="3576" y="2252"/>
                    </a:lnTo>
                    <a:lnTo>
                      <a:pt x="3587" y="2252"/>
                    </a:lnTo>
                    <a:lnTo>
                      <a:pt x="3627" y="2252"/>
                    </a:lnTo>
                    <a:lnTo>
                      <a:pt x="3643" y="2252"/>
                    </a:lnTo>
                    <a:lnTo>
                      <a:pt x="3652" y="2252"/>
                    </a:lnTo>
                    <a:lnTo>
                      <a:pt x="3666" y="2244"/>
                    </a:lnTo>
                    <a:lnTo>
                      <a:pt x="3672" y="2252"/>
                    </a:lnTo>
                    <a:lnTo>
                      <a:pt x="3687" y="2252"/>
                    </a:lnTo>
                    <a:lnTo>
                      <a:pt x="3704" y="2244"/>
                    </a:lnTo>
                    <a:lnTo>
                      <a:pt x="3735" y="2250"/>
                    </a:lnTo>
                    <a:lnTo>
                      <a:pt x="3748" y="2252"/>
                    </a:lnTo>
                    <a:lnTo>
                      <a:pt x="3756" y="2250"/>
                    </a:lnTo>
                    <a:lnTo>
                      <a:pt x="3764" y="2252"/>
                    </a:lnTo>
                    <a:lnTo>
                      <a:pt x="3770" y="2250"/>
                    </a:lnTo>
                    <a:lnTo>
                      <a:pt x="3787" y="2247"/>
                    </a:lnTo>
                    <a:lnTo>
                      <a:pt x="3804" y="2252"/>
                    </a:lnTo>
                    <a:lnTo>
                      <a:pt x="3825" y="2252"/>
                    </a:lnTo>
                    <a:lnTo>
                      <a:pt x="3844" y="2241"/>
                    </a:lnTo>
                    <a:lnTo>
                      <a:pt x="3864" y="2252"/>
                    </a:lnTo>
                    <a:lnTo>
                      <a:pt x="3883" y="2252"/>
                    </a:lnTo>
                    <a:lnTo>
                      <a:pt x="3904" y="2252"/>
                    </a:lnTo>
                    <a:lnTo>
                      <a:pt x="3921" y="2250"/>
                    </a:lnTo>
                    <a:lnTo>
                      <a:pt x="3944" y="2252"/>
                    </a:lnTo>
                    <a:lnTo>
                      <a:pt x="3965" y="2252"/>
                    </a:lnTo>
                    <a:lnTo>
                      <a:pt x="3977" y="2227"/>
                    </a:lnTo>
                    <a:lnTo>
                      <a:pt x="3994" y="2250"/>
                    </a:lnTo>
                    <a:lnTo>
                      <a:pt x="4000" y="2252"/>
                    </a:lnTo>
                    <a:lnTo>
                      <a:pt x="4019" y="2252"/>
                    </a:lnTo>
                    <a:lnTo>
                      <a:pt x="4033" y="2247"/>
                    </a:lnTo>
                    <a:lnTo>
                      <a:pt x="4042" y="2247"/>
                    </a:lnTo>
                    <a:lnTo>
                      <a:pt x="4050" y="2250"/>
                    </a:lnTo>
                    <a:lnTo>
                      <a:pt x="4061" y="2252"/>
                    </a:lnTo>
                    <a:lnTo>
                      <a:pt x="4079" y="2249"/>
                    </a:lnTo>
                    <a:lnTo>
                      <a:pt x="4098" y="2252"/>
                    </a:lnTo>
                    <a:lnTo>
                      <a:pt x="4115" y="2252"/>
                    </a:lnTo>
                    <a:lnTo>
                      <a:pt x="4136" y="2249"/>
                    </a:lnTo>
                    <a:lnTo>
                      <a:pt x="4157" y="2224"/>
                    </a:lnTo>
                    <a:lnTo>
                      <a:pt x="4177" y="2244"/>
                    </a:lnTo>
                    <a:lnTo>
                      <a:pt x="4196" y="2240"/>
                    </a:lnTo>
                    <a:lnTo>
                      <a:pt x="4215" y="2250"/>
                    </a:lnTo>
                    <a:lnTo>
                      <a:pt x="4236" y="2250"/>
                    </a:lnTo>
                    <a:lnTo>
                      <a:pt x="4242" y="2241"/>
                    </a:lnTo>
                    <a:lnTo>
                      <a:pt x="4255" y="2230"/>
                    </a:lnTo>
                    <a:lnTo>
                      <a:pt x="4277" y="2230"/>
                    </a:lnTo>
                    <a:lnTo>
                      <a:pt x="4292" y="2244"/>
                    </a:lnTo>
                    <a:lnTo>
                      <a:pt x="4330" y="2246"/>
                    </a:lnTo>
                    <a:lnTo>
                      <a:pt x="4350" y="2247"/>
                    </a:lnTo>
                    <a:lnTo>
                      <a:pt x="4373" y="2249"/>
                    </a:lnTo>
                    <a:lnTo>
                      <a:pt x="4390" y="2252"/>
                    </a:lnTo>
                    <a:lnTo>
                      <a:pt x="4396" y="2234"/>
                    </a:lnTo>
                    <a:lnTo>
                      <a:pt x="4409" y="2252"/>
                    </a:lnTo>
                    <a:lnTo>
                      <a:pt x="4430" y="2252"/>
                    </a:lnTo>
                    <a:lnTo>
                      <a:pt x="4447" y="2250"/>
                    </a:lnTo>
                    <a:lnTo>
                      <a:pt x="4467" y="2237"/>
                    </a:lnTo>
                    <a:lnTo>
                      <a:pt x="4490" y="2250"/>
                    </a:lnTo>
                    <a:lnTo>
                      <a:pt x="4511" y="2243"/>
                    </a:lnTo>
                    <a:lnTo>
                      <a:pt x="4524" y="2250"/>
                    </a:lnTo>
                    <a:lnTo>
                      <a:pt x="4549" y="2249"/>
                    </a:lnTo>
                    <a:lnTo>
                      <a:pt x="4565" y="2237"/>
                    </a:lnTo>
                    <a:lnTo>
                      <a:pt x="4588" y="2250"/>
                    </a:lnTo>
                    <a:lnTo>
                      <a:pt x="4605" y="2252"/>
                    </a:lnTo>
                    <a:lnTo>
                      <a:pt x="4624" y="2250"/>
                    </a:lnTo>
                    <a:lnTo>
                      <a:pt x="4641" y="2252"/>
                    </a:lnTo>
                    <a:lnTo>
                      <a:pt x="4657" y="2247"/>
                    </a:lnTo>
                    <a:lnTo>
                      <a:pt x="4661" y="2252"/>
                    </a:lnTo>
                    <a:lnTo>
                      <a:pt x="4668" y="2252"/>
                    </a:lnTo>
                    <a:lnTo>
                      <a:pt x="4684" y="2252"/>
                    </a:lnTo>
                    <a:lnTo>
                      <a:pt x="4707" y="2249"/>
                    </a:lnTo>
                    <a:lnTo>
                      <a:pt x="4720" y="2247"/>
                    </a:lnTo>
                    <a:lnTo>
                      <a:pt x="4760" y="2231"/>
                    </a:lnTo>
                    <a:lnTo>
                      <a:pt x="4782" y="2252"/>
                    </a:lnTo>
                    <a:lnTo>
                      <a:pt x="4799" y="2240"/>
                    </a:lnTo>
                    <a:lnTo>
                      <a:pt x="4818" y="2252"/>
                    </a:lnTo>
                    <a:lnTo>
                      <a:pt x="4822" y="2247"/>
                    </a:lnTo>
                    <a:lnTo>
                      <a:pt x="4833" y="2241"/>
                    </a:lnTo>
                    <a:lnTo>
                      <a:pt x="4839" y="2252"/>
                    </a:lnTo>
                    <a:lnTo>
                      <a:pt x="4868" y="2239"/>
                    </a:lnTo>
                    <a:lnTo>
                      <a:pt x="4881" y="2230"/>
                    </a:lnTo>
                    <a:lnTo>
                      <a:pt x="4905" y="2252"/>
                    </a:lnTo>
                    <a:lnTo>
                      <a:pt x="4924" y="2252"/>
                    </a:lnTo>
                    <a:lnTo>
                      <a:pt x="4939" y="2246"/>
                    </a:lnTo>
                    <a:lnTo>
                      <a:pt x="4977" y="2250"/>
                    </a:lnTo>
                    <a:lnTo>
                      <a:pt x="4993" y="2252"/>
                    </a:lnTo>
                    <a:lnTo>
                      <a:pt x="5001" y="2243"/>
                    </a:lnTo>
                    <a:lnTo>
                      <a:pt x="5020" y="2252"/>
                    </a:lnTo>
                    <a:lnTo>
                      <a:pt x="5025" y="2250"/>
                    </a:lnTo>
                    <a:lnTo>
                      <a:pt x="5035" y="2250"/>
                    </a:lnTo>
                    <a:lnTo>
                      <a:pt x="5054" y="2250"/>
                    </a:lnTo>
                    <a:lnTo>
                      <a:pt x="5072" y="2249"/>
                    </a:lnTo>
                    <a:lnTo>
                      <a:pt x="5091" y="2252"/>
                    </a:lnTo>
                    <a:lnTo>
                      <a:pt x="5110" y="2252"/>
                    </a:lnTo>
                    <a:lnTo>
                      <a:pt x="5120" y="2250"/>
                    </a:lnTo>
                    <a:lnTo>
                      <a:pt x="5135" y="2252"/>
                    </a:lnTo>
                    <a:lnTo>
                      <a:pt x="5152" y="2252"/>
                    </a:lnTo>
                    <a:lnTo>
                      <a:pt x="5170" y="2249"/>
                    </a:lnTo>
                    <a:lnTo>
                      <a:pt x="5189" y="2252"/>
                    </a:lnTo>
                    <a:lnTo>
                      <a:pt x="5193" y="2247"/>
                    </a:lnTo>
                    <a:lnTo>
                      <a:pt x="5206" y="2250"/>
                    </a:lnTo>
                    <a:lnTo>
                      <a:pt x="5216" y="2247"/>
                    </a:lnTo>
                    <a:lnTo>
                      <a:pt x="5229" y="2247"/>
                    </a:lnTo>
                    <a:lnTo>
                      <a:pt x="5248" y="2246"/>
                    </a:lnTo>
                    <a:lnTo>
                      <a:pt x="5254" y="2252"/>
                    </a:lnTo>
                    <a:lnTo>
                      <a:pt x="5264" y="2247"/>
                    </a:lnTo>
                    <a:lnTo>
                      <a:pt x="5285" y="2250"/>
                    </a:lnTo>
                    <a:lnTo>
                      <a:pt x="5292" y="2252"/>
                    </a:lnTo>
                    <a:lnTo>
                      <a:pt x="5304" y="2246"/>
                    </a:lnTo>
                    <a:lnTo>
                      <a:pt x="5310" y="2252"/>
                    </a:lnTo>
                    <a:lnTo>
                      <a:pt x="5329" y="2250"/>
                    </a:lnTo>
                    <a:lnTo>
                      <a:pt x="5337" y="2250"/>
                    </a:lnTo>
                    <a:lnTo>
                      <a:pt x="5342" y="2252"/>
                    </a:lnTo>
                    <a:lnTo>
                      <a:pt x="5350" y="2250"/>
                    </a:lnTo>
                    <a:lnTo>
                      <a:pt x="5369" y="2249"/>
                    </a:lnTo>
                    <a:lnTo>
                      <a:pt x="5385" y="2249"/>
                    </a:lnTo>
                    <a:lnTo>
                      <a:pt x="5404" y="2250"/>
                    </a:lnTo>
                    <a:lnTo>
                      <a:pt x="5419" y="2252"/>
                    </a:lnTo>
                    <a:lnTo>
                      <a:pt x="5429" y="2252"/>
                    </a:lnTo>
                    <a:lnTo>
                      <a:pt x="5448" y="2249"/>
                    </a:lnTo>
                    <a:lnTo>
                      <a:pt x="5463" y="2252"/>
                    </a:lnTo>
                    <a:lnTo>
                      <a:pt x="5483" y="2247"/>
                    </a:lnTo>
                    <a:lnTo>
                      <a:pt x="5500" y="2252"/>
                    </a:lnTo>
                    <a:lnTo>
                      <a:pt x="5504" y="2250"/>
                    </a:lnTo>
                    <a:lnTo>
                      <a:pt x="5509" y="2250"/>
                    </a:lnTo>
                    <a:lnTo>
                      <a:pt x="5519" y="2252"/>
                    </a:lnTo>
                    <a:lnTo>
                      <a:pt x="5542" y="2252"/>
                    </a:lnTo>
                    <a:lnTo>
                      <a:pt x="5557" y="2252"/>
                    </a:lnTo>
                    <a:lnTo>
                      <a:pt x="5577" y="2246"/>
                    </a:lnTo>
                    <a:lnTo>
                      <a:pt x="5602" y="2249"/>
                    </a:lnTo>
                    <a:lnTo>
                      <a:pt x="5615" y="2252"/>
                    </a:lnTo>
                    <a:lnTo>
                      <a:pt x="5623" y="2252"/>
                    </a:lnTo>
                    <a:lnTo>
                      <a:pt x="5640" y="2252"/>
                    </a:lnTo>
                    <a:lnTo>
                      <a:pt x="5642" y="2250"/>
                    </a:lnTo>
                    <a:lnTo>
                      <a:pt x="5648" y="2250"/>
                    </a:lnTo>
                    <a:lnTo>
                      <a:pt x="5659" y="2247"/>
                    </a:lnTo>
                    <a:lnTo>
                      <a:pt x="5671" y="2247"/>
                    </a:lnTo>
                    <a:lnTo>
                      <a:pt x="5682" y="2250"/>
                    </a:lnTo>
                    <a:lnTo>
                      <a:pt x="5698" y="2252"/>
                    </a:lnTo>
                    <a:lnTo>
                      <a:pt x="5719" y="2249"/>
                    </a:lnTo>
                    <a:lnTo>
                      <a:pt x="5740" y="2246"/>
                    </a:lnTo>
                    <a:lnTo>
                      <a:pt x="5755" y="2240"/>
                    </a:lnTo>
                    <a:lnTo>
                      <a:pt x="5774" y="2252"/>
                    </a:lnTo>
                    <a:lnTo>
                      <a:pt x="5790" y="2250"/>
                    </a:lnTo>
                    <a:lnTo>
                      <a:pt x="5799" y="2250"/>
                    </a:lnTo>
                    <a:lnTo>
                      <a:pt x="5815" y="2252"/>
                    </a:lnTo>
                    <a:lnTo>
                      <a:pt x="5836" y="2252"/>
                    </a:lnTo>
                    <a:lnTo>
                      <a:pt x="5838" y="2250"/>
                    </a:lnTo>
                    <a:lnTo>
                      <a:pt x="5849" y="2247"/>
                    </a:lnTo>
                    <a:lnTo>
                      <a:pt x="5874" y="2252"/>
                    </a:lnTo>
                    <a:lnTo>
                      <a:pt x="5888" y="2249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22" name="Line 75"/>
              <p:cNvSpPr>
                <a:spLocks noChangeShapeType="1"/>
              </p:cNvSpPr>
              <p:nvPr/>
            </p:nvSpPr>
            <p:spPr bwMode="auto">
              <a:xfrm>
                <a:off x="146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23" name="Line 76"/>
              <p:cNvSpPr>
                <a:spLocks noChangeShapeType="1"/>
              </p:cNvSpPr>
              <p:nvPr/>
            </p:nvSpPr>
            <p:spPr bwMode="auto">
              <a:xfrm flipV="1">
                <a:off x="1479" y="1735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24" name="Line 77"/>
              <p:cNvSpPr>
                <a:spLocks noChangeShapeType="1"/>
              </p:cNvSpPr>
              <p:nvPr/>
            </p:nvSpPr>
            <p:spPr bwMode="auto">
              <a:xfrm flipV="1">
                <a:off x="1487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25" name="Line 78"/>
              <p:cNvSpPr>
                <a:spLocks noChangeShapeType="1"/>
              </p:cNvSpPr>
              <p:nvPr/>
            </p:nvSpPr>
            <p:spPr bwMode="auto">
              <a:xfrm flipV="1">
                <a:off x="1499" y="1736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26" name="Line 79"/>
              <p:cNvSpPr>
                <a:spLocks noChangeShapeType="1"/>
              </p:cNvSpPr>
              <p:nvPr/>
            </p:nvSpPr>
            <p:spPr bwMode="auto">
              <a:xfrm flipV="1">
                <a:off x="1506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27" name="Line 80"/>
              <p:cNvSpPr>
                <a:spLocks noChangeShapeType="1"/>
              </p:cNvSpPr>
              <p:nvPr/>
            </p:nvSpPr>
            <p:spPr bwMode="auto">
              <a:xfrm>
                <a:off x="151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28" name="Line 81"/>
              <p:cNvSpPr>
                <a:spLocks noChangeShapeType="1"/>
              </p:cNvSpPr>
              <p:nvPr/>
            </p:nvSpPr>
            <p:spPr bwMode="auto">
              <a:xfrm flipV="1">
                <a:off x="1527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29" name="Line 82"/>
              <p:cNvSpPr>
                <a:spLocks noChangeShapeType="1"/>
              </p:cNvSpPr>
              <p:nvPr/>
            </p:nvSpPr>
            <p:spPr bwMode="auto">
              <a:xfrm flipV="1">
                <a:off x="1538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30" name="Line 83"/>
              <p:cNvSpPr>
                <a:spLocks noChangeShapeType="1"/>
              </p:cNvSpPr>
              <p:nvPr/>
            </p:nvSpPr>
            <p:spPr bwMode="auto">
              <a:xfrm>
                <a:off x="154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31" name="Line 84"/>
              <p:cNvSpPr>
                <a:spLocks noChangeShapeType="1"/>
              </p:cNvSpPr>
              <p:nvPr/>
            </p:nvSpPr>
            <p:spPr bwMode="auto">
              <a:xfrm flipV="1">
                <a:off x="155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32" name="Line 85"/>
              <p:cNvSpPr>
                <a:spLocks noChangeShapeType="1"/>
              </p:cNvSpPr>
              <p:nvPr/>
            </p:nvSpPr>
            <p:spPr bwMode="auto">
              <a:xfrm flipV="1">
                <a:off x="1559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33" name="Line 86"/>
              <p:cNvSpPr>
                <a:spLocks noChangeShapeType="1"/>
              </p:cNvSpPr>
              <p:nvPr/>
            </p:nvSpPr>
            <p:spPr bwMode="auto">
              <a:xfrm flipV="1">
                <a:off x="1567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34" name="Line 87"/>
              <p:cNvSpPr>
                <a:spLocks noChangeShapeType="1"/>
              </p:cNvSpPr>
              <p:nvPr/>
            </p:nvSpPr>
            <p:spPr bwMode="auto">
              <a:xfrm flipV="1">
                <a:off x="1573" y="1733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35" name="Line 88"/>
              <p:cNvSpPr>
                <a:spLocks noChangeShapeType="1"/>
              </p:cNvSpPr>
              <p:nvPr/>
            </p:nvSpPr>
            <p:spPr bwMode="auto">
              <a:xfrm>
                <a:off x="157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36" name="Line 89"/>
              <p:cNvSpPr>
                <a:spLocks noChangeShapeType="1"/>
              </p:cNvSpPr>
              <p:nvPr/>
            </p:nvSpPr>
            <p:spPr bwMode="auto">
              <a:xfrm>
                <a:off x="158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37" name="Line 90"/>
              <p:cNvSpPr>
                <a:spLocks noChangeShapeType="1"/>
              </p:cNvSpPr>
              <p:nvPr/>
            </p:nvSpPr>
            <p:spPr bwMode="auto">
              <a:xfrm>
                <a:off x="159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38" name="Line 91"/>
              <p:cNvSpPr>
                <a:spLocks noChangeShapeType="1"/>
              </p:cNvSpPr>
              <p:nvPr/>
            </p:nvSpPr>
            <p:spPr bwMode="auto">
              <a:xfrm>
                <a:off x="160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39" name="Line 92"/>
              <p:cNvSpPr>
                <a:spLocks noChangeShapeType="1"/>
              </p:cNvSpPr>
              <p:nvPr/>
            </p:nvSpPr>
            <p:spPr bwMode="auto">
              <a:xfrm flipV="1">
                <a:off x="1615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40" name="Line 93"/>
              <p:cNvSpPr>
                <a:spLocks noChangeShapeType="1"/>
              </p:cNvSpPr>
              <p:nvPr/>
            </p:nvSpPr>
            <p:spPr bwMode="auto">
              <a:xfrm>
                <a:off x="162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41" name="Line 94"/>
              <p:cNvSpPr>
                <a:spLocks noChangeShapeType="1"/>
              </p:cNvSpPr>
              <p:nvPr/>
            </p:nvSpPr>
            <p:spPr bwMode="auto">
              <a:xfrm>
                <a:off x="163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42" name="Line 95"/>
              <p:cNvSpPr>
                <a:spLocks noChangeShapeType="1"/>
              </p:cNvSpPr>
              <p:nvPr/>
            </p:nvSpPr>
            <p:spPr bwMode="auto">
              <a:xfrm flipV="1">
                <a:off x="1635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43" name="Line 96"/>
              <p:cNvSpPr>
                <a:spLocks noChangeShapeType="1"/>
              </p:cNvSpPr>
              <p:nvPr/>
            </p:nvSpPr>
            <p:spPr bwMode="auto">
              <a:xfrm flipV="1">
                <a:off x="164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44" name="Line 97"/>
              <p:cNvSpPr>
                <a:spLocks noChangeShapeType="1"/>
              </p:cNvSpPr>
              <p:nvPr/>
            </p:nvSpPr>
            <p:spPr bwMode="auto">
              <a:xfrm flipV="1">
                <a:off x="1651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45" name="Line 98"/>
              <p:cNvSpPr>
                <a:spLocks noChangeShapeType="1"/>
              </p:cNvSpPr>
              <p:nvPr/>
            </p:nvSpPr>
            <p:spPr bwMode="auto">
              <a:xfrm>
                <a:off x="165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46" name="Line 99"/>
              <p:cNvSpPr>
                <a:spLocks noChangeShapeType="1"/>
              </p:cNvSpPr>
              <p:nvPr/>
            </p:nvSpPr>
            <p:spPr bwMode="auto">
              <a:xfrm>
                <a:off x="166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47" name="Line 100"/>
              <p:cNvSpPr>
                <a:spLocks noChangeShapeType="1"/>
              </p:cNvSpPr>
              <p:nvPr/>
            </p:nvSpPr>
            <p:spPr bwMode="auto">
              <a:xfrm flipV="1">
                <a:off x="1672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48" name="Line 101"/>
              <p:cNvSpPr>
                <a:spLocks noChangeShapeType="1"/>
              </p:cNvSpPr>
              <p:nvPr/>
            </p:nvSpPr>
            <p:spPr bwMode="auto">
              <a:xfrm>
                <a:off x="168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49" name="Line 102"/>
              <p:cNvSpPr>
                <a:spLocks noChangeShapeType="1"/>
              </p:cNvSpPr>
              <p:nvPr/>
            </p:nvSpPr>
            <p:spPr bwMode="auto">
              <a:xfrm flipV="1">
                <a:off x="1693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50" name="Line 103"/>
              <p:cNvSpPr>
                <a:spLocks noChangeShapeType="1"/>
              </p:cNvSpPr>
              <p:nvPr/>
            </p:nvSpPr>
            <p:spPr bwMode="auto">
              <a:xfrm>
                <a:off x="170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51" name="Line 104"/>
              <p:cNvSpPr>
                <a:spLocks noChangeShapeType="1"/>
              </p:cNvSpPr>
              <p:nvPr/>
            </p:nvSpPr>
            <p:spPr bwMode="auto">
              <a:xfrm>
                <a:off x="171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52" name="Line 105"/>
              <p:cNvSpPr>
                <a:spLocks noChangeShapeType="1"/>
              </p:cNvSpPr>
              <p:nvPr/>
            </p:nvSpPr>
            <p:spPr bwMode="auto">
              <a:xfrm>
                <a:off x="172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53" name="Line 106"/>
              <p:cNvSpPr>
                <a:spLocks noChangeShapeType="1"/>
              </p:cNvSpPr>
              <p:nvPr/>
            </p:nvSpPr>
            <p:spPr bwMode="auto">
              <a:xfrm flipV="1">
                <a:off x="1730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54" name="Line 107"/>
              <p:cNvSpPr>
                <a:spLocks noChangeShapeType="1"/>
              </p:cNvSpPr>
              <p:nvPr/>
            </p:nvSpPr>
            <p:spPr bwMode="auto">
              <a:xfrm>
                <a:off x="174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55" name="Line 108"/>
              <p:cNvSpPr>
                <a:spLocks noChangeShapeType="1"/>
              </p:cNvSpPr>
              <p:nvPr/>
            </p:nvSpPr>
            <p:spPr bwMode="auto">
              <a:xfrm flipV="1">
                <a:off x="1743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56" name="Line 109"/>
              <p:cNvSpPr>
                <a:spLocks noChangeShapeType="1"/>
              </p:cNvSpPr>
              <p:nvPr/>
            </p:nvSpPr>
            <p:spPr bwMode="auto">
              <a:xfrm>
                <a:off x="175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57" name="Line 110"/>
              <p:cNvSpPr>
                <a:spLocks noChangeShapeType="1"/>
              </p:cNvSpPr>
              <p:nvPr/>
            </p:nvSpPr>
            <p:spPr bwMode="auto">
              <a:xfrm flipV="1">
                <a:off x="1754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58" name="Line 111"/>
              <p:cNvSpPr>
                <a:spLocks noChangeShapeType="1"/>
              </p:cNvSpPr>
              <p:nvPr/>
            </p:nvSpPr>
            <p:spPr bwMode="auto">
              <a:xfrm flipV="1">
                <a:off x="1760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59" name="Line 112"/>
              <p:cNvSpPr>
                <a:spLocks noChangeShapeType="1"/>
              </p:cNvSpPr>
              <p:nvPr/>
            </p:nvSpPr>
            <p:spPr bwMode="auto">
              <a:xfrm flipV="1">
                <a:off x="1770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60" name="Line 113"/>
              <p:cNvSpPr>
                <a:spLocks noChangeShapeType="1"/>
              </p:cNvSpPr>
              <p:nvPr/>
            </p:nvSpPr>
            <p:spPr bwMode="auto">
              <a:xfrm flipV="1">
                <a:off x="1781" y="1731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61" name="Line 114"/>
              <p:cNvSpPr>
                <a:spLocks noChangeShapeType="1"/>
              </p:cNvSpPr>
              <p:nvPr/>
            </p:nvSpPr>
            <p:spPr bwMode="auto">
              <a:xfrm>
                <a:off x="179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62" name="Line 115"/>
              <p:cNvSpPr>
                <a:spLocks noChangeShapeType="1"/>
              </p:cNvSpPr>
              <p:nvPr/>
            </p:nvSpPr>
            <p:spPr bwMode="auto">
              <a:xfrm>
                <a:off x="180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63" name="Line 116"/>
              <p:cNvSpPr>
                <a:spLocks noChangeShapeType="1"/>
              </p:cNvSpPr>
              <p:nvPr/>
            </p:nvSpPr>
            <p:spPr bwMode="auto">
              <a:xfrm flipV="1">
                <a:off x="1806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64" name="Line 117"/>
              <p:cNvSpPr>
                <a:spLocks noChangeShapeType="1"/>
              </p:cNvSpPr>
              <p:nvPr/>
            </p:nvSpPr>
            <p:spPr bwMode="auto">
              <a:xfrm>
                <a:off x="180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65" name="Line 118"/>
              <p:cNvSpPr>
                <a:spLocks noChangeShapeType="1"/>
              </p:cNvSpPr>
              <p:nvPr/>
            </p:nvSpPr>
            <p:spPr bwMode="auto">
              <a:xfrm>
                <a:off x="181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66" name="Line 119"/>
              <p:cNvSpPr>
                <a:spLocks noChangeShapeType="1"/>
              </p:cNvSpPr>
              <p:nvPr/>
            </p:nvSpPr>
            <p:spPr bwMode="auto">
              <a:xfrm>
                <a:off x="182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67" name="Line 120"/>
              <p:cNvSpPr>
                <a:spLocks noChangeShapeType="1"/>
              </p:cNvSpPr>
              <p:nvPr/>
            </p:nvSpPr>
            <p:spPr bwMode="auto">
              <a:xfrm flipV="1">
                <a:off x="1838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68" name="Line 121"/>
              <p:cNvSpPr>
                <a:spLocks noChangeShapeType="1"/>
              </p:cNvSpPr>
              <p:nvPr/>
            </p:nvSpPr>
            <p:spPr bwMode="auto">
              <a:xfrm flipV="1">
                <a:off x="1848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69" name="Line 122"/>
              <p:cNvSpPr>
                <a:spLocks noChangeShapeType="1"/>
              </p:cNvSpPr>
              <p:nvPr/>
            </p:nvSpPr>
            <p:spPr bwMode="auto">
              <a:xfrm>
                <a:off x="185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70" name="Line 123"/>
              <p:cNvSpPr>
                <a:spLocks noChangeShapeType="1"/>
              </p:cNvSpPr>
              <p:nvPr/>
            </p:nvSpPr>
            <p:spPr bwMode="auto">
              <a:xfrm flipV="1">
                <a:off x="1867" y="1734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71" name="Line 124"/>
              <p:cNvSpPr>
                <a:spLocks noChangeShapeType="1"/>
              </p:cNvSpPr>
              <p:nvPr/>
            </p:nvSpPr>
            <p:spPr bwMode="auto">
              <a:xfrm>
                <a:off x="187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72" name="Line 125"/>
              <p:cNvSpPr>
                <a:spLocks noChangeShapeType="1"/>
              </p:cNvSpPr>
              <p:nvPr/>
            </p:nvSpPr>
            <p:spPr bwMode="auto">
              <a:xfrm>
                <a:off x="188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73" name="Line 126"/>
              <p:cNvSpPr>
                <a:spLocks noChangeShapeType="1"/>
              </p:cNvSpPr>
              <p:nvPr/>
            </p:nvSpPr>
            <p:spPr bwMode="auto">
              <a:xfrm>
                <a:off x="189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74" name="Line 127"/>
              <p:cNvSpPr>
                <a:spLocks noChangeShapeType="1"/>
              </p:cNvSpPr>
              <p:nvPr/>
            </p:nvSpPr>
            <p:spPr bwMode="auto">
              <a:xfrm>
                <a:off x="190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75" name="Line 128"/>
              <p:cNvSpPr>
                <a:spLocks noChangeShapeType="1"/>
              </p:cNvSpPr>
              <p:nvPr/>
            </p:nvSpPr>
            <p:spPr bwMode="auto">
              <a:xfrm flipV="1">
                <a:off x="1917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76" name="Line 129"/>
              <p:cNvSpPr>
                <a:spLocks noChangeShapeType="1"/>
              </p:cNvSpPr>
              <p:nvPr/>
            </p:nvSpPr>
            <p:spPr bwMode="auto">
              <a:xfrm flipV="1">
                <a:off x="1924" y="1734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77" name="Line 130"/>
              <p:cNvSpPr>
                <a:spLocks noChangeShapeType="1"/>
              </p:cNvSpPr>
              <p:nvPr/>
            </p:nvSpPr>
            <p:spPr bwMode="auto">
              <a:xfrm flipV="1">
                <a:off x="1930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78" name="Line 131"/>
              <p:cNvSpPr>
                <a:spLocks noChangeShapeType="1"/>
              </p:cNvSpPr>
              <p:nvPr/>
            </p:nvSpPr>
            <p:spPr bwMode="auto">
              <a:xfrm>
                <a:off x="193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79" name="Line 132"/>
              <p:cNvSpPr>
                <a:spLocks noChangeShapeType="1"/>
              </p:cNvSpPr>
              <p:nvPr/>
            </p:nvSpPr>
            <p:spPr bwMode="auto">
              <a:xfrm>
                <a:off x="1946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80" name="Line 133"/>
              <p:cNvSpPr>
                <a:spLocks noChangeShapeType="1"/>
              </p:cNvSpPr>
              <p:nvPr/>
            </p:nvSpPr>
            <p:spPr bwMode="auto">
              <a:xfrm flipV="1">
                <a:off x="1956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81" name="Line 134"/>
              <p:cNvSpPr>
                <a:spLocks noChangeShapeType="1"/>
              </p:cNvSpPr>
              <p:nvPr/>
            </p:nvSpPr>
            <p:spPr bwMode="auto">
              <a:xfrm>
                <a:off x="196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82" name="Line 135"/>
              <p:cNvSpPr>
                <a:spLocks noChangeShapeType="1"/>
              </p:cNvSpPr>
              <p:nvPr/>
            </p:nvSpPr>
            <p:spPr bwMode="auto">
              <a:xfrm>
                <a:off x="197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83" name="Line 136"/>
              <p:cNvSpPr>
                <a:spLocks noChangeShapeType="1"/>
              </p:cNvSpPr>
              <p:nvPr/>
            </p:nvSpPr>
            <p:spPr bwMode="auto">
              <a:xfrm>
                <a:off x="198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84" name="Line 137"/>
              <p:cNvSpPr>
                <a:spLocks noChangeShapeType="1"/>
              </p:cNvSpPr>
              <p:nvPr/>
            </p:nvSpPr>
            <p:spPr bwMode="auto">
              <a:xfrm flipV="1">
                <a:off x="1986" y="1729"/>
                <a:ext cx="1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85" name="Line 138"/>
              <p:cNvSpPr>
                <a:spLocks noChangeShapeType="1"/>
              </p:cNvSpPr>
              <p:nvPr/>
            </p:nvSpPr>
            <p:spPr bwMode="auto">
              <a:xfrm flipV="1">
                <a:off x="1995" y="1734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86" name="Line 139"/>
              <p:cNvSpPr>
                <a:spLocks noChangeShapeType="1"/>
              </p:cNvSpPr>
              <p:nvPr/>
            </p:nvSpPr>
            <p:spPr bwMode="auto">
              <a:xfrm flipV="1">
                <a:off x="2005" y="1735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87" name="Line 140"/>
              <p:cNvSpPr>
                <a:spLocks noChangeShapeType="1"/>
              </p:cNvSpPr>
              <p:nvPr/>
            </p:nvSpPr>
            <p:spPr bwMode="auto">
              <a:xfrm flipV="1">
                <a:off x="2013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88" name="Line 141"/>
              <p:cNvSpPr>
                <a:spLocks noChangeShapeType="1"/>
              </p:cNvSpPr>
              <p:nvPr/>
            </p:nvSpPr>
            <p:spPr bwMode="auto">
              <a:xfrm flipV="1">
                <a:off x="2023" y="1733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89" name="Line 142"/>
              <p:cNvSpPr>
                <a:spLocks noChangeShapeType="1"/>
              </p:cNvSpPr>
              <p:nvPr/>
            </p:nvSpPr>
            <p:spPr bwMode="auto">
              <a:xfrm flipV="1">
                <a:off x="2033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90" name="Line 143"/>
              <p:cNvSpPr>
                <a:spLocks noChangeShapeType="1"/>
              </p:cNvSpPr>
              <p:nvPr/>
            </p:nvSpPr>
            <p:spPr bwMode="auto">
              <a:xfrm flipV="1">
                <a:off x="2043" y="1736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91" name="Line 144"/>
              <p:cNvSpPr>
                <a:spLocks noChangeShapeType="1"/>
              </p:cNvSpPr>
              <p:nvPr/>
            </p:nvSpPr>
            <p:spPr bwMode="auto">
              <a:xfrm flipV="1">
                <a:off x="2052" y="1735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92" name="Line 145"/>
              <p:cNvSpPr>
                <a:spLocks noChangeShapeType="1"/>
              </p:cNvSpPr>
              <p:nvPr/>
            </p:nvSpPr>
            <p:spPr bwMode="auto">
              <a:xfrm flipV="1">
                <a:off x="2063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93" name="Line 146"/>
              <p:cNvSpPr>
                <a:spLocks noChangeShapeType="1"/>
              </p:cNvSpPr>
              <p:nvPr/>
            </p:nvSpPr>
            <p:spPr bwMode="auto">
              <a:xfrm flipV="1">
                <a:off x="2072" y="1732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94" name="Line 147"/>
              <p:cNvSpPr>
                <a:spLocks noChangeShapeType="1"/>
              </p:cNvSpPr>
              <p:nvPr/>
            </p:nvSpPr>
            <p:spPr bwMode="auto">
              <a:xfrm>
                <a:off x="207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95" name="Line 148"/>
              <p:cNvSpPr>
                <a:spLocks noChangeShapeType="1"/>
              </p:cNvSpPr>
              <p:nvPr/>
            </p:nvSpPr>
            <p:spPr bwMode="auto">
              <a:xfrm>
                <a:off x="208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96" name="Line 149"/>
              <p:cNvSpPr>
                <a:spLocks noChangeShapeType="1"/>
              </p:cNvSpPr>
              <p:nvPr/>
            </p:nvSpPr>
            <p:spPr bwMode="auto">
              <a:xfrm>
                <a:off x="209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97" name="Line 150"/>
              <p:cNvSpPr>
                <a:spLocks noChangeShapeType="1"/>
              </p:cNvSpPr>
              <p:nvPr/>
            </p:nvSpPr>
            <p:spPr bwMode="auto">
              <a:xfrm flipV="1">
                <a:off x="2102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98" name="Line 151"/>
              <p:cNvSpPr>
                <a:spLocks noChangeShapeType="1"/>
              </p:cNvSpPr>
              <p:nvPr/>
            </p:nvSpPr>
            <p:spPr bwMode="auto">
              <a:xfrm flipV="1">
                <a:off x="2113" y="1735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99" name="Line 152"/>
              <p:cNvSpPr>
                <a:spLocks noChangeShapeType="1"/>
              </p:cNvSpPr>
              <p:nvPr/>
            </p:nvSpPr>
            <p:spPr bwMode="auto">
              <a:xfrm flipV="1">
                <a:off x="2119" y="1735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00" name="Line 153"/>
              <p:cNvSpPr>
                <a:spLocks noChangeShapeType="1"/>
              </p:cNvSpPr>
              <p:nvPr/>
            </p:nvSpPr>
            <p:spPr bwMode="auto">
              <a:xfrm flipV="1">
                <a:off x="2129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01" name="Line 154"/>
              <p:cNvSpPr>
                <a:spLocks noChangeShapeType="1"/>
              </p:cNvSpPr>
              <p:nvPr/>
            </p:nvSpPr>
            <p:spPr bwMode="auto">
              <a:xfrm>
                <a:off x="213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02" name="Line 155"/>
              <p:cNvSpPr>
                <a:spLocks noChangeShapeType="1"/>
              </p:cNvSpPr>
              <p:nvPr/>
            </p:nvSpPr>
            <p:spPr bwMode="auto">
              <a:xfrm>
                <a:off x="214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03" name="Line 156"/>
              <p:cNvSpPr>
                <a:spLocks noChangeShapeType="1"/>
              </p:cNvSpPr>
              <p:nvPr/>
            </p:nvSpPr>
            <p:spPr bwMode="auto">
              <a:xfrm>
                <a:off x="215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04" name="Line 157"/>
              <p:cNvSpPr>
                <a:spLocks noChangeShapeType="1"/>
              </p:cNvSpPr>
              <p:nvPr/>
            </p:nvSpPr>
            <p:spPr bwMode="auto">
              <a:xfrm flipV="1">
                <a:off x="2161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05" name="Line 158"/>
              <p:cNvSpPr>
                <a:spLocks noChangeShapeType="1"/>
              </p:cNvSpPr>
              <p:nvPr/>
            </p:nvSpPr>
            <p:spPr bwMode="auto">
              <a:xfrm flipV="1">
                <a:off x="2173" y="1736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06" name="Line 159"/>
              <p:cNvSpPr>
                <a:spLocks noChangeShapeType="1"/>
              </p:cNvSpPr>
              <p:nvPr/>
            </p:nvSpPr>
            <p:spPr bwMode="auto">
              <a:xfrm flipV="1">
                <a:off x="2180" y="1717"/>
                <a:ext cx="1" cy="3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07" name="Line 160"/>
              <p:cNvSpPr>
                <a:spLocks noChangeShapeType="1"/>
              </p:cNvSpPr>
              <p:nvPr/>
            </p:nvSpPr>
            <p:spPr bwMode="auto">
              <a:xfrm flipV="1">
                <a:off x="2190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08" name="Line 161"/>
              <p:cNvSpPr>
                <a:spLocks noChangeShapeType="1"/>
              </p:cNvSpPr>
              <p:nvPr/>
            </p:nvSpPr>
            <p:spPr bwMode="auto">
              <a:xfrm flipV="1">
                <a:off x="2202" y="1728"/>
                <a:ext cx="1" cy="2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09" name="Line 162"/>
              <p:cNvSpPr>
                <a:spLocks noChangeShapeType="1"/>
              </p:cNvSpPr>
              <p:nvPr/>
            </p:nvSpPr>
            <p:spPr bwMode="auto">
              <a:xfrm flipV="1">
                <a:off x="2209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10" name="Line 163"/>
              <p:cNvSpPr>
                <a:spLocks noChangeShapeType="1"/>
              </p:cNvSpPr>
              <p:nvPr/>
            </p:nvSpPr>
            <p:spPr bwMode="auto">
              <a:xfrm flipV="1">
                <a:off x="2219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11" name="Line 164"/>
              <p:cNvSpPr>
                <a:spLocks noChangeShapeType="1"/>
              </p:cNvSpPr>
              <p:nvPr/>
            </p:nvSpPr>
            <p:spPr bwMode="auto">
              <a:xfrm>
                <a:off x="222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12" name="Line 165"/>
              <p:cNvSpPr>
                <a:spLocks noChangeShapeType="1"/>
              </p:cNvSpPr>
              <p:nvPr/>
            </p:nvSpPr>
            <p:spPr bwMode="auto">
              <a:xfrm>
                <a:off x="223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13" name="Line 166"/>
              <p:cNvSpPr>
                <a:spLocks noChangeShapeType="1"/>
              </p:cNvSpPr>
              <p:nvPr/>
            </p:nvSpPr>
            <p:spPr bwMode="auto">
              <a:xfrm flipV="1">
                <a:off x="2240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14" name="Line 167"/>
              <p:cNvSpPr>
                <a:spLocks noChangeShapeType="1"/>
              </p:cNvSpPr>
              <p:nvPr/>
            </p:nvSpPr>
            <p:spPr bwMode="auto">
              <a:xfrm>
                <a:off x="224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15" name="Line 168"/>
              <p:cNvSpPr>
                <a:spLocks noChangeShapeType="1"/>
              </p:cNvSpPr>
              <p:nvPr/>
            </p:nvSpPr>
            <p:spPr bwMode="auto">
              <a:xfrm flipV="1">
                <a:off x="2257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16" name="Line 169"/>
              <p:cNvSpPr>
                <a:spLocks noChangeShapeType="1"/>
              </p:cNvSpPr>
              <p:nvPr/>
            </p:nvSpPr>
            <p:spPr bwMode="auto">
              <a:xfrm>
                <a:off x="226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17" name="Line 170"/>
              <p:cNvSpPr>
                <a:spLocks noChangeShapeType="1"/>
              </p:cNvSpPr>
              <p:nvPr/>
            </p:nvSpPr>
            <p:spPr bwMode="auto">
              <a:xfrm>
                <a:off x="227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18" name="Line 171"/>
              <p:cNvSpPr>
                <a:spLocks noChangeShapeType="1"/>
              </p:cNvSpPr>
              <p:nvPr/>
            </p:nvSpPr>
            <p:spPr bwMode="auto">
              <a:xfrm flipV="1">
                <a:off x="2278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19" name="Line 172"/>
              <p:cNvSpPr>
                <a:spLocks noChangeShapeType="1"/>
              </p:cNvSpPr>
              <p:nvPr/>
            </p:nvSpPr>
            <p:spPr bwMode="auto">
              <a:xfrm>
                <a:off x="2286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20" name="Line 173"/>
              <p:cNvSpPr>
                <a:spLocks noChangeShapeType="1"/>
              </p:cNvSpPr>
              <p:nvPr/>
            </p:nvSpPr>
            <p:spPr bwMode="auto">
              <a:xfrm>
                <a:off x="229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21" name="Line 174"/>
              <p:cNvSpPr>
                <a:spLocks noChangeShapeType="1"/>
              </p:cNvSpPr>
              <p:nvPr/>
            </p:nvSpPr>
            <p:spPr bwMode="auto">
              <a:xfrm>
                <a:off x="230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22" name="Line 175"/>
              <p:cNvSpPr>
                <a:spLocks noChangeShapeType="1"/>
              </p:cNvSpPr>
              <p:nvPr/>
            </p:nvSpPr>
            <p:spPr bwMode="auto">
              <a:xfrm flipV="1">
                <a:off x="2318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23" name="Line 176"/>
              <p:cNvSpPr>
                <a:spLocks noChangeShapeType="1"/>
              </p:cNvSpPr>
              <p:nvPr/>
            </p:nvSpPr>
            <p:spPr bwMode="auto">
              <a:xfrm flipV="1">
                <a:off x="2325" y="1736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24" name="Line 177"/>
              <p:cNvSpPr>
                <a:spLocks noChangeShapeType="1"/>
              </p:cNvSpPr>
              <p:nvPr/>
            </p:nvSpPr>
            <p:spPr bwMode="auto">
              <a:xfrm>
                <a:off x="233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25" name="Line 178"/>
              <p:cNvSpPr>
                <a:spLocks noChangeShapeType="1"/>
              </p:cNvSpPr>
              <p:nvPr/>
            </p:nvSpPr>
            <p:spPr bwMode="auto">
              <a:xfrm>
                <a:off x="234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26" name="Line 179"/>
              <p:cNvSpPr>
                <a:spLocks noChangeShapeType="1"/>
              </p:cNvSpPr>
              <p:nvPr/>
            </p:nvSpPr>
            <p:spPr bwMode="auto">
              <a:xfrm>
                <a:off x="2356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27" name="Line 180"/>
              <p:cNvSpPr>
                <a:spLocks noChangeShapeType="1"/>
              </p:cNvSpPr>
              <p:nvPr/>
            </p:nvSpPr>
            <p:spPr bwMode="auto">
              <a:xfrm flipV="1">
                <a:off x="2367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28" name="Line 181"/>
              <p:cNvSpPr>
                <a:spLocks noChangeShapeType="1"/>
              </p:cNvSpPr>
              <p:nvPr/>
            </p:nvSpPr>
            <p:spPr bwMode="auto">
              <a:xfrm>
                <a:off x="237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29" name="Line 182"/>
              <p:cNvSpPr>
                <a:spLocks noChangeShapeType="1"/>
              </p:cNvSpPr>
              <p:nvPr/>
            </p:nvSpPr>
            <p:spPr bwMode="auto">
              <a:xfrm>
                <a:off x="2386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30" name="Line 183"/>
              <p:cNvSpPr>
                <a:spLocks noChangeShapeType="1"/>
              </p:cNvSpPr>
              <p:nvPr/>
            </p:nvSpPr>
            <p:spPr bwMode="auto">
              <a:xfrm flipV="1">
                <a:off x="2394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31" name="Line 184"/>
              <p:cNvSpPr>
                <a:spLocks noChangeShapeType="1"/>
              </p:cNvSpPr>
              <p:nvPr/>
            </p:nvSpPr>
            <p:spPr bwMode="auto">
              <a:xfrm>
                <a:off x="239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32" name="Line 185"/>
              <p:cNvSpPr>
                <a:spLocks noChangeShapeType="1"/>
              </p:cNvSpPr>
              <p:nvPr/>
            </p:nvSpPr>
            <p:spPr bwMode="auto">
              <a:xfrm flipV="1">
                <a:off x="2403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33" name="Line 186"/>
              <p:cNvSpPr>
                <a:spLocks noChangeShapeType="1"/>
              </p:cNvSpPr>
              <p:nvPr/>
            </p:nvSpPr>
            <p:spPr bwMode="auto">
              <a:xfrm flipV="1">
                <a:off x="2416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34" name="Line 187"/>
              <p:cNvSpPr>
                <a:spLocks noChangeShapeType="1"/>
              </p:cNvSpPr>
              <p:nvPr/>
            </p:nvSpPr>
            <p:spPr bwMode="auto">
              <a:xfrm>
                <a:off x="242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35" name="Line 188"/>
              <p:cNvSpPr>
                <a:spLocks noChangeShapeType="1"/>
              </p:cNvSpPr>
              <p:nvPr/>
            </p:nvSpPr>
            <p:spPr bwMode="auto">
              <a:xfrm flipV="1">
                <a:off x="2433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36" name="Line 189"/>
              <p:cNvSpPr>
                <a:spLocks noChangeShapeType="1"/>
              </p:cNvSpPr>
              <p:nvPr/>
            </p:nvSpPr>
            <p:spPr bwMode="auto">
              <a:xfrm>
                <a:off x="244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37" name="Line 190"/>
              <p:cNvSpPr>
                <a:spLocks noChangeShapeType="1"/>
              </p:cNvSpPr>
              <p:nvPr/>
            </p:nvSpPr>
            <p:spPr bwMode="auto">
              <a:xfrm>
                <a:off x="245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38" name="Line 191"/>
              <p:cNvSpPr>
                <a:spLocks noChangeShapeType="1"/>
              </p:cNvSpPr>
              <p:nvPr/>
            </p:nvSpPr>
            <p:spPr bwMode="auto">
              <a:xfrm>
                <a:off x="245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39" name="Line 192"/>
              <p:cNvSpPr>
                <a:spLocks noChangeShapeType="1"/>
              </p:cNvSpPr>
              <p:nvPr/>
            </p:nvSpPr>
            <p:spPr bwMode="auto">
              <a:xfrm>
                <a:off x="246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40" name="Line 193"/>
              <p:cNvSpPr>
                <a:spLocks noChangeShapeType="1"/>
              </p:cNvSpPr>
              <p:nvPr/>
            </p:nvSpPr>
            <p:spPr bwMode="auto">
              <a:xfrm flipV="1">
                <a:off x="2486" y="1728"/>
                <a:ext cx="1" cy="2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41" name="Line 194"/>
              <p:cNvSpPr>
                <a:spLocks noChangeShapeType="1"/>
              </p:cNvSpPr>
              <p:nvPr/>
            </p:nvSpPr>
            <p:spPr bwMode="auto">
              <a:xfrm>
                <a:off x="249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42" name="Line 195"/>
              <p:cNvSpPr>
                <a:spLocks noChangeShapeType="1"/>
              </p:cNvSpPr>
              <p:nvPr/>
            </p:nvSpPr>
            <p:spPr bwMode="auto">
              <a:xfrm>
                <a:off x="250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43" name="Line 196"/>
              <p:cNvSpPr>
                <a:spLocks noChangeShapeType="1"/>
              </p:cNvSpPr>
              <p:nvPr/>
            </p:nvSpPr>
            <p:spPr bwMode="auto">
              <a:xfrm flipV="1">
                <a:off x="2509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44" name="Line 197"/>
              <p:cNvSpPr>
                <a:spLocks noChangeShapeType="1"/>
              </p:cNvSpPr>
              <p:nvPr/>
            </p:nvSpPr>
            <p:spPr bwMode="auto">
              <a:xfrm flipV="1">
                <a:off x="2515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45" name="Line 198"/>
              <p:cNvSpPr>
                <a:spLocks noChangeShapeType="1"/>
              </p:cNvSpPr>
              <p:nvPr/>
            </p:nvSpPr>
            <p:spPr bwMode="auto">
              <a:xfrm>
                <a:off x="252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46" name="Line 199"/>
              <p:cNvSpPr>
                <a:spLocks noChangeShapeType="1"/>
              </p:cNvSpPr>
              <p:nvPr/>
            </p:nvSpPr>
            <p:spPr bwMode="auto">
              <a:xfrm>
                <a:off x="253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47" name="Line 200"/>
              <p:cNvSpPr>
                <a:spLocks noChangeShapeType="1"/>
              </p:cNvSpPr>
              <p:nvPr/>
            </p:nvSpPr>
            <p:spPr bwMode="auto">
              <a:xfrm>
                <a:off x="254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48" name="Line 201"/>
              <p:cNvSpPr>
                <a:spLocks noChangeShapeType="1"/>
              </p:cNvSpPr>
              <p:nvPr/>
            </p:nvSpPr>
            <p:spPr bwMode="auto">
              <a:xfrm>
                <a:off x="254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49" name="Line 202"/>
              <p:cNvSpPr>
                <a:spLocks noChangeShapeType="1"/>
              </p:cNvSpPr>
              <p:nvPr/>
            </p:nvSpPr>
            <p:spPr bwMode="auto">
              <a:xfrm>
                <a:off x="256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50" name="Line 203"/>
              <p:cNvSpPr>
                <a:spLocks noChangeShapeType="1"/>
              </p:cNvSpPr>
              <p:nvPr/>
            </p:nvSpPr>
            <p:spPr bwMode="auto">
              <a:xfrm>
                <a:off x="257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8325" name="Group 204"/>
            <p:cNvGrpSpPr>
              <a:grpSpLocks/>
            </p:cNvGrpSpPr>
            <p:nvPr/>
          </p:nvGrpSpPr>
          <p:grpSpPr bwMode="auto">
            <a:xfrm>
              <a:off x="2581" y="990"/>
              <a:ext cx="1668" cy="765"/>
              <a:chOff x="2581" y="990"/>
              <a:chExt cx="1668" cy="765"/>
            </a:xfrm>
          </p:grpSpPr>
          <p:sp>
            <p:nvSpPr>
              <p:cNvPr id="108351" name="Line 205"/>
              <p:cNvSpPr>
                <a:spLocks noChangeShapeType="1"/>
              </p:cNvSpPr>
              <p:nvPr/>
            </p:nvSpPr>
            <p:spPr bwMode="auto">
              <a:xfrm>
                <a:off x="258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52" name="Line 206"/>
              <p:cNvSpPr>
                <a:spLocks noChangeShapeType="1"/>
              </p:cNvSpPr>
              <p:nvPr/>
            </p:nvSpPr>
            <p:spPr bwMode="auto">
              <a:xfrm flipV="1">
                <a:off x="2591" y="990"/>
                <a:ext cx="1" cy="76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53" name="Line 207"/>
              <p:cNvSpPr>
                <a:spLocks noChangeShapeType="1"/>
              </p:cNvSpPr>
              <p:nvPr/>
            </p:nvSpPr>
            <p:spPr bwMode="auto">
              <a:xfrm flipV="1">
                <a:off x="2601" y="1665"/>
                <a:ext cx="1" cy="9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54" name="Line 208"/>
              <p:cNvSpPr>
                <a:spLocks noChangeShapeType="1"/>
              </p:cNvSpPr>
              <p:nvPr/>
            </p:nvSpPr>
            <p:spPr bwMode="auto">
              <a:xfrm flipV="1">
                <a:off x="2611" y="1443"/>
                <a:ext cx="1" cy="31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55" name="Line 209"/>
              <p:cNvSpPr>
                <a:spLocks noChangeShapeType="1"/>
              </p:cNvSpPr>
              <p:nvPr/>
            </p:nvSpPr>
            <p:spPr bwMode="auto">
              <a:xfrm flipV="1">
                <a:off x="2620" y="1712"/>
                <a:ext cx="1" cy="4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56" name="Line 210"/>
              <p:cNvSpPr>
                <a:spLocks noChangeShapeType="1"/>
              </p:cNvSpPr>
              <p:nvPr/>
            </p:nvSpPr>
            <p:spPr bwMode="auto">
              <a:xfrm>
                <a:off x="263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57" name="Line 211"/>
              <p:cNvSpPr>
                <a:spLocks noChangeShapeType="1"/>
              </p:cNvSpPr>
              <p:nvPr/>
            </p:nvSpPr>
            <p:spPr bwMode="auto">
              <a:xfrm flipV="1">
                <a:off x="2638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58" name="Line 212"/>
              <p:cNvSpPr>
                <a:spLocks noChangeShapeType="1"/>
              </p:cNvSpPr>
              <p:nvPr/>
            </p:nvSpPr>
            <p:spPr bwMode="auto">
              <a:xfrm>
                <a:off x="264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59" name="Line 213"/>
              <p:cNvSpPr>
                <a:spLocks noChangeShapeType="1"/>
              </p:cNvSpPr>
              <p:nvPr/>
            </p:nvSpPr>
            <p:spPr bwMode="auto">
              <a:xfrm>
                <a:off x="266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60" name="Line 214"/>
              <p:cNvSpPr>
                <a:spLocks noChangeShapeType="1"/>
              </p:cNvSpPr>
              <p:nvPr/>
            </p:nvSpPr>
            <p:spPr bwMode="auto">
              <a:xfrm>
                <a:off x="266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61" name="Line 215"/>
              <p:cNvSpPr>
                <a:spLocks noChangeShapeType="1"/>
              </p:cNvSpPr>
              <p:nvPr/>
            </p:nvSpPr>
            <p:spPr bwMode="auto">
              <a:xfrm>
                <a:off x="267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62" name="Line 216"/>
              <p:cNvSpPr>
                <a:spLocks noChangeShapeType="1"/>
              </p:cNvSpPr>
              <p:nvPr/>
            </p:nvSpPr>
            <p:spPr bwMode="auto">
              <a:xfrm>
                <a:off x="269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63" name="Line 217"/>
              <p:cNvSpPr>
                <a:spLocks noChangeShapeType="1"/>
              </p:cNvSpPr>
              <p:nvPr/>
            </p:nvSpPr>
            <p:spPr bwMode="auto">
              <a:xfrm>
                <a:off x="269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64" name="Line 218"/>
              <p:cNvSpPr>
                <a:spLocks noChangeShapeType="1"/>
              </p:cNvSpPr>
              <p:nvPr/>
            </p:nvSpPr>
            <p:spPr bwMode="auto">
              <a:xfrm>
                <a:off x="270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65" name="Line 219"/>
              <p:cNvSpPr>
                <a:spLocks noChangeShapeType="1"/>
              </p:cNvSpPr>
              <p:nvPr/>
            </p:nvSpPr>
            <p:spPr bwMode="auto">
              <a:xfrm>
                <a:off x="271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66" name="Line 220"/>
              <p:cNvSpPr>
                <a:spLocks noChangeShapeType="1"/>
              </p:cNvSpPr>
              <p:nvPr/>
            </p:nvSpPr>
            <p:spPr bwMode="auto">
              <a:xfrm>
                <a:off x="2726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67" name="Line 221"/>
              <p:cNvSpPr>
                <a:spLocks noChangeShapeType="1"/>
              </p:cNvSpPr>
              <p:nvPr/>
            </p:nvSpPr>
            <p:spPr bwMode="auto">
              <a:xfrm flipV="1">
                <a:off x="2733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68" name="Line 222"/>
              <p:cNvSpPr>
                <a:spLocks noChangeShapeType="1"/>
              </p:cNvSpPr>
              <p:nvPr/>
            </p:nvSpPr>
            <p:spPr bwMode="auto">
              <a:xfrm flipV="1">
                <a:off x="2740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69" name="Line 223"/>
              <p:cNvSpPr>
                <a:spLocks noChangeShapeType="1"/>
              </p:cNvSpPr>
              <p:nvPr/>
            </p:nvSpPr>
            <p:spPr bwMode="auto">
              <a:xfrm>
                <a:off x="274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70" name="Line 224"/>
              <p:cNvSpPr>
                <a:spLocks noChangeShapeType="1"/>
              </p:cNvSpPr>
              <p:nvPr/>
            </p:nvSpPr>
            <p:spPr bwMode="auto">
              <a:xfrm flipV="1">
                <a:off x="2754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71" name="Line 225"/>
              <p:cNvSpPr>
                <a:spLocks noChangeShapeType="1"/>
              </p:cNvSpPr>
              <p:nvPr/>
            </p:nvSpPr>
            <p:spPr bwMode="auto">
              <a:xfrm>
                <a:off x="275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72" name="Line 226"/>
              <p:cNvSpPr>
                <a:spLocks noChangeShapeType="1"/>
              </p:cNvSpPr>
              <p:nvPr/>
            </p:nvSpPr>
            <p:spPr bwMode="auto">
              <a:xfrm>
                <a:off x="277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73" name="Line 227"/>
              <p:cNvSpPr>
                <a:spLocks noChangeShapeType="1"/>
              </p:cNvSpPr>
              <p:nvPr/>
            </p:nvSpPr>
            <p:spPr bwMode="auto">
              <a:xfrm>
                <a:off x="2786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74" name="Line 228"/>
              <p:cNvSpPr>
                <a:spLocks noChangeShapeType="1"/>
              </p:cNvSpPr>
              <p:nvPr/>
            </p:nvSpPr>
            <p:spPr bwMode="auto">
              <a:xfrm>
                <a:off x="2796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75" name="Line 229"/>
              <p:cNvSpPr>
                <a:spLocks noChangeShapeType="1"/>
              </p:cNvSpPr>
              <p:nvPr/>
            </p:nvSpPr>
            <p:spPr bwMode="auto">
              <a:xfrm flipV="1">
                <a:off x="2805" y="1721"/>
                <a:ext cx="1" cy="3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76" name="Line 230"/>
              <p:cNvSpPr>
                <a:spLocks noChangeShapeType="1"/>
              </p:cNvSpPr>
              <p:nvPr/>
            </p:nvSpPr>
            <p:spPr bwMode="auto">
              <a:xfrm flipV="1">
                <a:off x="2814" y="1728"/>
                <a:ext cx="1" cy="2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77" name="Line 231"/>
              <p:cNvSpPr>
                <a:spLocks noChangeShapeType="1"/>
              </p:cNvSpPr>
              <p:nvPr/>
            </p:nvSpPr>
            <p:spPr bwMode="auto">
              <a:xfrm flipV="1">
                <a:off x="2826" y="1733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78" name="Line 232"/>
              <p:cNvSpPr>
                <a:spLocks noChangeShapeType="1"/>
              </p:cNvSpPr>
              <p:nvPr/>
            </p:nvSpPr>
            <p:spPr bwMode="auto">
              <a:xfrm flipV="1">
                <a:off x="2834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79" name="Line 233"/>
              <p:cNvSpPr>
                <a:spLocks noChangeShapeType="1"/>
              </p:cNvSpPr>
              <p:nvPr/>
            </p:nvSpPr>
            <p:spPr bwMode="auto">
              <a:xfrm>
                <a:off x="2846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80" name="Line 234"/>
              <p:cNvSpPr>
                <a:spLocks noChangeShapeType="1"/>
              </p:cNvSpPr>
              <p:nvPr/>
            </p:nvSpPr>
            <p:spPr bwMode="auto">
              <a:xfrm flipV="1">
                <a:off x="2854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81" name="Line 235"/>
              <p:cNvSpPr>
                <a:spLocks noChangeShapeType="1"/>
              </p:cNvSpPr>
              <p:nvPr/>
            </p:nvSpPr>
            <p:spPr bwMode="auto">
              <a:xfrm flipV="1">
                <a:off x="2864" y="1716"/>
                <a:ext cx="1" cy="3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82" name="Line 236"/>
              <p:cNvSpPr>
                <a:spLocks noChangeShapeType="1"/>
              </p:cNvSpPr>
              <p:nvPr/>
            </p:nvSpPr>
            <p:spPr bwMode="auto">
              <a:xfrm>
                <a:off x="287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83" name="Line 237"/>
              <p:cNvSpPr>
                <a:spLocks noChangeShapeType="1"/>
              </p:cNvSpPr>
              <p:nvPr/>
            </p:nvSpPr>
            <p:spPr bwMode="auto">
              <a:xfrm flipV="1">
                <a:off x="288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84" name="Line 238"/>
              <p:cNvSpPr>
                <a:spLocks noChangeShapeType="1"/>
              </p:cNvSpPr>
              <p:nvPr/>
            </p:nvSpPr>
            <p:spPr bwMode="auto">
              <a:xfrm flipV="1">
                <a:off x="2893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85" name="Line 239"/>
              <p:cNvSpPr>
                <a:spLocks noChangeShapeType="1"/>
              </p:cNvSpPr>
              <p:nvPr/>
            </p:nvSpPr>
            <p:spPr bwMode="auto">
              <a:xfrm>
                <a:off x="290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86" name="Line 240"/>
              <p:cNvSpPr>
                <a:spLocks noChangeShapeType="1"/>
              </p:cNvSpPr>
              <p:nvPr/>
            </p:nvSpPr>
            <p:spPr bwMode="auto">
              <a:xfrm>
                <a:off x="291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87" name="Line 241"/>
              <p:cNvSpPr>
                <a:spLocks noChangeShapeType="1"/>
              </p:cNvSpPr>
              <p:nvPr/>
            </p:nvSpPr>
            <p:spPr bwMode="auto">
              <a:xfrm flipV="1">
                <a:off x="2914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88" name="Line 242"/>
              <p:cNvSpPr>
                <a:spLocks noChangeShapeType="1"/>
              </p:cNvSpPr>
              <p:nvPr/>
            </p:nvSpPr>
            <p:spPr bwMode="auto">
              <a:xfrm>
                <a:off x="292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89" name="Line 243"/>
              <p:cNvSpPr>
                <a:spLocks noChangeShapeType="1"/>
              </p:cNvSpPr>
              <p:nvPr/>
            </p:nvSpPr>
            <p:spPr bwMode="auto">
              <a:xfrm>
                <a:off x="293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90" name="Line 244"/>
              <p:cNvSpPr>
                <a:spLocks noChangeShapeType="1"/>
              </p:cNvSpPr>
              <p:nvPr/>
            </p:nvSpPr>
            <p:spPr bwMode="auto">
              <a:xfrm flipV="1">
                <a:off x="2933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91" name="Line 245"/>
              <p:cNvSpPr>
                <a:spLocks noChangeShapeType="1"/>
              </p:cNvSpPr>
              <p:nvPr/>
            </p:nvSpPr>
            <p:spPr bwMode="auto">
              <a:xfrm>
                <a:off x="294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92" name="Line 246"/>
              <p:cNvSpPr>
                <a:spLocks noChangeShapeType="1"/>
              </p:cNvSpPr>
              <p:nvPr/>
            </p:nvSpPr>
            <p:spPr bwMode="auto">
              <a:xfrm flipV="1">
                <a:off x="2952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93" name="Line 247"/>
              <p:cNvSpPr>
                <a:spLocks noChangeShapeType="1"/>
              </p:cNvSpPr>
              <p:nvPr/>
            </p:nvSpPr>
            <p:spPr bwMode="auto">
              <a:xfrm flipV="1">
                <a:off x="2961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94" name="Line 248"/>
              <p:cNvSpPr>
                <a:spLocks noChangeShapeType="1"/>
              </p:cNvSpPr>
              <p:nvPr/>
            </p:nvSpPr>
            <p:spPr bwMode="auto">
              <a:xfrm flipV="1">
                <a:off x="2966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95" name="Line 249"/>
              <p:cNvSpPr>
                <a:spLocks noChangeShapeType="1"/>
              </p:cNvSpPr>
              <p:nvPr/>
            </p:nvSpPr>
            <p:spPr bwMode="auto">
              <a:xfrm>
                <a:off x="297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96" name="Line 250"/>
              <p:cNvSpPr>
                <a:spLocks noChangeShapeType="1"/>
              </p:cNvSpPr>
              <p:nvPr/>
            </p:nvSpPr>
            <p:spPr bwMode="auto">
              <a:xfrm flipV="1">
                <a:off x="2975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97" name="Line 251"/>
              <p:cNvSpPr>
                <a:spLocks noChangeShapeType="1"/>
              </p:cNvSpPr>
              <p:nvPr/>
            </p:nvSpPr>
            <p:spPr bwMode="auto">
              <a:xfrm>
                <a:off x="298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98" name="Line 252"/>
              <p:cNvSpPr>
                <a:spLocks noChangeShapeType="1"/>
              </p:cNvSpPr>
              <p:nvPr/>
            </p:nvSpPr>
            <p:spPr bwMode="auto">
              <a:xfrm flipV="1">
                <a:off x="3001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99" name="Line 253"/>
              <p:cNvSpPr>
                <a:spLocks noChangeShapeType="1"/>
              </p:cNvSpPr>
              <p:nvPr/>
            </p:nvSpPr>
            <p:spPr bwMode="auto">
              <a:xfrm>
                <a:off x="301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00" name="Line 254"/>
              <p:cNvSpPr>
                <a:spLocks noChangeShapeType="1"/>
              </p:cNvSpPr>
              <p:nvPr/>
            </p:nvSpPr>
            <p:spPr bwMode="auto">
              <a:xfrm flipV="1">
                <a:off x="3019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01" name="Line 255"/>
              <p:cNvSpPr>
                <a:spLocks noChangeShapeType="1"/>
              </p:cNvSpPr>
              <p:nvPr/>
            </p:nvSpPr>
            <p:spPr bwMode="auto">
              <a:xfrm flipV="1">
                <a:off x="3022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02" name="Line 256"/>
              <p:cNvSpPr>
                <a:spLocks noChangeShapeType="1"/>
              </p:cNvSpPr>
              <p:nvPr/>
            </p:nvSpPr>
            <p:spPr bwMode="auto">
              <a:xfrm>
                <a:off x="302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03" name="Line 257"/>
              <p:cNvSpPr>
                <a:spLocks noChangeShapeType="1"/>
              </p:cNvSpPr>
              <p:nvPr/>
            </p:nvSpPr>
            <p:spPr bwMode="auto">
              <a:xfrm flipV="1">
                <a:off x="3048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04" name="Line 258"/>
              <p:cNvSpPr>
                <a:spLocks noChangeShapeType="1"/>
              </p:cNvSpPr>
              <p:nvPr/>
            </p:nvSpPr>
            <p:spPr bwMode="auto">
              <a:xfrm flipV="1">
                <a:off x="3058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05" name="Line 259"/>
              <p:cNvSpPr>
                <a:spLocks noChangeShapeType="1"/>
              </p:cNvSpPr>
              <p:nvPr/>
            </p:nvSpPr>
            <p:spPr bwMode="auto">
              <a:xfrm flipV="1">
                <a:off x="3069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06" name="Line 260"/>
              <p:cNvSpPr>
                <a:spLocks noChangeShapeType="1"/>
              </p:cNvSpPr>
              <p:nvPr/>
            </p:nvSpPr>
            <p:spPr bwMode="auto">
              <a:xfrm>
                <a:off x="307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07" name="Line 261"/>
              <p:cNvSpPr>
                <a:spLocks noChangeShapeType="1"/>
              </p:cNvSpPr>
              <p:nvPr/>
            </p:nvSpPr>
            <p:spPr bwMode="auto">
              <a:xfrm flipV="1">
                <a:off x="3085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08" name="Line 262"/>
              <p:cNvSpPr>
                <a:spLocks noChangeShapeType="1"/>
              </p:cNvSpPr>
              <p:nvPr/>
            </p:nvSpPr>
            <p:spPr bwMode="auto">
              <a:xfrm>
                <a:off x="308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09" name="Line 263"/>
              <p:cNvSpPr>
                <a:spLocks noChangeShapeType="1"/>
              </p:cNvSpPr>
              <p:nvPr/>
            </p:nvSpPr>
            <p:spPr bwMode="auto">
              <a:xfrm>
                <a:off x="309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10" name="Line 264"/>
              <p:cNvSpPr>
                <a:spLocks noChangeShapeType="1"/>
              </p:cNvSpPr>
              <p:nvPr/>
            </p:nvSpPr>
            <p:spPr bwMode="auto">
              <a:xfrm flipV="1">
                <a:off x="3107" y="1734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11" name="Line 265"/>
              <p:cNvSpPr>
                <a:spLocks noChangeShapeType="1"/>
              </p:cNvSpPr>
              <p:nvPr/>
            </p:nvSpPr>
            <p:spPr bwMode="auto">
              <a:xfrm>
                <a:off x="311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12" name="Line 266"/>
              <p:cNvSpPr>
                <a:spLocks noChangeShapeType="1"/>
              </p:cNvSpPr>
              <p:nvPr/>
            </p:nvSpPr>
            <p:spPr bwMode="auto">
              <a:xfrm>
                <a:off x="312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13" name="Line 267"/>
              <p:cNvSpPr>
                <a:spLocks noChangeShapeType="1"/>
              </p:cNvSpPr>
              <p:nvPr/>
            </p:nvSpPr>
            <p:spPr bwMode="auto">
              <a:xfrm>
                <a:off x="313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14" name="Line 268"/>
              <p:cNvSpPr>
                <a:spLocks noChangeShapeType="1"/>
              </p:cNvSpPr>
              <p:nvPr/>
            </p:nvSpPr>
            <p:spPr bwMode="auto">
              <a:xfrm>
                <a:off x="314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15" name="Line 269"/>
              <p:cNvSpPr>
                <a:spLocks noChangeShapeType="1"/>
              </p:cNvSpPr>
              <p:nvPr/>
            </p:nvSpPr>
            <p:spPr bwMode="auto">
              <a:xfrm flipV="1">
                <a:off x="3166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16" name="Line 270"/>
              <p:cNvSpPr>
                <a:spLocks noChangeShapeType="1"/>
              </p:cNvSpPr>
              <p:nvPr/>
            </p:nvSpPr>
            <p:spPr bwMode="auto">
              <a:xfrm flipV="1">
                <a:off x="3175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17" name="Line 271"/>
              <p:cNvSpPr>
                <a:spLocks noChangeShapeType="1"/>
              </p:cNvSpPr>
              <p:nvPr/>
            </p:nvSpPr>
            <p:spPr bwMode="auto">
              <a:xfrm>
                <a:off x="318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18" name="Line 272"/>
              <p:cNvSpPr>
                <a:spLocks noChangeShapeType="1"/>
              </p:cNvSpPr>
              <p:nvPr/>
            </p:nvSpPr>
            <p:spPr bwMode="auto">
              <a:xfrm>
                <a:off x="319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19" name="Line 273"/>
              <p:cNvSpPr>
                <a:spLocks noChangeShapeType="1"/>
              </p:cNvSpPr>
              <p:nvPr/>
            </p:nvSpPr>
            <p:spPr bwMode="auto">
              <a:xfrm>
                <a:off x="320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20" name="Line 274"/>
              <p:cNvSpPr>
                <a:spLocks noChangeShapeType="1"/>
              </p:cNvSpPr>
              <p:nvPr/>
            </p:nvSpPr>
            <p:spPr bwMode="auto">
              <a:xfrm flipV="1">
                <a:off x="3215" y="1736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21" name="Line 275"/>
              <p:cNvSpPr>
                <a:spLocks noChangeShapeType="1"/>
              </p:cNvSpPr>
              <p:nvPr/>
            </p:nvSpPr>
            <p:spPr bwMode="auto">
              <a:xfrm flipV="1">
                <a:off x="322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22" name="Line 276"/>
              <p:cNvSpPr>
                <a:spLocks noChangeShapeType="1"/>
              </p:cNvSpPr>
              <p:nvPr/>
            </p:nvSpPr>
            <p:spPr bwMode="auto">
              <a:xfrm flipV="1">
                <a:off x="3233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23" name="Line 277"/>
              <p:cNvSpPr>
                <a:spLocks noChangeShapeType="1"/>
              </p:cNvSpPr>
              <p:nvPr/>
            </p:nvSpPr>
            <p:spPr bwMode="auto">
              <a:xfrm>
                <a:off x="323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24" name="Line 278"/>
              <p:cNvSpPr>
                <a:spLocks noChangeShapeType="1"/>
              </p:cNvSpPr>
              <p:nvPr/>
            </p:nvSpPr>
            <p:spPr bwMode="auto">
              <a:xfrm>
                <a:off x="324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25" name="Line 279"/>
              <p:cNvSpPr>
                <a:spLocks noChangeShapeType="1"/>
              </p:cNvSpPr>
              <p:nvPr/>
            </p:nvSpPr>
            <p:spPr bwMode="auto">
              <a:xfrm flipV="1">
                <a:off x="3252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26" name="Line 280"/>
              <p:cNvSpPr>
                <a:spLocks noChangeShapeType="1"/>
              </p:cNvSpPr>
              <p:nvPr/>
            </p:nvSpPr>
            <p:spPr bwMode="auto">
              <a:xfrm>
                <a:off x="325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27" name="Line 281"/>
              <p:cNvSpPr>
                <a:spLocks noChangeShapeType="1"/>
              </p:cNvSpPr>
              <p:nvPr/>
            </p:nvSpPr>
            <p:spPr bwMode="auto">
              <a:xfrm>
                <a:off x="326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28" name="Line 282"/>
              <p:cNvSpPr>
                <a:spLocks noChangeShapeType="1"/>
              </p:cNvSpPr>
              <p:nvPr/>
            </p:nvSpPr>
            <p:spPr bwMode="auto">
              <a:xfrm>
                <a:off x="328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29" name="Line 283"/>
              <p:cNvSpPr>
                <a:spLocks noChangeShapeType="1"/>
              </p:cNvSpPr>
              <p:nvPr/>
            </p:nvSpPr>
            <p:spPr bwMode="auto">
              <a:xfrm>
                <a:off x="329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30" name="Line 284"/>
              <p:cNvSpPr>
                <a:spLocks noChangeShapeType="1"/>
              </p:cNvSpPr>
              <p:nvPr/>
            </p:nvSpPr>
            <p:spPr bwMode="auto">
              <a:xfrm>
                <a:off x="329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31" name="Line 285"/>
              <p:cNvSpPr>
                <a:spLocks noChangeShapeType="1"/>
              </p:cNvSpPr>
              <p:nvPr/>
            </p:nvSpPr>
            <p:spPr bwMode="auto">
              <a:xfrm flipV="1">
                <a:off x="3302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32" name="Line 286"/>
              <p:cNvSpPr>
                <a:spLocks noChangeShapeType="1"/>
              </p:cNvSpPr>
              <p:nvPr/>
            </p:nvSpPr>
            <p:spPr bwMode="auto">
              <a:xfrm>
                <a:off x="330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33" name="Line 287"/>
              <p:cNvSpPr>
                <a:spLocks noChangeShapeType="1"/>
              </p:cNvSpPr>
              <p:nvPr/>
            </p:nvSpPr>
            <p:spPr bwMode="auto">
              <a:xfrm>
                <a:off x="331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34" name="Line 288"/>
              <p:cNvSpPr>
                <a:spLocks noChangeShapeType="1"/>
              </p:cNvSpPr>
              <p:nvPr/>
            </p:nvSpPr>
            <p:spPr bwMode="auto">
              <a:xfrm flipV="1">
                <a:off x="3321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35" name="Line 289"/>
              <p:cNvSpPr>
                <a:spLocks noChangeShapeType="1"/>
              </p:cNvSpPr>
              <p:nvPr/>
            </p:nvSpPr>
            <p:spPr bwMode="auto">
              <a:xfrm flipV="1">
                <a:off x="3336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36" name="Line 290"/>
              <p:cNvSpPr>
                <a:spLocks noChangeShapeType="1"/>
              </p:cNvSpPr>
              <p:nvPr/>
            </p:nvSpPr>
            <p:spPr bwMode="auto">
              <a:xfrm>
                <a:off x="334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37" name="Line 291"/>
              <p:cNvSpPr>
                <a:spLocks noChangeShapeType="1"/>
              </p:cNvSpPr>
              <p:nvPr/>
            </p:nvSpPr>
            <p:spPr bwMode="auto">
              <a:xfrm flipV="1">
                <a:off x="3347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38" name="Line 292"/>
              <p:cNvSpPr>
                <a:spLocks noChangeShapeType="1"/>
              </p:cNvSpPr>
              <p:nvPr/>
            </p:nvSpPr>
            <p:spPr bwMode="auto">
              <a:xfrm>
                <a:off x="335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39" name="Line 293"/>
              <p:cNvSpPr>
                <a:spLocks noChangeShapeType="1"/>
              </p:cNvSpPr>
              <p:nvPr/>
            </p:nvSpPr>
            <p:spPr bwMode="auto">
              <a:xfrm flipV="1">
                <a:off x="335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40" name="Line 294"/>
              <p:cNvSpPr>
                <a:spLocks noChangeShapeType="1"/>
              </p:cNvSpPr>
              <p:nvPr/>
            </p:nvSpPr>
            <p:spPr bwMode="auto">
              <a:xfrm flipV="1">
                <a:off x="3362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41" name="Line 295"/>
              <p:cNvSpPr>
                <a:spLocks noChangeShapeType="1"/>
              </p:cNvSpPr>
              <p:nvPr/>
            </p:nvSpPr>
            <p:spPr bwMode="auto">
              <a:xfrm>
                <a:off x="337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42" name="Line 296"/>
              <p:cNvSpPr>
                <a:spLocks noChangeShapeType="1"/>
              </p:cNvSpPr>
              <p:nvPr/>
            </p:nvSpPr>
            <p:spPr bwMode="auto">
              <a:xfrm>
                <a:off x="338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43" name="Line 297"/>
              <p:cNvSpPr>
                <a:spLocks noChangeShapeType="1"/>
              </p:cNvSpPr>
              <p:nvPr/>
            </p:nvSpPr>
            <p:spPr bwMode="auto">
              <a:xfrm flipV="1">
                <a:off x="3391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44" name="Line 298"/>
              <p:cNvSpPr>
                <a:spLocks noChangeShapeType="1"/>
              </p:cNvSpPr>
              <p:nvPr/>
            </p:nvSpPr>
            <p:spPr bwMode="auto">
              <a:xfrm>
                <a:off x="340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45" name="Line 299"/>
              <p:cNvSpPr>
                <a:spLocks noChangeShapeType="1"/>
              </p:cNvSpPr>
              <p:nvPr/>
            </p:nvSpPr>
            <p:spPr bwMode="auto">
              <a:xfrm>
                <a:off x="341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46" name="Line 300"/>
              <p:cNvSpPr>
                <a:spLocks noChangeShapeType="1"/>
              </p:cNvSpPr>
              <p:nvPr/>
            </p:nvSpPr>
            <p:spPr bwMode="auto">
              <a:xfrm>
                <a:off x="342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47" name="Line 301"/>
              <p:cNvSpPr>
                <a:spLocks noChangeShapeType="1"/>
              </p:cNvSpPr>
              <p:nvPr/>
            </p:nvSpPr>
            <p:spPr bwMode="auto">
              <a:xfrm flipV="1">
                <a:off x="3430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48" name="Line 302"/>
              <p:cNvSpPr>
                <a:spLocks noChangeShapeType="1"/>
              </p:cNvSpPr>
              <p:nvPr/>
            </p:nvSpPr>
            <p:spPr bwMode="auto">
              <a:xfrm>
                <a:off x="344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49" name="Line 303"/>
              <p:cNvSpPr>
                <a:spLocks noChangeShapeType="1"/>
              </p:cNvSpPr>
              <p:nvPr/>
            </p:nvSpPr>
            <p:spPr bwMode="auto">
              <a:xfrm>
                <a:off x="3452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50" name="Line 304"/>
              <p:cNvSpPr>
                <a:spLocks noChangeShapeType="1"/>
              </p:cNvSpPr>
              <p:nvPr/>
            </p:nvSpPr>
            <p:spPr bwMode="auto">
              <a:xfrm flipV="1">
                <a:off x="3457" y="1732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51" name="Line 305"/>
              <p:cNvSpPr>
                <a:spLocks noChangeShapeType="1"/>
              </p:cNvSpPr>
              <p:nvPr/>
            </p:nvSpPr>
            <p:spPr bwMode="auto">
              <a:xfrm flipV="1">
                <a:off x="3466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52" name="Line 306"/>
              <p:cNvSpPr>
                <a:spLocks noChangeShapeType="1"/>
              </p:cNvSpPr>
              <p:nvPr/>
            </p:nvSpPr>
            <p:spPr bwMode="auto">
              <a:xfrm>
                <a:off x="346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53" name="Line 307"/>
              <p:cNvSpPr>
                <a:spLocks noChangeShapeType="1"/>
              </p:cNvSpPr>
              <p:nvPr/>
            </p:nvSpPr>
            <p:spPr bwMode="auto">
              <a:xfrm>
                <a:off x="347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54" name="Line 308"/>
              <p:cNvSpPr>
                <a:spLocks noChangeShapeType="1"/>
              </p:cNvSpPr>
              <p:nvPr/>
            </p:nvSpPr>
            <p:spPr bwMode="auto">
              <a:xfrm flipV="1">
                <a:off x="3485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55" name="Line 309"/>
              <p:cNvSpPr>
                <a:spLocks noChangeShapeType="1"/>
              </p:cNvSpPr>
              <p:nvPr/>
            </p:nvSpPr>
            <p:spPr bwMode="auto">
              <a:xfrm flipV="1">
                <a:off x="3490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56" name="Line 310"/>
              <p:cNvSpPr>
                <a:spLocks noChangeShapeType="1"/>
              </p:cNvSpPr>
              <p:nvPr/>
            </p:nvSpPr>
            <p:spPr bwMode="auto">
              <a:xfrm flipV="1">
                <a:off x="349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57" name="Line 311"/>
              <p:cNvSpPr>
                <a:spLocks noChangeShapeType="1"/>
              </p:cNvSpPr>
              <p:nvPr/>
            </p:nvSpPr>
            <p:spPr bwMode="auto">
              <a:xfrm>
                <a:off x="350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58" name="Line 312"/>
              <p:cNvSpPr>
                <a:spLocks noChangeShapeType="1"/>
              </p:cNvSpPr>
              <p:nvPr/>
            </p:nvSpPr>
            <p:spPr bwMode="auto">
              <a:xfrm flipV="1">
                <a:off x="3508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59" name="Line 313"/>
              <p:cNvSpPr>
                <a:spLocks noChangeShapeType="1"/>
              </p:cNvSpPr>
              <p:nvPr/>
            </p:nvSpPr>
            <p:spPr bwMode="auto">
              <a:xfrm>
                <a:off x="351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60" name="Line 314"/>
              <p:cNvSpPr>
                <a:spLocks noChangeShapeType="1"/>
              </p:cNvSpPr>
              <p:nvPr/>
            </p:nvSpPr>
            <p:spPr bwMode="auto">
              <a:xfrm>
                <a:off x="3527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61" name="Line 315"/>
              <p:cNvSpPr>
                <a:spLocks noChangeShapeType="1"/>
              </p:cNvSpPr>
              <p:nvPr/>
            </p:nvSpPr>
            <p:spPr bwMode="auto">
              <a:xfrm flipV="1">
                <a:off x="3537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62" name="Line 316"/>
              <p:cNvSpPr>
                <a:spLocks noChangeShapeType="1"/>
              </p:cNvSpPr>
              <p:nvPr/>
            </p:nvSpPr>
            <p:spPr bwMode="auto">
              <a:xfrm flipV="1">
                <a:off x="3548" y="1731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63" name="Line 317"/>
              <p:cNvSpPr>
                <a:spLocks noChangeShapeType="1"/>
              </p:cNvSpPr>
              <p:nvPr/>
            </p:nvSpPr>
            <p:spPr bwMode="auto">
              <a:xfrm flipV="1">
                <a:off x="3557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64" name="Line 318"/>
              <p:cNvSpPr>
                <a:spLocks noChangeShapeType="1"/>
              </p:cNvSpPr>
              <p:nvPr/>
            </p:nvSpPr>
            <p:spPr bwMode="auto">
              <a:xfrm flipV="1">
                <a:off x="3567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65" name="Line 319"/>
              <p:cNvSpPr>
                <a:spLocks noChangeShapeType="1"/>
              </p:cNvSpPr>
              <p:nvPr/>
            </p:nvSpPr>
            <p:spPr bwMode="auto">
              <a:xfrm flipV="1">
                <a:off x="3577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66" name="Line 320"/>
              <p:cNvSpPr>
                <a:spLocks noChangeShapeType="1"/>
              </p:cNvSpPr>
              <p:nvPr/>
            </p:nvSpPr>
            <p:spPr bwMode="auto">
              <a:xfrm flipV="1">
                <a:off x="3587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67" name="Line 321"/>
              <p:cNvSpPr>
                <a:spLocks noChangeShapeType="1"/>
              </p:cNvSpPr>
              <p:nvPr/>
            </p:nvSpPr>
            <p:spPr bwMode="auto">
              <a:xfrm flipV="1">
                <a:off x="3590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68" name="Line 322"/>
              <p:cNvSpPr>
                <a:spLocks noChangeShapeType="1"/>
              </p:cNvSpPr>
              <p:nvPr/>
            </p:nvSpPr>
            <p:spPr bwMode="auto">
              <a:xfrm flipV="1">
                <a:off x="3597" y="1733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69" name="Line 323"/>
              <p:cNvSpPr>
                <a:spLocks noChangeShapeType="1"/>
              </p:cNvSpPr>
              <p:nvPr/>
            </p:nvSpPr>
            <p:spPr bwMode="auto">
              <a:xfrm flipV="1">
                <a:off x="3607" y="1733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70" name="Line 324"/>
              <p:cNvSpPr>
                <a:spLocks noChangeShapeType="1"/>
              </p:cNvSpPr>
              <p:nvPr/>
            </p:nvSpPr>
            <p:spPr bwMode="auto">
              <a:xfrm flipV="1">
                <a:off x="3615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71" name="Line 325"/>
              <p:cNvSpPr>
                <a:spLocks noChangeShapeType="1"/>
              </p:cNvSpPr>
              <p:nvPr/>
            </p:nvSpPr>
            <p:spPr bwMode="auto">
              <a:xfrm flipV="1">
                <a:off x="3634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72" name="Line 326"/>
              <p:cNvSpPr>
                <a:spLocks noChangeShapeType="1"/>
              </p:cNvSpPr>
              <p:nvPr/>
            </p:nvSpPr>
            <p:spPr bwMode="auto">
              <a:xfrm flipV="1">
                <a:off x="3644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73" name="Line 327"/>
              <p:cNvSpPr>
                <a:spLocks noChangeShapeType="1"/>
              </p:cNvSpPr>
              <p:nvPr/>
            </p:nvSpPr>
            <p:spPr bwMode="auto">
              <a:xfrm flipV="1">
                <a:off x="3655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74" name="Line 328"/>
              <p:cNvSpPr>
                <a:spLocks noChangeShapeType="1"/>
              </p:cNvSpPr>
              <p:nvPr/>
            </p:nvSpPr>
            <p:spPr bwMode="auto">
              <a:xfrm>
                <a:off x="366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75" name="Line 329"/>
              <p:cNvSpPr>
                <a:spLocks noChangeShapeType="1"/>
              </p:cNvSpPr>
              <p:nvPr/>
            </p:nvSpPr>
            <p:spPr bwMode="auto">
              <a:xfrm flipV="1">
                <a:off x="3667" y="1735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76" name="Line 330"/>
              <p:cNvSpPr>
                <a:spLocks noChangeShapeType="1"/>
              </p:cNvSpPr>
              <p:nvPr/>
            </p:nvSpPr>
            <p:spPr bwMode="auto">
              <a:xfrm>
                <a:off x="367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77" name="Line 331"/>
              <p:cNvSpPr>
                <a:spLocks noChangeShapeType="1"/>
              </p:cNvSpPr>
              <p:nvPr/>
            </p:nvSpPr>
            <p:spPr bwMode="auto">
              <a:xfrm>
                <a:off x="368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78" name="Line 332"/>
              <p:cNvSpPr>
                <a:spLocks noChangeShapeType="1"/>
              </p:cNvSpPr>
              <p:nvPr/>
            </p:nvSpPr>
            <p:spPr bwMode="auto">
              <a:xfrm flipV="1">
                <a:off x="3693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79" name="Line 333"/>
              <p:cNvSpPr>
                <a:spLocks noChangeShapeType="1"/>
              </p:cNvSpPr>
              <p:nvPr/>
            </p:nvSpPr>
            <p:spPr bwMode="auto">
              <a:xfrm flipV="1">
                <a:off x="3702" y="1736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80" name="Line 334"/>
              <p:cNvSpPr>
                <a:spLocks noChangeShapeType="1"/>
              </p:cNvSpPr>
              <p:nvPr/>
            </p:nvSpPr>
            <p:spPr bwMode="auto">
              <a:xfrm flipV="1">
                <a:off x="371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81" name="Line 335"/>
              <p:cNvSpPr>
                <a:spLocks noChangeShapeType="1"/>
              </p:cNvSpPr>
              <p:nvPr/>
            </p:nvSpPr>
            <p:spPr bwMode="auto">
              <a:xfrm flipV="1">
                <a:off x="3724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82" name="Line 336"/>
              <p:cNvSpPr>
                <a:spLocks noChangeShapeType="1"/>
              </p:cNvSpPr>
              <p:nvPr/>
            </p:nvSpPr>
            <p:spPr bwMode="auto">
              <a:xfrm flipV="1">
                <a:off x="3731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83" name="Line 337"/>
              <p:cNvSpPr>
                <a:spLocks noChangeShapeType="1"/>
              </p:cNvSpPr>
              <p:nvPr/>
            </p:nvSpPr>
            <p:spPr bwMode="auto">
              <a:xfrm flipV="1">
                <a:off x="374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84" name="Line 338"/>
              <p:cNvSpPr>
                <a:spLocks noChangeShapeType="1"/>
              </p:cNvSpPr>
              <p:nvPr/>
            </p:nvSpPr>
            <p:spPr bwMode="auto">
              <a:xfrm flipV="1">
                <a:off x="3751" y="1736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85" name="Line 339"/>
              <p:cNvSpPr>
                <a:spLocks noChangeShapeType="1"/>
              </p:cNvSpPr>
              <p:nvPr/>
            </p:nvSpPr>
            <p:spPr bwMode="auto">
              <a:xfrm flipV="1">
                <a:off x="3763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86" name="Line 340"/>
              <p:cNvSpPr>
                <a:spLocks noChangeShapeType="1"/>
              </p:cNvSpPr>
              <p:nvPr/>
            </p:nvSpPr>
            <p:spPr bwMode="auto">
              <a:xfrm>
                <a:off x="377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87" name="Line 341"/>
              <p:cNvSpPr>
                <a:spLocks noChangeShapeType="1"/>
              </p:cNvSpPr>
              <p:nvPr/>
            </p:nvSpPr>
            <p:spPr bwMode="auto">
              <a:xfrm flipV="1">
                <a:off x="3781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88" name="Line 342"/>
              <p:cNvSpPr>
                <a:spLocks noChangeShapeType="1"/>
              </p:cNvSpPr>
              <p:nvPr/>
            </p:nvSpPr>
            <p:spPr bwMode="auto">
              <a:xfrm>
                <a:off x="379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89" name="Line 343"/>
              <p:cNvSpPr>
                <a:spLocks noChangeShapeType="1"/>
              </p:cNvSpPr>
              <p:nvPr/>
            </p:nvSpPr>
            <p:spPr bwMode="auto">
              <a:xfrm flipV="1">
                <a:off x="3797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90" name="Line 344"/>
              <p:cNvSpPr>
                <a:spLocks noChangeShapeType="1"/>
              </p:cNvSpPr>
              <p:nvPr/>
            </p:nvSpPr>
            <p:spPr bwMode="auto">
              <a:xfrm>
                <a:off x="379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91" name="Line 345"/>
              <p:cNvSpPr>
                <a:spLocks noChangeShapeType="1"/>
              </p:cNvSpPr>
              <p:nvPr/>
            </p:nvSpPr>
            <p:spPr bwMode="auto">
              <a:xfrm>
                <a:off x="380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92" name="Line 346"/>
              <p:cNvSpPr>
                <a:spLocks noChangeShapeType="1"/>
              </p:cNvSpPr>
              <p:nvPr/>
            </p:nvSpPr>
            <p:spPr bwMode="auto">
              <a:xfrm>
                <a:off x="381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93" name="Line 347"/>
              <p:cNvSpPr>
                <a:spLocks noChangeShapeType="1"/>
              </p:cNvSpPr>
              <p:nvPr/>
            </p:nvSpPr>
            <p:spPr bwMode="auto">
              <a:xfrm flipV="1">
                <a:off x="3822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94" name="Line 348"/>
              <p:cNvSpPr>
                <a:spLocks noChangeShapeType="1"/>
              </p:cNvSpPr>
              <p:nvPr/>
            </p:nvSpPr>
            <p:spPr bwMode="auto">
              <a:xfrm flipV="1">
                <a:off x="3829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95" name="Line 349"/>
              <p:cNvSpPr>
                <a:spLocks noChangeShapeType="1"/>
              </p:cNvSpPr>
              <p:nvPr/>
            </p:nvSpPr>
            <p:spPr bwMode="auto">
              <a:xfrm flipV="1">
                <a:off x="3849" y="1734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96" name="Line 350"/>
              <p:cNvSpPr>
                <a:spLocks noChangeShapeType="1"/>
              </p:cNvSpPr>
              <p:nvPr/>
            </p:nvSpPr>
            <p:spPr bwMode="auto">
              <a:xfrm>
                <a:off x="386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97" name="Line 351"/>
              <p:cNvSpPr>
                <a:spLocks noChangeShapeType="1"/>
              </p:cNvSpPr>
              <p:nvPr/>
            </p:nvSpPr>
            <p:spPr bwMode="auto">
              <a:xfrm flipV="1">
                <a:off x="3868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98" name="Line 352"/>
              <p:cNvSpPr>
                <a:spLocks noChangeShapeType="1"/>
              </p:cNvSpPr>
              <p:nvPr/>
            </p:nvSpPr>
            <p:spPr bwMode="auto">
              <a:xfrm>
                <a:off x="387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99" name="Line 353"/>
              <p:cNvSpPr>
                <a:spLocks noChangeShapeType="1"/>
              </p:cNvSpPr>
              <p:nvPr/>
            </p:nvSpPr>
            <p:spPr bwMode="auto">
              <a:xfrm flipV="1">
                <a:off x="3880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00" name="Line 354"/>
              <p:cNvSpPr>
                <a:spLocks noChangeShapeType="1"/>
              </p:cNvSpPr>
              <p:nvPr/>
            </p:nvSpPr>
            <p:spPr bwMode="auto">
              <a:xfrm flipV="1">
                <a:off x="3886" y="1737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01" name="Line 355"/>
              <p:cNvSpPr>
                <a:spLocks noChangeShapeType="1"/>
              </p:cNvSpPr>
              <p:nvPr/>
            </p:nvSpPr>
            <p:spPr bwMode="auto">
              <a:xfrm>
                <a:off x="388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02" name="Line 356"/>
              <p:cNvSpPr>
                <a:spLocks noChangeShapeType="1"/>
              </p:cNvSpPr>
              <p:nvPr/>
            </p:nvSpPr>
            <p:spPr bwMode="auto">
              <a:xfrm flipV="1">
                <a:off x="3903" y="1736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03" name="Line 357"/>
              <p:cNvSpPr>
                <a:spLocks noChangeShapeType="1"/>
              </p:cNvSpPr>
              <p:nvPr/>
            </p:nvSpPr>
            <p:spPr bwMode="auto">
              <a:xfrm flipV="1">
                <a:off x="3910" y="1733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04" name="Line 358"/>
              <p:cNvSpPr>
                <a:spLocks noChangeShapeType="1"/>
              </p:cNvSpPr>
              <p:nvPr/>
            </p:nvSpPr>
            <p:spPr bwMode="auto">
              <a:xfrm>
                <a:off x="392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05" name="Line 359"/>
              <p:cNvSpPr>
                <a:spLocks noChangeShapeType="1"/>
              </p:cNvSpPr>
              <p:nvPr/>
            </p:nvSpPr>
            <p:spPr bwMode="auto">
              <a:xfrm>
                <a:off x="393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06" name="Line 360"/>
              <p:cNvSpPr>
                <a:spLocks noChangeShapeType="1"/>
              </p:cNvSpPr>
              <p:nvPr/>
            </p:nvSpPr>
            <p:spPr bwMode="auto">
              <a:xfrm flipV="1">
                <a:off x="3939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07" name="Line 361"/>
              <p:cNvSpPr>
                <a:spLocks noChangeShapeType="1"/>
              </p:cNvSpPr>
              <p:nvPr/>
            </p:nvSpPr>
            <p:spPr bwMode="auto">
              <a:xfrm flipV="1">
                <a:off x="3958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08" name="Line 362"/>
              <p:cNvSpPr>
                <a:spLocks noChangeShapeType="1"/>
              </p:cNvSpPr>
              <p:nvPr/>
            </p:nvSpPr>
            <p:spPr bwMode="auto">
              <a:xfrm>
                <a:off x="396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09" name="Line 363"/>
              <p:cNvSpPr>
                <a:spLocks noChangeShapeType="1"/>
              </p:cNvSpPr>
              <p:nvPr/>
            </p:nvSpPr>
            <p:spPr bwMode="auto">
              <a:xfrm flipV="1">
                <a:off x="3969" y="1738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10" name="Line 364"/>
              <p:cNvSpPr>
                <a:spLocks noChangeShapeType="1"/>
              </p:cNvSpPr>
              <p:nvPr/>
            </p:nvSpPr>
            <p:spPr bwMode="auto">
              <a:xfrm>
                <a:off x="397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11" name="Line 365"/>
              <p:cNvSpPr>
                <a:spLocks noChangeShapeType="1"/>
              </p:cNvSpPr>
              <p:nvPr/>
            </p:nvSpPr>
            <p:spPr bwMode="auto">
              <a:xfrm flipV="1">
                <a:off x="3982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12" name="Line 366"/>
              <p:cNvSpPr>
                <a:spLocks noChangeShapeType="1"/>
              </p:cNvSpPr>
              <p:nvPr/>
            </p:nvSpPr>
            <p:spPr bwMode="auto">
              <a:xfrm flipV="1">
                <a:off x="3987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13" name="Line 367"/>
              <p:cNvSpPr>
                <a:spLocks noChangeShapeType="1"/>
              </p:cNvSpPr>
              <p:nvPr/>
            </p:nvSpPr>
            <p:spPr bwMode="auto">
              <a:xfrm flipV="1">
                <a:off x="3996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14" name="Line 368"/>
              <p:cNvSpPr>
                <a:spLocks noChangeShapeType="1"/>
              </p:cNvSpPr>
              <p:nvPr/>
            </p:nvSpPr>
            <p:spPr bwMode="auto">
              <a:xfrm flipV="1">
                <a:off x="4005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15" name="Line 369"/>
              <p:cNvSpPr>
                <a:spLocks noChangeShapeType="1"/>
              </p:cNvSpPr>
              <p:nvPr/>
            </p:nvSpPr>
            <p:spPr bwMode="auto">
              <a:xfrm>
                <a:off x="401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16" name="Line 370"/>
              <p:cNvSpPr>
                <a:spLocks noChangeShapeType="1"/>
              </p:cNvSpPr>
              <p:nvPr/>
            </p:nvSpPr>
            <p:spPr bwMode="auto">
              <a:xfrm>
                <a:off x="402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17" name="Line 371"/>
              <p:cNvSpPr>
                <a:spLocks noChangeShapeType="1"/>
              </p:cNvSpPr>
              <p:nvPr/>
            </p:nvSpPr>
            <p:spPr bwMode="auto">
              <a:xfrm flipV="1">
                <a:off x="4029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18" name="Line 372"/>
              <p:cNvSpPr>
                <a:spLocks noChangeShapeType="1"/>
              </p:cNvSpPr>
              <p:nvPr/>
            </p:nvSpPr>
            <p:spPr bwMode="auto">
              <a:xfrm>
                <a:off x="4036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19" name="Line 373"/>
              <p:cNvSpPr>
                <a:spLocks noChangeShapeType="1"/>
              </p:cNvSpPr>
              <p:nvPr/>
            </p:nvSpPr>
            <p:spPr bwMode="auto">
              <a:xfrm>
                <a:off x="404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20" name="Line 374"/>
              <p:cNvSpPr>
                <a:spLocks noChangeShapeType="1"/>
              </p:cNvSpPr>
              <p:nvPr/>
            </p:nvSpPr>
            <p:spPr bwMode="auto">
              <a:xfrm flipV="1">
                <a:off x="405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21" name="Line 375"/>
              <p:cNvSpPr>
                <a:spLocks noChangeShapeType="1"/>
              </p:cNvSpPr>
              <p:nvPr/>
            </p:nvSpPr>
            <p:spPr bwMode="auto">
              <a:xfrm>
                <a:off x="406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22" name="Line 376"/>
              <p:cNvSpPr>
                <a:spLocks noChangeShapeType="1"/>
              </p:cNvSpPr>
              <p:nvPr/>
            </p:nvSpPr>
            <p:spPr bwMode="auto">
              <a:xfrm flipV="1">
                <a:off x="4065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23" name="Line 377"/>
              <p:cNvSpPr>
                <a:spLocks noChangeShapeType="1"/>
              </p:cNvSpPr>
              <p:nvPr/>
            </p:nvSpPr>
            <p:spPr bwMode="auto">
              <a:xfrm flipV="1">
                <a:off x="4072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24" name="Line 378"/>
              <p:cNvSpPr>
                <a:spLocks noChangeShapeType="1"/>
              </p:cNvSpPr>
              <p:nvPr/>
            </p:nvSpPr>
            <p:spPr bwMode="auto">
              <a:xfrm flipV="1">
                <a:off x="4077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25" name="Line 379"/>
              <p:cNvSpPr>
                <a:spLocks noChangeShapeType="1"/>
              </p:cNvSpPr>
              <p:nvPr/>
            </p:nvSpPr>
            <p:spPr bwMode="auto">
              <a:xfrm flipV="1">
                <a:off x="4084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26" name="Line 380"/>
              <p:cNvSpPr>
                <a:spLocks noChangeShapeType="1"/>
              </p:cNvSpPr>
              <p:nvPr/>
            </p:nvSpPr>
            <p:spPr bwMode="auto">
              <a:xfrm flipV="1">
                <a:off x="4093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27" name="Line 381"/>
              <p:cNvSpPr>
                <a:spLocks noChangeShapeType="1"/>
              </p:cNvSpPr>
              <p:nvPr/>
            </p:nvSpPr>
            <p:spPr bwMode="auto">
              <a:xfrm>
                <a:off x="4096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28" name="Line 382"/>
              <p:cNvSpPr>
                <a:spLocks noChangeShapeType="1"/>
              </p:cNvSpPr>
              <p:nvPr/>
            </p:nvSpPr>
            <p:spPr bwMode="auto">
              <a:xfrm flipV="1">
                <a:off x="4101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29" name="Line 383"/>
              <p:cNvSpPr>
                <a:spLocks noChangeShapeType="1"/>
              </p:cNvSpPr>
              <p:nvPr/>
            </p:nvSpPr>
            <p:spPr bwMode="auto">
              <a:xfrm flipV="1">
                <a:off x="4111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30" name="Line 384"/>
              <p:cNvSpPr>
                <a:spLocks noChangeShapeType="1"/>
              </p:cNvSpPr>
              <p:nvPr/>
            </p:nvSpPr>
            <p:spPr bwMode="auto">
              <a:xfrm>
                <a:off x="4115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31" name="Line 385"/>
              <p:cNvSpPr>
                <a:spLocks noChangeShapeType="1"/>
              </p:cNvSpPr>
              <p:nvPr/>
            </p:nvSpPr>
            <p:spPr bwMode="auto">
              <a:xfrm flipV="1">
                <a:off x="4121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32" name="Line 386"/>
              <p:cNvSpPr>
                <a:spLocks noChangeShapeType="1"/>
              </p:cNvSpPr>
              <p:nvPr/>
            </p:nvSpPr>
            <p:spPr bwMode="auto">
              <a:xfrm>
                <a:off x="4124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33" name="Line 387"/>
              <p:cNvSpPr>
                <a:spLocks noChangeShapeType="1"/>
              </p:cNvSpPr>
              <p:nvPr/>
            </p:nvSpPr>
            <p:spPr bwMode="auto">
              <a:xfrm flipV="1">
                <a:off x="4133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34" name="Line 388"/>
              <p:cNvSpPr>
                <a:spLocks noChangeShapeType="1"/>
              </p:cNvSpPr>
              <p:nvPr/>
            </p:nvSpPr>
            <p:spPr bwMode="auto">
              <a:xfrm flipV="1">
                <a:off x="4137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35" name="Line 389"/>
              <p:cNvSpPr>
                <a:spLocks noChangeShapeType="1"/>
              </p:cNvSpPr>
              <p:nvPr/>
            </p:nvSpPr>
            <p:spPr bwMode="auto">
              <a:xfrm>
                <a:off x="414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36" name="Line 390"/>
              <p:cNvSpPr>
                <a:spLocks noChangeShapeType="1"/>
              </p:cNvSpPr>
              <p:nvPr/>
            </p:nvSpPr>
            <p:spPr bwMode="auto">
              <a:xfrm flipV="1">
                <a:off x="414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37" name="Line 391"/>
              <p:cNvSpPr>
                <a:spLocks noChangeShapeType="1"/>
              </p:cNvSpPr>
              <p:nvPr/>
            </p:nvSpPr>
            <p:spPr bwMode="auto">
              <a:xfrm flipV="1">
                <a:off x="415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38" name="Line 392"/>
              <p:cNvSpPr>
                <a:spLocks noChangeShapeType="1"/>
              </p:cNvSpPr>
              <p:nvPr/>
            </p:nvSpPr>
            <p:spPr bwMode="auto">
              <a:xfrm flipV="1">
                <a:off x="4161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39" name="Line 393"/>
              <p:cNvSpPr>
                <a:spLocks noChangeShapeType="1"/>
              </p:cNvSpPr>
              <p:nvPr/>
            </p:nvSpPr>
            <p:spPr bwMode="auto">
              <a:xfrm flipV="1">
                <a:off x="4171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40" name="Line 394"/>
              <p:cNvSpPr>
                <a:spLocks noChangeShapeType="1"/>
              </p:cNvSpPr>
              <p:nvPr/>
            </p:nvSpPr>
            <p:spPr bwMode="auto">
              <a:xfrm>
                <a:off x="417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41" name="Line 395"/>
              <p:cNvSpPr>
                <a:spLocks noChangeShapeType="1"/>
              </p:cNvSpPr>
              <p:nvPr/>
            </p:nvSpPr>
            <p:spPr bwMode="auto">
              <a:xfrm>
                <a:off x="4183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42" name="Line 396"/>
              <p:cNvSpPr>
                <a:spLocks noChangeShapeType="1"/>
              </p:cNvSpPr>
              <p:nvPr/>
            </p:nvSpPr>
            <p:spPr bwMode="auto">
              <a:xfrm flipV="1">
                <a:off x="4193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43" name="Line 397"/>
              <p:cNvSpPr>
                <a:spLocks noChangeShapeType="1"/>
              </p:cNvSpPr>
              <p:nvPr/>
            </p:nvSpPr>
            <p:spPr bwMode="auto">
              <a:xfrm>
                <a:off x="4201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44" name="Line 398"/>
              <p:cNvSpPr>
                <a:spLocks noChangeShapeType="1"/>
              </p:cNvSpPr>
              <p:nvPr/>
            </p:nvSpPr>
            <p:spPr bwMode="auto">
              <a:xfrm flipV="1">
                <a:off x="4210" y="1739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45" name="Line 399"/>
              <p:cNvSpPr>
                <a:spLocks noChangeShapeType="1"/>
              </p:cNvSpPr>
              <p:nvPr/>
            </p:nvSpPr>
            <p:spPr bwMode="auto">
              <a:xfrm>
                <a:off x="421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46" name="Line 400"/>
              <p:cNvSpPr>
                <a:spLocks noChangeShapeType="1"/>
              </p:cNvSpPr>
              <p:nvPr/>
            </p:nvSpPr>
            <p:spPr bwMode="auto">
              <a:xfrm flipV="1">
                <a:off x="4221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47" name="Line 401"/>
              <p:cNvSpPr>
                <a:spLocks noChangeShapeType="1"/>
              </p:cNvSpPr>
              <p:nvPr/>
            </p:nvSpPr>
            <p:spPr bwMode="auto">
              <a:xfrm flipV="1">
                <a:off x="4224" y="1740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48" name="Line 402"/>
              <p:cNvSpPr>
                <a:spLocks noChangeShapeType="1"/>
              </p:cNvSpPr>
              <p:nvPr/>
            </p:nvSpPr>
            <p:spPr bwMode="auto">
              <a:xfrm>
                <a:off x="4229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49" name="Line 403"/>
              <p:cNvSpPr>
                <a:spLocks noChangeShapeType="1"/>
              </p:cNvSpPr>
              <p:nvPr/>
            </p:nvSpPr>
            <p:spPr bwMode="auto">
              <a:xfrm>
                <a:off x="4240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50" name="Line 404"/>
              <p:cNvSpPr>
                <a:spLocks noChangeShapeType="1"/>
              </p:cNvSpPr>
              <p:nvPr/>
            </p:nvSpPr>
            <p:spPr bwMode="auto">
              <a:xfrm>
                <a:off x="4248" y="1748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8326" name="Line 405"/>
            <p:cNvSpPr>
              <a:spLocks noChangeShapeType="1"/>
            </p:cNvSpPr>
            <p:nvPr/>
          </p:nvSpPr>
          <p:spPr bwMode="auto">
            <a:xfrm flipV="1">
              <a:off x="4257" y="1739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27" name="Line 406"/>
            <p:cNvSpPr>
              <a:spLocks noChangeShapeType="1"/>
            </p:cNvSpPr>
            <p:nvPr/>
          </p:nvSpPr>
          <p:spPr bwMode="auto">
            <a:xfrm flipV="1">
              <a:off x="4270" y="1740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28" name="Line 407"/>
            <p:cNvSpPr>
              <a:spLocks noChangeShapeType="1"/>
            </p:cNvSpPr>
            <p:nvPr/>
          </p:nvSpPr>
          <p:spPr bwMode="auto">
            <a:xfrm>
              <a:off x="4277" y="1748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29" name="Line 408"/>
            <p:cNvSpPr>
              <a:spLocks noChangeShapeType="1"/>
            </p:cNvSpPr>
            <p:nvPr/>
          </p:nvSpPr>
          <p:spPr bwMode="auto">
            <a:xfrm>
              <a:off x="4280" y="1748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30" name="Line 409"/>
            <p:cNvSpPr>
              <a:spLocks noChangeShapeType="1"/>
            </p:cNvSpPr>
            <p:nvPr/>
          </p:nvSpPr>
          <p:spPr bwMode="auto">
            <a:xfrm>
              <a:off x="4289" y="1748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31" name="Line 410"/>
            <p:cNvSpPr>
              <a:spLocks noChangeShapeType="1"/>
            </p:cNvSpPr>
            <p:nvPr/>
          </p:nvSpPr>
          <p:spPr bwMode="auto">
            <a:xfrm flipV="1">
              <a:off x="4290" y="1740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32" name="Line 411"/>
            <p:cNvSpPr>
              <a:spLocks noChangeShapeType="1"/>
            </p:cNvSpPr>
            <p:nvPr/>
          </p:nvSpPr>
          <p:spPr bwMode="auto">
            <a:xfrm flipV="1">
              <a:off x="4293" y="1740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33" name="Line 412"/>
            <p:cNvSpPr>
              <a:spLocks noChangeShapeType="1"/>
            </p:cNvSpPr>
            <p:nvPr/>
          </p:nvSpPr>
          <p:spPr bwMode="auto">
            <a:xfrm flipV="1">
              <a:off x="4299" y="1739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34" name="Line 413"/>
            <p:cNvSpPr>
              <a:spLocks noChangeShapeType="1"/>
            </p:cNvSpPr>
            <p:nvPr/>
          </p:nvSpPr>
          <p:spPr bwMode="auto">
            <a:xfrm flipV="1">
              <a:off x="4304" y="1739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35" name="Line 414"/>
            <p:cNvSpPr>
              <a:spLocks noChangeShapeType="1"/>
            </p:cNvSpPr>
            <p:nvPr/>
          </p:nvSpPr>
          <p:spPr bwMode="auto">
            <a:xfrm flipV="1">
              <a:off x="4310" y="1740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36" name="Line 415"/>
            <p:cNvSpPr>
              <a:spLocks noChangeShapeType="1"/>
            </p:cNvSpPr>
            <p:nvPr/>
          </p:nvSpPr>
          <p:spPr bwMode="auto">
            <a:xfrm>
              <a:off x="4318" y="1748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37" name="Line 416"/>
            <p:cNvSpPr>
              <a:spLocks noChangeShapeType="1"/>
            </p:cNvSpPr>
            <p:nvPr/>
          </p:nvSpPr>
          <p:spPr bwMode="auto">
            <a:xfrm flipV="1">
              <a:off x="4328" y="1740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38" name="Line 417"/>
            <p:cNvSpPr>
              <a:spLocks noChangeShapeType="1"/>
            </p:cNvSpPr>
            <p:nvPr/>
          </p:nvSpPr>
          <p:spPr bwMode="auto">
            <a:xfrm flipV="1">
              <a:off x="4339" y="1739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39" name="Line 418"/>
            <p:cNvSpPr>
              <a:spLocks noChangeShapeType="1"/>
            </p:cNvSpPr>
            <p:nvPr/>
          </p:nvSpPr>
          <p:spPr bwMode="auto">
            <a:xfrm flipV="1">
              <a:off x="4347" y="1737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40" name="Line 419"/>
            <p:cNvSpPr>
              <a:spLocks noChangeShapeType="1"/>
            </p:cNvSpPr>
            <p:nvPr/>
          </p:nvSpPr>
          <p:spPr bwMode="auto">
            <a:xfrm>
              <a:off x="4356" y="1748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41" name="Line 420"/>
            <p:cNvSpPr>
              <a:spLocks noChangeShapeType="1"/>
            </p:cNvSpPr>
            <p:nvPr/>
          </p:nvSpPr>
          <p:spPr bwMode="auto">
            <a:xfrm flipV="1">
              <a:off x="4364" y="1740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42" name="Line 421"/>
            <p:cNvSpPr>
              <a:spLocks noChangeShapeType="1"/>
            </p:cNvSpPr>
            <p:nvPr/>
          </p:nvSpPr>
          <p:spPr bwMode="auto">
            <a:xfrm flipV="1">
              <a:off x="4369" y="1740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43" name="Line 422"/>
            <p:cNvSpPr>
              <a:spLocks noChangeShapeType="1"/>
            </p:cNvSpPr>
            <p:nvPr/>
          </p:nvSpPr>
          <p:spPr bwMode="auto">
            <a:xfrm>
              <a:off x="4376" y="1748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44" name="Line 423"/>
            <p:cNvSpPr>
              <a:spLocks noChangeShapeType="1"/>
            </p:cNvSpPr>
            <p:nvPr/>
          </p:nvSpPr>
          <p:spPr bwMode="auto">
            <a:xfrm>
              <a:off x="4387" y="1748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45" name="Line 424"/>
            <p:cNvSpPr>
              <a:spLocks noChangeShapeType="1"/>
            </p:cNvSpPr>
            <p:nvPr/>
          </p:nvSpPr>
          <p:spPr bwMode="auto">
            <a:xfrm flipV="1">
              <a:off x="4388" y="1740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46" name="Line 425"/>
            <p:cNvSpPr>
              <a:spLocks noChangeShapeType="1"/>
            </p:cNvSpPr>
            <p:nvPr/>
          </p:nvSpPr>
          <p:spPr bwMode="auto">
            <a:xfrm flipV="1">
              <a:off x="4394" y="1739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47" name="Line 426"/>
            <p:cNvSpPr>
              <a:spLocks noChangeShapeType="1"/>
            </p:cNvSpPr>
            <p:nvPr/>
          </p:nvSpPr>
          <p:spPr bwMode="auto">
            <a:xfrm>
              <a:off x="4406" y="1748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48" name="Line 427"/>
            <p:cNvSpPr>
              <a:spLocks noChangeShapeType="1"/>
            </p:cNvSpPr>
            <p:nvPr/>
          </p:nvSpPr>
          <p:spPr bwMode="auto">
            <a:xfrm flipV="1">
              <a:off x="4413" y="1740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349" name="Rectangle 428"/>
            <p:cNvSpPr>
              <a:spLocks noChangeArrowheads="1"/>
            </p:cNvSpPr>
            <p:nvPr/>
          </p:nvSpPr>
          <p:spPr bwMode="auto">
            <a:xfrm rot="-5400000">
              <a:off x="2443" y="1011"/>
              <a:ext cx="202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 216.1</a:t>
              </a:r>
            </a:p>
          </p:txBody>
        </p:sp>
        <p:sp>
          <p:nvSpPr>
            <p:cNvPr id="108350" name="Rectangle 429"/>
            <p:cNvSpPr>
              <a:spLocks noChangeArrowheads="1"/>
            </p:cNvSpPr>
            <p:nvPr/>
          </p:nvSpPr>
          <p:spPr bwMode="auto">
            <a:xfrm rot="-5400000">
              <a:off x="2520" y="1298"/>
              <a:ext cx="202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 218.1</a:t>
              </a:r>
            </a:p>
          </p:txBody>
        </p:sp>
      </p:grpSp>
      <p:grpSp>
        <p:nvGrpSpPr>
          <p:cNvPr id="107525" name="Group 430"/>
          <p:cNvGrpSpPr>
            <a:grpSpLocks/>
          </p:cNvGrpSpPr>
          <p:nvPr/>
        </p:nvGrpSpPr>
        <p:grpSpPr bwMode="auto">
          <a:xfrm>
            <a:off x="1828800" y="3197225"/>
            <a:ext cx="5181600" cy="1482725"/>
            <a:chOff x="1152" y="1824"/>
            <a:chExt cx="3264" cy="934"/>
          </a:xfrm>
        </p:grpSpPr>
        <p:grpSp>
          <p:nvGrpSpPr>
            <p:cNvPr id="107827" name="Group 431"/>
            <p:cNvGrpSpPr>
              <a:grpSpLocks/>
            </p:cNvGrpSpPr>
            <p:nvPr/>
          </p:nvGrpSpPr>
          <p:grpSpPr bwMode="auto">
            <a:xfrm>
              <a:off x="1152" y="1824"/>
              <a:ext cx="3264" cy="935"/>
              <a:chOff x="1152" y="1824"/>
              <a:chExt cx="3264" cy="935"/>
            </a:xfrm>
          </p:grpSpPr>
          <p:sp>
            <p:nvSpPr>
              <p:cNvPr id="108124" name="Rectangle 432"/>
              <p:cNvSpPr>
                <a:spLocks noChangeArrowheads="1"/>
              </p:cNvSpPr>
              <p:nvPr/>
            </p:nvSpPr>
            <p:spPr bwMode="auto">
              <a:xfrm>
                <a:off x="1152" y="1824"/>
                <a:ext cx="3258" cy="921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25" name="Line 433"/>
              <p:cNvSpPr>
                <a:spLocks noChangeShapeType="1"/>
              </p:cNvSpPr>
              <p:nvPr/>
            </p:nvSpPr>
            <p:spPr bwMode="auto">
              <a:xfrm>
                <a:off x="1431" y="2697"/>
                <a:ext cx="297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26" name="Rectangle 434"/>
              <p:cNvSpPr>
                <a:spLocks noChangeArrowheads="1"/>
              </p:cNvSpPr>
              <p:nvPr/>
            </p:nvSpPr>
            <p:spPr bwMode="auto">
              <a:xfrm>
                <a:off x="4306" y="2720"/>
                <a:ext cx="51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m/z</a:t>
                </a:r>
              </a:p>
            </p:txBody>
          </p:sp>
          <p:sp>
            <p:nvSpPr>
              <p:cNvPr id="108127" name="Line 435"/>
              <p:cNvSpPr>
                <a:spLocks noChangeShapeType="1"/>
              </p:cNvSpPr>
              <p:nvPr/>
            </p:nvSpPr>
            <p:spPr bwMode="auto">
              <a:xfrm>
                <a:off x="1525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28" name="Line 436"/>
              <p:cNvSpPr>
                <a:spLocks noChangeShapeType="1"/>
              </p:cNvSpPr>
              <p:nvPr/>
            </p:nvSpPr>
            <p:spPr bwMode="auto">
              <a:xfrm>
                <a:off x="1623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29" name="Line 437"/>
              <p:cNvSpPr>
                <a:spLocks noChangeShapeType="1"/>
              </p:cNvSpPr>
              <p:nvPr/>
            </p:nvSpPr>
            <p:spPr bwMode="auto">
              <a:xfrm>
                <a:off x="1719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30" name="Line 438"/>
              <p:cNvSpPr>
                <a:spLocks noChangeShapeType="1"/>
              </p:cNvSpPr>
              <p:nvPr/>
            </p:nvSpPr>
            <p:spPr bwMode="auto">
              <a:xfrm>
                <a:off x="1817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31" name="Line 439"/>
              <p:cNvSpPr>
                <a:spLocks noChangeShapeType="1"/>
              </p:cNvSpPr>
              <p:nvPr/>
            </p:nvSpPr>
            <p:spPr bwMode="auto">
              <a:xfrm>
                <a:off x="1915" y="2697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32" name="Rectangle 440"/>
              <p:cNvSpPr>
                <a:spLocks noChangeArrowheads="1"/>
              </p:cNvSpPr>
              <p:nvPr/>
            </p:nvSpPr>
            <p:spPr bwMode="auto">
              <a:xfrm>
                <a:off x="1863" y="2713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150</a:t>
                </a:r>
              </a:p>
            </p:txBody>
          </p:sp>
          <p:sp>
            <p:nvSpPr>
              <p:cNvPr id="108133" name="Line 441"/>
              <p:cNvSpPr>
                <a:spLocks noChangeShapeType="1"/>
              </p:cNvSpPr>
              <p:nvPr/>
            </p:nvSpPr>
            <p:spPr bwMode="auto">
              <a:xfrm>
                <a:off x="2013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34" name="Line 442"/>
              <p:cNvSpPr>
                <a:spLocks noChangeShapeType="1"/>
              </p:cNvSpPr>
              <p:nvPr/>
            </p:nvSpPr>
            <p:spPr bwMode="auto">
              <a:xfrm>
                <a:off x="2111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35" name="Line 443"/>
              <p:cNvSpPr>
                <a:spLocks noChangeShapeType="1"/>
              </p:cNvSpPr>
              <p:nvPr/>
            </p:nvSpPr>
            <p:spPr bwMode="auto">
              <a:xfrm>
                <a:off x="2209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36" name="Line 444"/>
              <p:cNvSpPr>
                <a:spLocks noChangeShapeType="1"/>
              </p:cNvSpPr>
              <p:nvPr/>
            </p:nvSpPr>
            <p:spPr bwMode="auto">
              <a:xfrm>
                <a:off x="2306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37" name="Line 445"/>
              <p:cNvSpPr>
                <a:spLocks noChangeShapeType="1"/>
              </p:cNvSpPr>
              <p:nvPr/>
            </p:nvSpPr>
            <p:spPr bwMode="auto">
              <a:xfrm>
                <a:off x="2404" y="2697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38" name="Rectangle 446"/>
              <p:cNvSpPr>
                <a:spLocks noChangeArrowheads="1"/>
              </p:cNvSpPr>
              <p:nvPr/>
            </p:nvSpPr>
            <p:spPr bwMode="auto">
              <a:xfrm>
                <a:off x="2351" y="2713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200</a:t>
                </a:r>
              </a:p>
            </p:txBody>
          </p:sp>
          <p:sp>
            <p:nvSpPr>
              <p:cNvPr id="108139" name="Line 447"/>
              <p:cNvSpPr>
                <a:spLocks noChangeShapeType="1"/>
              </p:cNvSpPr>
              <p:nvPr/>
            </p:nvSpPr>
            <p:spPr bwMode="auto">
              <a:xfrm>
                <a:off x="2502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40" name="Line 448"/>
              <p:cNvSpPr>
                <a:spLocks noChangeShapeType="1"/>
              </p:cNvSpPr>
              <p:nvPr/>
            </p:nvSpPr>
            <p:spPr bwMode="auto">
              <a:xfrm>
                <a:off x="2600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41" name="Line 449"/>
              <p:cNvSpPr>
                <a:spLocks noChangeShapeType="1"/>
              </p:cNvSpPr>
              <p:nvPr/>
            </p:nvSpPr>
            <p:spPr bwMode="auto">
              <a:xfrm>
                <a:off x="2698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42" name="Line 450"/>
              <p:cNvSpPr>
                <a:spLocks noChangeShapeType="1"/>
              </p:cNvSpPr>
              <p:nvPr/>
            </p:nvSpPr>
            <p:spPr bwMode="auto">
              <a:xfrm>
                <a:off x="2795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43" name="Line 451"/>
              <p:cNvSpPr>
                <a:spLocks noChangeShapeType="1"/>
              </p:cNvSpPr>
              <p:nvPr/>
            </p:nvSpPr>
            <p:spPr bwMode="auto">
              <a:xfrm>
                <a:off x="2893" y="2697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44" name="Rectangle 452"/>
              <p:cNvSpPr>
                <a:spLocks noChangeArrowheads="1"/>
              </p:cNvSpPr>
              <p:nvPr/>
            </p:nvSpPr>
            <p:spPr bwMode="auto">
              <a:xfrm>
                <a:off x="2840" y="2713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250</a:t>
                </a:r>
              </a:p>
            </p:txBody>
          </p:sp>
          <p:sp>
            <p:nvSpPr>
              <p:cNvPr id="108145" name="Line 453"/>
              <p:cNvSpPr>
                <a:spLocks noChangeShapeType="1"/>
              </p:cNvSpPr>
              <p:nvPr/>
            </p:nvSpPr>
            <p:spPr bwMode="auto">
              <a:xfrm>
                <a:off x="2991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46" name="Line 454"/>
              <p:cNvSpPr>
                <a:spLocks noChangeShapeType="1"/>
              </p:cNvSpPr>
              <p:nvPr/>
            </p:nvSpPr>
            <p:spPr bwMode="auto">
              <a:xfrm>
                <a:off x="3089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47" name="Line 455"/>
              <p:cNvSpPr>
                <a:spLocks noChangeShapeType="1"/>
              </p:cNvSpPr>
              <p:nvPr/>
            </p:nvSpPr>
            <p:spPr bwMode="auto">
              <a:xfrm>
                <a:off x="3187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48" name="Line 456"/>
              <p:cNvSpPr>
                <a:spLocks noChangeShapeType="1"/>
              </p:cNvSpPr>
              <p:nvPr/>
            </p:nvSpPr>
            <p:spPr bwMode="auto">
              <a:xfrm>
                <a:off x="3285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49" name="Line 457"/>
              <p:cNvSpPr>
                <a:spLocks noChangeShapeType="1"/>
              </p:cNvSpPr>
              <p:nvPr/>
            </p:nvSpPr>
            <p:spPr bwMode="auto">
              <a:xfrm>
                <a:off x="3382" y="2697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50" name="Rectangle 458"/>
              <p:cNvSpPr>
                <a:spLocks noChangeArrowheads="1"/>
              </p:cNvSpPr>
              <p:nvPr/>
            </p:nvSpPr>
            <p:spPr bwMode="auto">
              <a:xfrm>
                <a:off x="3329" y="2713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300</a:t>
                </a:r>
              </a:p>
            </p:txBody>
          </p:sp>
          <p:sp>
            <p:nvSpPr>
              <p:cNvPr id="108151" name="Line 459"/>
              <p:cNvSpPr>
                <a:spLocks noChangeShapeType="1"/>
              </p:cNvSpPr>
              <p:nvPr/>
            </p:nvSpPr>
            <p:spPr bwMode="auto">
              <a:xfrm>
                <a:off x="3480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52" name="Line 460"/>
              <p:cNvSpPr>
                <a:spLocks noChangeShapeType="1"/>
              </p:cNvSpPr>
              <p:nvPr/>
            </p:nvSpPr>
            <p:spPr bwMode="auto">
              <a:xfrm>
                <a:off x="3577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53" name="Line 461"/>
              <p:cNvSpPr>
                <a:spLocks noChangeShapeType="1"/>
              </p:cNvSpPr>
              <p:nvPr/>
            </p:nvSpPr>
            <p:spPr bwMode="auto">
              <a:xfrm>
                <a:off x="3675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54" name="Line 462"/>
              <p:cNvSpPr>
                <a:spLocks noChangeShapeType="1"/>
              </p:cNvSpPr>
              <p:nvPr/>
            </p:nvSpPr>
            <p:spPr bwMode="auto">
              <a:xfrm>
                <a:off x="3773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55" name="Line 463"/>
              <p:cNvSpPr>
                <a:spLocks noChangeShapeType="1"/>
              </p:cNvSpPr>
              <p:nvPr/>
            </p:nvSpPr>
            <p:spPr bwMode="auto">
              <a:xfrm>
                <a:off x="3870" y="2697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56" name="Rectangle 464"/>
              <p:cNvSpPr>
                <a:spLocks noChangeArrowheads="1"/>
              </p:cNvSpPr>
              <p:nvPr/>
            </p:nvSpPr>
            <p:spPr bwMode="auto">
              <a:xfrm>
                <a:off x="3818" y="2713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350</a:t>
                </a:r>
              </a:p>
            </p:txBody>
          </p:sp>
          <p:sp>
            <p:nvSpPr>
              <p:cNvPr id="108157" name="Line 465"/>
              <p:cNvSpPr>
                <a:spLocks noChangeShapeType="1"/>
              </p:cNvSpPr>
              <p:nvPr/>
            </p:nvSpPr>
            <p:spPr bwMode="auto">
              <a:xfrm>
                <a:off x="3968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58" name="Line 466"/>
              <p:cNvSpPr>
                <a:spLocks noChangeShapeType="1"/>
              </p:cNvSpPr>
              <p:nvPr/>
            </p:nvSpPr>
            <p:spPr bwMode="auto">
              <a:xfrm>
                <a:off x="4066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59" name="Line 467"/>
              <p:cNvSpPr>
                <a:spLocks noChangeShapeType="1"/>
              </p:cNvSpPr>
              <p:nvPr/>
            </p:nvSpPr>
            <p:spPr bwMode="auto">
              <a:xfrm>
                <a:off x="4164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60" name="Line 468"/>
              <p:cNvSpPr>
                <a:spLocks noChangeShapeType="1"/>
              </p:cNvSpPr>
              <p:nvPr/>
            </p:nvSpPr>
            <p:spPr bwMode="auto">
              <a:xfrm>
                <a:off x="4262" y="2697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61" name="Line 469"/>
              <p:cNvSpPr>
                <a:spLocks noChangeShapeType="1"/>
              </p:cNvSpPr>
              <p:nvPr/>
            </p:nvSpPr>
            <p:spPr bwMode="auto">
              <a:xfrm>
                <a:off x="4359" y="2697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62" name="Line 470"/>
              <p:cNvSpPr>
                <a:spLocks noChangeShapeType="1"/>
              </p:cNvSpPr>
              <p:nvPr/>
            </p:nvSpPr>
            <p:spPr bwMode="auto">
              <a:xfrm flipV="1">
                <a:off x="1431" y="1865"/>
                <a:ext cx="1" cy="8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63" name="Line 471"/>
              <p:cNvSpPr>
                <a:spLocks noChangeShapeType="1"/>
              </p:cNvSpPr>
              <p:nvPr/>
            </p:nvSpPr>
            <p:spPr bwMode="auto">
              <a:xfrm flipH="1">
                <a:off x="1409" y="2697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64" name="Line 472"/>
              <p:cNvSpPr>
                <a:spLocks noChangeShapeType="1"/>
              </p:cNvSpPr>
              <p:nvPr/>
            </p:nvSpPr>
            <p:spPr bwMode="auto">
              <a:xfrm flipH="1">
                <a:off x="1393" y="2660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65" name="Rectangle 473"/>
              <p:cNvSpPr>
                <a:spLocks noChangeArrowheads="1"/>
              </p:cNvSpPr>
              <p:nvPr/>
            </p:nvSpPr>
            <p:spPr bwMode="auto">
              <a:xfrm>
                <a:off x="1347" y="2644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108166" name="Line 474"/>
              <p:cNvSpPr>
                <a:spLocks noChangeShapeType="1"/>
              </p:cNvSpPr>
              <p:nvPr/>
            </p:nvSpPr>
            <p:spPr bwMode="auto">
              <a:xfrm flipH="1">
                <a:off x="1409" y="2622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67" name="Line 475"/>
              <p:cNvSpPr>
                <a:spLocks noChangeShapeType="1"/>
              </p:cNvSpPr>
              <p:nvPr/>
            </p:nvSpPr>
            <p:spPr bwMode="auto">
              <a:xfrm flipH="1">
                <a:off x="1409" y="2585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68" name="Line 476"/>
              <p:cNvSpPr>
                <a:spLocks noChangeShapeType="1"/>
              </p:cNvSpPr>
              <p:nvPr/>
            </p:nvSpPr>
            <p:spPr bwMode="auto">
              <a:xfrm flipH="1">
                <a:off x="1409" y="2547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69" name="Line 477"/>
              <p:cNvSpPr>
                <a:spLocks noChangeShapeType="1"/>
              </p:cNvSpPr>
              <p:nvPr/>
            </p:nvSpPr>
            <p:spPr bwMode="auto">
              <a:xfrm flipH="1">
                <a:off x="1393" y="2510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70" name="Rectangle 478"/>
              <p:cNvSpPr>
                <a:spLocks noChangeArrowheads="1"/>
              </p:cNvSpPr>
              <p:nvPr/>
            </p:nvSpPr>
            <p:spPr bwMode="auto">
              <a:xfrm>
                <a:off x="1311" y="2494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20</a:t>
                </a:r>
              </a:p>
            </p:txBody>
          </p:sp>
          <p:sp>
            <p:nvSpPr>
              <p:cNvPr id="108171" name="Line 479"/>
              <p:cNvSpPr>
                <a:spLocks noChangeShapeType="1"/>
              </p:cNvSpPr>
              <p:nvPr/>
            </p:nvSpPr>
            <p:spPr bwMode="auto">
              <a:xfrm flipH="1">
                <a:off x="1409" y="2472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72" name="Line 480"/>
              <p:cNvSpPr>
                <a:spLocks noChangeShapeType="1"/>
              </p:cNvSpPr>
              <p:nvPr/>
            </p:nvSpPr>
            <p:spPr bwMode="auto">
              <a:xfrm flipH="1">
                <a:off x="1409" y="2434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73" name="Line 481"/>
              <p:cNvSpPr>
                <a:spLocks noChangeShapeType="1"/>
              </p:cNvSpPr>
              <p:nvPr/>
            </p:nvSpPr>
            <p:spPr bwMode="auto">
              <a:xfrm flipH="1">
                <a:off x="1409" y="2397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74" name="Line 482"/>
              <p:cNvSpPr>
                <a:spLocks noChangeShapeType="1"/>
              </p:cNvSpPr>
              <p:nvPr/>
            </p:nvSpPr>
            <p:spPr bwMode="auto">
              <a:xfrm flipH="1">
                <a:off x="1393" y="2359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75" name="Rectangle 483"/>
              <p:cNvSpPr>
                <a:spLocks noChangeArrowheads="1"/>
              </p:cNvSpPr>
              <p:nvPr/>
            </p:nvSpPr>
            <p:spPr bwMode="auto">
              <a:xfrm>
                <a:off x="1311" y="2344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108176" name="Line 484"/>
              <p:cNvSpPr>
                <a:spLocks noChangeShapeType="1"/>
              </p:cNvSpPr>
              <p:nvPr/>
            </p:nvSpPr>
            <p:spPr bwMode="auto">
              <a:xfrm flipH="1">
                <a:off x="1409" y="2322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77" name="Line 485"/>
              <p:cNvSpPr>
                <a:spLocks noChangeShapeType="1"/>
              </p:cNvSpPr>
              <p:nvPr/>
            </p:nvSpPr>
            <p:spPr bwMode="auto">
              <a:xfrm flipH="1">
                <a:off x="1409" y="2284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78" name="Line 486"/>
              <p:cNvSpPr>
                <a:spLocks noChangeShapeType="1"/>
              </p:cNvSpPr>
              <p:nvPr/>
            </p:nvSpPr>
            <p:spPr bwMode="auto">
              <a:xfrm flipH="1">
                <a:off x="1409" y="2247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79" name="Line 487"/>
              <p:cNvSpPr>
                <a:spLocks noChangeShapeType="1"/>
              </p:cNvSpPr>
              <p:nvPr/>
            </p:nvSpPr>
            <p:spPr bwMode="auto">
              <a:xfrm flipH="1">
                <a:off x="1393" y="2209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80" name="Rectangle 488"/>
              <p:cNvSpPr>
                <a:spLocks noChangeArrowheads="1"/>
              </p:cNvSpPr>
              <p:nvPr/>
            </p:nvSpPr>
            <p:spPr bwMode="auto">
              <a:xfrm>
                <a:off x="1311" y="2193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60</a:t>
                </a:r>
              </a:p>
            </p:txBody>
          </p:sp>
          <p:sp>
            <p:nvSpPr>
              <p:cNvPr id="108181" name="Line 489"/>
              <p:cNvSpPr>
                <a:spLocks noChangeShapeType="1"/>
              </p:cNvSpPr>
              <p:nvPr/>
            </p:nvSpPr>
            <p:spPr bwMode="auto">
              <a:xfrm flipH="1">
                <a:off x="1409" y="2172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82" name="Line 490"/>
              <p:cNvSpPr>
                <a:spLocks noChangeShapeType="1"/>
              </p:cNvSpPr>
              <p:nvPr/>
            </p:nvSpPr>
            <p:spPr bwMode="auto">
              <a:xfrm flipH="1">
                <a:off x="1409" y="2134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83" name="Line 491"/>
              <p:cNvSpPr>
                <a:spLocks noChangeShapeType="1"/>
              </p:cNvSpPr>
              <p:nvPr/>
            </p:nvSpPr>
            <p:spPr bwMode="auto">
              <a:xfrm flipH="1">
                <a:off x="1409" y="2097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84" name="Line 492"/>
              <p:cNvSpPr>
                <a:spLocks noChangeShapeType="1"/>
              </p:cNvSpPr>
              <p:nvPr/>
            </p:nvSpPr>
            <p:spPr bwMode="auto">
              <a:xfrm flipH="1">
                <a:off x="1393" y="2059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85" name="Rectangle 493"/>
              <p:cNvSpPr>
                <a:spLocks noChangeArrowheads="1"/>
              </p:cNvSpPr>
              <p:nvPr/>
            </p:nvSpPr>
            <p:spPr bwMode="auto">
              <a:xfrm>
                <a:off x="1311" y="2043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sp>
            <p:nvSpPr>
              <p:cNvPr id="108186" name="Line 494"/>
              <p:cNvSpPr>
                <a:spLocks noChangeShapeType="1"/>
              </p:cNvSpPr>
              <p:nvPr/>
            </p:nvSpPr>
            <p:spPr bwMode="auto">
              <a:xfrm flipH="1">
                <a:off x="1409" y="2021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87" name="Line 495"/>
              <p:cNvSpPr>
                <a:spLocks noChangeShapeType="1"/>
              </p:cNvSpPr>
              <p:nvPr/>
            </p:nvSpPr>
            <p:spPr bwMode="auto">
              <a:xfrm flipH="1">
                <a:off x="1409" y="1984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88" name="Line 496"/>
              <p:cNvSpPr>
                <a:spLocks noChangeShapeType="1"/>
              </p:cNvSpPr>
              <p:nvPr/>
            </p:nvSpPr>
            <p:spPr bwMode="auto">
              <a:xfrm flipH="1">
                <a:off x="1409" y="1946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89" name="Line 497"/>
              <p:cNvSpPr>
                <a:spLocks noChangeShapeType="1"/>
              </p:cNvSpPr>
              <p:nvPr/>
            </p:nvSpPr>
            <p:spPr bwMode="auto">
              <a:xfrm flipH="1">
                <a:off x="1393" y="1909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90" name="Rectangle 498"/>
              <p:cNvSpPr>
                <a:spLocks noChangeArrowheads="1"/>
              </p:cNvSpPr>
              <p:nvPr/>
            </p:nvSpPr>
            <p:spPr bwMode="auto">
              <a:xfrm>
                <a:off x="1276" y="1893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08191" name="Line 499"/>
              <p:cNvSpPr>
                <a:spLocks noChangeShapeType="1"/>
              </p:cNvSpPr>
              <p:nvPr/>
            </p:nvSpPr>
            <p:spPr bwMode="auto">
              <a:xfrm flipH="1">
                <a:off x="1409" y="1871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92" name="Freeform 500"/>
              <p:cNvSpPr>
                <a:spLocks noChangeArrowheads="1"/>
              </p:cNvSpPr>
              <p:nvPr/>
            </p:nvSpPr>
            <p:spPr bwMode="auto">
              <a:xfrm>
                <a:off x="1437" y="1909"/>
                <a:ext cx="2979" cy="751"/>
              </a:xfrm>
              <a:custGeom>
                <a:avLst/>
                <a:gdLst>
                  <a:gd name="T0" fmla="*/ 1 w 5958"/>
                  <a:gd name="T1" fmla="*/ 0 h 2252"/>
                  <a:gd name="T2" fmla="*/ 1 w 5958"/>
                  <a:gd name="T3" fmla="*/ 0 h 2252"/>
                  <a:gd name="T4" fmla="*/ 1 w 5958"/>
                  <a:gd name="T5" fmla="*/ 0 h 2252"/>
                  <a:gd name="T6" fmla="*/ 1 w 5958"/>
                  <a:gd name="T7" fmla="*/ 0 h 2252"/>
                  <a:gd name="T8" fmla="*/ 1 w 5958"/>
                  <a:gd name="T9" fmla="*/ 0 h 2252"/>
                  <a:gd name="T10" fmla="*/ 1 w 5958"/>
                  <a:gd name="T11" fmla="*/ 0 h 2252"/>
                  <a:gd name="T12" fmla="*/ 1 w 5958"/>
                  <a:gd name="T13" fmla="*/ 0 h 2252"/>
                  <a:gd name="T14" fmla="*/ 1 w 5958"/>
                  <a:gd name="T15" fmla="*/ 0 h 2252"/>
                  <a:gd name="T16" fmla="*/ 1 w 5958"/>
                  <a:gd name="T17" fmla="*/ 0 h 2252"/>
                  <a:gd name="T18" fmla="*/ 1 w 5958"/>
                  <a:gd name="T19" fmla="*/ 0 h 2252"/>
                  <a:gd name="T20" fmla="*/ 1 w 5958"/>
                  <a:gd name="T21" fmla="*/ 0 h 2252"/>
                  <a:gd name="T22" fmla="*/ 1 w 5958"/>
                  <a:gd name="T23" fmla="*/ 0 h 2252"/>
                  <a:gd name="T24" fmla="*/ 1 w 5958"/>
                  <a:gd name="T25" fmla="*/ 0 h 2252"/>
                  <a:gd name="T26" fmla="*/ 1 w 5958"/>
                  <a:gd name="T27" fmla="*/ 0 h 2252"/>
                  <a:gd name="T28" fmla="*/ 1 w 5958"/>
                  <a:gd name="T29" fmla="*/ 0 h 2252"/>
                  <a:gd name="T30" fmla="*/ 1 w 5958"/>
                  <a:gd name="T31" fmla="*/ 0 h 2252"/>
                  <a:gd name="T32" fmla="*/ 1 w 5958"/>
                  <a:gd name="T33" fmla="*/ 0 h 2252"/>
                  <a:gd name="T34" fmla="*/ 1 w 5958"/>
                  <a:gd name="T35" fmla="*/ 0 h 2252"/>
                  <a:gd name="T36" fmla="*/ 1 w 5958"/>
                  <a:gd name="T37" fmla="*/ 0 h 2252"/>
                  <a:gd name="T38" fmla="*/ 1 w 5958"/>
                  <a:gd name="T39" fmla="*/ 0 h 2252"/>
                  <a:gd name="T40" fmla="*/ 1 w 5958"/>
                  <a:gd name="T41" fmla="*/ 0 h 2252"/>
                  <a:gd name="T42" fmla="*/ 1 w 5958"/>
                  <a:gd name="T43" fmla="*/ 0 h 2252"/>
                  <a:gd name="T44" fmla="*/ 1 w 5958"/>
                  <a:gd name="T45" fmla="*/ 0 h 2252"/>
                  <a:gd name="T46" fmla="*/ 1 w 5958"/>
                  <a:gd name="T47" fmla="*/ 0 h 2252"/>
                  <a:gd name="T48" fmla="*/ 1 w 5958"/>
                  <a:gd name="T49" fmla="*/ 0 h 2252"/>
                  <a:gd name="T50" fmla="*/ 1 w 5958"/>
                  <a:gd name="T51" fmla="*/ 0 h 2252"/>
                  <a:gd name="T52" fmla="*/ 1 w 5958"/>
                  <a:gd name="T53" fmla="*/ 0 h 2252"/>
                  <a:gd name="T54" fmla="*/ 1 w 5958"/>
                  <a:gd name="T55" fmla="*/ 0 h 2252"/>
                  <a:gd name="T56" fmla="*/ 1 w 5958"/>
                  <a:gd name="T57" fmla="*/ 0 h 2252"/>
                  <a:gd name="T58" fmla="*/ 1 w 5958"/>
                  <a:gd name="T59" fmla="*/ 0 h 2252"/>
                  <a:gd name="T60" fmla="*/ 1 w 5958"/>
                  <a:gd name="T61" fmla="*/ 0 h 2252"/>
                  <a:gd name="T62" fmla="*/ 1 w 5958"/>
                  <a:gd name="T63" fmla="*/ 0 h 2252"/>
                  <a:gd name="T64" fmla="*/ 1 w 5958"/>
                  <a:gd name="T65" fmla="*/ 0 h 2252"/>
                  <a:gd name="T66" fmla="*/ 1 w 5958"/>
                  <a:gd name="T67" fmla="*/ 0 h 2252"/>
                  <a:gd name="T68" fmla="*/ 1 w 5958"/>
                  <a:gd name="T69" fmla="*/ 0 h 2252"/>
                  <a:gd name="T70" fmla="*/ 1 w 5958"/>
                  <a:gd name="T71" fmla="*/ 0 h 2252"/>
                  <a:gd name="T72" fmla="*/ 1 w 5958"/>
                  <a:gd name="T73" fmla="*/ 0 h 2252"/>
                  <a:gd name="T74" fmla="*/ 1 w 5958"/>
                  <a:gd name="T75" fmla="*/ 0 h 2252"/>
                  <a:gd name="T76" fmla="*/ 1 w 5958"/>
                  <a:gd name="T77" fmla="*/ 0 h 2252"/>
                  <a:gd name="T78" fmla="*/ 1 w 5958"/>
                  <a:gd name="T79" fmla="*/ 0 h 2252"/>
                  <a:gd name="T80" fmla="*/ 1 w 5958"/>
                  <a:gd name="T81" fmla="*/ 0 h 2252"/>
                  <a:gd name="T82" fmla="*/ 3 w 5958"/>
                  <a:gd name="T83" fmla="*/ 0 h 2252"/>
                  <a:gd name="T84" fmla="*/ 3 w 5958"/>
                  <a:gd name="T85" fmla="*/ 0 h 2252"/>
                  <a:gd name="T86" fmla="*/ 3 w 5958"/>
                  <a:gd name="T87" fmla="*/ 0 h 2252"/>
                  <a:gd name="T88" fmla="*/ 3 w 5958"/>
                  <a:gd name="T89" fmla="*/ 0 h 2252"/>
                  <a:gd name="T90" fmla="*/ 3 w 5958"/>
                  <a:gd name="T91" fmla="*/ 0 h 2252"/>
                  <a:gd name="T92" fmla="*/ 3 w 5958"/>
                  <a:gd name="T93" fmla="*/ 0 h 2252"/>
                  <a:gd name="T94" fmla="*/ 3 w 5958"/>
                  <a:gd name="T95" fmla="*/ 0 h 2252"/>
                  <a:gd name="T96" fmla="*/ 3 w 5958"/>
                  <a:gd name="T97" fmla="*/ 0 h 2252"/>
                  <a:gd name="T98" fmla="*/ 3 w 5958"/>
                  <a:gd name="T99" fmla="*/ 0 h 2252"/>
                  <a:gd name="T100" fmla="*/ 3 w 5958"/>
                  <a:gd name="T101" fmla="*/ 0 h 2252"/>
                  <a:gd name="T102" fmla="*/ 3 w 5958"/>
                  <a:gd name="T103" fmla="*/ 0 h 2252"/>
                  <a:gd name="T104" fmla="*/ 3 w 5958"/>
                  <a:gd name="T105" fmla="*/ 0 h 2252"/>
                  <a:gd name="T106" fmla="*/ 3 w 5958"/>
                  <a:gd name="T107" fmla="*/ 0 h 2252"/>
                  <a:gd name="T108" fmla="*/ 3 w 5958"/>
                  <a:gd name="T109" fmla="*/ 0 h 2252"/>
                  <a:gd name="T110" fmla="*/ 3 w 5958"/>
                  <a:gd name="T111" fmla="*/ 0 h 2252"/>
                  <a:gd name="T112" fmla="*/ 3 w 5958"/>
                  <a:gd name="T113" fmla="*/ 0 h 2252"/>
                  <a:gd name="T114" fmla="*/ 3 w 5958"/>
                  <a:gd name="T115" fmla="*/ 0 h 2252"/>
                  <a:gd name="T116" fmla="*/ 3 w 5958"/>
                  <a:gd name="T117" fmla="*/ 0 h 2252"/>
                  <a:gd name="T118" fmla="*/ 3 w 5958"/>
                  <a:gd name="T119" fmla="*/ 0 h 22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8"/>
                  <a:gd name="T181" fmla="*/ 0 h 2252"/>
                  <a:gd name="T182" fmla="*/ 5958 w 5958"/>
                  <a:gd name="T183" fmla="*/ 2252 h 22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8" h="2252">
                    <a:moveTo>
                      <a:pt x="0" y="2252"/>
                    </a:moveTo>
                    <a:lnTo>
                      <a:pt x="18" y="2250"/>
                    </a:lnTo>
                    <a:lnTo>
                      <a:pt x="35" y="2252"/>
                    </a:lnTo>
                    <a:lnTo>
                      <a:pt x="77" y="2252"/>
                    </a:lnTo>
                    <a:lnTo>
                      <a:pt x="98" y="2252"/>
                    </a:lnTo>
                    <a:lnTo>
                      <a:pt x="118" y="2252"/>
                    </a:lnTo>
                    <a:lnTo>
                      <a:pt x="135" y="2252"/>
                    </a:lnTo>
                    <a:lnTo>
                      <a:pt x="156" y="2252"/>
                    </a:lnTo>
                    <a:lnTo>
                      <a:pt x="171" y="2252"/>
                    </a:lnTo>
                    <a:lnTo>
                      <a:pt x="175" y="2252"/>
                    </a:lnTo>
                    <a:lnTo>
                      <a:pt x="190" y="2252"/>
                    </a:lnTo>
                    <a:lnTo>
                      <a:pt x="198" y="2252"/>
                    </a:lnTo>
                    <a:lnTo>
                      <a:pt x="214" y="2252"/>
                    </a:lnTo>
                    <a:lnTo>
                      <a:pt x="235" y="2252"/>
                    </a:lnTo>
                    <a:lnTo>
                      <a:pt x="254" y="2252"/>
                    </a:lnTo>
                    <a:lnTo>
                      <a:pt x="273" y="2252"/>
                    </a:lnTo>
                    <a:lnTo>
                      <a:pt x="290" y="2214"/>
                    </a:lnTo>
                    <a:lnTo>
                      <a:pt x="311" y="2252"/>
                    </a:lnTo>
                    <a:lnTo>
                      <a:pt x="331" y="2239"/>
                    </a:lnTo>
                    <a:lnTo>
                      <a:pt x="346" y="2250"/>
                    </a:lnTo>
                    <a:lnTo>
                      <a:pt x="356" y="2252"/>
                    </a:lnTo>
                    <a:lnTo>
                      <a:pt x="369" y="2250"/>
                    </a:lnTo>
                    <a:lnTo>
                      <a:pt x="390" y="2252"/>
                    </a:lnTo>
                    <a:lnTo>
                      <a:pt x="407" y="2252"/>
                    </a:lnTo>
                    <a:lnTo>
                      <a:pt x="429" y="2252"/>
                    </a:lnTo>
                    <a:lnTo>
                      <a:pt x="448" y="2252"/>
                    </a:lnTo>
                    <a:lnTo>
                      <a:pt x="467" y="2226"/>
                    </a:lnTo>
                    <a:lnTo>
                      <a:pt x="484" y="2250"/>
                    </a:lnTo>
                    <a:lnTo>
                      <a:pt x="488" y="2252"/>
                    </a:lnTo>
                    <a:lnTo>
                      <a:pt x="509" y="2252"/>
                    </a:lnTo>
                    <a:lnTo>
                      <a:pt x="521" y="2252"/>
                    </a:lnTo>
                    <a:lnTo>
                      <a:pt x="534" y="2252"/>
                    </a:lnTo>
                    <a:lnTo>
                      <a:pt x="540" y="2252"/>
                    </a:lnTo>
                    <a:lnTo>
                      <a:pt x="548" y="2252"/>
                    </a:lnTo>
                    <a:lnTo>
                      <a:pt x="561" y="2252"/>
                    </a:lnTo>
                    <a:lnTo>
                      <a:pt x="569" y="2252"/>
                    </a:lnTo>
                    <a:lnTo>
                      <a:pt x="586" y="2246"/>
                    </a:lnTo>
                    <a:lnTo>
                      <a:pt x="605" y="2247"/>
                    </a:lnTo>
                    <a:lnTo>
                      <a:pt x="625" y="2250"/>
                    </a:lnTo>
                    <a:lnTo>
                      <a:pt x="644" y="2249"/>
                    </a:lnTo>
                    <a:lnTo>
                      <a:pt x="663" y="2252"/>
                    </a:lnTo>
                    <a:lnTo>
                      <a:pt x="682" y="2252"/>
                    </a:lnTo>
                    <a:lnTo>
                      <a:pt x="699" y="2252"/>
                    </a:lnTo>
                    <a:lnTo>
                      <a:pt x="705" y="2252"/>
                    </a:lnTo>
                    <a:lnTo>
                      <a:pt x="715" y="2252"/>
                    </a:lnTo>
                    <a:lnTo>
                      <a:pt x="721" y="2252"/>
                    </a:lnTo>
                    <a:lnTo>
                      <a:pt x="726" y="2252"/>
                    </a:lnTo>
                    <a:lnTo>
                      <a:pt x="738" y="2252"/>
                    </a:lnTo>
                    <a:lnTo>
                      <a:pt x="747" y="2252"/>
                    </a:lnTo>
                    <a:lnTo>
                      <a:pt x="761" y="2252"/>
                    </a:lnTo>
                    <a:lnTo>
                      <a:pt x="780" y="2247"/>
                    </a:lnTo>
                    <a:lnTo>
                      <a:pt x="801" y="2252"/>
                    </a:lnTo>
                    <a:lnTo>
                      <a:pt x="820" y="2252"/>
                    </a:lnTo>
                    <a:lnTo>
                      <a:pt x="838" y="2252"/>
                    </a:lnTo>
                    <a:lnTo>
                      <a:pt x="859" y="2252"/>
                    </a:lnTo>
                    <a:lnTo>
                      <a:pt x="878" y="2252"/>
                    </a:lnTo>
                    <a:lnTo>
                      <a:pt x="891" y="2252"/>
                    </a:lnTo>
                    <a:lnTo>
                      <a:pt x="895" y="2250"/>
                    </a:lnTo>
                    <a:lnTo>
                      <a:pt x="899" y="2252"/>
                    </a:lnTo>
                    <a:lnTo>
                      <a:pt x="920" y="2252"/>
                    </a:lnTo>
                    <a:lnTo>
                      <a:pt x="934" y="2249"/>
                    </a:lnTo>
                    <a:lnTo>
                      <a:pt x="945" y="2252"/>
                    </a:lnTo>
                    <a:lnTo>
                      <a:pt x="957" y="2252"/>
                    </a:lnTo>
                    <a:lnTo>
                      <a:pt x="978" y="2250"/>
                    </a:lnTo>
                    <a:lnTo>
                      <a:pt x="995" y="2252"/>
                    </a:lnTo>
                    <a:lnTo>
                      <a:pt x="999" y="2252"/>
                    </a:lnTo>
                    <a:lnTo>
                      <a:pt x="1018" y="2252"/>
                    </a:lnTo>
                    <a:lnTo>
                      <a:pt x="1032" y="2250"/>
                    </a:lnTo>
                    <a:lnTo>
                      <a:pt x="1037" y="2252"/>
                    </a:lnTo>
                    <a:lnTo>
                      <a:pt x="1055" y="2252"/>
                    </a:lnTo>
                    <a:lnTo>
                      <a:pt x="1074" y="2252"/>
                    </a:lnTo>
                    <a:lnTo>
                      <a:pt x="1095" y="2252"/>
                    </a:lnTo>
                    <a:lnTo>
                      <a:pt x="1103" y="2252"/>
                    </a:lnTo>
                    <a:lnTo>
                      <a:pt x="1112" y="2252"/>
                    </a:lnTo>
                    <a:lnTo>
                      <a:pt x="1116" y="2252"/>
                    </a:lnTo>
                    <a:lnTo>
                      <a:pt x="1131" y="2252"/>
                    </a:lnTo>
                    <a:lnTo>
                      <a:pt x="1151" y="2252"/>
                    </a:lnTo>
                    <a:lnTo>
                      <a:pt x="1158" y="2252"/>
                    </a:lnTo>
                    <a:lnTo>
                      <a:pt x="1172" y="2252"/>
                    </a:lnTo>
                    <a:lnTo>
                      <a:pt x="1189" y="2252"/>
                    </a:lnTo>
                    <a:lnTo>
                      <a:pt x="1193" y="2252"/>
                    </a:lnTo>
                    <a:lnTo>
                      <a:pt x="1195" y="2252"/>
                    </a:lnTo>
                    <a:lnTo>
                      <a:pt x="1208" y="2252"/>
                    </a:lnTo>
                    <a:lnTo>
                      <a:pt x="1216" y="2252"/>
                    </a:lnTo>
                    <a:lnTo>
                      <a:pt x="1229" y="2252"/>
                    </a:lnTo>
                    <a:lnTo>
                      <a:pt x="1251" y="2252"/>
                    </a:lnTo>
                    <a:lnTo>
                      <a:pt x="1272" y="2249"/>
                    </a:lnTo>
                    <a:lnTo>
                      <a:pt x="1285" y="2252"/>
                    </a:lnTo>
                    <a:lnTo>
                      <a:pt x="1293" y="2252"/>
                    </a:lnTo>
                    <a:lnTo>
                      <a:pt x="1310" y="2218"/>
                    </a:lnTo>
                    <a:lnTo>
                      <a:pt x="1329" y="2249"/>
                    </a:lnTo>
                    <a:lnTo>
                      <a:pt x="1349" y="2252"/>
                    </a:lnTo>
                    <a:lnTo>
                      <a:pt x="1366" y="2252"/>
                    </a:lnTo>
                    <a:lnTo>
                      <a:pt x="1372" y="2252"/>
                    </a:lnTo>
                    <a:lnTo>
                      <a:pt x="1383" y="2252"/>
                    </a:lnTo>
                    <a:lnTo>
                      <a:pt x="1391" y="2252"/>
                    </a:lnTo>
                    <a:lnTo>
                      <a:pt x="1406" y="2250"/>
                    </a:lnTo>
                    <a:lnTo>
                      <a:pt x="1423" y="2250"/>
                    </a:lnTo>
                    <a:lnTo>
                      <a:pt x="1446" y="2250"/>
                    </a:lnTo>
                    <a:lnTo>
                      <a:pt x="1464" y="2252"/>
                    </a:lnTo>
                    <a:lnTo>
                      <a:pt x="1475" y="2252"/>
                    </a:lnTo>
                    <a:lnTo>
                      <a:pt x="1485" y="2252"/>
                    </a:lnTo>
                    <a:lnTo>
                      <a:pt x="1508" y="2252"/>
                    </a:lnTo>
                    <a:lnTo>
                      <a:pt x="1516" y="2252"/>
                    </a:lnTo>
                    <a:lnTo>
                      <a:pt x="1523" y="2252"/>
                    </a:lnTo>
                    <a:lnTo>
                      <a:pt x="1546" y="2250"/>
                    </a:lnTo>
                    <a:lnTo>
                      <a:pt x="1564" y="2252"/>
                    </a:lnTo>
                    <a:lnTo>
                      <a:pt x="1583" y="2252"/>
                    </a:lnTo>
                    <a:lnTo>
                      <a:pt x="1606" y="2252"/>
                    </a:lnTo>
                    <a:lnTo>
                      <a:pt x="1619" y="2252"/>
                    </a:lnTo>
                    <a:lnTo>
                      <a:pt x="1623" y="2252"/>
                    </a:lnTo>
                    <a:lnTo>
                      <a:pt x="1638" y="2252"/>
                    </a:lnTo>
                    <a:lnTo>
                      <a:pt x="1644" y="2252"/>
                    </a:lnTo>
                    <a:lnTo>
                      <a:pt x="1656" y="2252"/>
                    </a:lnTo>
                    <a:lnTo>
                      <a:pt x="1681" y="2241"/>
                    </a:lnTo>
                    <a:lnTo>
                      <a:pt x="1700" y="2252"/>
                    </a:lnTo>
                    <a:lnTo>
                      <a:pt x="1704" y="2252"/>
                    </a:lnTo>
                    <a:lnTo>
                      <a:pt x="1719" y="2252"/>
                    </a:lnTo>
                    <a:lnTo>
                      <a:pt x="1754" y="2252"/>
                    </a:lnTo>
                    <a:lnTo>
                      <a:pt x="1761" y="2252"/>
                    </a:lnTo>
                    <a:lnTo>
                      <a:pt x="1779" y="2252"/>
                    </a:lnTo>
                    <a:lnTo>
                      <a:pt x="1783" y="2252"/>
                    </a:lnTo>
                    <a:lnTo>
                      <a:pt x="1796" y="2252"/>
                    </a:lnTo>
                    <a:lnTo>
                      <a:pt x="1800" y="2252"/>
                    </a:lnTo>
                    <a:lnTo>
                      <a:pt x="1815" y="2252"/>
                    </a:lnTo>
                    <a:lnTo>
                      <a:pt x="1836" y="2252"/>
                    </a:lnTo>
                    <a:lnTo>
                      <a:pt x="1852" y="2252"/>
                    </a:lnTo>
                    <a:lnTo>
                      <a:pt x="1857" y="2252"/>
                    </a:lnTo>
                    <a:lnTo>
                      <a:pt x="1875" y="2252"/>
                    </a:lnTo>
                    <a:lnTo>
                      <a:pt x="1879" y="2250"/>
                    </a:lnTo>
                    <a:lnTo>
                      <a:pt x="1892" y="2252"/>
                    </a:lnTo>
                    <a:lnTo>
                      <a:pt x="1898" y="2252"/>
                    </a:lnTo>
                    <a:lnTo>
                      <a:pt x="1913" y="2252"/>
                    </a:lnTo>
                    <a:lnTo>
                      <a:pt x="1917" y="2252"/>
                    </a:lnTo>
                    <a:lnTo>
                      <a:pt x="1928" y="2252"/>
                    </a:lnTo>
                    <a:lnTo>
                      <a:pt x="1938" y="2252"/>
                    </a:lnTo>
                    <a:lnTo>
                      <a:pt x="1953" y="2252"/>
                    </a:lnTo>
                    <a:lnTo>
                      <a:pt x="1955" y="2252"/>
                    </a:lnTo>
                    <a:lnTo>
                      <a:pt x="1975" y="2252"/>
                    </a:lnTo>
                    <a:lnTo>
                      <a:pt x="1994" y="2252"/>
                    </a:lnTo>
                    <a:lnTo>
                      <a:pt x="2015" y="2252"/>
                    </a:lnTo>
                    <a:lnTo>
                      <a:pt x="2021" y="2252"/>
                    </a:lnTo>
                    <a:lnTo>
                      <a:pt x="2030" y="2252"/>
                    </a:lnTo>
                    <a:lnTo>
                      <a:pt x="2036" y="2252"/>
                    </a:lnTo>
                    <a:lnTo>
                      <a:pt x="2048" y="2252"/>
                    </a:lnTo>
                    <a:lnTo>
                      <a:pt x="2053" y="2252"/>
                    </a:lnTo>
                    <a:lnTo>
                      <a:pt x="2067" y="2252"/>
                    </a:lnTo>
                    <a:lnTo>
                      <a:pt x="2090" y="2250"/>
                    </a:lnTo>
                    <a:lnTo>
                      <a:pt x="2094" y="2252"/>
                    </a:lnTo>
                    <a:lnTo>
                      <a:pt x="2111" y="2252"/>
                    </a:lnTo>
                    <a:lnTo>
                      <a:pt x="2117" y="2252"/>
                    </a:lnTo>
                    <a:lnTo>
                      <a:pt x="2128" y="2252"/>
                    </a:lnTo>
                    <a:lnTo>
                      <a:pt x="2138" y="2252"/>
                    </a:lnTo>
                    <a:lnTo>
                      <a:pt x="2149" y="2252"/>
                    </a:lnTo>
                    <a:lnTo>
                      <a:pt x="2155" y="2252"/>
                    </a:lnTo>
                    <a:lnTo>
                      <a:pt x="2170" y="2249"/>
                    </a:lnTo>
                    <a:lnTo>
                      <a:pt x="2188" y="2250"/>
                    </a:lnTo>
                    <a:lnTo>
                      <a:pt x="2192" y="2252"/>
                    </a:lnTo>
                    <a:lnTo>
                      <a:pt x="2207" y="2252"/>
                    </a:lnTo>
                    <a:lnTo>
                      <a:pt x="2213" y="2252"/>
                    </a:lnTo>
                    <a:lnTo>
                      <a:pt x="2220" y="2252"/>
                    </a:lnTo>
                    <a:lnTo>
                      <a:pt x="2230" y="2252"/>
                    </a:lnTo>
                    <a:lnTo>
                      <a:pt x="2249" y="2252"/>
                    </a:lnTo>
                    <a:lnTo>
                      <a:pt x="2266" y="2252"/>
                    </a:lnTo>
                    <a:lnTo>
                      <a:pt x="2270" y="2252"/>
                    </a:lnTo>
                    <a:lnTo>
                      <a:pt x="2286" y="2252"/>
                    </a:lnTo>
                    <a:lnTo>
                      <a:pt x="2290" y="2252"/>
                    </a:lnTo>
                    <a:lnTo>
                      <a:pt x="2309" y="2252"/>
                    </a:lnTo>
                    <a:lnTo>
                      <a:pt x="2324" y="2252"/>
                    </a:lnTo>
                    <a:lnTo>
                      <a:pt x="2330" y="2252"/>
                    </a:lnTo>
                    <a:lnTo>
                      <a:pt x="2345" y="2252"/>
                    </a:lnTo>
                    <a:lnTo>
                      <a:pt x="2351" y="2252"/>
                    </a:lnTo>
                    <a:lnTo>
                      <a:pt x="2368" y="2252"/>
                    </a:lnTo>
                    <a:lnTo>
                      <a:pt x="2382" y="2252"/>
                    </a:lnTo>
                    <a:lnTo>
                      <a:pt x="2387" y="2252"/>
                    </a:lnTo>
                    <a:lnTo>
                      <a:pt x="2403" y="2252"/>
                    </a:lnTo>
                    <a:lnTo>
                      <a:pt x="2407" y="2252"/>
                    </a:lnTo>
                    <a:lnTo>
                      <a:pt x="2414" y="2252"/>
                    </a:lnTo>
                    <a:lnTo>
                      <a:pt x="2426" y="2252"/>
                    </a:lnTo>
                    <a:lnTo>
                      <a:pt x="2447" y="2252"/>
                    </a:lnTo>
                    <a:lnTo>
                      <a:pt x="2464" y="2252"/>
                    </a:lnTo>
                    <a:lnTo>
                      <a:pt x="2483" y="2252"/>
                    </a:lnTo>
                    <a:lnTo>
                      <a:pt x="2501" y="2252"/>
                    </a:lnTo>
                    <a:lnTo>
                      <a:pt x="2505" y="2250"/>
                    </a:lnTo>
                    <a:lnTo>
                      <a:pt x="2518" y="2252"/>
                    </a:lnTo>
                    <a:lnTo>
                      <a:pt x="2522" y="2252"/>
                    </a:lnTo>
                    <a:lnTo>
                      <a:pt x="2537" y="2252"/>
                    </a:lnTo>
                    <a:lnTo>
                      <a:pt x="2545" y="2252"/>
                    </a:lnTo>
                    <a:lnTo>
                      <a:pt x="2555" y="2252"/>
                    </a:lnTo>
                    <a:lnTo>
                      <a:pt x="2566" y="2252"/>
                    </a:lnTo>
                    <a:lnTo>
                      <a:pt x="2570" y="2252"/>
                    </a:lnTo>
                    <a:lnTo>
                      <a:pt x="2579" y="2252"/>
                    </a:lnTo>
                    <a:lnTo>
                      <a:pt x="2601" y="2252"/>
                    </a:lnTo>
                    <a:lnTo>
                      <a:pt x="2620" y="2252"/>
                    </a:lnTo>
                    <a:lnTo>
                      <a:pt x="2641" y="2252"/>
                    </a:lnTo>
                    <a:lnTo>
                      <a:pt x="2647" y="2252"/>
                    </a:lnTo>
                    <a:lnTo>
                      <a:pt x="2658" y="2252"/>
                    </a:lnTo>
                    <a:lnTo>
                      <a:pt x="2685" y="2252"/>
                    </a:lnTo>
                    <a:lnTo>
                      <a:pt x="2695" y="2252"/>
                    </a:lnTo>
                    <a:lnTo>
                      <a:pt x="2718" y="2034"/>
                    </a:lnTo>
                    <a:lnTo>
                      <a:pt x="2739" y="2223"/>
                    </a:lnTo>
                    <a:lnTo>
                      <a:pt x="2760" y="2244"/>
                    </a:lnTo>
                    <a:lnTo>
                      <a:pt x="2797" y="2070"/>
                    </a:lnTo>
                    <a:lnTo>
                      <a:pt x="2814" y="2231"/>
                    </a:lnTo>
                    <a:lnTo>
                      <a:pt x="2835" y="2190"/>
                    </a:lnTo>
                    <a:lnTo>
                      <a:pt x="2854" y="2241"/>
                    </a:lnTo>
                    <a:lnTo>
                      <a:pt x="2875" y="2252"/>
                    </a:lnTo>
                    <a:lnTo>
                      <a:pt x="2898" y="2252"/>
                    </a:lnTo>
                    <a:lnTo>
                      <a:pt x="2914" y="2252"/>
                    </a:lnTo>
                    <a:lnTo>
                      <a:pt x="2931" y="2252"/>
                    </a:lnTo>
                    <a:lnTo>
                      <a:pt x="2939" y="2252"/>
                    </a:lnTo>
                    <a:lnTo>
                      <a:pt x="2952" y="2252"/>
                    </a:lnTo>
                    <a:lnTo>
                      <a:pt x="2971" y="2252"/>
                    </a:lnTo>
                    <a:lnTo>
                      <a:pt x="2975" y="2252"/>
                    </a:lnTo>
                    <a:lnTo>
                      <a:pt x="2989" y="2252"/>
                    </a:lnTo>
                    <a:lnTo>
                      <a:pt x="2992" y="2252"/>
                    </a:lnTo>
                    <a:lnTo>
                      <a:pt x="3010" y="2252"/>
                    </a:lnTo>
                    <a:lnTo>
                      <a:pt x="3012" y="2252"/>
                    </a:lnTo>
                    <a:lnTo>
                      <a:pt x="3033" y="2252"/>
                    </a:lnTo>
                    <a:lnTo>
                      <a:pt x="3046" y="2249"/>
                    </a:lnTo>
                    <a:lnTo>
                      <a:pt x="3050" y="2252"/>
                    </a:lnTo>
                    <a:lnTo>
                      <a:pt x="3069" y="2252"/>
                    </a:lnTo>
                    <a:lnTo>
                      <a:pt x="3079" y="2252"/>
                    </a:lnTo>
                    <a:lnTo>
                      <a:pt x="3088" y="2252"/>
                    </a:lnTo>
                    <a:lnTo>
                      <a:pt x="3104" y="2252"/>
                    </a:lnTo>
                    <a:lnTo>
                      <a:pt x="3113" y="2252"/>
                    </a:lnTo>
                    <a:lnTo>
                      <a:pt x="3127" y="2252"/>
                    </a:lnTo>
                    <a:lnTo>
                      <a:pt x="3150" y="2247"/>
                    </a:lnTo>
                    <a:lnTo>
                      <a:pt x="3165" y="2249"/>
                    </a:lnTo>
                    <a:lnTo>
                      <a:pt x="3184" y="2252"/>
                    </a:lnTo>
                    <a:lnTo>
                      <a:pt x="3206" y="2252"/>
                    </a:lnTo>
                    <a:lnTo>
                      <a:pt x="3227" y="2252"/>
                    </a:lnTo>
                    <a:lnTo>
                      <a:pt x="3240" y="2252"/>
                    </a:lnTo>
                    <a:lnTo>
                      <a:pt x="3246" y="2252"/>
                    </a:lnTo>
                    <a:lnTo>
                      <a:pt x="3284" y="2252"/>
                    </a:lnTo>
                    <a:lnTo>
                      <a:pt x="3303" y="2252"/>
                    </a:lnTo>
                    <a:lnTo>
                      <a:pt x="3307" y="2252"/>
                    </a:lnTo>
                    <a:lnTo>
                      <a:pt x="3321" y="2252"/>
                    </a:lnTo>
                    <a:lnTo>
                      <a:pt x="3330" y="2252"/>
                    </a:lnTo>
                    <a:lnTo>
                      <a:pt x="3342" y="2252"/>
                    </a:lnTo>
                    <a:lnTo>
                      <a:pt x="3359" y="2252"/>
                    </a:lnTo>
                    <a:lnTo>
                      <a:pt x="3375" y="2252"/>
                    </a:lnTo>
                    <a:lnTo>
                      <a:pt x="3384" y="2252"/>
                    </a:lnTo>
                    <a:lnTo>
                      <a:pt x="3423" y="1874"/>
                    </a:lnTo>
                    <a:lnTo>
                      <a:pt x="3442" y="2200"/>
                    </a:lnTo>
                    <a:lnTo>
                      <a:pt x="3461" y="2110"/>
                    </a:lnTo>
                    <a:lnTo>
                      <a:pt x="3478" y="2239"/>
                    </a:lnTo>
                    <a:lnTo>
                      <a:pt x="3499" y="2246"/>
                    </a:lnTo>
                    <a:lnTo>
                      <a:pt x="3521" y="2250"/>
                    </a:lnTo>
                    <a:lnTo>
                      <a:pt x="3538" y="2252"/>
                    </a:lnTo>
                    <a:lnTo>
                      <a:pt x="3559" y="2252"/>
                    </a:lnTo>
                    <a:lnTo>
                      <a:pt x="3582" y="2252"/>
                    </a:lnTo>
                    <a:lnTo>
                      <a:pt x="3593" y="2252"/>
                    </a:lnTo>
                    <a:lnTo>
                      <a:pt x="3599" y="2252"/>
                    </a:lnTo>
                    <a:lnTo>
                      <a:pt x="3618" y="2252"/>
                    </a:lnTo>
                    <a:lnTo>
                      <a:pt x="3638" y="2249"/>
                    </a:lnTo>
                    <a:lnTo>
                      <a:pt x="3659" y="2250"/>
                    </a:lnTo>
                    <a:lnTo>
                      <a:pt x="3676" y="2252"/>
                    </a:lnTo>
                    <a:lnTo>
                      <a:pt x="3684" y="2252"/>
                    </a:lnTo>
                    <a:lnTo>
                      <a:pt x="3691" y="2252"/>
                    </a:lnTo>
                    <a:lnTo>
                      <a:pt x="3701" y="2252"/>
                    </a:lnTo>
                    <a:lnTo>
                      <a:pt x="3709" y="2252"/>
                    </a:lnTo>
                    <a:lnTo>
                      <a:pt x="3714" y="2252"/>
                    </a:lnTo>
                    <a:lnTo>
                      <a:pt x="3730" y="2252"/>
                    </a:lnTo>
                    <a:lnTo>
                      <a:pt x="3736" y="2252"/>
                    </a:lnTo>
                    <a:lnTo>
                      <a:pt x="3739" y="2252"/>
                    </a:lnTo>
                    <a:lnTo>
                      <a:pt x="3751" y="2252"/>
                    </a:lnTo>
                    <a:lnTo>
                      <a:pt x="3759" y="2252"/>
                    </a:lnTo>
                    <a:lnTo>
                      <a:pt x="3772" y="2252"/>
                    </a:lnTo>
                    <a:lnTo>
                      <a:pt x="3776" y="2252"/>
                    </a:lnTo>
                    <a:lnTo>
                      <a:pt x="3793" y="2246"/>
                    </a:lnTo>
                    <a:lnTo>
                      <a:pt x="3812" y="2244"/>
                    </a:lnTo>
                    <a:lnTo>
                      <a:pt x="3853" y="0"/>
                    </a:lnTo>
                    <a:lnTo>
                      <a:pt x="3872" y="1906"/>
                    </a:lnTo>
                    <a:lnTo>
                      <a:pt x="3891" y="1380"/>
                    </a:lnTo>
                    <a:lnTo>
                      <a:pt x="3910" y="2135"/>
                    </a:lnTo>
                    <a:lnTo>
                      <a:pt x="3931" y="2208"/>
                    </a:lnTo>
                    <a:lnTo>
                      <a:pt x="3949" y="2246"/>
                    </a:lnTo>
                    <a:lnTo>
                      <a:pt x="3968" y="2250"/>
                    </a:lnTo>
                    <a:lnTo>
                      <a:pt x="3978" y="2252"/>
                    </a:lnTo>
                    <a:lnTo>
                      <a:pt x="3987" y="2250"/>
                    </a:lnTo>
                    <a:lnTo>
                      <a:pt x="4006" y="2252"/>
                    </a:lnTo>
                    <a:lnTo>
                      <a:pt x="4020" y="2252"/>
                    </a:lnTo>
                    <a:lnTo>
                      <a:pt x="4029" y="2252"/>
                    </a:lnTo>
                    <a:lnTo>
                      <a:pt x="4035" y="2252"/>
                    </a:lnTo>
                    <a:lnTo>
                      <a:pt x="4052" y="2252"/>
                    </a:lnTo>
                    <a:lnTo>
                      <a:pt x="4064" y="2252"/>
                    </a:lnTo>
                    <a:lnTo>
                      <a:pt x="4074" y="2252"/>
                    </a:lnTo>
                    <a:lnTo>
                      <a:pt x="4085" y="2252"/>
                    </a:lnTo>
                    <a:lnTo>
                      <a:pt x="4089" y="2252"/>
                    </a:lnTo>
                    <a:lnTo>
                      <a:pt x="4110" y="2252"/>
                    </a:lnTo>
                    <a:lnTo>
                      <a:pt x="4131" y="2252"/>
                    </a:lnTo>
                    <a:lnTo>
                      <a:pt x="4141" y="2252"/>
                    </a:lnTo>
                    <a:lnTo>
                      <a:pt x="4145" y="2252"/>
                    </a:lnTo>
                    <a:lnTo>
                      <a:pt x="4164" y="2230"/>
                    </a:lnTo>
                    <a:lnTo>
                      <a:pt x="4185" y="2247"/>
                    </a:lnTo>
                    <a:lnTo>
                      <a:pt x="4204" y="2237"/>
                    </a:lnTo>
                    <a:lnTo>
                      <a:pt x="4221" y="2252"/>
                    </a:lnTo>
                    <a:lnTo>
                      <a:pt x="4225" y="2252"/>
                    </a:lnTo>
                    <a:lnTo>
                      <a:pt x="4243" y="2249"/>
                    </a:lnTo>
                    <a:lnTo>
                      <a:pt x="4260" y="2252"/>
                    </a:lnTo>
                    <a:lnTo>
                      <a:pt x="4264" y="2252"/>
                    </a:lnTo>
                    <a:lnTo>
                      <a:pt x="4281" y="2252"/>
                    </a:lnTo>
                    <a:lnTo>
                      <a:pt x="4285" y="2252"/>
                    </a:lnTo>
                    <a:lnTo>
                      <a:pt x="4304" y="2240"/>
                    </a:lnTo>
                    <a:lnTo>
                      <a:pt x="4325" y="2250"/>
                    </a:lnTo>
                    <a:lnTo>
                      <a:pt x="4339" y="2250"/>
                    </a:lnTo>
                    <a:lnTo>
                      <a:pt x="4362" y="2252"/>
                    </a:lnTo>
                    <a:lnTo>
                      <a:pt x="4381" y="2252"/>
                    </a:lnTo>
                    <a:lnTo>
                      <a:pt x="4390" y="2252"/>
                    </a:lnTo>
                    <a:lnTo>
                      <a:pt x="4404" y="2252"/>
                    </a:lnTo>
                    <a:lnTo>
                      <a:pt x="4415" y="2252"/>
                    </a:lnTo>
                    <a:lnTo>
                      <a:pt x="4419" y="2252"/>
                    </a:lnTo>
                    <a:lnTo>
                      <a:pt x="4433" y="2252"/>
                    </a:lnTo>
                    <a:lnTo>
                      <a:pt x="4454" y="2250"/>
                    </a:lnTo>
                    <a:lnTo>
                      <a:pt x="4462" y="2252"/>
                    </a:lnTo>
                    <a:lnTo>
                      <a:pt x="4481" y="2250"/>
                    </a:lnTo>
                    <a:lnTo>
                      <a:pt x="4498" y="2252"/>
                    </a:lnTo>
                    <a:lnTo>
                      <a:pt x="4510" y="2252"/>
                    </a:lnTo>
                    <a:lnTo>
                      <a:pt x="4515" y="2252"/>
                    </a:lnTo>
                    <a:lnTo>
                      <a:pt x="4534" y="2252"/>
                    </a:lnTo>
                    <a:lnTo>
                      <a:pt x="4542" y="2252"/>
                    </a:lnTo>
                    <a:lnTo>
                      <a:pt x="4554" y="2249"/>
                    </a:lnTo>
                    <a:lnTo>
                      <a:pt x="4569" y="2252"/>
                    </a:lnTo>
                    <a:lnTo>
                      <a:pt x="4577" y="2252"/>
                    </a:lnTo>
                    <a:lnTo>
                      <a:pt x="4592" y="2250"/>
                    </a:lnTo>
                    <a:lnTo>
                      <a:pt x="4613" y="2252"/>
                    </a:lnTo>
                    <a:lnTo>
                      <a:pt x="4617" y="2252"/>
                    </a:lnTo>
                    <a:lnTo>
                      <a:pt x="4629" y="2252"/>
                    </a:lnTo>
                    <a:lnTo>
                      <a:pt x="4636" y="2252"/>
                    </a:lnTo>
                    <a:lnTo>
                      <a:pt x="4654" y="2250"/>
                    </a:lnTo>
                    <a:lnTo>
                      <a:pt x="4675" y="2250"/>
                    </a:lnTo>
                    <a:lnTo>
                      <a:pt x="4692" y="2252"/>
                    </a:lnTo>
                    <a:lnTo>
                      <a:pt x="4696" y="2252"/>
                    </a:lnTo>
                    <a:lnTo>
                      <a:pt x="4713" y="2252"/>
                    </a:lnTo>
                    <a:lnTo>
                      <a:pt x="4728" y="2252"/>
                    </a:lnTo>
                    <a:lnTo>
                      <a:pt x="4736" y="2252"/>
                    </a:lnTo>
                    <a:lnTo>
                      <a:pt x="4769" y="2252"/>
                    </a:lnTo>
                    <a:lnTo>
                      <a:pt x="4790" y="2252"/>
                    </a:lnTo>
                    <a:lnTo>
                      <a:pt x="4809" y="2252"/>
                    </a:lnTo>
                    <a:lnTo>
                      <a:pt x="4823" y="2252"/>
                    </a:lnTo>
                    <a:lnTo>
                      <a:pt x="4828" y="2252"/>
                    </a:lnTo>
                    <a:lnTo>
                      <a:pt x="4832" y="2252"/>
                    </a:lnTo>
                    <a:lnTo>
                      <a:pt x="4842" y="2252"/>
                    </a:lnTo>
                    <a:lnTo>
                      <a:pt x="4848" y="2252"/>
                    </a:lnTo>
                    <a:lnTo>
                      <a:pt x="4867" y="2239"/>
                    </a:lnTo>
                    <a:lnTo>
                      <a:pt x="4888" y="2252"/>
                    </a:lnTo>
                    <a:lnTo>
                      <a:pt x="4913" y="2252"/>
                    </a:lnTo>
                    <a:lnTo>
                      <a:pt x="4934" y="2252"/>
                    </a:lnTo>
                    <a:lnTo>
                      <a:pt x="4951" y="2252"/>
                    </a:lnTo>
                    <a:lnTo>
                      <a:pt x="4955" y="2252"/>
                    </a:lnTo>
                    <a:lnTo>
                      <a:pt x="4967" y="2252"/>
                    </a:lnTo>
                    <a:lnTo>
                      <a:pt x="4980" y="2252"/>
                    </a:lnTo>
                    <a:lnTo>
                      <a:pt x="4986" y="2250"/>
                    </a:lnTo>
                    <a:lnTo>
                      <a:pt x="5005" y="2252"/>
                    </a:lnTo>
                    <a:lnTo>
                      <a:pt x="5026" y="2246"/>
                    </a:lnTo>
                    <a:lnTo>
                      <a:pt x="5045" y="2252"/>
                    </a:lnTo>
                    <a:lnTo>
                      <a:pt x="5063" y="2241"/>
                    </a:lnTo>
                    <a:lnTo>
                      <a:pt x="5084" y="2252"/>
                    </a:lnTo>
                    <a:lnTo>
                      <a:pt x="5101" y="2252"/>
                    </a:lnTo>
                    <a:lnTo>
                      <a:pt x="5120" y="2252"/>
                    </a:lnTo>
                    <a:lnTo>
                      <a:pt x="5124" y="2252"/>
                    </a:lnTo>
                    <a:lnTo>
                      <a:pt x="5134" y="2252"/>
                    </a:lnTo>
                    <a:lnTo>
                      <a:pt x="5139" y="2252"/>
                    </a:lnTo>
                    <a:lnTo>
                      <a:pt x="5147" y="2252"/>
                    </a:lnTo>
                    <a:lnTo>
                      <a:pt x="5161" y="2250"/>
                    </a:lnTo>
                    <a:lnTo>
                      <a:pt x="5178" y="2246"/>
                    </a:lnTo>
                    <a:lnTo>
                      <a:pt x="5199" y="2249"/>
                    </a:lnTo>
                    <a:lnTo>
                      <a:pt x="5207" y="2252"/>
                    </a:lnTo>
                    <a:lnTo>
                      <a:pt x="5222" y="2246"/>
                    </a:lnTo>
                    <a:lnTo>
                      <a:pt x="5237" y="2252"/>
                    </a:lnTo>
                    <a:lnTo>
                      <a:pt x="5258" y="2250"/>
                    </a:lnTo>
                    <a:lnTo>
                      <a:pt x="5282" y="2252"/>
                    </a:lnTo>
                    <a:lnTo>
                      <a:pt x="5295" y="2252"/>
                    </a:lnTo>
                    <a:lnTo>
                      <a:pt x="5303" y="2252"/>
                    </a:lnTo>
                    <a:lnTo>
                      <a:pt x="5318" y="2252"/>
                    </a:lnTo>
                    <a:lnTo>
                      <a:pt x="5337" y="2194"/>
                    </a:lnTo>
                    <a:lnTo>
                      <a:pt x="5356" y="2243"/>
                    </a:lnTo>
                    <a:lnTo>
                      <a:pt x="5376" y="2230"/>
                    </a:lnTo>
                    <a:lnTo>
                      <a:pt x="5397" y="2249"/>
                    </a:lnTo>
                    <a:lnTo>
                      <a:pt x="5416" y="2250"/>
                    </a:lnTo>
                    <a:lnTo>
                      <a:pt x="5435" y="2252"/>
                    </a:lnTo>
                    <a:lnTo>
                      <a:pt x="5456" y="2207"/>
                    </a:lnTo>
                    <a:lnTo>
                      <a:pt x="5474" y="2249"/>
                    </a:lnTo>
                    <a:lnTo>
                      <a:pt x="5477" y="2250"/>
                    </a:lnTo>
                    <a:lnTo>
                      <a:pt x="5495" y="2234"/>
                    </a:lnTo>
                    <a:lnTo>
                      <a:pt x="5514" y="2249"/>
                    </a:lnTo>
                    <a:lnTo>
                      <a:pt x="5535" y="2252"/>
                    </a:lnTo>
                    <a:lnTo>
                      <a:pt x="5556" y="2252"/>
                    </a:lnTo>
                    <a:lnTo>
                      <a:pt x="5572" y="2252"/>
                    </a:lnTo>
                    <a:lnTo>
                      <a:pt x="5591" y="2252"/>
                    </a:lnTo>
                    <a:lnTo>
                      <a:pt x="5608" y="2252"/>
                    </a:lnTo>
                    <a:lnTo>
                      <a:pt x="5612" y="2252"/>
                    </a:lnTo>
                    <a:lnTo>
                      <a:pt x="5631" y="2246"/>
                    </a:lnTo>
                    <a:lnTo>
                      <a:pt x="5652" y="2240"/>
                    </a:lnTo>
                    <a:lnTo>
                      <a:pt x="5668" y="2247"/>
                    </a:lnTo>
                    <a:lnTo>
                      <a:pt x="5687" y="2246"/>
                    </a:lnTo>
                    <a:lnTo>
                      <a:pt x="5710" y="2250"/>
                    </a:lnTo>
                    <a:lnTo>
                      <a:pt x="5714" y="2252"/>
                    </a:lnTo>
                    <a:lnTo>
                      <a:pt x="5723" y="2252"/>
                    </a:lnTo>
                    <a:lnTo>
                      <a:pt x="5731" y="2252"/>
                    </a:lnTo>
                    <a:lnTo>
                      <a:pt x="5748" y="2252"/>
                    </a:lnTo>
                    <a:lnTo>
                      <a:pt x="5765" y="2252"/>
                    </a:lnTo>
                    <a:lnTo>
                      <a:pt x="5773" y="2252"/>
                    </a:lnTo>
                    <a:lnTo>
                      <a:pt x="5787" y="2252"/>
                    </a:lnTo>
                    <a:lnTo>
                      <a:pt x="5806" y="2252"/>
                    </a:lnTo>
                    <a:lnTo>
                      <a:pt x="5812" y="2252"/>
                    </a:lnTo>
                    <a:lnTo>
                      <a:pt x="5825" y="2252"/>
                    </a:lnTo>
                    <a:lnTo>
                      <a:pt x="5838" y="2252"/>
                    </a:lnTo>
                    <a:lnTo>
                      <a:pt x="5844" y="2250"/>
                    </a:lnTo>
                    <a:lnTo>
                      <a:pt x="5848" y="2252"/>
                    </a:lnTo>
                    <a:lnTo>
                      <a:pt x="5863" y="2252"/>
                    </a:lnTo>
                    <a:lnTo>
                      <a:pt x="5873" y="2252"/>
                    </a:lnTo>
                    <a:lnTo>
                      <a:pt x="5881" y="2252"/>
                    </a:lnTo>
                    <a:lnTo>
                      <a:pt x="5886" y="2252"/>
                    </a:lnTo>
                    <a:lnTo>
                      <a:pt x="5902" y="2252"/>
                    </a:lnTo>
                    <a:lnTo>
                      <a:pt x="5908" y="2250"/>
                    </a:lnTo>
                    <a:lnTo>
                      <a:pt x="5917" y="2252"/>
                    </a:lnTo>
                    <a:lnTo>
                      <a:pt x="5923" y="2252"/>
                    </a:lnTo>
                    <a:lnTo>
                      <a:pt x="5940" y="2250"/>
                    </a:lnTo>
                    <a:lnTo>
                      <a:pt x="5958" y="225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93" name="Line 501"/>
              <p:cNvSpPr>
                <a:spLocks noChangeShapeType="1"/>
              </p:cNvSpPr>
              <p:nvPr/>
            </p:nvSpPr>
            <p:spPr bwMode="auto">
              <a:xfrm>
                <a:off x="143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94" name="Line 502"/>
              <p:cNvSpPr>
                <a:spLocks noChangeShapeType="1"/>
              </p:cNvSpPr>
              <p:nvPr/>
            </p:nvSpPr>
            <p:spPr bwMode="auto">
              <a:xfrm flipV="1">
                <a:off x="1446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95" name="Line 503"/>
              <p:cNvSpPr>
                <a:spLocks noChangeShapeType="1"/>
              </p:cNvSpPr>
              <p:nvPr/>
            </p:nvSpPr>
            <p:spPr bwMode="auto">
              <a:xfrm>
                <a:off x="145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96" name="Line 504"/>
              <p:cNvSpPr>
                <a:spLocks noChangeShapeType="1"/>
              </p:cNvSpPr>
              <p:nvPr/>
            </p:nvSpPr>
            <p:spPr bwMode="auto">
              <a:xfrm>
                <a:off x="147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97" name="Line 505"/>
              <p:cNvSpPr>
                <a:spLocks noChangeShapeType="1"/>
              </p:cNvSpPr>
              <p:nvPr/>
            </p:nvSpPr>
            <p:spPr bwMode="auto">
              <a:xfrm>
                <a:off x="148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98" name="Line 506"/>
              <p:cNvSpPr>
                <a:spLocks noChangeShapeType="1"/>
              </p:cNvSpPr>
              <p:nvPr/>
            </p:nvSpPr>
            <p:spPr bwMode="auto">
              <a:xfrm>
                <a:off x="149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99" name="Line 507"/>
              <p:cNvSpPr>
                <a:spLocks noChangeShapeType="1"/>
              </p:cNvSpPr>
              <p:nvPr/>
            </p:nvSpPr>
            <p:spPr bwMode="auto">
              <a:xfrm>
                <a:off x="150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00" name="Line 508"/>
              <p:cNvSpPr>
                <a:spLocks noChangeShapeType="1"/>
              </p:cNvSpPr>
              <p:nvPr/>
            </p:nvSpPr>
            <p:spPr bwMode="auto">
              <a:xfrm>
                <a:off x="151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01" name="Line 509"/>
              <p:cNvSpPr>
                <a:spLocks noChangeShapeType="1"/>
              </p:cNvSpPr>
              <p:nvPr/>
            </p:nvSpPr>
            <p:spPr bwMode="auto">
              <a:xfrm>
                <a:off x="152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02" name="Line 510"/>
              <p:cNvSpPr>
                <a:spLocks noChangeShapeType="1"/>
              </p:cNvSpPr>
              <p:nvPr/>
            </p:nvSpPr>
            <p:spPr bwMode="auto">
              <a:xfrm>
                <a:off x="152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03" name="Line 511"/>
              <p:cNvSpPr>
                <a:spLocks noChangeShapeType="1"/>
              </p:cNvSpPr>
              <p:nvPr/>
            </p:nvSpPr>
            <p:spPr bwMode="auto">
              <a:xfrm>
                <a:off x="153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04" name="Line 512"/>
              <p:cNvSpPr>
                <a:spLocks noChangeShapeType="1"/>
              </p:cNvSpPr>
              <p:nvPr/>
            </p:nvSpPr>
            <p:spPr bwMode="auto">
              <a:xfrm>
                <a:off x="153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05" name="Line 513"/>
              <p:cNvSpPr>
                <a:spLocks noChangeShapeType="1"/>
              </p:cNvSpPr>
              <p:nvPr/>
            </p:nvSpPr>
            <p:spPr bwMode="auto">
              <a:xfrm>
                <a:off x="154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06" name="Line 514"/>
              <p:cNvSpPr>
                <a:spLocks noChangeShapeType="1"/>
              </p:cNvSpPr>
              <p:nvPr/>
            </p:nvSpPr>
            <p:spPr bwMode="auto">
              <a:xfrm>
                <a:off x="155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07" name="Line 515"/>
              <p:cNvSpPr>
                <a:spLocks noChangeShapeType="1"/>
              </p:cNvSpPr>
              <p:nvPr/>
            </p:nvSpPr>
            <p:spPr bwMode="auto">
              <a:xfrm>
                <a:off x="156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08" name="Line 516"/>
              <p:cNvSpPr>
                <a:spLocks noChangeShapeType="1"/>
              </p:cNvSpPr>
              <p:nvPr/>
            </p:nvSpPr>
            <p:spPr bwMode="auto">
              <a:xfrm>
                <a:off x="157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09" name="Line 517"/>
              <p:cNvSpPr>
                <a:spLocks noChangeShapeType="1"/>
              </p:cNvSpPr>
              <p:nvPr/>
            </p:nvSpPr>
            <p:spPr bwMode="auto">
              <a:xfrm flipV="1">
                <a:off x="1582" y="2640"/>
                <a:ext cx="1" cy="2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10" name="Line 518"/>
              <p:cNvSpPr>
                <a:spLocks noChangeShapeType="1"/>
              </p:cNvSpPr>
              <p:nvPr/>
            </p:nvSpPr>
            <p:spPr bwMode="auto">
              <a:xfrm>
                <a:off x="159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11" name="Line 519"/>
              <p:cNvSpPr>
                <a:spLocks noChangeShapeType="1"/>
              </p:cNvSpPr>
              <p:nvPr/>
            </p:nvSpPr>
            <p:spPr bwMode="auto">
              <a:xfrm flipV="1">
                <a:off x="1602" y="264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12" name="Line 520"/>
              <p:cNvSpPr>
                <a:spLocks noChangeShapeType="1"/>
              </p:cNvSpPr>
              <p:nvPr/>
            </p:nvSpPr>
            <p:spPr bwMode="auto">
              <a:xfrm flipV="1">
                <a:off x="1610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13" name="Line 521"/>
              <p:cNvSpPr>
                <a:spLocks noChangeShapeType="1"/>
              </p:cNvSpPr>
              <p:nvPr/>
            </p:nvSpPr>
            <p:spPr bwMode="auto">
              <a:xfrm>
                <a:off x="161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14" name="Line 522"/>
              <p:cNvSpPr>
                <a:spLocks noChangeShapeType="1"/>
              </p:cNvSpPr>
              <p:nvPr/>
            </p:nvSpPr>
            <p:spPr bwMode="auto">
              <a:xfrm flipV="1">
                <a:off x="1622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15" name="Line 523"/>
              <p:cNvSpPr>
                <a:spLocks noChangeShapeType="1"/>
              </p:cNvSpPr>
              <p:nvPr/>
            </p:nvSpPr>
            <p:spPr bwMode="auto">
              <a:xfrm>
                <a:off x="163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16" name="Line 524"/>
              <p:cNvSpPr>
                <a:spLocks noChangeShapeType="1"/>
              </p:cNvSpPr>
              <p:nvPr/>
            </p:nvSpPr>
            <p:spPr bwMode="auto">
              <a:xfrm>
                <a:off x="164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17" name="Line 525"/>
              <p:cNvSpPr>
                <a:spLocks noChangeShapeType="1"/>
              </p:cNvSpPr>
              <p:nvPr/>
            </p:nvSpPr>
            <p:spPr bwMode="auto">
              <a:xfrm>
                <a:off x="165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18" name="Line 526"/>
              <p:cNvSpPr>
                <a:spLocks noChangeShapeType="1"/>
              </p:cNvSpPr>
              <p:nvPr/>
            </p:nvSpPr>
            <p:spPr bwMode="auto">
              <a:xfrm>
                <a:off x="166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19" name="Line 527"/>
              <p:cNvSpPr>
                <a:spLocks noChangeShapeType="1"/>
              </p:cNvSpPr>
              <p:nvPr/>
            </p:nvSpPr>
            <p:spPr bwMode="auto">
              <a:xfrm flipV="1">
                <a:off x="1671" y="264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20" name="Line 528"/>
              <p:cNvSpPr>
                <a:spLocks noChangeShapeType="1"/>
              </p:cNvSpPr>
              <p:nvPr/>
            </p:nvSpPr>
            <p:spPr bwMode="auto">
              <a:xfrm flipV="1">
                <a:off x="1679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21" name="Line 529"/>
              <p:cNvSpPr>
                <a:spLocks noChangeShapeType="1"/>
              </p:cNvSpPr>
              <p:nvPr/>
            </p:nvSpPr>
            <p:spPr bwMode="auto">
              <a:xfrm>
                <a:off x="168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22" name="Line 530"/>
              <p:cNvSpPr>
                <a:spLocks noChangeShapeType="1"/>
              </p:cNvSpPr>
              <p:nvPr/>
            </p:nvSpPr>
            <p:spPr bwMode="auto">
              <a:xfrm>
                <a:off x="169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23" name="Line 531"/>
              <p:cNvSpPr>
                <a:spLocks noChangeShapeType="1"/>
              </p:cNvSpPr>
              <p:nvPr/>
            </p:nvSpPr>
            <p:spPr bwMode="auto">
              <a:xfrm>
                <a:off x="169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24" name="Line 532"/>
              <p:cNvSpPr>
                <a:spLocks noChangeShapeType="1"/>
              </p:cNvSpPr>
              <p:nvPr/>
            </p:nvSpPr>
            <p:spPr bwMode="auto">
              <a:xfrm>
                <a:off x="170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25" name="Line 533"/>
              <p:cNvSpPr>
                <a:spLocks noChangeShapeType="1"/>
              </p:cNvSpPr>
              <p:nvPr/>
            </p:nvSpPr>
            <p:spPr bwMode="auto">
              <a:xfrm>
                <a:off x="170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26" name="Line 534"/>
              <p:cNvSpPr>
                <a:spLocks noChangeShapeType="1"/>
              </p:cNvSpPr>
              <p:nvPr/>
            </p:nvSpPr>
            <p:spPr bwMode="auto">
              <a:xfrm>
                <a:off x="171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27" name="Line 535"/>
              <p:cNvSpPr>
                <a:spLocks noChangeShapeType="1"/>
              </p:cNvSpPr>
              <p:nvPr/>
            </p:nvSpPr>
            <p:spPr bwMode="auto">
              <a:xfrm>
                <a:off x="171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28" name="Line 536"/>
              <p:cNvSpPr>
                <a:spLocks noChangeShapeType="1"/>
              </p:cNvSpPr>
              <p:nvPr/>
            </p:nvSpPr>
            <p:spPr bwMode="auto">
              <a:xfrm>
                <a:off x="172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29" name="Line 537"/>
              <p:cNvSpPr>
                <a:spLocks noChangeShapeType="1"/>
              </p:cNvSpPr>
              <p:nvPr/>
            </p:nvSpPr>
            <p:spPr bwMode="auto">
              <a:xfrm flipV="1">
                <a:off x="1730" y="265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30" name="Line 538"/>
              <p:cNvSpPr>
                <a:spLocks noChangeShapeType="1"/>
              </p:cNvSpPr>
              <p:nvPr/>
            </p:nvSpPr>
            <p:spPr bwMode="auto">
              <a:xfrm flipV="1">
                <a:off x="1740" y="265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31" name="Line 539"/>
              <p:cNvSpPr>
                <a:spLocks noChangeShapeType="1"/>
              </p:cNvSpPr>
              <p:nvPr/>
            </p:nvSpPr>
            <p:spPr bwMode="auto">
              <a:xfrm flipV="1">
                <a:off x="1749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32" name="Line 540"/>
              <p:cNvSpPr>
                <a:spLocks noChangeShapeType="1"/>
              </p:cNvSpPr>
              <p:nvPr/>
            </p:nvSpPr>
            <p:spPr bwMode="auto">
              <a:xfrm flipV="1">
                <a:off x="1759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33" name="Line 541"/>
              <p:cNvSpPr>
                <a:spLocks noChangeShapeType="1"/>
              </p:cNvSpPr>
              <p:nvPr/>
            </p:nvSpPr>
            <p:spPr bwMode="auto">
              <a:xfrm>
                <a:off x="176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34" name="Line 542"/>
              <p:cNvSpPr>
                <a:spLocks noChangeShapeType="1"/>
              </p:cNvSpPr>
              <p:nvPr/>
            </p:nvSpPr>
            <p:spPr bwMode="auto">
              <a:xfrm>
                <a:off x="177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35" name="Line 543"/>
              <p:cNvSpPr>
                <a:spLocks noChangeShapeType="1"/>
              </p:cNvSpPr>
              <p:nvPr/>
            </p:nvSpPr>
            <p:spPr bwMode="auto">
              <a:xfrm>
                <a:off x="178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36" name="Line 544"/>
              <p:cNvSpPr>
                <a:spLocks noChangeShapeType="1"/>
              </p:cNvSpPr>
              <p:nvPr/>
            </p:nvSpPr>
            <p:spPr bwMode="auto">
              <a:xfrm>
                <a:off x="179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37" name="Line 545"/>
              <p:cNvSpPr>
                <a:spLocks noChangeShapeType="1"/>
              </p:cNvSpPr>
              <p:nvPr/>
            </p:nvSpPr>
            <p:spPr bwMode="auto">
              <a:xfrm>
                <a:off x="179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38" name="Line 546"/>
              <p:cNvSpPr>
                <a:spLocks noChangeShapeType="1"/>
              </p:cNvSpPr>
              <p:nvPr/>
            </p:nvSpPr>
            <p:spPr bwMode="auto">
              <a:xfrm>
                <a:off x="179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39" name="Line 547"/>
              <p:cNvSpPr>
                <a:spLocks noChangeShapeType="1"/>
              </p:cNvSpPr>
              <p:nvPr/>
            </p:nvSpPr>
            <p:spPr bwMode="auto">
              <a:xfrm>
                <a:off x="180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40" name="Line 548"/>
              <p:cNvSpPr>
                <a:spLocks noChangeShapeType="1"/>
              </p:cNvSpPr>
              <p:nvPr/>
            </p:nvSpPr>
            <p:spPr bwMode="auto">
              <a:xfrm>
                <a:off x="180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41" name="Line 549"/>
              <p:cNvSpPr>
                <a:spLocks noChangeShapeType="1"/>
              </p:cNvSpPr>
              <p:nvPr/>
            </p:nvSpPr>
            <p:spPr bwMode="auto">
              <a:xfrm>
                <a:off x="181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42" name="Line 550"/>
              <p:cNvSpPr>
                <a:spLocks noChangeShapeType="1"/>
              </p:cNvSpPr>
              <p:nvPr/>
            </p:nvSpPr>
            <p:spPr bwMode="auto">
              <a:xfrm>
                <a:off x="181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43" name="Line 551"/>
              <p:cNvSpPr>
                <a:spLocks noChangeShapeType="1"/>
              </p:cNvSpPr>
              <p:nvPr/>
            </p:nvSpPr>
            <p:spPr bwMode="auto">
              <a:xfrm flipV="1">
                <a:off x="1827" y="265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44" name="Line 552"/>
              <p:cNvSpPr>
                <a:spLocks noChangeShapeType="1"/>
              </p:cNvSpPr>
              <p:nvPr/>
            </p:nvSpPr>
            <p:spPr bwMode="auto">
              <a:xfrm>
                <a:off x="183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45" name="Line 553"/>
              <p:cNvSpPr>
                <a:spLocks noChangeShapeType="1"/>
              </p:cNvSpPr>
              <p:nvPr/>
            </p:nvSpPr>
            <p:spPr bwMode="auto">
              <a:xfrm>
                <a:off x="184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46" name="Line 554"/>
              <p:cNvSpPr>
                <a:spLocks noChangeShapeType="1"/>
              </p:cNvSpPr>
              <p:nvPr/>
            </p:nvSpPr>
            <p:spPr bwMode="auto">
              <a:xfrm>
                <a:off x="185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47" name="Line 555"/>
              <p:cNvSpPr>
                <a:spLocks noChangeShapeType="1"/>
              </p:cNvSpPr>
              <p:nvPr/>
            </p:nvSpPr>
            <p:spPr bwMode="auto">
              <a:xfrm>
                <a:off x="186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48" name="Line 556"/>
              <p:cNvSpPr>
                <a:spLocks noChangeShapeType="1"/>
              </p:cNvSpPr>
              <p:nvPr/>
            </p:nvSpPr>
            <p:spPr bwMode="auto">
              <a:xfrm>
                <a:off x="187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49" name="Line 557"/>
              <p:cNvSpPr>
                <a:spLocks noChangeShapeType="1"/>
              </p:cNvSpPr>
              <p:nvPr/>
            </p:nvSpPr>
            <p:spPr bwMode="auto">
              <a:xfrm>
                <a:off x="188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50" name="Line 558"/>
              <p:cNvSpPr>
                <a:spLocks noChangeShapeType="1"/>
              </p:cNvSpPr>
              <p:nvPr/>
            </p:nvSpPr>
            <p:spPr bwMode="auto">
              <a:xfrm flipV="1">
                <a:off x="1885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51" name="Line 559"/>
              <p:cNvSpPr>
                <a:spLocks noChangeShapeType="1"/>
              </p:cNvSpPr>
              <p:nvPr/>
            </p:nvSpPr>
            <p:spPr bwMode="auto">
              <a:xfrm>
                <a:off x="188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52" name="Line 560"/>
              <p:cNvSpPr>
                <a:spLocks noChangeShapeType="1"/>
              </p:cNvSpPr>
              <p:nvPr/>
            </p:nvSpPr>
            <p:spPr bwMode="auto">
              <a:xfrm>
                <a:off x="189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53" name="Line 561"/>
              <p:cNvSpPr>
                <a:spLocks noChangeShapeType="1"/>
              </p:cNvSpPr>
              <p:nvPr/>
            </p:nvSpPr>
            <p:spPr bwMode="auto">
              <a:xfrm flipV="1">
                <a:off x="1904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54" name="Line 562"/>
              <p:cNvSpPr>
                <a:spLocks noChangeShapeType="1"/>
              </p:cNvSpPr>
              <p:nvPr/>
            </p:nvSpPr>
            <p:spPr bwMode="auto">
              <a:xfrm>
                <a:off x="191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55" name="Line 563"/>
              <p:cNvSpPr>
                <a:spLocks noChangeShapeType="1"/>
              </p:cNvSpPr>
              <p:nvPr/>
            </p:nvSpPr>
            <p:spPr bwMode="auto">
              <a:xfrm>
                <a:off x="191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56" name="Line 564"/>
              <p:cNvSpPr>
                <a:spLocks noChangeShapeType="1"/>
              </p:cNvSpPr>
              <p:nvPr/>
            </p:nvSpPr>
            <p:spPr bwMode="auto">
              <a:xfrm flipV="1">
                <a:off x="1926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57" name="Line 565"/>
              <p:cNvSpPr>
                <a:spLocks noChangeShapeType="1"/>
              </p:cNvSpPr>
              <p:nvPr/>
            </p:nvSpPr>
            <p:spPr bwMode="auto">
              <a:xfrm>
                <a:off x="193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58" name="Line 566"/>
              <p:cNvSpPr>
                <a:spLocks noChangeShapeType="1"/>
              </p:cNvSpPr>
              <p:nvPr/>
            </p:nvSpPr>
            <p:spPr bwMode="auto">
              <a:xfrm>
                <a:off x="193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59" name="Line 567"/>
              <p:cNvSpPr>
                <a:spLocks noChangeShapeType="1"/>
              </p:cNvSpPr>
              <p:nvPr/>
            </p:nvSpPr>
            <p:spPr bwMode="auto">
              <a:xfrm>
                <a:off x="194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60" name="Line 568"/>
              <p:cNvSpPr>
                <a:spLocks noChangeShapeType="1"/>
              </p:cNvSpPr>
              <p:nvPr/>
            </p:nvSpPr>
            <p:spPr bwMode="auto">
              <a:xfrm flipV="1">
                <a:off x="1953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61" name="Line 569"/>
              <p:cNvSpPr>
                <a:spLocks noChangeShapeType="1"/>
              </p:cNvSpPr>
              <p:nvPr/>
            </p:nvSpPr>
            <p:spPr bwMode="auto">
              <a:xfrm>
                <a:off x="195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62" name="Line 570"/>
              <p:cNvSpPr>
                <a:spLocks noChangeShapeType="1"/>
              </p:cNvSpPr>
              <p:nvPr/>
            </p:nvSpPr>
            <p:spPr bwMode="auto">
              <a:xfrm>
                <a:off x="196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63" name="Line 571"/>
              <p:cNvSpPr>
                <a:spLocks noChangeShapeType="1"/>
              </p:cNvSpPr>
              <p:nvPr/>
            </p:nvSpPr>
            <p:spPr bwMode="auto">
              <a:xfrm>
                <a:off x="197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64" name="Line 572"/>
              <p:cNvSpPr>
                <a:spLocks noChangeShapeType="1"/>
              </p:cNvSpPr>
              <p:nvPr/>
            </p:nvSpPr>
            <p:spPr bwMode="auto">
              <a:xfrm>
                <a:off x="198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65" name="Line 573"/>
              <p:cNvSpPr>
                <a:spLocks noChangeShapeType="1"/>
              </p:cNvSpPr>
              <p:nvPr/>
            </p:nvSpPr>
            <p:spPr bwMode="auto">
              <a:xfrm>
                <a:off x="198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66" name="Line 574"/>
              <p:cNvSpPr>
                <a:spLocks noChangeShapeType="1"/>
              </p:cNvSpPr>
              <p:nvPr/>
            </p:nvSpPr>
            <p:spPr bwMode="auto">
              <a:xfrm>
                <a:off x="199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67" name="Line 575"/>
              <p:cNvSpPr>
                <a:spLocks noChangeShapeType="1"/>
              </p:cNvSpPr>
              <p:nvPr/>
            </p:nvSpPr>
            <p:spPr bwMode="auto">
              <a:xfrm>
                <a:off x="199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68" name="Line 576"/>
              <p:cNvSpPr>
                <a:spLocks noChangeShapeType="1"/>
              </p:cNvSpPr>
              <p:nvPr/>
            </p:nvSpPr>
            <p:spPr bwMode="auto">
              <a:xfrm>
                <a:off x="200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69" name="Line 577"/>
              <p:cNvSpPr>
                <a:spLocks noChangeShapeType="1"/>
              </p:cNvSpPr>
              <p:nvPr/>
            </p:nvSpPr>
            <p:spPr bwMode="auto">
              <a:xfrm>
                <a:off x="201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70" name="Line 578"/>
              <p:cNvSpPr>
                <a:spLocks noChangeShapeType="1"/>
              </p:cNvSpPr>
              <p:nvPr/>
            </p:nvSpPr>
            <p:spPr bwMode="auto">
              <a:xfrm>
                <a:off x="201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71" name="Line 579"/>
              <p:cNvSpPr>
                <a:spLocks noChangeShapeType="1"/>
              </p:cNvSpPr>
              <p:nvPr/>
            </p:nvSpPr>
            <p:spPr bwMode="auto">
              <a:xfrm>
                <a:off x="202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72" name="Line 580"/>
              <p:cNvSpPr>
                <a:spLocks noChangeShapeType="1"/>
              </p:cNvSpPr>
              <p:nvPr/>
            </p:nvSpPr>
            <p:spPr bwMode="auto">
              <a:xfrm>
                <a:off x="203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73" name="Line 581"/>
              <p:cNvSpPr>
                <a:spLocks noChangeShapeType="1"/>
              </p:cNvSpPr>
              <p:nvPr/>
            </p:nvSpPr>
            <p:spPr bwMode="auto">
              <a:xfrm>
                <a:off x="203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74" name="Line 582"/>
              <p:cNvSpPr>
                <a:spLocks noChangeShapeType="1"/>
              </p:cNvSpPr>
              <p:nvPr/>
            </p:nvSpPr>
            <p:spPr bwMode="auto">
              <a:xfrm>
                <a:off x="203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75" name="Line 583"/>
              <p:cNvSpPr>
                <a:spLocks noChangeShapeType="1"/>
              </p:cNvSpPr>
              <p:nvPr/>
            </p:nvSpPr>
            <p:spPr bwMode="auto">
              <a:xfrm>
                <a:off x="204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76" name="Line 584"/>
              <p:cNvSpPr>
                <a:spLocks noChangeShapeType="1"/>
              </p:cNvSpPr>
              <p:nvPr/>
            </p:nvSpPr>
            <p:spPr bwMode="auto">
              <a:xfrm>
                <a:off x="204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77" name="Line 585"/>
              <p:cNvSpPr>
                <a:spLocks noChangeShapeType="1"/>
              </p:cNvSpPr>
              <p:nvPr/>
            </p:nvSpPr>
            <p:spPr bwMode="auto">
              <a:xfrm>
                <a:off x="205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78" name="Line 586"/>
              <p:cNvSpPr>
                <a:spLocks noChangeShapeType="1"/>
              </p:cNvSpPr>
              <p:nvPr/>
            </p:nvSpPr>
            <p:spPr bwMode="auto">
              <a:xfrm>
                <a:off x="206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79" name="Line 587"/>
              <p:cNvSpPr>
                <a:spLocks noChangeShapeType="1"/>
              </p:cNvSpPr>
              <p:nvPr/>
            </p:nvSpPr>
            <p:spPr bwMode="auto">
              <a:xfrm flipV="1">
                <a:off x="2073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80" name="Line 588"/>
              <p:cNvSpPr>
                <a:spLocks noChangeShapeType="1"/>
              </p:cNvSpPr>
              <p:nvPr/>
            </p:nvSpPr>
            <p:spPr bwMode="auto">
              <a:xfrm>
                <a:off x="208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81" name="Line 589"/>
              <p:cNvSpPr>
                <a:spLocks noChangeShapeType="1"/>
              </p:cNvSpPr>
              <p:nvPr/>
            </p:nvSpPr>
            <p:spPr bwMode="auto">
              <a:xfrm>
                <a:off x="208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82" name="Line 590"/>
              <p:cNvSpPr>
                <a:spLocks noChangeShapeType="1"/>
              </p:cNvSpPr>
              <p:nvPr/>
            </p:nvSpPr>
            <p:spPr bwMode="auto">
              <a:xfrm flipV="1">
                <a:off x="2092" y="2641"/>
                <a:ext cx="1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83" name="Line 591"/>
              <p:cNvSpPr>
                <a:spLocks noChangeShapeType="1"/>
              </p:cNvSpPr>
              <p:nvPr/>
            </p:nvSpPr>
            <p:spPr bwMode="auto">
              <a:xfrm flipV="1">
                <a:off x="2102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84" name="Line 592"/>
              <p:cNvSpPr>
                <a:spLocks noChangeShapeType="1"/>
              </p:cNvSpPr>
              <p:nvPr/>
            </p:nvSpPr>
            <p:spPr bwMode="auto">
              <a:xfrm>
                <a:off x="211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85" name="Line 593"/>
              <p:cNvSpPr>
                <a:spLocks noChangeShapeType="1"/>
              </p:cNvSpPr>
              <p:nvPr/>
            </p:nvSpPr>
            <p:spPr bwMode="auto">
              <a:xfrm>
                <a:off x="212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86" name="Line 594"/>
              <p:cNvSpPr>
                <a:spLocks noChangeShapeType="1"/>
              </p:cNvSpPr>
              <p:nvPr/>
            </p:nvSpPr>
            <p:spPr bwMode="auto">
              <a:xfrm>
                <a:off x="212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87" name="Line 595"/>
              <p:cNvSpPr>
                <a:spLocks noChangeShapeType="1"/>
              </p:cNvSpPr>
              <p:nvPr/>
            </p:nvSpPr>
            <p:spPr bwMode="auto">
              <a:xfrm>
                <a:off x="212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88" name="Line 596"/>
              <p:cNvSpPr>
                <a:spLocks noChangeShapeType="1"/>
              </p:cNvSpPr>
              <p:nvPr/>
            </p:nvSpPr>
            <p:spPr bwMode="auto">
              <a:xfrm>
                <a:off x="213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89" name="Line 597"/>
              <p:cNvSpPr>
                <a:spLocks noChangeShapeType="1"/>
              </p:cNvSpPr>
              <p:nvPr/>
            </p:nvSpPr>
            <p:spPr bwMode="auto">
              <a:xfrm flipV="1">
                <a:off x="2140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90" name="Line 598"/>
              <p:cNvSpPr>
                <a:spLocks noChangeShapeType="1"/>
              </p:cNvSpPr>
              <p:nvPr/>
            </p:nvSpPr>
            <p:spPr bwMode="auto">
              <a:xfrm flipV="1">
                <a:off x="2149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91" name="Line 599"/>
              <p:cNvSpPr>
                <a:spLocks noChangeShapeType="1"/>
              </p:cNvSpPr>
              <p:nvPr/>
            </p:nvSpPr>
            <p:spPr bwMode="auto">
              <a:xfrm flipV="1">
                <a:off x="2160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92" name="Line 600"/>
              <p:cNvSpPr>
                <a:spLocks noChangeShapeType="1"/>
              </p:cNvSpPr>
              <p:nvPr/>
            </p:nvSpPr>
            <p:spPr bwMode="auto">
              <a:xfrm>
                <a:off x="216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93" name="Line 601"/>
              <p:cNvSpPr>
                <a:spLocks noChangeShapeType="1"/>
              </p:cNvSpPr>
              <p:nvPr/>
            </p:nvSpPr>
            <p:spPr bwMode="auto">
              <a:xfrm>
                <a:off x="217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94" name="Line 602"/>
              <p:cNvSpPr>
                <a:spLocks noChangeShapeType="1"/>
              </p:cNvSpPr>
              <p:nvPr/>
            </p:nvSpPr>
            <p:spPr bwMode="auto">
              <a:xfrm>
                <a:off x="217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95" name="Line 603"/>
              <p:cNvSpPr>
                <a:spLocks noChangeShapeType="1"/>
              </p:cNvSpPr>
              <p:nvPr/>
            </p:nvSpPr>
            <p:spPr bwMode="auto">
              <a:xfrm>
                <a:off x="219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96" name="Line 604"/>
              <p:cNvSpPr>
                <a:spLocks noChangeShapeType="1"/>
              </p:cNvSpPr>
              <p:nvPr/>
            </p:nvSpPr>
            <p:spPr bwMode="auto">
              <a:xfrm>
                <a:off x="219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97" name="Line 605"/>
              <p:cNvSpPr>
                <a:spLocks noChangeShapeType="1"/>
              </p:cNvSpPr>
              <p:nvPr/>
            </p:nvSpPr>
            <p:spPr bwMode="auto">
              <a:xfrm>
                <a:off x="219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98" name="Line 606"/>
              <p:cNvSpPr>
                <a:spLocks noChangeShapeType="1"/>
              </p:cNvSpPr>
              <p:nvPr/>
            </p:nvSpPr>
            <p:spPr bwMode="auto">
              <a:xfrm flipV="1">
                <a:off x="2210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99" name="Line 607"/>
              <p:cNvSpPr>
                <a:spLocks noChangeShapeType="1"/>
              </p:cNvSpPr>
              <p:nvPr/>
            </p:nvSpPr>
            <p:spPr bwMode="auto">
              <a:xfrm>
                <a:off x="221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00" name="Line 608"/>
              <p:cNvSpPr>
                <a:spLocks noChangeShapeType="1"/>
              </p:cNvSpPr>
              <p:nvPr/>
            </p:nvSpPr>
            <p:spPr bwMode="auto">
              <a:xfrm>
                <a:off x="222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01" name="Line 609"/>
              <p:cNvSpPr>
                <a:spLocks noChangeShapeType="1"/>
              </p:cNvSpPr>
              <p:nvPr/>
            </p:nvSpPr>
            <p:spPr bwMode="auto">
              <a:xfrm>
                <a:off x="224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02" name="Line 610"/>
              <p:cNvSpPr>
                <a:spLocks noChangeShapeType="1"/>
              </p:cNvSpPr>
              <p:nvPr/>
            </p:nvSpPr>
            <p:spPr bwMode="auto">
              <a:xfrm>
                <a:off x="224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03" name="Line 611"/>
              <p:cNvSpPr>
                <a:spLocks noChangeShapeType="1"/>
              </p:cNvSpPr>
              <p:nvPr/>
            </p:nvSpPr>
            <p:spPr bwMode="auto">
              <a:xfrm>
                <a:off x="224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04" name="Line 612"/>
              <p:cNvSpPr>
                <a:spLocks noChangeShapeType="1"/>
              </p:cNvSpPr>
              <p:nvPr/>
            </p:nvSpPr>
            <p:spPr bwMode="auto">
              <a:xfrm>
                <a:off x="225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05" name="Line 613"/>
              <p:cNvSpPr>
                <a:spLocks noChangeShapeType="1"/>
              </p:cNvSpPr>
              <p:nvPr/>
            </p:nvSpPr>
            <p:spPr bwMode="auto">
              <a:xfrm>
                <a:off x="225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06" name="Line 614"/>
              <p:cNvSpPr>
                <a:spLocks noChangeShapeType="1"/>
              </p:cNvSpPr>
              <p:nvPr/>
            </p:nvSpPr>
            <p:spPr bwMode="auto">
              <a:xfrm>
                <a:off x="226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07" name="Line 615"/>
              <p:cNvSpPr>
                <a:spLocks noChangeShapeType="1"/>
              </p:cNvSpPr>
              <p:nvPr/>
            </p:nvSpPr>
            <p:spPr bwMode="auto">
              <a:xfrm flipV="1">
                <a:off x="2277" y="264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08" name="Line 616"/>
              <p:cNvSpPr>
                <a:spLocks noChangeShapeType="1"/>
              </p:cNvSpPr>
              <p:nvPr/>
            </p:nvSpPr>
            <p:spPr bwMode="auto">
              <a:xfrm>
                <a:off x="228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09" name="Line 617"/>
              <p:cNvSpPr>
                <a:spLocks noChangeShapeType="1"/>
              </p:cNvSpPr>
              <p:nvPr/>
            </p:nvSpPr>
            <p:spPr bwMode="auto">
              <a:xfrm>
                <a:off x="228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10" name="Line 618"/>
              <p:cNvSpPr>
                <a:spLocks noChangeShapeType="1"/>
              </p:cNvSpPr>
              <p:nvPr/>
            </p:nvSpPr>
            <p:spPr bwMode="auto">
              <a:xfrm>
                <a:off x="229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11" name="Line 619"/>
              <p:cNvSpPr>
                <a:spLocks noChangeShapeType="1"/>
              </p:cNvSpPr>
              <p:nvPr/>
            </p:nvSpPr>
            <p:spPr bwMode="auto">
              <a:xfrm>
                <a:off x="231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12" name="Line 620"/>
              <p:cNvSpPr>
                <a:spLocks noChangeShapeType="1"/>
              </p:cNvSpPr>
              <p:nvPr/>
            </p:nvSpPr>
            <p:spPr bwMode="auto">
              <a:xfrm>
                <a:off x="231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13" name="Line 621"/>
              <p:cNvSpPr>
                <a:spLocks noChangeShapeType="1"/>
              </p:cNvSpPr>
              <p:nvPr/>
            </p:nvSpPr>
            <p:spPr bwMode="auto">
              <a:xfrm>
                <a:off x="232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14" name="Line 622"/>
              <p:cNvSpPr>
                <a:spLocks noChangeShapeType="1"/>
              </p:cNvSpPr>
              <p:nvPr/>
            </p:nvSpPr>
            <p:spPr bwMode="auto">
              <a:xfrm>
                <a:off x="232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15" name="Line 623"/>
              <p:cNvSpPr>
                <a:spLocks noChangeShapeType="1"/>
              </p:cNvSpPr>
              <p:nvPr/>
            </p:nvSpPr>
            <p:spPr bwMode="auto">
              <a:xfrm>
                <a:off x="233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16" name="Line 624"/>
              <p:cNvSpPr>
                <a:spLocks noChangeShapeType="1"/>
              </p:cNvSpPr>
              <p:nvPr/>
            </p:nvSpPr>
            <p:spPr bwMode="auto">
              <a:xfrm>
                <a:off x="233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17" name="Line 625"/>
              <p:cNvSpPr>
                <a:spLocks noChangeShapeType="1"/>
              </p:cNvSpPr>
              <p:nvPr/>
            </p:nvSpPr>
            <p:spPr bwMode="auto">
              <a:xfrm>
                <a:off x="234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18" name="Line 626"/>
              <p:cNvSpPr>
                <a:spLocks noChangeShapeType="1"/>
              </p:cNvSpPr>
              <p:nvPr/>
            </p:nvSpPr>
            <p:spPr bwMode="auto">
              <a:xfrm>
                <a:off x="235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19" name="Line 627"/>
              <p:cNvSpPr>
                <a:spLocks noChangeShapeType="1"/>
              </p:cNvSpPr>
              <p:nvPr/>
            </p:nvSpPr>
            <p:spPr bwMode="auto">
              <a:xfrm>
                <a:off x="236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20" name="Line 628"/>
              <p:cNvSpPr>
                <a:spLocks noChangeShapeType="1"/>
              </p:cNvSpPr>
              <p:nvPr/>
            </p:nvSpPr>
            <p:spPr bwMode="auto">
              <a:xfrm>
                <a:off x="236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21" name="Line 629"/>
              <p:cNvSpPr>
                <a:spLocks noChangeShapeType="1"/>
              </p:cNvSpPr>
              <p:nvPr/>
            </p:nvSpPr>
            <p:spPr bwMode="auto">
              <a:xfrm>
                <a:off x="237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22" name="Line 630"/>
              <p:cNvSpPr>
                <a:spLocks noChangeShapeType="1"/>
              </p:cNvSpPr>
              <p:nvPr/>
            </p:nvSpPr>
            <p:spPr bwMode="auto">
              <a:xfrm flipV="1">
                <a:off x="2376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23" name="Line 631"/>
              <p:cNvSpPr>
                <a:spLocks noChangeShapeType="1"/>
              </p:cNvSpPr>
              <p:nvPr/>
            </p:nvSpPr>
            <p:spPr bwMode="auto">
              <a:xfrm>
                <a:off x="238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7828" name="Group 632"/>
            <p:cNvGrpSpPr>
              <a:grpSpLocks/>
            </p:cNvGrpSpPr>
            <p:nvPr/>
          </p:nvGrpSpPr>
          <p:grpSpPr bwMode="auto">
            <a:xfrm>
              <a:off x="2386" y="1902"/>
              <a:ext cx="1379" cy="765"/>
              <a:chOff x="2386" y="1902"/>
              <a:chExt cx="1379" cy="765"/>
            </a:xfrm>
          </p:grpSpPr>
          <p:sp>
            <p:nvSpPr>
              <p:cNvPr id="107924" name="Line 633"/>
              <p:cNvSpPr>
                <a:spLocks noChangeShapeType="1"/>
              </p:cNvSpPr>
              <p:nvPr/>
            </p:nvSpPr>
            <p:spPr bwMode="auto">
              <a:xfrm>
                <a:off x="238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25" name="Line 634"/>
              <p:cNvSpPr>
                <a:spLocks noChangeShapeType="1"/>
              </p:cNvSpPr>
              <p:nvPr/>
            </p:nvSpPr>
            <p:spPr bwMode="auto">
              <a:xfrm>
                <a:off x="239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26" name="Line 635"/>
              <p:cNvSpPr>
                <a:spLocks noChangeShapeType="1"/>
              </p:cNvSpPr>
              <p:nvPr/>
            </p:nvSpPr>
            <p:spPr bwMode="auto">
              <a:xfrm>
                <a:off x="239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27" name="Line 636"/>
              <p:cNvSpPr>
                <a:spLocks noChangeShapeType="1"/>
              </p:cNvSpPr>
              <p:nvPr/>
            </p:nvSpPr>
            <p:spPr bwMode="auto">
              <a:xfrm>
                <a:off x="240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28" name="Line 637"/>
              <p:cNvSpPr>
                <a:spLocks noChangeShapeType="1"/>
              </p:cNvSpPr>
              <p:nvPr/>
            </p:nvSpPr>
            <p:spPr bwMode="auto">
              <a:xfrm>
                <a:off x="240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29" name="Line 638"/>
              <p:cNvSpPr>
                <a:spLocks noChangeShapeType="1"/>
              </p:cNvSpPr>
              <p:nvPr/>
            </p:nvSpPr>
            <p:spPr bwMode="auto">
              <a:xfrm>
                <a:off x="241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30" name="Line 639"/>
              <p:cNvSpPr>
                <a:spLocks noChangeShapeType="1"/>
              </p:cNvSpPr>
              <p:nvPr/>
            </p:nvSpPr>
            <p:spPr bwMode="auto">
              <a:xfrm>
                <a:off x="241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31" name="Line 640"/>
              <p:cNvSpPr>
                <a:spLocks noChangeShapeType="1"/>
              </p:cNvSpPr>
              <p:nvPr/>
            </p:nvSpPr>
            <p:spPr bwMode="auto">
              <a:xfrm>
                <a:off x="242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32" name="Line 641"/>
              <p:cNvSpPr>
                <a:spLocks noChangeShapeType="1"/>
              </p:cNvSpPr>
              <p:nvPr/>
            </p:nvSpPr>
            <p:spPr bwMode="auto">
              <a:xfrm>
                <a:off x="243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33" name="Line 642"/>
              <p:cNvSpPr>
                <a:spLocks noChangeShapeType="1"/>
              </p:cNvSpPr>
              <p:nvPr/>
            </p:nvSpPr>
            <p:spPr bwMode="auto">
              <a:xfrm>
                <a:off x="244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34" name="Line 643"/>
              <p:cNvSpPr>
                <a:spLocks noChangeShapeType="1"/>
              </p:cNvSpPr>
              <p:nvPr/>
            </p:nvSpPr>
            <p:spPr bwMode="auto">
              <a:xfrm>
                <a:off x="244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35" name="Line 644"/>
              <p:cNvSpPr>
                <a:spLocks noChangeShapeType="1"/>
              </p:cNvSpPr>
              <p:nvPr/>
            </p:nvSpPr>
            <p:spPr bwMode="auto">
              <a:xfrm>
                <a:off x="245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36" name="Line 645"/>
              <p:cNvSpPr>
                <a:spLocks noChangeShapeType="1"/>
              </p:cNvSpPr>
              <p:nvPr/>
            </p:nvSpPr>
            <p:spPr bwMode="auto">
              <a:xfrm>
                <a:off x="245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37" name="Line 646"/>
              <p:cNvSpPr>
                <a:spLocks noChangeShapeType="1"/>
              </p:cNvSpPr>
              <p:nvPr/>
            </p:nvSpPr>
            <p:spPr bwMode="auto">
              <a:xfrm>
                <a:off x="246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38" name="Line 647"/>
              <p:cNvSpPr>
                <a:spLocks noChangeShapeType="1"/>
              </p:cNvSpPr>
              <p:nvPr/>
            </p:nvSpPr>
            <p:spPr bwMode="auto">
              <a:xfrm>
                <a:off x="246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39" name="Line 648"/>
              <p:cNvSpPr>
                <a:spLocks noChangeShapeType="1"/>
              </p:cNvSpPr>
              <p:nvPr/>
            </p:nvSpPr>
            <p:spPr bwMode="auto">
              <a:xfrm>
                <a:off x="247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40" name="Line 649"/>
              <p:cNvSpPr>
                <a:spLocks noChangeShapeType="1"/>
              </p:cNvSpPr>
              <p:nvPr/>
            </p:nvSpPr>
            <p:spPr bwMode="auto">
              <a:xfrm flipV="1">
                <a:off x="2482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41" name="Line 650"/>
              <p:cNvSpPr>
                <a:spLocks noChangeShapeType="1"/>
              </p:cNvSpPr>
              <p:nvPr/>
            </p:nvSpPr>
            <p:spPr bwMode="auto">
              <a:xfrm>
                <a:off x="248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42" name="Line 651"/>
              <p:cNvSpPr>
                <a:spLocks noChangeShapeType="1"/>
              </p:cNvSpPr>
              <p:nvPr/>
            </p:nvSpPr>
            <p:spPr bwMode="auto">
              <a:xfrm>
                <a:off x="249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43" name="Line 652"/>
              <p:cNvSpPr>
                <a:spLocks noChangeShapeType="1"/>
              </p:cNvSpPr>
              <p:nvPr/>
            </p:nvSpPr>
            <p:spPr bwMode="auto">
              <a:xfrm>
                <a:off x="249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44" name="Line 653"/>
              <p:cNvSpPr>
                <a:spLocks noChangeShapeType="1"/>
              </p:cNvSpPr>
              <p:nvPr/>
            </p:nvSpPr>
            <p:spPr bwMode="auto">
              <a:xfrm>
                <a:off x="250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45" name="Line 654"/>
              <p:cNvSpPr>
                <a:spLocks noChangeShapeType="1"/>
              </p:cNvSpPr>
              <p:nvPr/>
            </p:nvSpPr>
            <p:spPr bwMode="auto">
              <a:xfrm>
                <a:off x="250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46" name="Line 655"/>
              <p:cNvSpPr>
                <a:spLocks noChangeShapeType="1"/>
              </p:cNvSpPr>
              <p:nvPr/>
            </p:nvSpPr>
            <p:spPr bwMode="auto">
              <a:xfrm>
                <a:off x="251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47" name="Line 656"/>
              <p:cNvSpPr>
                <a:spLocks noChangeShapeType="1"/>
              </p:cNvSpPr>
              <p:nvPr/>
            </p:nvSpPr>
            <p:spPr bwMode="auto">
              <a:xfrm>
                <a:off x="251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48" name="Line 657"/>
              <p:cNvSpPr>
                <a:spLocks noChangeShapeType="1"/>
              </p:cNvSpPr>
              <p:nvPr/>
            </p:nvSpPr>
            <p:spPr bwMode="auto">
              <a:xfrm flipV="1">
                <a:off x="2522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49" name="Line 658"/>
              <p:cNvSpPr>
                <a:spLocks noChangeShapeType="1"/>
              </p:cNvSpPr>
              <p:nvPr/>
            </p:nvSpPr>
            <p:spPr bwMode="auto">
              <a:xfrm flipV="1">
                <a:off x="2531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50" name="Line 659"/>
              <p:cNvSpPr>
                <a:spLocks noChangeShapeType="1"/>
              </p:cNvSpPr>
              <p:nvPr/>
            </p:nvSpPr>
            <p:spPr bwMode="auto">
              <a:xfrm>
                <a:off x="253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51" name="Line 660"/>
              <p:cNvSpPr>
                <a:spLocks noChangeShapeType="1"/>
              </p:cNvSpPr>
              <p:nvPr/>
            </p:nvSpPr>
            <p:spPr bwMode="auto">
              <a:xfrm>
                <a:off x="254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52" name="Line 661"/>
              <p:cNvSpPr>
                <a:spLocks noChangeShapeType="1"/>
              </p:cNvSpPr>
              <p:nvPr/>
            </p:nvSpPr>
            <p:spPr bwMode="auto">
              <a:xfrm>
                <a:off x="254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53" name="Line 662"/>
              <p:cNvSpPr>
                <a:spLocks noChangeShapeType="1"/>
              </p:cNvSpPr>
              <p:nvPr/>
            </p:nvSpPr>
            <p:spPr bwMode="auto">
              <a:xfrm>
                <a:off x="254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54" name="Line 663"/>
              <p:cNvSpPr>
                <a:spLocks noChangeShapeType="1"/>
              </p:cNvSpPr>
              <p:nvPr/>
            </p:nvSpPr>
            <p:spPr bwMode="auto">
              <a:xfrm>
                <a:off x="255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55" name="Line 664"/>
              <p:cNvSpPr>
                <a:spLocks noChangeShapeType="1"/>
              </p:cNvSpPr>
              <p:nvPr/>
            </p:nvSpPr>
            <p:spPr bwMode="auto">
              <a:xfrm>
                <a:off x="256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56" name="Line 665"/>
              <p:cNvSpPr>
                <a:spLocks noChangeShapeType="1"/>
              </p:cNvSpPr>
              <p:nvPr/>
            </p:nvSpPr>
            <p:spPr bwMode="auto">
              <a:xfrm>
                <a:off x="257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57" name="Line 666"/>
              <p:cNvSpPr>
                <a:spLocks noChangeShapeType="1"/>
              </p:cNvSpPr>
              <p:nvPr/>
            </p:nvSpPr>
            <p:spPr bwMode="auto">
              <a:xfrm>
                <a:off x="257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58" name="Line 667"/>
              <p:cNvSpPr>
                <a:spLocks noChangeShapeType="1"/>
              </p:cNvSpPr>
              <p:nvPr/>
            </p:nvSpPr>
            <p:spPr bwMode="auto">
              <a:xfrm>
                <a:off x="258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59" name="Line 668"/>
              <p:cNvSpPr>
                <a:spLocks noChangeShapeType="1"/>
              </p:cNvSpPr>
              <p:nvPr/>
            </p:nvSpPr>
            <p:spPr bwMode="auto">
              <a:xfrm>
                <a:off x="258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60" name="Line 669"/>
              <p:cNvSpPr>
                <a:spLocks noChangeShapeType="1"/>
              </p:cNvSpPr>
              <p:nvPr/>
            </p:nvSpPr>
            <p:spPr bwMode="auto">
              <a:xfrm>
                <a:off x="259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61" name="Line 670"/>
              <p:cNvSpPr>
                <a:spLocks noChangeShapeType="1"/>
              </p:cNvSpPr>
              <p:nvPr/>
            </p:nvSpPr>
            <p:spPr bwMode="auto">
              <a:xfrm>
                <a:off x="259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62" name="Line 671"/>
              <p:cNvSpPr>
                <a:spLocks noChangeShapeType="1"/>
              </p:cNvSpPr>
              <p:nvPr/>
            </p:nvSpPr>
            <p:spPr bwMode="auto">
              <a:xfrm>
                <a:off x="260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63" name="Line 672"/>
              <p:cNvSpPr>
                <a:spLocks noChangeShapeType="1"/>
              </p:cNvSpPr>
              <p:nvPr/>
            </p:nvSpPr>
            <p:spPr bwMode="auto">
              <a:xfrm>
                <a:off x="261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64" name="Line 673"/>
              <p:cNvSpPr>
                <a:spLocks noChangeShapeType="1"/>
              </p:cNvSpPr>
              <p:nvPr/>
            </p:nvSpPr>
            <p:spPr bwMode="auto">
              <a:xfrm>
                <a:off x="261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65" name="Line 674"/>
              <p:cNvSpPr>
                <a:spLocks noChangeShapeType="1"/>
              </p:cNvSpPr>
              <p:nvPr/>
            </p:nvSpPr>
            <p:spPr bwMode="auto">
              <a:xfrm>
                <a:off x="262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66" name="Line 675"/>
              <p:cNvSpPr>
                <a:spLocks noChangeShapeType="1"/>
              </p:cNvSpPr>
              <p:nvPr/>
            </p:nvSpPr>
            <p:spPr bwMode="auto">
              <a:xfrm>
                <a:off x="262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67" name="Line 676"/>
              <p:cNvSpPr>
                <a:spLocks noChangeShapeType="1"/>
              </p:cNvSpPr>
              <p:nvPr/>
            </p:nvSpPr>
            <p:spPr bwMode="auto">
              <a:xfrm>
                <a:off x="263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68" name="Line 677"/>
              <p:cNvSpPr>
                <a:spLocks noChangeShapeType="1"/>
              </p:cNvSpPr>
              <p:nvPr/>
            </p:nvSpPr>
            <p:spPr bwMode="auto">
              <a:xfrm>
                <a:off x="263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69" name="Line 678"/>
              <p:cNvSpPr>
                <a:spLocks noChangeShapeType="1"/>
              </p:cNvSpPr>
              <p:nvPr/>
            </p:nvSpPr>
            <p:spPr bwMode="auto">
              <a:xfrm>
                <a:off x="264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70" name="Line 679"/>
              <p:cNvSpPr>
                <a:spLocks noChangeShapeType="1"/>
              </p:cNvSpPr>
              <p:nvPr/>
            </p:nvSpPr>
            <p:spPr bwMode="auto">
              <a:xfrm>
                <a:off x="264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71" name="Line 680"/>
              <p:cNvSpPr>
                <a:spLocks noChangeShapeType="1"/>
              </p:cNvSpPr>
              <p:nvPr/>
            </p:nvSpPr>
            <p:spPr bwMode="auto">
              <a:xfrm>
                <a:off x="265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72" name="Line 681"/>
              <p:cNvSpPr>
                <a:spLocks noChangeShapeType="1"/>
              </p:cNvSpPr>
              <p:nvPr/>
            </p:nvSpPr>
            <p:spPr bwMode="auto">
              <a:xfrm>
                <a:off x="266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73" name="Line 682"/>
              <p:cNvSpPr>
                <a:spLocks noChangeShapeType="1"/>
              </p:cNvSpPr>
              <p:nvPr/>
            </p:nvSpPr>
            <p:spPr bwMode="auto">
              <a:xfrm>
                <a:off x="266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74" name="Line 683"/>
              <p:cNvSpPr>
                <a:spLocks noChangeShapeType="1"/>
              </p:cNvSpPr>
              <p:nvPr/>
            </p:nvSpPr>
            <p:spPr bwMode="auto">
              <a:xfrm>
                <a:off x="267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75" name="Line 684"/>
              <p:cNvSpPr>
                <a:spLocks noChangeShapeType="1"/>
              </p:cNvSpPr>
              <p:nvPr/>
            </p:nvSpPr>
            <p:spPr bwMode="auto">
              <a:xfrm>
                <a:off x="268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76" name="Line 685"/>
              <p:cNvSpPr>
                <a:spLocks noChangeShapeType="1"/>
              </p:cNvSpPr>
              <p:nvPr/>
            </p:nvSpPr>
            <p:spPr bwMode="auto">
              <a:xfrm flipV="1">
                <a:off x="2689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77" name="Line 686"/>
              <p:cNvSpPr>
                <a:spLocks noChangeShapeType="1"/>
              </p:cNvSpPr>
              <p:nvPr/>
            </p:nvSpPr>
            <p:spPr bwMode="auto">
              <a:xfrm>
                <a:off x="269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78" name="Line 687"/>
              <p:cNvSpPr>
                <a:spLocks noChangeShapeType="1"/>
              </p:cNvSpPr>
              <p:nvPr/>
            </p:nvSpPr>
            <p:spPr bwMode="auto">
              <a:xfrm>
                <a:off x="269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79" name="Line 688"/>
              <p:cNvSpPr>
                <a:spLocks noChangeShapeType="1"/>
              </p:cNvSpPr>
              <p:nvPr/>
            </p:nvSpPr>
            <p:spPr bwMode="auto">
              <a:xfrm>
                <a:off x="270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80" name="Line 689"/>
              <p:cNvSpPr>
                <a:spLocks noChangeShapeType="1"/>
              </p:cNvSpPr>
              <p:nvPr/>
            </p:nvSpPr>
            <p:spPr bwMode="auto">
              <a:xfrm>
                <a:off x="270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81" name="Line 690"/>
              <p:cNvSpPr>
                <a:spLocks noChangeShapeType="1"/>
              </p:cNvSpPr>
              <p:nvPr/>
            </p:nvSpPr>
            <p:spPr bwMode="auto">
              <a:xfrm>
                <a:off x="271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82" name="Line 691"/>
              <p:cNvSpPr>
                <a:spLocks noChangeShapeType="1"/>
              </p:cNvSpPr>
              <p:nvPr/>
            </p:nvSpPr>
            <p:spPr bwMode="auto">
              <a:xfrm>
                <a:off x="272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83" name="Line 692"/>
              <p:cNvSpPr>
                <a:spLocks noChangeShapeType="1"/>
              </p:cNvSpPr>
              <p:nvPr/>
            </p:nvSpPr>
            <p:spPr bwMode="auto">
              <a:xfrm>
                <a:off x="272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84" name="Line 693"/>
              <p:cNvSpPr>
                <a:spLocks noChangeShapeType="1"/>
              </p:cNvSpPr>
              <p:nvPr/>
            </p:nvSpPr>
            <p:spPr bwMode="auto">
              <a:xfrm>
                <a:off x="272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85" name="Line 694"/>
              <p:cNvSpPr>
                <a:spLocks noChangeShapeType="1"/>
              </p:cNvSpPr>
              <p:nvPr/>
            </p:nvSpPr>
            <p:spPr bwMode="auto">
              <a:xfrm>
                <a:off x="273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86" name="Line 695"/>
              <p:cNvSpPr>
                <a:spLocks noChangeShapeType="1"/>
              </p:cNvSpPr>
              <p:nvPr/>
            </p:nvSpPr>
            <p:spPr bwMode="auto">
              <a:xfrm>
                <a:off x="274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87" name="Line 696"/>
              <p:cNvSpPr>
                <a:spLocks noChangeShapeType="1"/>
              </p:cNvSpPr>
              <p:nvPr/>
            </p:nvSpPr>
            <p:spPr bwMode="auto">
              <a:xfrm>
                <a:off x="275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88" name="Line 697"/>
              <p:cNvSpPr>
                <a:spLocks noChangeShapeType="1"/>
              </p:cNvSpPr>
              <p:nvPr/>
            </p:nvSpPr>
            <p:spPr bwMode="auto">
              <a:xfrm>
                <a:off x="276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89" name="Line 698"/>
              <p:cNvSpPr>
                <a:spLocks noChangeShapeType="1"/>
              </p:cNvSpPr>
              <p:nvPr/>
            </p:nvSpPr>
            <p:spPr bwMode="auto">
              <a:xfrm>
                <a:off x="276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90" name="Line 699"/>
              <p:cNvSpPr>
                <a:spLocks noChangeShapeType="1"/>
              </p:cNvSpPr>
              <p:nvPr/>
            </p:nvSpPr>
            <p:spPr bwMode="auto">
              <a:xfrm>
                <a:off x="278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91" name="Line 700"/>
              <p:cNvSpPr>
                <a:spLocks noChangeShapeType="1"/>
              </p:cNvSpPr>
              <p:nvPr/>
            </p:nvSpPr>
            <p:spPr bwMode="auto">
              <a:xfrm>
                <a:off x="278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92" name="Line 701"/>
              <p:cNvSpPr>
                <a:spLocks noChangeShapeType="1"/>
              </p:cNvSpPr>
              <p:nvPr/>
            </p:nvSpPr>
            <p:spPr bwMode="auto">
              <a:xfrm flipV="1">
                <a:off x="2796" y="2580"/>
                <a:ext cx="1" cy="8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93" name="Line 702"/>
              <p:cNvSpPr>
                <a:spLocks noChangeShapeType="1"/>
              </p:cNvSpPr>
              <p:nvPr/>
            </p:nvSpPr>
            <p:spPr bwMode="auto">
              <a:xfrm flipV="1">
                <a:off x="2806" y="2643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94" name="Line 703"/>
              <p:cNvSpPr>
                <a:spLocks noChangeShapeType="1"/>
              </p:cNvSpPr>
              <p:nvPr/>
            </p:nvSpPr>
            <p:spPr bwMode="auto">
              <a:xfrm flipV="1">
                <a:off x="2817" y="265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95" name="Line 704"/>
              <p:cNvSpPr>
                <a:spLocks noChangeShapeType="1"/>
              </p:cNvSpPr>
              <p:nvPr/>
            </p:nvSpPr>
            <p:spPr bwMode="auto">
              <a:xfrm flipV="1">
                <a:off x="2835" y="2592"/>
                <a:ext cx="1" cy="7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96" name="Line 705"/>
              <p:cNvSpPr>
                <a:spLocks noChangeShapeType="1"/>
              </p:cNvSpPr>
              <p:nvPr/>
            </p:nvSpPr>
            <p:spPr bwMode="auto">
              <a:xfrm flipV="1">
                <a:off x="2844" y="264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97" name="Line 706"/>
              <p:cNvSpPr>
                <a:spLocks noChangeShapeType="1"/>
              </p:cNvSpPr>
              <p:nvPr/>
            </p:nvSpPr>
            <p:spPr bwMode="auto">
              <a:xfrm flipV="1">
                <a:off x="2854" y="2632"/>
                <a:ext cx="1" cy="3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98" name="Line 707"/>
              <p:cNvSpPr>
                <a:spLocks noChangeShapeType="1"/>
              </p:cNvSpPr>
              <p:nvPr/>
            </p:nvSpPr>
            <p:spPr bwMode="auto">
              <a:xfrm flipV="1">
                <a:off x="2864" y="264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99" name="Line 708"/>
              <p:cNvSpPr>
                <a:spLocks noChangeShapeType="1"/>
              </p:cNvSpPr>
              <p:nvPr/>
            </p:nvSpPr>
            <p:spPr bwMode="auto">
              <a:xfrm>
                <a:off x="287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00" name="Line 709"/>
              <p:cNvSpPr>
                <a:spLocks noChangeShapeType="1"/>
              </p:cNvSpPr>
              <p:nvPr/>
            </p:nvSpPr>
            <p:spPr bwMode="auto">
              <a:xfrm>
                <a:off x="288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01" name="Line 710"/>
              <p:cNvSpPr>
                <a:spLocks noChangeShapeType="1"/>
              </p:cNvSpPr>
              <p:nvPr/>
            </p:nvSpPr>
            <p:spPr bwMode="auto">
              <a:xfrm>
                <a:off x="289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02" name="Line 711"/>
              <p:cNvSpPr>
                <a:spLocks noChangeShapeType="1"/>
              </p:cNvSpPr>
              <p:nvPr/>
            </p:nvSpPr>
            <p:spPr bwMode="auto">
              <a:xfrm>
                <a:off x="290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03" name="Line 712"/>
              <p:cNvSpPr>
                <a:spLocks noChangeShapeType="1"/>
              </p:cNvSpPr>
              <p:nvPr/>
            </p:nvSpPr>
            <p:spPr bwMode="auto">
              <a:xfrm>
                <a:off x="290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04" name="Line 713"/>
              <p:cNvSpPr>
                <a:spLocks noChangeShapeType="1"/>
              </p:cNvSpPr>
              <p:nvPr/>
            </p:nvSpPr>
            <p:spPr bwMode="auto">
              <a:xfrm>
                <a:off x="291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05" name="Line 714"/>
              <p:cNvSpPr>
                <a:spLocks noChangeShapeType="1"/>
              </p:cNvSpPr>
              <p:nvPr/>
            </p:nvSpPr>
            <p:spPr bwMode="auto">
              <a:xfrm>
                <a:off x="292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06" name="Line 715"/>
              <p:cNvSpPr>
                <a:spLocks noChangeShapeType="1"/>
              </p:cNvSpPr>
              <p:nvPr/>
            </p:nvSpPr>
            <p:spPr bwMode="auto">
              <a:xfrm>
                <a:off x="292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07" name="Line 716"/>
              <p:cNvSpPr>
                <a:spLocks noChangeShapeType="1"/>
              </p:cNvSpPr>
              <p:nvPr/>
            </p:nvSpPr>
            <p:spPr bwMode="auto">
              <a:xfrm>
                <a:off x="293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08" name="Line 717"/>
              <p:cNvSpPr>
                <a:spLocks noChangeShapeType="1"/>
              </p:cNvSpPr>
              <p:nvPr/>
            </p:nvSpPr>
            <p:spPr bwMode="auto">
              <a:xfrm>
                <a:off x="293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09" name="Line 718"/>
              <p:cNvSpPr>
                <a:spLocks noChangeShapeType="1"/>
              </p:cNvSpPr>
              <p:nvPr/>
            </p:nvSpPr>
            <p:spPr bwMode="auto">
              <a:xfrm>
                <a:off x="294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10" name="Line 719"/>
              <p:cNvSpPr>
                <a:spLocks noChangeShapeType="1"/>
              </p:cNvSpPr>
              <p:nvPr/>
            </p:nvSpPr>
            <p:spPr bwMode="auto">
              <a:xfrm>
                <a:off x="294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11" name="Line 720"/>
              <p:cNvSpPr>
                <a:spLocks noChangeShapeType="1"/>
              </p:cNvSpPr>
              <p:nvPr/>
            </p:nvSpPr>
            <p:spPr bwMode="auto">
              <a:xfrm>
                <a:off x="295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12" name="Line 721"/>
              <p:cNvSpPr>
                <a:spLocks noChangeShapeType="1"/>
              </p:cNvSpPr>
              <p:nvPr/>
            </p:nvSpPr>
            <p:spPr bwMode="auto">
              <a:xfrm flipV="1">
                <a:off x="2960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13" name="Line 722"/>
              <p:cNvSpPr>
                <a:spLocks noChangeShapeType="1"/>
              </p:cNvSpPr>
              <p:nvPr/>
            </p:nvSpPr>
            <p:spPr bwMode="auto">
              <a:xfrm>
                <a:off x="296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14" name="Line 723"/>
              <p:cNvSpPr>
                <a:spLocks noChangeShapeType="1"/>
              </p:cNvSpPr>
              <p:nvPr/>
            </p:nvSpPr>
            <p:spPr bwMode="auto">
              <a:xfrm>
                <a:off x="297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15" name="Line 724"/>
              <p:cNvSpPr>
                <a:spLocks noChangeShapeType="1"/>
              </p:cNvSpPr>
              <p:nvPr/>
            </p:nvSpPr>
            <p:spPr bwMode="auto">
              <a:xfrm>
                <a:off x="297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16" name="Line 725"/>
              <p:cNvSpPr>
                <a:spLocks noChangeShapeType="1"/>
              </p:cNvSpPr>
              <p:nvPr/>
            </p:nvSpPr>
            <p:spPr bwMode="auto">
              <a:xfrm>
                <a:off x="298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17" name="Line 726"/>
              <p:cNvSpPr>
                <a:spLocks noChangeShapeType="1"/>
              </p:cNvSpPr>
              <p:nvPr/>
            </p:nvSpPr>
            <p:spPr bwMode="auto">
              <a:xfrm>
                <a:off x="298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18" name="Line 727"/>
              <p:cNvSpPr>
                <a:spLocks noChangeShapeType="1"/>
              </p:cNvSpPr>
              <p:nvPr/>
            </p:nvSpPr>
            <p:spPr bwMode="auto">
              <a:xfrm>
                <a:off x="299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19" name="Line 728"/>
              <p:cNvSpPr>
                <a:spLocks noChangeShapeType="1"/>
              </p:cNvSpPr>
              <p:nvPr/>
            </p:nvSpPr>
            <p:spPr bwMode="auto">
              <a:xfrm>
                <a:off x="300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20" name="Line 729"/>
              <p:cNvSpPr>
                <a:spLocks noChangeShapeType="1"/>
              </p:cNvSpPr>
              <p:nvPr/>
            </p:nvSpPr>
            <p:spPr bwMode="auto">
              <a:xfrm flipV="1">
                <a:off x="3012" y="265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21" name="Line 730"/>
              <p:cNvSpPr>
                <a:spLocks noChangeShapeType="1"/>
              </p:cNvSpPr>
              <p:nvPr/>
            </p:nvSpPr>
            <p:spPr bwMode="auto">
              <a:xfrm flipV="1">
                <a:off x="3020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22" name="Line 731"/>
              <p:cNvSpPr>
                <a:spLocks noChangeShapeType="1"/>
              </p:cNvSpPr>
              <p:nvPr/>
            </p:nvSpPr>
            <p:spPr bwMode="auto">
              <a:xfrm>
                <a:off x="302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23" name="Line 732"/>
              <p:cNvSpPr>
                <a:spLocks noChangeShapeType="1"/>
              </p:cNvSpPr>
              <p:nvPr/>
            </p:nvSpPr>
            <p:spPr bwMode="auto">
              <a:xfrm>
                <a:off x="304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24" name="Line 733"/>
              <p:cNvSpPr>
                <a:spLocks noChangeShapeType="1"/>
              </p:cNvSpPr>
              <p:nvPr/>
            </p:nvSpPr>
            <p:spPr bwMode="auto">
              <a:xfrm>
                <a:off x="305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25" name="Line 734"/>
              <p:cNvSpPr>
                <a:spLocks noChangeShapeType="1"/>
              </p:cNvSpPr>
              <p:nvPr/>
            </p:nvSpPr>
            <p:spPr bwMode="auto">
              <a:xfrm>
                <a:off x="305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26" name="Line 735"/>
              <p:cNvSpPr>
                <a:spLocks noChangeShapeType="1"/>
              </p:cNvSpPr>
              <p:nvPr/>
            </p:nvSpPr>
            <p:spPr bwMode="auto">
              <a:xfrm>
                <a:off x="306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27" name="Line 736"/>
              <p:cNvSpPr>
                <a:spLocks noChangeShapeType="1"/>
              </p:cNvSpPr>
              <p:nvPr/>
            </p:nvSpPr>
            <p:spPr bwMode="auto">
              <a:xfrm>
                <a:off x="307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28" name="Line 737"/>
              <p:cNvSpPr>
                <a:spLocks noChangeShapeType="1"/>
              </p:cNvSpPr>
              <p:nvPr/>
            </p:nvSpPr>
            <p:spPr bwMode="auto">
              <a:xfrm>
                <a:off x="308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29" name="Line 738"/>
              <p:cNvSpPr>
                <a:spLocks noChangeShapeType="1"/>
              </p:cNvSpPr>
              <p:nvPr/>
            </p:nvSpPr>
            <p:spPr bwMode="auto">
              <a:xfrm>
                <a:off x="309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30" name="Line 739"/>
              <p:cNvSpPr>
                <a:spLocks noChangeShapeType="1"/>
              </p:cNvSpPr>
              <p:nvPr/>
            </p:nvSpPr>
            <p:spPr bwMode="auto">
              <a:xfrm>
                <a:off x="309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31" name="Line 740"/>
              <p:cNvSpPr>
                <a:spLocks noChangeShapeType="1"/>
              </p:cNvSpPr>
              <p:nvPr/>
            </p:nvSpPr>
            <p:spPr bwMode="auto">
              <a:xfrm>
                <a:off x="310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32" name="Line 741"/>
              <p:cNvSpPr>
                <a:spLocks noChangeShapeType="1"/>
              </p:cNvSpPr>
              <p:nvPr/>
            </p:nvSpPr>
            <p:spPr bwMode="auto">
              <a:xfrm>
                <a:off x="310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33" name="Line 742"/>
              <p:cNvSpPr>
                <a:spLocks noChangeShapeType="1"/>
              </p:cNvSpPr>
              <p:nvPr/>
            </p:nvSpPr>
            <p:spPr bwMode="auto">
              <a:xfrm>
                <a:off x="311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34" name="Line 743"/>
              <p:cNvSpPr>
                <a:spLocks noChangeShapeType="1"/>
              </p:cNvSpPr>
              <p:nvPr/>
            </p:nvSpPr>
            <p:spPr bwMode="auto">
              <a:xfrm>
                <a:off x="312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35" name="Line 744"/>
              <p:cNvSpPr>
                <a:spLocks noChangeShapeType="1"/>
              </p:cNvSpPr>
              <p:nvPr/>
            </p:nvSpPr>
            <p:spPr bwMode="auto">
              <a:xfrm>
                <a:off x="312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36" name="Line 745"/>
              <p:cNvSpPr>
                <a:spLocks noChangeShapeType="1"/>
              </p:cNvSpPr>
              <p:nvPr/>
            </p:nvSpPr>
            <p:spPr bwMode="auto">
              <a:xfrm flipV="1">
                <a:off x="3148" y="2527"/>
                <a:ext cx="1" cy="14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37" name="Line 746"/>
              <p:cNvSpPr>
                <a:spLocks noChangeShapeType="1"/>
              </p:cNvSpPr>
              <p:nvPr/>
            </p:nvSpPr>
            <p:spPr bwMode="auto">
              <a:xfrm flipV="1">
                <a:off x="3158" y="2635"/>
                <a:ext cx="1" cy="3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38" name="Line 747"/>
              <p:cNvSpPr>
                <a:spLocks noChangeShapeType="1"/>
              </p:cNvSpPr>
              <p:nvPr/>
            </p:nvSpPr>
            <p:spPr bwMode="auto">
              <a:xfrm flipV="1">
                <a:off x="3167" y="2605"/>
                <a:ext cx="1" cy="6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39" name="Line 748"/>
              <p:cNvSpPr>
                <a:spLocks noChangeShapeType="1"/>
              </p:cNvSpPr>
              <p:nvPr/>
            </p:nvSpPr>
            <p:spPr bwMode="auto">
              <a:xfrm flipV="1">
                <a:off x="3176" y="264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40" name="Line 749"/>
              <p:cNvSpPr>
                <a:spLocks noChangeShapeType="1"/>
              </p:cNvSpPr>
              <p:nvPr/>
            </p:nvSpPr>
            <p:spPr bwMode="auto">
              <a:xfrm flipV="1">
                <a:off x="3187" y="265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41" name="Line 750"/>
              <p:cNvSpPr>
                <a:spLocks noChangeShapeType="1"/>
              </p:cNvSpPr>
              <p:nvPr/>
            </p:nvSpPr>
            <p:spPr bwMode="auto">
              <a:xfrm flipV="1">
                <a:off x="3197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42" name="Line 751"/>
              <p:cNvSpPr>
                <a:spLocks noChangeShapeType="1"/>
              </p:cNvSpPr>
              <p:nvPr/>
            </p:nvSpPr>
            <p:spPr bwMode="auto">
              <a:xfrm>
                <a:off x="320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43" name="Line 752"/>
              <p:cNvSpPr>
                <a:spLocks noChangeShapeType="1"/>
              </p:cNvSpPr>
              <p:nvPr/>
            </p:nvSpPr>
            <p:spPr bwMode="auto">
              <a:xfrm>
                <a:off x="321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44" name="Line 753"/>
              <p:cNvSpPr>
                <a:spLocks noChangeShapeType="1"/>
              </p:cNvSpPr>
              <p:nvPr/>
            </p:nvSpPr>
            <p:spPr bwMode="auto">
              <a:xfrm>
                <a:off x="322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45" name="Line 754"/>
              <p:cNvSpPr>
                <a:spLocks noChangeShapeType="1"/>
              </p:cNvSpPr>
              <p:nvPr/>
            </p:nvSpPr>
            <p:spPr bwMode="auto">
              <a:xfrm>
                <a:off x="323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46" name="Line 755"/>
              <p:cNvSpPr>
                <a:spLocks noChangeShapeType="1"/>
              </p:cNvSpPr>
              <p:nvPr/>
            </p:nvSpPr>
            <p:spPr bwMode="auto">
              <a:xfrm>
                <a:off x="323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47" name="Line 756"/>
              <p:cNvSpPr>
                <a:spLocks noChangeShapeType="1"/>
              </p:cNvSpPr>
              <p:nvPr/>
            </p:nvSpPr>
            <p:spPr bwMode="auto">
              <a:xfrm>
                <a:off x="324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48" name="Line 757"/>
              <p:cNvSpPr>
                <a:spLocks noChangeShapeType="1"/>
              </p:cNvSpPr>
              <p:nvPr/>
            </p:nvSpPr>
            <p:spPr bwMode="auto">
              <a:xfrm flipV="1">
                <a:off x="3256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49" name="Line 758"/>
              <p:cNvSpPr>
                <a:spLocks noChangeShapeType="1"/>
              </p:cNvSpPr>
              <p:nvPr/>
            </p:nvSpPr>
            <p:spPr bwMode="auto">
              <a:xfrm flipV="1">
                <a:off x="3266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50" name="Line 759"/>
              <p:cNvSpPr>
                <a:spLocks noChangeShapeType="1"/>
              </p:cNvSpPr>
              <p:nvPr/>
            </p:nvSpPr>
            <p:spPr bwMode="auto">
              <a:xfrm>
                <a:off x="327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51" name="Line 760"/>
              <p:cNvSpPr>
                <a:spLocks noChangeShapeType="1"/>
              </p:cNvSpPr>
              <p:nvPr/>
            </p:nvSpPr>
            <p:spPr bwMode="auto">
              <a:xfrm>
                <a:off x="327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52" name="Line 761"/>
              <p:cNvSpPr>
                <a:spLocks noChangeShapeType="1"/>
              </p:cNvSpPr>
              <p:nvPr/>
            </p:nvSpPr>
            <p:spPr bwMode="auto">
              <a:xfrm>
                <a:off x="328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53" name="Line 762"/>
              <p:cNvSpPr>
                <a:spLocks noChangeShapeType="1"/>
              </p:cNvSpPr>
              <p:nvPr/>
            </p:nvSpPr>
            <p:spPr bwMode="auto">
              <a:xfrm>
                <a:off x="328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54" name="Line 763"/>
              <p:cNvSpPr>
                <a:spLocks noChangeShapeType="1"/>
              </p:cNvSpPr>
              <p:nvPr/>
            </p:nvSpPr>
            <p:spPr bwMode="auto">
              <a:xfrm>
                <a:off x="329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55" name="Line 764"/>
              <p:cNvSpPr>
                <a:spLocks noChangeShapeType="1"/>
              </p:cNvSpPr>
              <p:nvPr/>
            </p:nvSpPr>
            <p:spPr bwMode="auto">
              <a:xfrm>
                <a:off x="329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56" name="Line 765"/>
              <p:cNvSpPr>
                <a:spLocks noChangeShapeType="1"/>
              </p:cNvSpPr>
              <p:nvPr/>
            </p:nvSpPr>
            <p:spPr bwMode="auto">
              <a:xfrm>
                <a:off x="330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57" name="Line 766"/>
              <p:cNvSpPr>
                <a:spLocks noChangeShapeType="1"/>
              </p:cNvSpPr>
              <p:nvPr/>
            </p:nvSpPr>
            <p:spPr bwMode="auto">
              <a:xfrm>
                <a:off x="330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58" name="Line 767"/>
              <p:cNvSpPr>
                <a:spLocks noChangeShapeType="1"/>
              </p:cNvSpPr>
              <p:nvPr/>
            </p:nvSpPr>
            <p:spPr bwMode="auto">
              <a:xfrm>
                <a:off x="330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59" name="Line 768"/>
              <p:cNvSpPr>
                <a:spLocks noChangeShapeType="1"/>
              </p:cNvSpPr>
              <p:nvPr/>
            </p:nvSpPr>
            <p:spPr bwMode="auto">
              <a:xfrm>
                <a:off x="331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60" name="Line 769"/>
              <p:cNvSpPr>
                <a:spLocks noChangeShapeType="1"/>
              </p:cNvSpPr>
              <p:nvPr/>
            </p:nvSpPr>
            <p:spPr bwMode="auto">
              <a:xfrm>
                <a:off x="331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61" name="Line 770"/>
              <p:cNvSpPr>
                <a:spLocks noChangeShapeType="1"/>
              </p:cNvSpPr>
              <p:nvPr/>
            </p:nvSpPr>
            <p:spPr bwMode="auto">
              <a:xfrm>
                <a:off x="332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62" name="Line 771"/>
              <p:cNvSpPr>
                <a:spLocks noChangeShapeType="1"/>
              </p:cNvSpPr>
              <p:nvPr/>
            </p:nvSpPr>
            <p:spPr bwMode="auto">
              <a:xfrm>
                <a:off x="332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63" name="Line 772"/>
              <p:cNvSpPr>
                <a:spLocks noChangeShapeType="1"/>
              </p:cNvSpPr>
              <p:nvPr/>
            </p:nvSpPr>
            <p:spPr bwMode="auto">
              <a:xfrm flipV="1">
                <a:off x="3334" y="265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64" name="Line 773"/>
              <p:cNvSpPr>
                <a:spLocks noChangeShapeType="1"/>
              </p:cNvSpPr>
              <p:nvPr/>
            </p:nvSpPr>
            <p:spPr bwMode="auto">
              <a:xfrm flipV="1">
                <a:off x="3343" y="265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65" name="Line 774"/>
              <p:cNvSpPr>
                <a:spLocks noChangeShapeType="1"/>
              </p:cNvSpPr>
              <p:nvPr/>
            </p:nvSpPr>
            <p:spPr bwMode="auto">
              <a:xfrm flipV="1">
                <a:off x="3363" y="1902"/>
                <a:ext cx="1" cy="76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66" name="Line 775"/>
              <p:cNvSpPr>
                <a:spLocks noChangeShapeType="1"/>
              </p:cNvSpPr>
              <p:nvPr/>
            </p:nvSpPr>
            <p:spPr bwMode="auto">
              <a:xfrm flipV="1">
                <a:off x="3373" y="2537"/>
                <a:ext cx="1" cy="13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67" name="Line 776"/>
              <p:cNvSpPr>
                <a:spLocks noChangeShapeType="1"/>
              </p:cNvSpPr>
              <p:nvPr/>
            </p:nvSpPr>
            <p:spPr bwMode="auto">
              <a:xfrm flipV="1">
                <a:off x="3383" y="2362"/>
                <a:ext cx="1" cy="30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68" name="Line 777"/>
              <p:cNvSpPr>
                <a:spLocks noChangeShapeType="1"/>
              </p:cNvSpPr>
              <p:nvPr/>
            </p:nvSpPr>
            <p:spPr bwMode="auto">
              <a:xfrm flipV="1">
                <a:off x="3392" y="2614"/>
                <a:ext cx="1" cy="5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69" name="Line 778"/>
              <p:cNvSpPr>
                <a:spLocks noChangeShapeType="1"/>
              </p:cNvSpPr>
              <p:nvPr/>
            </p:nvSpPr>
            <p:spPr bwMode="auto">
              <a:xfrm flipV="1">
                <a:off x="3403" y="2638"/>
                <a:ext cx="1" cy="2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70" name="Line 779"/>
              <p:cNvSpPr>
                <a:spLocks noChangeShapeType="1"/>
              </p:cNvSpPr>
              <p:nvPr/>
            </p:nvSpPr>
            <p:spPr bwMode="auto">
              <a:xfrm flipV="1">
                <a:off x="3411" y="265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71" name="Line 780"/>
              <p:cNvSpPr>
                <a:spLocks noChangeShapeType="1"/>
              </p:cNvSpPr>
              <p:nvPr/>
            </p:nvSpPr>
            <p:spPr bwMode="auto">
              <a:xfrm flipV="1">
                <a:off x="3421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72" name="Line 781"/>
              <p:cNvSpPr>
                <a:spLocks noChangeShapeType="1"/>
              </p:cNvSpPr>
              <p:nvPr/>
            </p:nvSpPr>
            <p:spPr bwMode="auto">
              <a:xfrm>
                <a:off x="342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73" name="Line 782"/>
              <p:cNvSpPr>
                <a:spLocks noChangeShapeType="1"/>
              </p:cNvSpPr>
              <p:nvPr/>
            </p:nvSpPr>
            <p:spPr bwMode="auto">
              <a:xfrm flipV="1">
                <a:off x="3431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74" name="Line 783"/>
              <p:cNvSpPr>
                <a:spLocks noChangeShapeType="1"/>
              </p:cNvSpPr>
              <p:nvPr/>
            </p:nvSpPr>
            <p:spPr bwMode="auto">
              <a:xfrm>
                <a:off x="344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75" name="Line 784"/>
              <p:cNvSpPr>
                <a:spLocks noChangeShapeType="1"/>
              </p:cNvSpPr>
              <p:nvPr/>
            </p:nvSpPr>
            <p:spPr bwMode="auto">
              <a:xfrm>
                <a:off x="344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76" name="Line 785"/>
              <p:cNvSpPr>
                <a:spLocks noChangeShapeType="1"/>
              </p:cNvSpPr>
              <p:nvPr/>
            </p:nvSpPr>
            <p:spPr bwMode="auto">
              <a:xfrm>
                <a:off x="345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77" name="Line 786"/>
              <p:cNvSpPr>
                <a:spLocks noChangeShapeType="1"/>
              </p:cNvSpPr>
              <p:nvPr/>
            </p:nvSpPr>
            <p:spPr bwMode="auto">
              <a:xfrm>
                <a:off x="345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78" name="Line 787"/>
              <p:cNvSpPr>
                <a:spLocks noChangeShapeType="1"/>
              </p:cNvSpPr>
              <p:nvPr/>
            </p:nvSpPr>
            <p:spPr bwMode="auto">
              <a:xfrm>
                <a:off x="346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79" name="Line 788"/>
              <p:cNvSpPr>
                <a:spLocks noChangeShapeType="1"/>
              </p:cNvSpPr>
              <p:nvPr/>
            </p:nvSpPr>
            <p:spPr bwMode="auto">
              <a:xfrm>
                <a:off x="346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80" name="Line 789"/>
              <p:cNvSpPr>
                <a:spLocks noChangeShapeType="1"/>
              </p:cNvSpPr>
              <p:nvPr/>
            </p:nvSpPr>
            <p:spPr bwMode="auto">
              <a:xfrm>
                <a:off x="347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81" name="Line 790"/>
              <p:cNvSpPr>
                <a:spLocks noChangeShapeType="1"/>
              </p:cNvSpPr>
              <p:nvPr/>
            </p:nvSpPr>
            <p:spPr bwMode="auto">
              <a:xfrm>
                <a:off x="348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82" name="Line 791"/>
              <p:cNvSpPr>
                <a:spLocks noChangeShapeType="1"/>
              </p:cNvSpPr>
              <p:nvPr/>
            </p:nvSpPr>
            <p:spPr bwMode="auto">
              <a:xfrm>
                <a:off x="348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83" name="Line 792"/>
              <p:cNvSpPr>
                <a:spLocks noChangeShapeType="1"/>
              </p:cNvSpPr>
              <p:nvPr/>
            </p:nvSpPr>
            <p:spPr bwMode="auto">
              <a:xfrm>
                <a:off x="349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84" name="Line 793"/>
              <p:cNvSpPr>
                <a:spLocks noChangeShapeType="1"/>
              </p:cNvSpPr>
              <p:nvPr/>
            </p:nvSpPr>
            <p:spPr bwMode="auto">
              <a:xfrm>
                <a:off x="350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85" name="Line 794"/>
              <p:cNvSpPr>
                <a:spLocks noChangeShapeType="1"/>
              </p:cNvSpPr>
              <p:nvPr/>
            </p:nvSpPr>
            <p:spPr bwMode="auto">
              <a:xfrm>
                <a:off x="350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86" name="Line 795"/>
              <p:cNvSpPr>
                <a:spLocks noChangeShapeType="1"/>
              </p:cNvSpPr>
              <p:nvPr/>
            </p:nvSpPr>
            <p:spPr bwMode="auto">
              <a:xfrm>
                <a:off x="350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87" name="Line 796"/>
              <p:cNvSpPr>
                <a:spLocks noChangeShapeType="1"/>
              </p:cNvSpPr>
              <p:nvPr/>
            </p:nvSpPr>
            <p:spPr bwMode="auto">
              <a:xfrm flipV="1">
                <a:off x="3519" y="264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88" name="Line 797"/>
              <p:cNvSpPr>
                <a:spLocks noChangeShapeType="1"/>
              </p:cNvSpPr>
              <p:nvPr/>
            </p:nvSpPr>
            <p:spPr bwMode="auto">
              <a:xfrm flipV="1">
                <a:off x="3529" y="265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89" name="Line 798"/>
              <p:cNvSpPr>
                <a:spLocks noChangeShapeType="1"/>
              </p:cNvSpPr>
              <p:nvPr/>
            </p:nvSpPr>
            <p:spPr bwMode="auto">
              <a:xfrm flipV="1">
                <a:off x="3539" y="264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90" name="Line 799"/>
              <p:cNvSpPr>
                <a:spLocks noChangeShapeType="1"/>
              </p:cNvSpPr>
              <p:nvPr/>
            </p:nvSpPr>
            <p:spPr bwMode="auto">
              <a:xfrm>
                <a:off x="354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91" name="Line 800"/>
              <p:cNvSpPr>
                <a:spLocks noChangeShapeType="1"/>
              </p:cNvSpPr>
              <p:nvPr/>
            </p:nvSpPr>
            <p:spPr bwMode="auto">
              <a:xfrm>
                <a:off x="3550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92" name="Line 801"/>
              <p:cNvSpPr>
                <a:spLocks noChangeShapeType="1"/>
              </p:cNvSpPr>
              <p:nvPr/>
            </p:nvSpPr>
            <p:spPr bwMode="auto">
              <a:xfrm flipV="1">
                <a:off x="3558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93" name="Line 802"/>
              <p:cNvSpPr>
                <a:spLocks noChangeShapeType="1"/>
              </p:cNvSpPr>
              <p:nvPr/>
            </p:nvSpPr>
            <p:spPr bwMode="auto">
              <a:xfrm>
                <a:off x="356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94" name="Line 803"/>
              <p:cNvSpPr>
                <a:spLocks noChangeShapeType="1"/>
              </p:cNvSpPr>
              <p:nvPr/>
            </p:nvSpPr>
            <p:spPr bwMode="auto">
              <a:xfrm>
                <a:off x="356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95" name="Line 804"/>
              <p:cNvSpPr>
                <a:spLocks noChangeShapeType="1"/>
              </p:cNvSpPr>
              <p:nvPr/>
            </p:nvSpPr>
            <p:spPr bwMode="auto">
              <a:xfrm>
                <a:off x="357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96" name="Line 805"/>
              <p:cNvSpPr>
                <a:spLocks noChangeShapeType="1"/>
              </p:cNvSpPr>
              <p:nvPr/>
            </p:nvSpPr>
            <p:spPr bwMode="auto">
              <a:xfrm>
                <a:off x="357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97" name="Line 806"/>
              <p:cNvSpPr>
                <a:spLocks noChangeShapeType="1"/>
              </p:cNvSpPr>
              <p:nvPr/>
            </p:nvSpPr>
            <p:spPr bwMode="auto">
              <a:xfrm flipV="1">
                <a:off x="3589" y="264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98" name="Line 807"/>
              <p:cNvSpPr>
                <a:spLocks noChangeShapeType="1"/>
              </p:cNvSpPr>
              <p:nvPr/>
            </p:nvSpPr>
            <p:spPr bwMode="auto">
              <a:xfrm flipV="1">
                <a:off x="3600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99" name="Line 808"/>
              <p:cNvSpPr>
                <a:spLocks noChangeShapeType="1"/>
              </p:cNvSpPr>
              <p:nvPr/>
            </p:nvSpPr>
            <p:spPr bwMode="auto">
              <a:xfrm flipV="1">
                <a:off x="3606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00" name="Line 809"/>
              <p:cNvSpPr>
                <a:spLocks noChangeShapeType="1"/>
              </p:cNvSpPr>
              <p:nvPr/>
            </p:nvSpPr>
            <p:spPr bwMode="auto">
              <a:xfrm>
                <a:off x="361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01" name="Line 810"/>
              <p:cNvSpPr>
                <a:spLocks noChangeShapeType="1"/>
              </p:cNvSpPr>
              <p:nvPr/>
            </p:nvSpPr>
            <p:spPr bwMode="auto">
              <a:xfrm>
                <a:off x="362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02" name="Line 811"/>
              <p:cNvSpPr>
                <a:spLocks noChangeShapeType="1"/>
              </p:cNvSpPr>
              <p:nvPr/>
            </p:nvSpPr>
            <p:spPr bwMode="auto">
              <a:xfrm>
                <a:off x="363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03" name="Line 812"/>
              <p:cNvSpPr>
                <a:spLocks noChangeShapeType="1"/>
              </p:cNvSpPr>
              <p:nvPr/>
            </p:nvSpPr>
            <p:spPr bwMode="auto">
              <a:xfrm>
                <a:off x="3639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04" name="Line 813"/>
              <p:cNvSpPr>
                <a:spLocks noChangeShapeType="1"/>
              </p:cNvSpPr>
              <p:nvPr/>
            </p:nvSpPr>
            <p:spPr bwMode="auto">
              <a:xfrm>
                <a:off x="364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05" name="Line 814"/>
              <p:cNvSpPr>
                <a:spLocks noChangeShapeType="1"/>
              </p:cNvSpPr>
              <p:nvPr/>
            </p:nvSpPr>
            <p:spPr bwMode="auto">
              <a:xfrm>
                <a:off x="3647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06" name="Line 815"/>
              <p:cNvSpPr>
                <a:spLocks noChangeShapeType="1"/>
              </p:cNvSpPr>
              <p:nvPr/>
            </p:nvSpPr>
            <p:spPr bwMode="auto">
              <a:xfrm>
                <a:off x="3653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07" name="Line 816"/>
              <p:cNvSpPr>
                <a:spLocks noChangeShapeType="1"/>
              </p:cNvSpPr>
              <p:nvPr/>
            </p:nvSpPr>
            <p:spPr bwMode="auto">
              <a:xfrm flipV="1">
                <a:off x="3664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08" name="Line 817"/>
              <p:cNvSpPr>
                <a:spLocks noChangeShapeType="1"/>
              </p:cNvSpPr>
              <p:nvPr/>
            </p:nvSpPr>
            <p:spPr bwMode="auto">
              <a:xfrm>
                <a:off x="366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09" name="Line 818"/>
              <p:cNvSpPr>
                <a:spLocks noChangeShapeType="1"/>
              </p:cNvSpPr>
              <p:nvPr/>
            </p:nvSpPr>
            <p:spPr bwMode="auto">
              <a:xfrm flipV="1">
                <a:off x="3677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10" name="Line 819"/>
              <p:cNvSpPr>
                <a:spLocks noChangeShapeType="1"/>
              </p:cNvSpPr>
              <p:nvPr/>
            </p:nvSpPr>
            <p:spPr bwMode="auto">
              <a:xfrm>
                <a:off x="368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11" name="Line 820"/>
              <p:cNvSpPr>
                <a:spLocks noChangeShapeType="1"/>
              </p:cNvSpPr>
              <p:nvPr/>
            </p:nvSpPr>
            <p:spPr bwMode="auto">
              <a:xfrm>
                <a:off x="369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12" name="Line 821"/>
              <p:cNvSpPr>
                <a:spLocks noChangeShapeType="1"/>
              </p:cNvSpPr>
              <p:nvPr/>
            </p:nvSpPr>
            <p:spPr bwMode="auto">
              <a:xfrm>
                <a:off x="369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13" name="Line 822"/>
              <p:cNvSpPr>
                <a:spLocks noChangeShapeType="1"/>
              </p:cNvSpPr>
              <p:nvPr/>
            </p:nvSpPr>
            <p:spPr bwMode="auto">
              <a:xfrm>
                <a:off x="370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14" name="Line 823"/>
              <p:cNvSpPr>
                <a:spLocks noChangeShapeType="1"/>
              </p:cNvSpPr>
              <p:nvPr/>
            </p:nvSpPr>
            <p:spPr bwMode="auto">
              <a:xfrm>
                <a:off x="3708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15" name="Line 824"/>
              <p:cNvSpPr>
                <a:spLocks noChangeShapeType="1"/>
              </p:cNvSpPr>
              <p:nvPr/>
            </p:nvSpPr>
            <p:spPr bwMode="auto">
              <a:xfrm flipV="1">
                <a:off x="3714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16" name="Line 825"/>
              <p:cNvSpPr>
                <a:spLocks noChangeShapeType="1"/>
              </p:cNvSpPr>
              <p:nvPr/>
            </p:nvSpPr>
            <p:spPr bwMode="auto">
              <a:xfrm>
                <a:off x="3722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17" name="Line 826"/>
              <p:cNvSpPr>
                <a:spLocks noChangeShapeType="1"/>
              </p:cNvSpPr>
              <p:nvPr/>
            </p:nvSpPr>
            <p:spPr bwMode="auto">
              <a:xfrm>
                <a:off x="372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18" name="Line 827"/>
              <p:cNvSpPr>
                <a:spLocks noChangeShapeType="1"/>
              </p:cNvSpPr>
              <p:nvPr/>
            </p:nvSpPr>
            <p:spPr bwMode="auto">
              <a:xfrm flipV="1">
                <a:off x="3733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19" name="Line 828"/>
              <p:cNvSpPr>
                <a:spLocks noChangeShapeType="1"/>
              </p:cNvSpPr>
              <p:nvPr/>
            </p:nvSpPr>
            <p:spPr bwMode="auto">
              <a:xfrm>
                <a:off x="3744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20" name="Line 829"/>
              <p:cNvSpPr>
                <a:spLocks noChangeShapeType="1"/>
              </p:cNvSpPr>
              <p:nvPr/>
            </p:nvSpPr>
            <p:spPr bwMode="auto">
              <a:xfrm>
                <a:off x="3746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21" name="Line 830"/>
              <p:cNvSpPr>
                <a:spLocks noChangeShapeType="1"/>
              </p:cNvSpPr>
              <p:nvPr/>
            </p:nvSpPr>
            <p:spPr bwMode="auto">
              <a:xfrm>
                <a:off x="3751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22" name="Line 831"/>
              <p:cNvSpPr>
                <a:spLocks noChangeShapeType="1"/>
              </p:cNvSpPr>
              <p:nvPr/>
            </p:nvSpPr>
            <p:spPr bwMode="auto">
              <a:xfrm>
                <a:off x="3755" y="266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23" name="Line 832"/>
              <p:cNvSpPr>
                <a:spLocks noChangeShapeType="1"/>
              </p:cNvSpPr>
              <p:nvPr/>
            </p:nvSpPr>
            <p:spPr bwMode="auto">
              <a:xfrm flipV="1">
                <a:off x="3764" y="265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7829" name="Line 833"/>
            <p:cNvSpPr>
              <a:spLocks noChangeShapeType="1"/>
            </p:cNvSpPr>
            <p:nvPr/>
          </p:nvSpPr>
          <p:spPr bwMode="auto">
            <a:xfrm flipV="1">
              <a:off x="3774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30" name="Line 834"/>
            <p:cNvSpPr>
              <a:spLocks noChangeShapeType="1"/>
            </p:cNvSpPr>
            <p:nvPr/>
          </p:nvSpPr>
          <p:spPr bwMode="auto">
            <a:xfrm>
              <a:off x="3783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31" name="Line 835"/>
            <p:cNvSpPr>
              <a:spLocks noChangeShapeType="1"/>
            </p:cNvSpPr>
            <p:nvPr/>
          </p:nvSpPr>
          <p:spPr bwMode="auto">
            <a:xfrm>
              <a:off x="3785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32" name="Line 836"/>
            <p:cNvSpPr>
              <a:spLocks noChangeShapeType="1"/>
            </p:cNvSpPr>
            <p:nvPr/>
          </p:nvSpPr>
          <p:spPr bwMode="auto">
            <a:xfrm>
              <a:off x="3794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33" name="Line 837"/>
            <p:cNvSpPr>
              <a:spLocks noChangeShapeType="1"/>
            </p:cNvSpPr>
            <p:nvPr/>
          </p:nvSpPr>
          <p:spPr bwMode="auto">
            <a:xfrm>
              <a:off x="3801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34" name="Line 838"/>
            <p:cNvSpPr>
              <a:spLocks noChangeShapeType="1"/>
            </p:cNvSpPr>
            <p:nvPr/>
          </p:nvSpPr>
          <p:spPr bwMode="auto">
            <a:xfrm>
              <a:off x="3805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35" name="Line 839"/>
            <p:cNvSpPr>
              <a:spLocks noChangeShapeType="1"/>
            </p:cNvSpPr>
            <p:nvPr/>
          </p:nvSpPr>
          <p:spPr bwMode="auto">
            <a:xfrm>
              <a:off x="3821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36" name="Line 840"/>
            <p:cNvSpPr>
              <a:spLocks noChangeShapeType="1"/>
            </p:cNvSpPr>
            <p:nvPr/>
          </p:nvSpPr>
          <p:spPr bwMode="auto">
            <a:xfrm>
              <a:off x="3832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37" name="Line 841"/>
            <p:cNvSpPr>
              <a:spLocks noChangeShapeType="1"/>
            </p:cNvSpPr>
            <p:nvPr/>
          </p:nvSpPr>
          <p:spPr bwMode="auto">
            <a:xfrm>
              <a:off x="3842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38" name="Line 842"/>
            <p:cNvSpPr>
              <a:spLocks noChangeShapeType="1"/>
            </p:cNvSpPr>
            <p:nvPr/>
          </p:nvSpPr>
          <p:spPr bwMode="auto">
            <a:xfrm>
              <a:off x="3848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39" name="Line 843"/>
            <p:cNvSpPr>
              <a:spLocks noChangeShapeType="1"/>
            </p:cNvSpPr>
            <p:nvPr/>
          </p:nvSpPr>
          <p:spPr bwMode="auto">
            <a:xfrm>
              <a:off x="3851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40" name="Line 844"/>
            <p:cNvSpPr>
              <a:spLocks noChangeShapeType="1"/>
            </p:cNvSpPr>
            <p:nvPr/>
          </p:nvSpPr>
          <p:spPr bwMode="auto">
            <a:xfrm>
              <a:off x="3853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41" name="Line 845"/>
            <p:cNvSpPr>
              <a:spLocks noChangeShapeType="1"/>
            </p:cNvSpPr>
            <p:nvPr/>
          </p:nvSpPr>
          <p:spPr bwMode="auto">
            <a:xfrm>
              <a:off x="3858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42" name="Line 846"/>
            <p:cNvSpPr>
              <a:spLocks noChangeShapeType="1"/>
            </p:cNvSpPr>
            <p:nvPr/>
          </p:nvSpPr>
          <p:spPr bwMode="auto">
            <a:xfrm>
              <a:off x="3861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43" name="Line 847"/>
            <p:cNvSpPr>
              <a:spLocks noChangeShapeType="1"/>
            </p:cNvSpPr>
            <p:nvPr/>
          </p:nvSpPr>
          <p:spPr bwMode="auto">
            <a:xfrm flipV="1">
              <a:off x="3870" y="2648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44" name="Line 848"/>
            <p:cNvSpPr>
              <a:spLocks noChangeShapeType="1"/>
            </p:cNvSpPr>
            <p:nvPr/>
          </p:nvSpPr>
          <p:spPr bwMode="auto">
            <a:xfrm>
              <a:off x="3881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45" name="Line 849"/>
            <p:cNvSpPr>
              <a:spLocks noChangeShapeType="1"/>
            </p:cNvSpPr>
            <p:nvPr/>
          </p:nvSpPr>
          <p:spPr bwMode="auto">
            <a:xfrm>
              <a:off x="3893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46" name="Line 850"/>
            <p:cNvSpPr>
              <a:spLocks noChangeShapeType="1"/>
            </p:cNvSpPr>
            <p:nvPr/>
          </p:nvSpPr>
          <p:spPr bwMode="auto">
            <a:xfrm>
              <a:off x="3904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47" name="Line 851"/>
            <p:cNvSpPr>
              <a:spLocks noChangeShapeType="1"/>
            </p:cNvSpPr>
            <p:nvPr/>
          </p:nvSpPr>
          <p:spPr bwMode="auto">
            <a:xfrm>
              <a:off x="3913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48" name="Line 852"/>
            <p:cNvSpPr>
              <a:spLocks noChangeShapeType="1"/>
            </p:cNvSpPr>
            <p:nvPr/>
          </p:nvSpPr>
          <p:spPr bwMode="auto">
            <a:xfrm>
              <a:off x="3915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49" name="Line 853"/>
            <p:cNvSpPr>
              <a:spLocks noChangeShapeType="1"/>
            </p:cNvSpPr>
            <p:nvPr/>
          </p:nvSpPr>
          <p:spPr bwMode="auto">
            <a:xfrm>
              <a:off x="3920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50" name="Line 854"/>
            <p:cNvSpPr>
              <a:spLocks noChangeShapeType="1"/>
            </p:cNvSpPr>
            <p:nvPr/>
          </p:nvSpPr>
          <p:spPr bwMode="auto">
            <a:xfrm>
              <a:off x="3927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51" name="Line 855"/>
            <p:cNvSpPr>
              <a:spLocks noChangeShapeType="1"/>
            </p:cNvSpPr>
            <p:nvPr/>
          </p:nvSpPr>
          <p:spPr bwMode="auto">
            <a:xfrm flipV="1">
              <a:off x="3930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52" name="Line 856"/>
            <p:cNvSpPr>
              <a:spLocks noChangeShapeType="1"/>
            </p:cNvSpPr>
            <p:nvPr/>
          </p:nvSpPr>
          <p:spPr bwMode="auto">
            <a:xfrm>
              <a:off x="3939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53" name="Line 857"/>
            <p:cNvSpPr>
              <a:spLocks noChangeShapeType="1"/>
            </p:cNvSpPr>
            <p:nvPr/>
          </p:nvSpPr>
          <p:spPr bwMode="auto">
            <a:xfrm flipV="1">
              <a:off x="3950" y="2651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54" name="Line 858"/>
            <p:cNvSpPr>
              <a:spLocks noChangeShapeType="1"/>
            </p:cNvSpPr>
            <p:nvPr/>
          </p:nvSpPr>
          <p:spPr bwMode="auto">
            <a:xfrm>
              <a:off x="3960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55" name="Line 859"/>
            <p:cNvSpPr>
              <a:spLocks noChangeShapeType="1"/>
            </p:cNvSpPr>
            <p:nvPr/>
          </p:nvSpPr>
          <p:spPr bwMode="auto">
            <a:xfrm flipV="1">
              <a:off x="3968" y="2649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56" name="Line 860"/>
            <p:cNvSpPr>
              <a:spLocks noChangeShapeType="1"/>
            </p:cNvSpPr>
            <p:nvPr/>
          </p:nvSpPr>
          <p:spPr bwMode="auto">
            <a:xfrm>
              <a:off x="3979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57" name="Line 861"/>
            <p:cNvSpPr>
              <a:spLocks noChangeShapeType="1"/>
            </p:cNvSpPr>
            <p:nvPr/>
          </p:nvSpPr>
          <p:spPr bwMode="auto">
            <a:xfrm>
              <a:off x="3988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58" name="Line 862"/>
            <p:cNvSpPr>
              <a:spLocks noChangeShapeType="1"/>
            </p:cNvSpPr>
            <p:nvPr/>
          </p:nvSpPr>
          <p:spPr bwMode="auto">
            <a:xfrm>
              <a:off x="3997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59" name="Line 863"/>
            <p:cNvSpPr>
              <a:spLocks noChangeShapeType="1"/>
            </p:cNvSpPr>
            <p:nvPr/>
          </p:nvSpPr>
          <p:spPr bwMode="auto">
            <a:xfrm>
              <a:off x="3999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60" name="Line 864"/>
            <p:cNvSpPr>
              <a:spLocks noChangeShapeType="1"/>
            </p:cNvSpPr>
            <p:nvPr/>
          </p:nvSpPr>
          <p:spPr bwMode="auto">
            <a:xfrm>
              <a:off x="4004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61" name="Line 865"/>
            <p:cNvSpPr>
              <a:spLocks noChangeShapeType="1"/>
            </p:cNvSpPr>
            <p:nvPr/>
          </p:nvSpPr>
          <p:spPr bwMode="auto">
            <a:xfrm>
              <a:off x="4007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62" name="Line 866"/>
            <p:cNvSpPr>
              <a:spLocks noChangeShapeType="1"/>
            </p:cNvSpPr>
            <p:nvPr/>
          </p:nvSpPr>
          <p:spPr bwMode="auto">
            <a:xfrm>
              <a:off x="4011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63" name="Line 867"/>
            <p:cNvSpPr>
              <a:spLocks noChangeShapeType="1"/>
            </p:cNvSpPr>
            <p:nvPr/>
          </p:nvSpPr>
          <p:spPr bwMode="auto">
            <a:xfrm flipV="1">
              <a:off x="4017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64" name="Line 868"/>
            <p:cNvSpPr>
              <a:spLocks noChangeShapeType="1"/>
            </p:cNvSpPr>
            <p:nvPr/>
          </p:nvSpPr>
          <p:spPr bwMode="auto">
            <a:xfrm flipV="1">
              <a:off x="4026" y="2651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65" name="Line 869"/>
            <p:cNvSpPr>
              <a:spLocks noChangeShapeType="1"/>
            </p:cNvSpPr>
            <p:nvPr/>
          </p:nvSpPr>
          <p:spPr bwMode="auto">
            <a:xfrm flipV="1">
              <a:off x="4036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66" name="Line 870"/>
            <p:cNvSpPr>
              <a:spLocks noChangeShapeType="1"/>
            </p:cNvSpPr>
            <p:nvPr/>
          </p:nvSpPr>
          <p:spPr bwMode="auto">
            <a:xfrm>
              <a:off x="4040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67" name="Line 871"/>
            <p:cNvSpPr>
              <a:spLocks noChangeShapeType="1"/>
            </p:cNvSpPr>
            <p:nvPr/>
          </p:nvSpPr>
          <p:spPr bwMode="auto">
            <a:xfrm flipV="1">
              <a:off x="4048" y="2651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68" name="Line 872"/>
            <p:cNvSpPr>
              <a:spLocks noChangeShapeType="1"/>
            </p:cNvSpPr>
            <p:nvPr/>
          </p:nvSpPr>
          <p:spPr bwMode="auto">
            <a:xfrm>
              <a:off x="4056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69" name="Line 873"/>
            <p:cNvSpPr>
              <a:spLocks noChangeShapeType="1"/>
            </p:cNvSpPr>
            <p:nvPr/>
          </p:nvSpPr>
          <p:spPr bwMode="auto">
            <a:xfrm flipV="1">
              <a:off x="4066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70" name="Line 874"/>
            <p:cNvSpPr>
              <a:spLocks noChangeShapeType="1"/>
            </p:cNvSpPr>
            <p:nvPr/>
          </p:nvSpPr>
          <p:spPr bwMode="auto">
            <a:xfrm>
              <a:off x="4078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71" name="Line 875"/>
            <p:cNvSpPr>
              <a:spLocks noChangeShapeType="1"/>
            </p:cNvSpPr>
            <p:nvPr/>
          </p:nvSpPr>
          <p:spPr bwMode="auto">
            <a:xfrm>
              <a:off x="4084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72" name="Line 876"/>
            <p:cNvSpPr>
              <a:spLocks noChangeShapeType="1"/>
            </p:cNvSpPr>
            <p:nvPr/>
          </p:nvSpPr>
          <p:spPr bwMode="auto">
            <a:xfrm>
              <a:off x="4088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73" name="Line 877"/>
            <p:cNvSpPr>
              <a:spLocks noChangeShapeType="1"/>
            </p:cNvSpPr>
            <p:nvPr/>
          </p:nvSpPr>
          <p:spPr bwMode="auto">
            <a:xfrm>
              <a:off x="4096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74" name="Line 878"/>
            <p:cNvSpPr>
              <a:spLocks noChangeShapeType="1"/>
            </p:cNvSpPr>
            <p:nvPr/>
          </p:nvSpPr>
          <p:spPr bwMode="auto">
            <a:xfrm flipV="1">
              <a:off x="4106" y="2633"/>
              <a:ext cx="1" cy="34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75" name="Line 879"/>
            <p:cNvSpPr>
              <a:spLocks noChangeShapeType="1"/>
            </p:cNvSpPr>
            <p:nvPr/>
          </p:nvSpPr>
          <p:spPr bwMode="auto">
            <a:xfrm flipV="1">
              <a:off x="4115" y="2650"/>
              <a:ext cx="1" cy="17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76" name="Line 880"/>
            <p:cNvSpPr>
              <a:spLocks noChangeShapeType="1"/>
            </p:cNvSpPr>
            <p:nvPr/>
          </p:nvSpPr>
          <p:spPr bwMode="auto">
            <a:xfrm flipV="1">
              <a:off x="4125" y="2645"/>
              <a:ext cx="1" cy="2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77" name="Line 881"/>
            <p:cNvSpPr>
              <a:spLocks noChangeShapeType="1"/>
            </p:cNvSpPr>
            <p:nvPr/>
          </p:nvSpPr>
          <p:spPr bwMode="auto">
            <a:xfrm flipV="1">
              <a:off x="4135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78" name="Line 882"/>
            <p:cNvSpPr>
              <a:spLocks noChangeShapeType="1"/>
            </p:cNvSpPr>
            <p:nvPr/>
          </p:nvSpPr>
          <p:spPr bwMode="auto">
            <a:xfrm flipV="1">
              <a:off x="4145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79" name="Line 883"/>
            <p:cNvSpPr>
              <a:spLocks noChangeShapeType="1"/>
            </p:cNvSpPr>
            <p:nvPr/>
          </p:nvSpPr>
          <p:spPr bwMode="auto">
            <a:xfrm>
              <a:off x="4155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80" name="Line 884"/>
            <p:cNvSpPr>
              <a:spLocks noChangeShapeType="1"/>
            </p:cNvSpPr>
            <p:nvPr/>
          </p:nvSpPr>
          <p:spPr bwMode="auto">
            <a:xfrm flipV="1">
              <a:off x="4165" y="2638"/>
              <a:ext cx="1" cy="2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81" name="Line 885"/>
            <p:cNvSpPr>
              <a:spLocks noChangeShapeType="1"/>
            </p:cNvSpPr>
            <p:nvPr/>
          </p:nvSpPr>
          <p:spPr bwMode="auto">
            <a:xfrm flipV="1">
              <a:off x="4174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82" name="Line 886"/>
            <p:cNvSpPr>
              <a:spLocks noChangeShapeType="1"/>
            </p:cNvSpPr>
            <p:nvPr/>
          </p:nvSpPr>
          <p:spPr bwMode="auto">
            <a:xfrm flipV="1">
              <a:off x="4176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83" name="Line 887"/>
            <p:cNvSpPr>
              <a:spLocks noChangeShapeType="1"/>
            </p:cNvSpPr>
            <p:nvPr/>
          </p:nvSpPr>
          <p:spPr bwMode="auto">
            <a:xfrm flipV="1">
              <a:off x="4184" y="2647"/>
              <a:ext cx="1" cy="20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84" name="Line 888"/>
            <p:cNvSpPr>
              <a:spLocks noChangeShapeType="1"/>
            </p:cNvSpPr>
            <p:nvPr/>
          </p:nvSpPr>
          <p:spPr bwMode="auto">
            <a:xfrm flipV="1">
              <a:off x="4194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85" name="Line 889"/>
            <p:cNvSpPr>
              <a:spLocks noChangeShapeType="1"/>
            </p:cNvSpPr>
            <p:nvPr/>
          </p:nvSpPr>
          <p:spPr bwMode="auto">
            <a:xfrm>
              <a:off x="4205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86" name="Line 890"/>
            <p:cNvSpPr>
              <a:spLocks noChangeShapeType="1"/>
            </p:cNvSpPr>
            <p:nvPr/>
          </p:nvSpPr>
          <p:spPr bwMode="auto">
            <a:xfrm>
              <a:off x="4215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87" name="Line 891"/>
            <p:cNvSpPr>
              <a:spLocks noChangeShapeType="1"/>
            </p:cNvSpPr>
            <p:nvPr/>
          </p:nvSpPr>
          <p:spPr bwMode="auto">
            <a:xfrm>
              <a:off x="4223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88" name="Line 892"/>
            <p:cNvSpPr>
              <a:spLocks noChangeShapeType="1"/>
            </p:cNvSpPr>
            <p:nvPr/>
          </p:nvSpPr>
          <p:spPr bwMode="auto">
            <a:xfrm>
              <a:off x="4232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89" name="Line 893"/>
            <p:cNvSpPr>
              <a:spLocks noChangeShapeType="1"/>
            </p:cNvSpPr>
            <p:nvPr/>
          </p:nvSpPr>
          <p:spPr bwMode="auto">
            <a:xfrm>
              <a:off x="4241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90" name="Line 894"/>
            <p:cNvSpPr>
              <a:spLocks noChangeShapeType="1"/>
            </p:cNvSpPr>
            <p:nvPr/>
          </p:nvSpPr>
          <p:spPr bwMode="auto">
            <a:xfrm>
              <a:off x="4243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91" name="Line 895"/>
            <p:cNvSpPr>
              <a:spLocks noChangeShapeType="1"/>
            </p:cNvSpPr>
            <p:nvPr/>
          </p:nvSpPr>
          <p:spPr bwMode="auto">
            <a:xfrm flipV="1">
              <a:off x="4253" y="2651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92" name="Line 896"/>
            <p:cNvSpPr>
              <a:spLocks noChangeShapeType="1"/>
            </p:cNvSpPr>
            <p:nvPr/>
          </p:nvSpPr>
          <p:spPr bwMode="auto">
            <a:xfrm flipV="1">
              <a:off x="4263" y="2649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93" name="Line 897"/>
            <p:cNvSpPr>
              <a:spLocks noChangeShapeType="1"/>
            </p:cNvSpPr>
            <p:nvPr/>
          </p:nvSpPr>
          <p:spPr bwMode="auto">
            <a:xfrm flipV="1">
              <a:off x="4271" y="2651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94" name="Line 898"/>
            <p:cNvSpPr>
              <a:spLocks noChangeShapeType="1"/>
            </p:cNvSpPr>
            <p:nvPr/>
          </p:nvSpPr>
          <p:spPr bwMode="auto">
            <a:xfrm flipV="1">
              <a:off x="4280" y="2651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95" name="Line 899"/>
            <p:cNvSpPr>
              <a:spLocks noChangeShapeType="1"/>
            </p:cNvSpPr>
            <p:nvPr/>
          </p:nvSpPr>
          <p:spPr bwMode="auto">
            <a:xfrm flipV="1">
              <a:off x="4292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96" name="Line 900"/>
            <p:cNvSpPr>
              <a:spLocks noChangeShapeType="1"/>
            </p:cNvSpPr>
            <p:nvPr/>
          </p:nvSpPr>
          <p:spPr bwMode="auto">
            <a:xfrm>
              <a:off x="4294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97" name="Line 901"/>
            <p:cNvSpPr>
              <a:spLocks noChangeShapeType="1"/>
            </p:cNvSpPr>
            <p:nvPr/>
          </p:nvSpPr>
          <p:spPr bwMode="auto">
            <a:xfrm>
              <a:off x="4299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98" name="Line 902"/>
            <p:cNvSpPr>
              <a:spLocks noChangeShapeType="1"/>
            </p:cNvSpPr>
            <p:nvPr/>
          </p:nvSpPr>
          <p:spPr bwMode="auto">
            <a:xfrm>
              <a:off x="4302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899" name="Line 903"/>
            <p:cNvSpPr>
              <a:spLocks noChangeShapeType="1"/>
            </p:cNvSpPr>
            <p:nvPr/>
          </p:nvSpPr>
          <p:spPr bwMode="auto">
            <a:xfrm>
              <a:off x="4311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00" name="Line 904"/>
            <p:cNvSpPr>
              <a:spLocks noChangeShapeType="1"/>
            </p:cNvSpPr>
            <p:nvPr/>
          </p:nvSpPr>
          <p:spPr bwMode="auto">
            <a:xfrm>
              <a:off x="4320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01" name="Line 905"/>
            <p:cNvSpPr>
              <a:spLocks noChangeShapeType="1"/>
            </p:cNvSpPr>
            <p:nvPr/>
          </p:nvSpPr>
          <p:spPr bwMode="auto">
            <a:xfrm>
              <a:off x="4324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02" name="Line 906"/>
            <p:cNvSpPr>
              <a:spLocks noChangeShapeType="1"/>
            </p:cNvSpPr>
            <p:nvPr/>
          </p:nvSpPr>
          <p:spPr bwMode="auto">
            <a:xfrm>
              <a:off x="4330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03" name="Line 907"/>
            <p:cNvSpPr>
              <a:spLocks noChangeShapeType="1"/>
            </p:cNvSpPr>
            <p:nvPr/>
          </p:nvSpPr>
          <p:spPr bwMode="auto">
            <a:xfrm>
              <a:off x="4340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04" name="Line 908"/>
            <p:cNvSpPr>
              <a:spLocks noChangeShapeType="1"/>
            </p:cNvSpPr>
            <p:nvPr/>
          </p:nvSpPr>
          <p:spPr bwMode="auto">
            <a:xfrm>
              <a:off x="4343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05" name="Line 909"/>
            <p:cNvSpPr>
              <a:spLocks noChangeShapeType="1"/>
            </p:cNvSpPr>
            <p:nvPr/>
          </p:nvSpPr>
          <p:spPr bwMode="auto">
            <a:xfrm>
              <a:off x="4350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06" name="Line 910"/>
            <p:cNvSpPr>
              <a:spLocks noChangeShapeType="1"/>
            </p:cNvSpPr>
            <p:nvPr/>
          </p:nvSpPr>
          <p:spPr bwMode="auto">
            <a:xfrm>
              <a:off x="4356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07" name="Line 911"/>
            <p:cNvSpPr>
              <a:spLocks noChangeShapeType="1"/>
            </p:cNvSpPr>
            <p:nvPr/>
          </p:nvSpPr>
          <p:spPr bwMode="auto">
            <a:xfrm flipV="1">
              <a:off x="4359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08" name="Line 912"/>
            <p:cNvSpPr>
              <a:spLocks noChangeShapeType="1"/>
            </p:cNvSpPr>
            <p:nvPr/>
          </p:nvSpPr>
          <p:spPr bwMode="auto">
            <a:xfrm>
              <a:off x="4361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09" name="Line 913"/>
            <p:cNvSpPr>
              <a:spLocks noChangeShapeType="1"/>
            </p:cNvSpPr>
            <p:nvPr/>
          </p:nvSpPr>
          <p:spPr bwMode="auto">
            <a:xfrm>
              <a:off x="4369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10" name="Line 914"/>
            <p:cNvSpPr>
              <a:spLocks noChangeShapeType="1"/>
            </p:cNvSpPr>
            <p:nvPr/>
          </p:nvSpPr>
          <p:spPr bwMode="auto">
            <a:xfrm>
              <a:off x="4374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11" name="Line 915"/>
            <p:cNvSpPr>
              <a:spLocks noChangeShapeType="1"/>
            </p:cNvSpPr>
            <p:nvPr/>
          </p:nvSpPr>
          <p:spPr bwMode="auto">
            <a:xfrm>
              <a:off x="4377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12" name="Line 916"/>
            <p:cNvSpPr>
              <a:spLocks noChangeShapeType="1"/>
            </p:cNvSpPr>
            <p:nvPr/>
          </p:nvSpPr>
          <p:spPr bwMode="auto">
            <a:xfrm>
              <a:off x="4380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13" name="Line 917"/>
            <p:cNvSpPr>
              <a:spLocks noChangeShapeType="1"/>
            </p:cNvSpPr>
            <p:nvPr/>
          </p:nvSpPr>
          <p:spPr bwMode="auto">
            <a:xfrm>
              <a:off x="4388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14" name="Line 918"/>
            <p:cNvSpPr>
              <a:spLocks noChangeShapeType="1"/>
            </p:cNvSpPr>
            <p:nvPr/>
          </p:nvSpPr>
          <p:spPr bwMode="auto">
            <a:xfrm flipV="1">
              <a:off x="4391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15" name="Line 919"/>
            <p:cNvSpPr>
              <a:spLocks noChangeShapeType="1"/>
            </p:cNvSpPr>
            <p:nvPr/>
          </p:nvSpPr>
          <p:spPr bwMode="auto">
            <a:xfrm>
              <a:off x="4396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16" name="Line 920"/>
            <p:cNvSpPr>
              <a:spLocks noChangeShapeType="1"/>
            </p:cNvSpPr>
            <p:nvPr/>
          </p:nvSpPr>
          <p:spPr bwMode="auto">
            <a:xfrm>
              <a:off x="4398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17" name="Line 921"/>
            <p:cNvSpPr>
              <a:spLocks noChangeShapeType="1"/>
            </p:cNvSpPr>
            <p:nvPr/>
          </p:nvSpPr>
          <p:spPr bwMode="auto">
            <a:xfrm flipV="1">
              <a:off x="4407" y="265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18" name="Line 922"/>
            <p:cNvSpPr>
              <a:spLocks noChangeShapeType="1"/>
            </p:cNvSpPr>
            <p:nvPr/>
          </p:nvSpPr>
          <p:spPr bwMode="auto">
            <a:xfrm>
              <a:off x="4416" y="266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919" name="Rectangle 923"/>
            <p:cNvSpPr>
              <a:spLocks noChangeArrowheads="1"/>
            </p:cNvSpPr>
            <p:nvPr/>
          </p:nvSpPr>
          <p:spPr bwMode="auto">
            <a:xfrm>
              <a:off x="3824" y="1916"/>
              <a:ext cx="212" cy="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Courier New" pitchFamily="49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000000"/>
                  </a:solidFill>
                  <a:latin typeface="Courier New" pitchFamily="49" charset="0"/>
                </a:rPr>
                <a:t>Max: 850193</a:t>
              </a:r>
            </a:p>
          </p:txBody>
        </p:sp>
        <p:sp>
          <p:nvSpPr>
            <p:cNvPr id="107920" name="Rectangle 924"/>
            <p:cNvSpPr>
              <a:spLocks noChangeArrowheads="1"/>
            </p:cNvSpPr>
            <p:nvPr/>
          </p:nvSpPr>
          <p:spPr bwMode="auto">
            <a:xfrm rot="-5400000">
              <a:off x="3211" y="1923"/>
              <a:ext cx="202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 298.1</a:t>
              </a:r>
            </a:p>
          </p:txBody>
        </p:sp>
        <p:sp>
          <p:nvSpPr>
            <p:cNvPr id="107921" name="Rectangle 925"/>
            <p:cNvSpPr>
              <a:spLocks noChangeArrowheads="1"/>
            </p:cNvSpPr>
            <p:nvPr/>
          </p:nvSpPr>
          <p:spPr bwMode="auto">
            <a:xfrm rot="-5400000">
              <a:off x="3292" y="2217"/>
              <a:ext cx="202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 300.1</a:t>
              </a:r>
            </a:p>
          </p:txBody>
        </p:sp>
        <p:sp>
          <p:nvSpPr>
            <p:cNvPr id="107922" name="Rectangle 926"/>
            <p:cNvSpPr>
              <a:spLocks noChangeArrowheads="1"/>
            </p:cNvSpPr>
            <p:nvPr/>
          </p:nvSpPr>
          <p:spPr bwMode="auto">
            <a:xfrm rot="-5400000">
              <a:off x="3058" y="2382"/>
              <a:ext cx="202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 276.1</a:t>
              </a:r>
            </a:p>
          </p:txBody>
        </p:sp>
        <p:sp>
          <p:nvSpPr>
            <p:cNvPr id="107923" name="Rectangle 927"/>
            <p:cNvSpPr>
              <a:spLocks noChangeArrowheads="1"/>
            </p:cNvSpPr>
            <p:nvPr/>
          </p:nvSpPr>
          <p:spPr bwMode="auto">
            <a:xfrm rot="-5400000">
              <a:off x="2705" y="2435"/>
              <a:ext cx="202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 240.1</a:t>
              </a:r>
            </a:p>
          </p:txBody>
        </p:sp>
      </p:grpSp>
      <p:grpSp>
        <p:nvGrpSpPr>
          <p:cNvPr id="107526" name="Group 928"/>
          <p:cNvGrpSpPr>
            <a:grpSpLocks/>
          </p:cNvGrpSpPr>
          <p:nvPr/>
        </p:nvGrpSpPr>
        <p:grpSpPr bwMode="auto">
          <a:xfrm>
            <a:off x="1828800" y="4645025"/>
            <a:ext cx="5184775" cy="1495425"/>
            <a:chOff x="1152" y="2736"/>
            <a:chExt cx="3266" cy="942"/>
          </a:xfrm>
        </p:grpSpPr>
        <p:grpSp>
          <p:nvGrpSpPr>
            <p:cNvPr id="107531" name="Group 929"/>
            <p:cNvGrpSpPr>
              <a:grpSpLocks/>
            </p:cNvGrpSpPr>
            <p:nvPr/>
          </p:nvGrpSpPr>
          <p:grpSpPr bwMode="auto">
            <a:xfrm>
              <a:off x="1152" y="2736"/>
              <a:ext cx="3266" cy="943"/>
              <a:chOff x="1152" y="2736"/>
              <a:chExt cx="3266" cy="943"/>
            </a:xfrm>
          </p:grpSpPr>
          <p:sp>
            <p:nvSpPr>
              <p:cNvPr id="107627" name="Rectangle 930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258" cy="93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28" name="Line 931"/>
              <p:cNvSpPr>
                <a:spLocks noChangeShapeType="1"/>
              </p:cNvSpPr>
              <p:nvPr/>
            </p:nvSpPr>
            <p:spPr bwMode="auto">
              <a:xfrm>
                <a:off x="1431" y="3618"/>
                <a:ext cx="297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29" name="Rectangle 932"/>
              <p:cNvSpPr>
                <a:spLocks noChangeArrowheads="1"/>
              </p:cNvSpPr>
              <p:nvPr/>
            </p:nvSpPr>
            <p:spPr bwMode="auto">
              <a:xfrm>
                <a:off x="4306" y="3640"/>
                <a:ext cx="51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m/z</a:t>
                </a:r>
              </a:p>
            </p:txBody>
          </p:sp>
          <p:sp>
            <p:nvSpPr>
              <p:cNvPr id="107630" name="Line 933"/>
              <p:cNvSpPr>
                <a:spLocks noChangeShapeType="1"/>
              </p:cNvSpPr>
              <p:nvPr/>
            </p:nvSpPr>
            <p:spPr bwMode="auto">
              <a:xfrm>
                <a:off x="1450" y="3618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31" name="Rectangle 934"/>
              <p:cNvSpPr>
                <a:spLocks noChangeArrowheads="1"/>
              </p:cNvSpPr>
              <p:nvPr/>
            </p:nvSpPr>
            <p:spPr bwMode="auto">
              <a:xfrm>
                <a:off x="1397" y="3634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07632" name="Line 935"/>
              <p:cNvSpPr>
                <a:spLocks noChangeShapeType="1"/>
              </p:cNvSpPr>
              <p:nvPr/>
            </p:nvSpPr>
            <p:spPr bwMode="auto">
              <a:xfrm>
                <a:off x="1545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33" name="Line 936"/>
              <p:cNvSpPr>
                <a:spLocks noChangeShapeType="1"/>
              </p:cNvSpPr>
              <p:nvPr/>
            </p:nvSpPr>
            <p:spPr bwMode="auto">
              <a:xfrm>
                <a:off x="1640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34" name="Line 937"/>
              <p:cNvSpPr>
                <a:spLocks noChangeShapeType="1"/>
              </p:cNvSpPr>
              <p:nvPr/>
            </p:nvSpPr>
            <p:spPr bwMode="auto">
              <a:xfrm>
                <a:off x="1735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35" name="Line 938"/>
              <p:cNvSpPr>
                <a:spLocks noChangeShapeType="1"/>
              </p:cNvSpPr>
              <p:nvPr/>
            </p:nvSpPr>
            <p:spPr bwMode="auto">
              <a:xfrm>
                <a:off x="1830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36" name="Line 939"/>
              <p:cNvSpPr>
                <a:spLocks noChangeShapeType="1"/>
              </p:cNvSpPr>
              <p:nvPr/>
            </p:nvSpPr>
            <p:spPr bwMode="auto">
              <a:xfrm>
                <a:off x="1925" y="3618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37" name="Rectangle 940"/>
              <p:cNvSpPr>
                <a:spLocks noChangeArrowheads="1"/>
              </p:cNvSpPr>
              <p:nvPr/>
            </p:nvSpPr>
            <p:spPr bwMode="auto">
              <a:xfrm>
                <a:off x="1872" y="3634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150</a:t>
                </a:r>
              </a:p>
            </p:txBody>
          </p:sp>
          <p:sp>
            <p:nvSpPr>
              <p:cNvPr id="107638" name="Line 941"/>
              <p:cNvSpPr>
                <a:spLocks noChangeShapeType="1"/>
              </p:cNvSpPr>
              <p:nvPr/>
            </p:nvSpPr>
            <p:spPr bwMode="auto">
              <a:xfrm>
                <a:off x="2020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39" name="Line 942"/>
              <p:cNvSpPr>
                <a:spLocks noChangeShapeType="1"/>
              </p:cNvSpPr>
              <p:nvPr/>
            </p:nvSpPr>
            <p:spPr bwMode="auto">
              <a:xfrm>
                <a:off x="2115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40" name="Line 943"/>
              <p:cNvSpPr>
                <a:spLocks noChangeShapeType="1"/>
              </p:cNvSpPr>
              <p:nvPr/>
            </p:nvSpPr>
            <p:spPr bwMode="auto">
              <a:xfrm>
                <a:off x="2210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41" name="Line 944"/>
              <p:cNvSpPr>
                <a:spLocks noChangeShapeType="1"/>
              </p:cNvSpPr>
              <p:nvPr/>
            </p:nvSpPr>
            <p:spPr bwMode="auto">
              <a:xfrm>
                <a:off x="2305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42" name="Line 945"/>
              <p:cNvSpPr>
                <a:spLocks noChangeShapeType="1"/>
              </p:cNvSpPr>
              <p:nvPr/>
            </p:nvSpPr>
            <p:spPr bwMode="auto">
              <a:xfrm>
                <a:off x="2400" y="3618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43" name="Rectangle 946"/>
              <p:cNvSpPr>
                <a:spLocks noChangeArrowheads="1"/>
              </p:cNvSpPr>
              <p:nvPr/>
            </p:nvSpPr>
            <p:spPr bwMode="auto">
              <a:xfrm>
                <a:off x="2347" y="3634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200</a:t>
                </a:r>
              </a:p>
            </p:txBody>
          </p:sp>
          <p:sp>
            <p:nvSpPr>
              <p:cNvPr id="107644" name="Line 947"/>
              <p:cNvSpPr>
                <a:spLocks noChangeShapeType="1"/>
              </p:cNvSpPr>
              <p:nvPr/>
            </p:nvSpPr>
            <p:spPr bwMode="auto">
              <a:xfrm>
                <a:off x="2495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45" name="Line 948"/>
              <p:cNvSpPr>
                <a:spLocks noChangeShapeType="1"/>
              </p:cNvSpPr>
              <p:nvPr/>
            </p:nvSpPr>
            <p:spPr bwMode="auto">
              <a:xfrm>
                <a:off x="2590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46" name="Line 949"/>
              <p:cNvSpPr>
                <a:spLocks noChangeShapeType="1"/>
              </p:cNvSpPr>
              <p:nvPr/>
            </p:nvSpPr>
            <p:spPr bwMode="auto">
              <a:xfrm>
                <a:off x="2685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47" name="Line 950"/>
              <p:cNvSpPr>
                <a:spLocks noChangeShapeType="1"/>
              </p:cNvSpPr>
              <p:nvPr/>
            </p:nvSpPr>
            <p:spPr bwMode="auto">
              <a:xfrm>
                <a:off x="2781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48" name="Line 951"/>
              <p:cNvSpPr>
                <a:spLocks noChangeShapeType="1"/>
              </p:cNvSpPr>
              <p:nvPr/>
            </p:nvSpPr>
            <p:spPr bwMode="auto">
              <a:xfrm>
                <a:off x="2876" y="3618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49" name="Rectangle 952"/>
              <p:cNvSpPr>
                <a:spLocks noChangeArrowheads="1"/>
              </p:cNvSpPr>
              <p:nvPr/>
            </p:nvSpPr>
            <p:spPr bwMode="auto">
              <a:xfrm>
                <a:off x="2823" y="3634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250</a:t>
                </a:r>
              </a:p>
            </p:txBody>
          </p:sp>
          <p:sp>
            <p:nvSpPr>
              <p:cNvPr id="107650" name="Line 953"/>
              <p:cNvSpPr>
                <a:spLocks noChangeShapeType="1"/>
              </p:cNvSpPr>
              <p:nvPr/>
            </p:nvSpPr>
            <p:spPr bwMode="auto">
              <a:xfrm>
                <a:off x="2971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51" name="Line 954"/>
              <p:cNvSpPr>
                <a:spLocks noChangeShapeType="1"/>
              </p:cNvSpPr>
              <p:nvPr/>
            </p:nvSpPr>
            <p:spPr bwMode="auto">
              <a:xfrm>
                <a:off x="3066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52" name="Line 955"/>
              <p:cNvSpPr>
                <a:spLocks noChangeShapeType="1"/>
              </p:cNvSpPr>
              <p:nvPr/>
            </p:nvSpPr>
            <p:spPr bwMode="auto">
              <a:xfrm>
                <a:off x="3161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53" name="Line 956"/>
              <p:cNvSpPr>
                <a:spLocks noChangeShapeType="1"/>
              </p:cNvSpPr>
              <p:nvPr/>
            </p:nvSpPr>
            <p:spPr bwMode="auto">
              <a:xfrm>
                <a:off x="3256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54" name="Line 957"/>
              <p:cNvSpPr>
                <a:spLocks noChangeShapeType="1"/>
              </p:cNvSpPr>
              <p:nvPr/>
            </p:nvSpPr>
            <p:spPr bwMode="auto">
              <a:xfrm>
                <a:off x="3351" y="3618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55" name="Rectangle 958"/>
              <p:cNvSpPr>
                <a:spLocks noChangeArrowheads="1"/>
              </p:cNvSpPr>
              <p:nvPr/>
            </p:nvSpPr>
            <p:spPr bwMode="auto">
              <a:xfrm>
                <a:off x="3298" y="3634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300</a:t>
                </a:r>
              </a:p>
            </p:txBody>
          </p:sp>
          <p:sp>
            <p:nvSpPr>
              <p:cNvPr id="107656" name="Line 959"/>
              <p:cNvSpPr>
                <a:spLocks noChangeShapeType="1"/>
              </p:cNvSpPr>
              <p:nvPr/>
            </p:nvSpPr>
            <p:spPr bwMode="auto">
              <a:xfrm>
                <a:off x="3446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57" name="Line 960"/>
              <p:cNvSpPr>
                <a:spLocks noChangeShapeType="1"/>
              </p:cNvSpPr>
              <p:nvPr/>
            </p:nvSpPr>
            <p:spPr bwMode="auto">
              <a:xfrm>
                <a:off x="3541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58" name="Line 961"/>
              <p:cNvSpPr>
                <a:spLocks noChangeShapeType="1"/>
              </p:cNvSpPr>
              <p:nvPr/>
            </p:nvSpPr>
            <p:spPr bwMode="auto">
              <a:xfrm>
                <a:off x="3636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59" name="Line 962"/>
              <p:cNvSpPr>
                <a:spLocks noChangeShapeType="1"/>
              </p:cNvSpPr>
              <p:nvPr/>
            </p:nvSpPr>
            <p:spPr bwMode="auto">
              <a:xfrm>
                <a:off x="3731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60" name="Line 963"/>
              <p:cNvSpPr>
                <a:spLocks noChangeShapeType="1"/>
              </p:cNvSpPr>
              <p:nvPr/>
            </p:nvSpPr>
            <p:spPr bwMode="auto">
              <a:xfrm>
                <a:off x="3826" y="3618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61" name="Rectangle 964"/>
              <p:cNvSpPr>
                <a:spLocks noChangeArrowheads="1"/>
              </p:cNvSpPr>
              <p:nvPr/>
            </p:nvSpPr>
            <p:spPr bwMode="auto">
              <a:xfrm>
                <a:off x="3773" y="3634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350</a:t>
                </a:r>
              </a:p>
            </p:txBody>
          </p:sp>
          <p:sp>
            <p:nvSpPr>
              <p:cNvPr id="107662" name="Line 965"/>
              <p:cNvSpPr>
                <a:spLocks noChangeShapeType="1"/>
              </p:cNvSpPr>
              <p:nvPr/>
            </p:nvSpPr>
            <p:spPr bwMode="auto">
              <a:xfrm>
                <a:off x="3921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63" name="Line 966"/>
              <p:cNvSpPr>
                <a:spLocks noChangeShapeType="1"/>
              </p:cNvSpPr>
              <p:nvPr/>
            </p:nvSpPr>
            <p:spPr bwMode="auto">
              <a:xfrm>
                <a:off x="4016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64" name="Line 967"/>
              <p:cNvSpPr>
                <a:spLocks noChangeShapeType="1"/>
              </p:cNvSpPr>
              <p:nvPr/>
            </p:nvSpPr>
            <p:spPr bwMode="auto">
              <a:xfrm>
                <a:off x="4111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65" name="Line 968"/>
              <p:cNvSpPr>
                <a:spLocks noChangeShapeType="1"/>
              </p:cNvSpPr>
              <p:nvPr/>
            </p:nvSpPr>
            <p:spPr bwMode="auto">
              <a:xfrm>
                <a:off x="4206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66" name="Line 969"/>
              <p:cNvSpPr>
                <a:spLocks noChangeShapeType="1"/>
              </p:cNvSpPr>
              <p:nvPr/>
            </p:nvSpPr>
            <p:spPr bwMode="auto">
              <a:xfrm>
                <a:off x="4301" y="3618"/>
                <a:ext cx="1" cy="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67" name="Line 970"/>
              <p:cNvSpPr>
                <a:spLocks noChangeShapeType="1"/>
              </p:cNvSpPr>
              <p:nvPr/>
            </p:nvSpPr>
            <p:spPr bwMode="auto">
              <a:xfrm>
                <a:off x="4397" y="3618"/>
                <a:ext cx="1" cy="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68" name="Line 971"/>
              <p:cNvSpPr>
                <a:spLocks noChangeShapeType="1"/>
              </p:cNvSpPr>
              <p:nvPr/>
            </p:nvSpPr>
            <p:spPr bwMode="auto">
              <a:xfrm flipV="1">
                <a:off x="1431" y="2777"/>
                <a:ext cx="1" cy="8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69" name="Line 972"/>
              <p:cNvSpPr>
                <a:spLocks noChangeShapeType="1"/>
              </p:cNvSpPr>
              <p:nvPr/>
            </p:nvSpPr>
            <p:spPr bwMode="auto">
              <a:xfrm flipH="1">
                <a:off x="1409" y="3618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70" name="Line 973"/>
              <p:cNvSpPr>
                <a:spLocks noChangeShapeType="1"/>
              </p:cNvSpPr>
              <p:nvPr/>
            </p:nvSpPr>
            <p:spPr bwMode="auto">
              <a:xfrm flipH="1">
                <a:off x="1393" y="3580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71" name="Rectangle 974"/>
              <p:cNvSpPr>
                <a:spLocks noChangeArrowheads="1"/>
              </p:cNvSpPr>
              <p:nvPr/>
            </p:nvSpPr>
            <p:spPr bwMode="auto">
              <a:xfrm>
                <a:off x="1347" y="3564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107672" name="Line 975"/>
              <p:cNvSpPr>
                <a:spLocks noChangeShapeType="1"/>
              </p:cNvSpPr>
              <p:nvPr/>
            </p:nvSpPr>
            <p:spPr bwMode="auto">
              <a:xfrm flipH="1">
                <a:off x="1409" y="3542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73" name="Line 976"/>
              <p:cNvSpPr>
                <a:spLocks noChangeShapeType="1"/>
              </p:cNvSpPr>
              <p:nvPr/>
            </p:nvSpPr>
            <p:spPr bwMode="auto">
              <a:xfrm flipH="1">
                <a:off x="1409" y="3504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74" name="Line 977"/>
              <p:cNvSpPr>
                <a:spLocks noChangeShapeType="1"/>
              </p:cNvSpPr>
              <p:nvPr/>
            </p:nvSpPr>
            <p:spPr bwMode="auto">
              <a:xfrm flipH="1">
                <a:off x="1409" y="3466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75" name="Line 978"/>
              <p:cNvSpPr>
                <a:spLocks noChangeShapeType="1"/>
              </p:cNvSpPr>
              <p:nvPr/>
            </p:nvSpPr>
            <p:spPr bwMode="auto">
              <a:xfrm flipH="1">
                <a:off x="1393" y="3428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76" name="Rectangle 979"/>
              <p:cNvSpPr>
                <a:spLocks noChangeArrowheads="1"/>
              </p:cNvSpPr>
              <p:nvPr/>
            </p:nvSpPr>
            <p:spPr bwMode="auto">
              <a:xfrm>
                <a:off x="1311" y="3412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20</a:t>
                </a:r>
              </a:p>
            </p:txBody>
          </p:sp>
          <p:sp>
            <p:nvSpPr>
              <p:cNvPr id="107677" name="Line 980"/>
              <p:cNvSpPr>
                <a:spLocks noChangeShapeType="1"/>
              </p:cNvSpPr>
              <p:nvPr/>
            </p:nvSpPr>
            <p:spPr bwMode="auto">
              <a:xfrm flipH="1">
                <a:off x="1409" y="3390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78" name="Line 981"/>
              <p:cNvSpPr>
                <a:spLocks noChangeShapeType="1"/>
              </p:cNvSpPr>
              <p:nvPr/>
            </p:nvSpPr>
            <p:spPr bwMode="auto">
              <a:xfrm flipH="1">
                <a:off x="1409" y="3352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79" name="Line 982"/>
              <p:cNvSpPr>
                <a:spLocks noChangeShapeType="1"/>
              </p:cNvSpPr>
              <p:nvPr/>
            </p:nvSpPr>
            <p:spPr bwMode="auto">
              <a:xfrm flipH="1">
                <a:off x="1409" y="3314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80" name="Line 983"/>
              <p:cNvSpPr>
                <a:spLocks noChangeShapeType="1"/>
              </p:cNvSpPr>
              <p:nvPr/>
            </p:nvSpPr>
            <p:spPr bwMode="auto">
              <a:xfrm flipH="1">
                <a:off x="1393" y="3277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81" name="Rectangle 984"/>
              <p:cNvSpPr>
                <a:spLocks noChangeArrowheads="1"/>
              </p:cNvSpPr>
              <p:nvPr/>
            </p:nvSpPr>
            <p:spPr bwMode="auto">
              <a:xfrm>
                <a:off x="1311" y="3261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107682" name="Line 985"/>
              <p:cNvSpPr>
                <a:spLocks noChangeShapeType="1"/>
              </p:cNvSpPr>
              <p:nvPr/>
            </p:nvSpPr>
            <p:spPr bwMode="auto">
              <a:xfrm flipH="1">
                <a:off x="1409" y="3239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83" name="Line 986"/>
              <p:cNvSpPr>
                <a:spLocks noChangeShapeType="1"/>
              </p:cNvSpPr>
              <p:nvPr/>
            </p:nvSpPr>
            <p:spPr bwMode="auto">
              <a:xfrm flipH="1">
                <a:off x="1409" y="3201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84" name="Line 987"/>
              <p:cNvSpPr>
                <a:spLocks noChangeShapeType="1"/>
              </p:cNvSpPr>
              <p:nvPr/>
            </p:nvSpPr>
            <p:spPr bwMode="auto">
              <a:xfrm flipH="1">
                <a:off x="1409" y="3163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85" name="Line 988"/>
              <p:cNvSpPr>
                <a:spLocks noChangeShapeType="1"/>
              </p:cNvSpPr>
              <p:nvPr/>
            </p:nvSpPr>
            <p:spPr bwMode="auto">
              <a:xfrm flipH="1">
                <a:off x="1393" y="3125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86" name="Rectangle 989"/>
              <p:cNvSpPr>
                <a:spLocks noChangeArrowheads="1"/>
              </p:cNvSpPr>
              <p:nvPr/>
            </p:nvSpPr>
            <p:spPr bwMode="auto">
              <a:xfrm>
                <a:off x="1311" y="3109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60</a:t>
                </a:r>
              </a:p>
            </p:txBody>
          </p:sp>
          <p:sp>
            <p:nvSpPr>
              <p:cNvPr id="107687" name="Line 990"/>
              <p:cNvSpPr>
                <a:spLocks noChangeShapeType="1"/>
              </p:cNvSpPr>
              <p:nvPr/>
            </p:nvSpPr>
            <p:spPr bwMode="auto">
              <a:xfrm flipH="1">
                <a:off x="1409" y="3087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88" name="Line 991"/>
              <p:cNvSpPr>
                <a:spLocks noChangeShapeType="1"/>
              </p:cNvSpPr>
              <p:nvPr/>
            </p:nvSpPr>
            <p:spPr bwMode="auto">
              <a:xfrm flipH="1">
                <a:off x="1409" y="3049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89" name="Line 992"/>
              <p:cNvSpPr>
                <a:spLocks noChangeShapeType="1"/>
              </p:cNvSpPr>
              <p:nvPr/>
            </p:nvSpPr>
            <p:spPr bwMode="auto">
              <a:xfrm flipH="1">
                <a:off x="1409" y="3011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90" name="Line 993"/>
              <p:cNvSpPr>
                <a:spLocks noChangeShapeType="1"/>
              </p:cNvSpPr>
              <p:nvPr/>
            </p:nvSpPr>
            <p:spPr bwMode="auto">
              <a:xfrm flipH="1">
                <a:off x="1393" y="2973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91" name="Rectangle 994"/>
              <p:cNvSpPr>
                <a:spLocks noChangeArrowheads="1"/>
              </p:cNvSpPr>
              <p:nvPr/>
            </p:nvSpPr>
            <p:spPr bwMode="auto">
              <a:xfrm>
                <a:off x="1311" y="2957"/>
                <a:ext cx="35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sp>
            <p:nvSpPr>
              <p:cNvPr id="107692" name="Line 995"/>
              <p:cNvSpPr>
                <a:spLocks noChangeShapeType="1"/>
              </p:cNvSpPr>
              <p:nvPr/>
            </p:nvSpPr>
            <p:spPr bwMode="auto">
              <a:xfrm flipH="1">
                <a:off x="1409" y="2935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93" name="Line 996"/>
              <p:cNvSpPr>
                <a:spLocks noChangeShapeType="1"/>
              </p:cNvSpPr>
              <p:nvPr/>
            </p:nvSpPr>
            <p:spPr bwMode="auto">
              <a:xfrm flipH="1">
                <a:off x="1409" y="2897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94" name="Line 997"/>
              <p:cNvSpPr>
                <a:spLocks noChangeShapeType="1"/>
              </p:cNvSpPr>
              <p:nvPr/>
            </p:nvSpPr>
            <p:spPr bwMode="auto">
              <a:xfrm flipH="1">
                <a:off x="1409" y="2860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95" name="Line 998"/>
              <p:cNvSpPr>
                <a:spLocks noChangeShapeType="1"/>
              </p:cNvSpPr>
              <p:nvPr/>
            </p:nvSpPr>
            <p:spPr bwMode="auto">
              <a:xfrm flipH="1">
                <a:off x="1393" y="2822"/>
                <a:ext cx="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96" name="Rectangle 999"/>
              <p:cNvSpPr>
                <a:spLocks noChangeArrowheads="1"/>
              </p:cNvSpPr>
              <p:nvPr/>
            </p:nvSpPr>
            <p:spPr bwMode="auto">
              <a:xfrm>
                <a:off x="1276" y="2806"/>
                <a:ext cx="53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07697" name="Line 1000"/>
              <p:cNvSpPr>
                <a:spLocks noChangeShapeType="1"/>
              </p:cNvSpPr>
              <p:nvPr/>
            </p:nvSpPr>
            <p:spPr bwMode="auto">
              <a:xfrm flipH="1">
                <a:off x="1409" y="2784"/>
                <a:ext cx="2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98" name="Freeform 1001"/>
              <p:cNvSpPr>
                <a:spLocks noChangeArrowheads="1"/>
              </p:cNvSpPr>
              <p:nvPr/>
            </p:nvSpPr>
            <p:spPr bwMode="auto">
              <a:xfrm>
                <a:off x="1458" y="2822"/>
                <a:ext cx="2960" cy="758"/>
              </a:xfrm>
              <a:custGeom>
                <a:avLst/>
                <a:gdLst>
                  <a:gd name="T0" fmla="*/ 1 w 5918"/>
                  <a:gd name="T1" fmla="*/ 0 h 2274"/>
                  <a:gd name="T2" fmla="*/ 1 w 5918"/>
                  <a:gd name="T3" fmla="*/ 0 h 2274"/>
                  <a:gd name="T4" fmla="*/ 1 w 5918"/>
                  <a:gd name="T5" fmla="*/ 0 h 2274"/>
                  <a:gd name="T6" fmla="*/ 1 w 5918"/>
                  <a:gd name="T7" fmla="*/ 0 h 2274"/>
                  <a:gd name="T8" fmla="*/ 1 w 5918"/>
                  <a:gd name="T9" fmla="*/ 0 h 2274"/>
                  <a:gd name="T10" fmla="*/ 1 w 5918"/>
                  <a:gd name="T11" fmla="*/ 0 h 2274"/>
                  <a:gd name="T12" fmla="*/ 1 w 5918"/>
                  <a:gd name="T13" fmla="*/ 0 h 2274"/>
                  <a:gd name="T14" fmla="*/ 1 w 5918"/>
                  <a:gd name="T15" fmla="*/ 0 h 2274"/>
                  <a:gd name="T16" fmla="*/ 1 w 5918"/>
                  <a:gd name="T17" fmla="*/ 0 h 2274"/>
                  <a:gd name="T18" fmla="*/ 1 w 5918"/>
                  <a:gd name="T19" fmla="*/ 0 h 2274"/>
                  <a:gd name="T20" fmla="*/ 1 w 5918"/>
                  <a:gd name="T21" fmla="*/ 0 h 2274"/>
                  <a:gd name="T22" fmla="*/ 1 w 5918"/>
                  <a:gd name="T23" fmla="*/ 0 h 2274"/>
                  <a:gd name="T24" fmla="*/ 1 w 5918"/>
                  <a:gd name="T25" fmla="*/ 0 h 2274"/>
                  <a:gd name="T26" fmla="*/ 1 w 5918"/>
                  <a:gd name="T27" fmla="*/ 0 h 2274"/>
                  <a:gd name="T28" fmla="*/ 1 w 5918"/>
                  <a:gd name="T29" fmla="*/ 0 h 2274"/>
                  <a:gd name="T30" fmla="*/ 1 w 5918"/>
                  <a:gd name="T31" fmla="*/ 0 h 2274"/>
                  <a:gd name="T32" fmla="*/ 2 w 5918"/>
                  <a:gd name="T33" fmla="*/ 0 h 2274"/>
                  <a:gd name="T34" fmla="*/ 2 w 5918"/>
                  <a:gd name="T35" fmla="*/ 0 h 2274"/>
                  <a:gd name="T36" fmla="*/ 2 w 5918"/>
                  <a:gd name="T37" fmla="*/ 0 h 2274"/>
                  <a:gd name="T38" fmla="*/ 2 w 5918"/>
                  <a:gd name="T39" fmla="*/ 0 h 2274"/>
                  <a:gd name="T40" fmla="*/ 2 w 5918"/>
                  <a:gd name="T41" fmla="*/ 0 h 2274"/>
                  <a:gd name="T42" fmla="*/ 2 w 5918"/>
                  <a:gd name="T43" fmla="*/ 0 h 2274"/>
                  <a:gd name="T44" fmla="*/ 2 w 5918"/>
                  <a:gd name="T45" fmla="*/ 0 h 2274"/>
                  <a:gd name="T46" fmla="*/ 2 w 5918"/>
                  <a:gd name="T47" fmla="*/ 0 h 2274"/>
                  <a:gd name="T48" fmla="*/ 2 w 5918"/>
                  <a:gd name="T49" fmla="*/ 0 h 2274"/>
                  <a:gd name="T50" fmla="*/ 2 w 5918"/>
                  <a:gd name="T51" fmla="*/ 0 h 2274"/>
                  <a:gd name="T52" fmla="*/ 2 w 5918"/>
                  <a:gd name="T53" fmla="*/ 0 h 2274"/>
                  <a:gd name="T54" fmla="*/ 2 w 5918"/>
                  <a:gd name="T55" fmla="*/ 0 h 2274"/>
                  <a:gd name="T56" fmla="*/ 2 w 5918"/>
                  <a:gd name="T57" fmla="*/ 0 h 2274"/>
                  <a:gd name="T58" fmla="*/ 2 w 5918"/>
                  <a:gd name="T59" fmla="*/ 0 h 2274"/>
                  <a:gd name="T60" fmla="*/ 2 w 5918"/>
                  <a:gd name="T61" fmla="*/ 0 h 2274"/>
                  <a:gd name="T62" fmla="*/ 2 w 5918"/>
                  <a:gd name="T63" fmla="*/ 0 h 2274"/>
                  <a:gd name="T64" fmla="*/ 2 w 5918"/>
                  <a:gd name="T65" fmla="*/ 0 h 2274"/>
                  <a:gd name="T66" fmla="*/ 2 w 5918"/>
                  <a:gd name="T67" fmla="*/ 0 h 2274"/>
                  <a:gd name="T68" fmla="*/ 2 w 5918"/>
                  <a:gd name="T69" fmla="*/ 0 h 2274"/>
                  <a:gd name="T70" fmla="*/ 2 w 5918"/>
                  <a:gd name="T71" fmla="*/ 0 h 2274"/>
                  <a:gd name="T72" fmla="*/ 3 w 5918"/>
                  <a:gd name="T73" fmla="*/ 0 h 2274"/>
                  <a:gd name="T74" fmla="*/ 3 w 5918"/>
                  <a:gd name="T75" fmla="*/ 0 h 2274"/>
                  <a:gd name="T76" fmla="*/ 3 w 5918"/>
                  <a:gd name="T77" fmla="*/ 0 h 2274"/>
                  <a:gd name="T78" fmla="*/ 3 w 5918"/>
                  <a:gd name="T79" fmla="*/ 0 h 2274"/>
                  <a:gd name="T80" fmla="*/ 3 w 5918"/>
                  <a:gd name="T81" fmla="*/ 0 h 2274"/>
                  <a:gd name="T82" fmla="*/ 3 w 5918"/>
                  <a:gd name="T83" fmla="*/ 0 h 2274"/>
                  <a:gd name="T84" fmla="*/ 3 w 5918"/>
                  <a:gd name="T85" fmla="*/ 0 h 2274"/>
                  <a:gd name="T86" fmla="*/ 3 w 5918"/>
                  <a:gd name="T87" fmla="*/ 0 h 2274"/>
                  <a:gd name="T88" fmla="*/ 3 w 5918"/>
                  <a:gd name="T89" fmla="*/ 0 h 2274"/>
                  <a:gd name="T90" fmla="*/ 3 w 5918"/>
                  <a:gd name="T91" fmla="*/ 0 h 2274"/>
                  <a:gd name="T92" fmla="*/ 3 w 5918"/>
                  <a:gd name="T93" fmla="*/ 0 h 2274"/>
                  <a:gd name="T94" fmla="*/ 3 w 5918"/>
                  <a:gd name="T95" fmla="*/ 0 h 2274"/>
                  <a:gd name="T96" fmla="*/ 3 w 5918"/>
                  <a:gd name="T97" fmla="*/ 0 h 2274"/>
                  <a:gd name="T98" fmla="*/ 3 w 5918"/>
                  <a:gd name="T99" fmla="*/ 0 h 2274"/>
                  <a:gd name="T100" fmla="*/ 3 w 5918"/>
                  <a:gd name="T101" fmla="*/ 0 h 2274"/>
                  <a:gd name="T102" fmla="*/ 3 w 5918"/>
                  <a:gd name="T103" fmla="*/ 0 h 2274"/>
                  <a:gd name="T104" fmla="*/ 3 w 5918"/>
                  <a:gd name="T105" fmla="*/ 0 h 2274"/>
                  <a:gd name="T106" fmla="*/ 3 w 5918"/>
                  <a:gd name="T107" fmla="*/ 0 h 2274"/>
                  <a:gd name="T108" fmla="*/ 3 w 5918"/>
                  <a:gd name="T109" fmla="*/ 0 h 22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918"/>
                  <a:gd name="T166" fmla="*/ 0 h 2274"/>
                  <a:gd name="T167" fmla="*/ 5918 w 5918"/>
                  <a:gd name="T168" fmla="*/ 2274 h 22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918" h="2274">
                    <a:moveTo>
                      <a:pt x="0" y="2274"/>
                    </a:moveTo>
                    <a:lnTo>
                      <a:pt x="38" y="2273"/>
                    </a:lnTo>
                    <a:lnTo>
                      <a:pt x="42" y="2274"/>
                    </a:lnTo>
                    <a:lnTo>
                      <a:pt x="96" y="2274"/>
                    </a:lnTo>
                    <a:lnTo>
                      <a:pt x="230" y="2274"/>
                    </a:lnTo>
                    <a:lnTo>
                      <a:pt x="247" y="2274"/>
                    </a:lnTo>
                    <a:lnTo>
                      <a:pt x="267" y="2274"/>
                    </a:lnTo>
                    <a:lnTo>
                      <a:pt x="307" y="2274"/>
                    </a:lnTo>
                    <a:lnTo>
                      <a:pt x="328" y="2274"/>
                    </a:lnTo>
                    <a:lnTo>
                      <a:pt x="341" y="2274"/>
                    </a:lnTo>
                    <a:lnTo>
                      <a:pt x="361" y="2274"/>
                    </a:lnTo>
                    <a:lnTo>
                      <a:pt x="376" y="2274"/>
                    </a:lnTo>
                    <a:lnTo>
                      <a:pt x="384" y="2274"/>
                    </a:lnTo>
                    <a:lnTo>
                      <a:pt x="459" y="2274"/>
                    </a:lnTo>
                    <a:lnTo>
                      <a:pt x="532" y="2274"/>
                    </a:lnTo>
                    <a:lnTo>
                      <a:pt x="572" y="2274"/>
                    </a:lnTo>
                    <a:lnTo>
                      <a:pt x="585" y="2274"/>
                    </a:lnTo>
                    <a:lnTo>
                      <a:pt x="608" y="2274"/>
                    </a:lnTo>
                    <a:lnTo>
                      <a:pt x="647" y="2274"/>
                    </a:lnTo>
                    <a:lnTo>
                      <a:pt x="653" y="2274"/>
                    </a:lnTo>
                    <a:lnTo>
                      <a:pt x="668" y="2274"/>
                    </a:lnTo>
                    <a:lnTo>
                      <a:pt x="670" y="2274"/>
                    </a:lnTo>
                    <a:lnTo>
                      <a:pt x="685" y="2274"/>
                    </a:lnTo>
                    <a:lnTo>
                      <a:pt x="702" y="2274"/>
                    </a:lnTo>
                    <a:lnTo>
                      <a:pt x="720" y="2274"/>
                    </a:lnTo>
                    <a:lnTo>
                      <a:pt x="762" y="2274"/>
                    </a:lnTo>
                    <a:lnTo>
                      <a:pt x="781" y="2274"/>
                    </a:lnTo>
                    <a:lnTo>
                      <a:pt x="783" y="2273"/>
                    </a:lnTo>
                    <a:lnTo>
                      <a:pt x="795" y="2274"/>
                    </a:lnTo>
                    <a:lnTo>
                      <a:pt x="800" y="2274"/>
                    </a:lnTo>
                    <a:lnTo>
                      <a:pt x="822" y="2274"/>
                    </a:lnTo>
                    <a:lnTo>
                      <a:pt x="839" y="2274"/>
                    </a:lnTo>
                    <a:lnTo>
                      <a:pt x="854" y="2274"/>
                    </a:lnTo>
                    <a:lnTo>
                      <a:pt x="912" y="2274"/>
                    </a:lnTo>
                    <a:lnTo>
                      <a:pt x="941" y="2274"/>
                    </a:lnTo>
                    <a:lnTo>
                      <a:pt x="952" y="2274"/>
                    </a:lnTo>
                    <a:lnTo>
                      <a:pt x="1029" y="2274"/>
                    </a:lnTo>
                    <a:lnTo>
                      <a:pt x="1048" y="2274"/>
                    </a:lnTo>
                    <a:lnTo>
                      <a:pt x="1064" y="2274"/>
                    </a:lnTo>
                    <a:lnTo>
                      <a:pt x="1067" y="2274"/>
                    </a:lnTo>
                    <a:lnTo>
                      <a:pt x="1100" y="2274"/>
                    </a:lnTo>
                    <a:lnTo>
                      <a:pt x="1146" y="2274"/>
                    </a:lnTo>
                    <a:lnTo>
                      <a:pt x="1296" y="2274"/>
                    </a:lnTo>
                    <a:lnTo>
                      <a:pt x="1334" y="2274"/>
                    </a:lnTo>
                    <a:lnTo>
                      <a:pt x="1373" y="2274"/>
                    </a:lnTo>
                    <a:lnTo>
                      <a:pt x="1411" y="2273"/>
                    </a:lnTo>
                    <a:lnTo>
                      <a:pt x="1448" y="2274"/>
                    </a:lnTo>
                    <a:lnTo>
                      <a:pt x="1482" y="2274"/>
                    </a:lnTo>
                    <a:lnTo>
                      <a:pt x="1488" y="2274"/>
                    </a:lnTo>
                    <a:lnTo>
                      <a:pt x="1523" y="2274"/>
                    </a:lnTo>
                    <a:lnTo>
                      <a:pt x="1557" y="2274"/>
                    </a:lnTo>
                    <a:lnTo>
                      <a:pt x="1601" y="2274"/>
                    </a:lnTo>
                    <a:lnTo>
                      <a:pt x="1613" y="2274"/>
                    </a:lnTo>
                    <a:lnTo>
                      <a:pt x="1634" y="2274"/>
                    </a:lnTo>
                    <a:lnTo>
                      <a:pt x="1695" y="2274"/>
                    </a:lnTo>
                    <a:lnTo>
                      <a:pt x="1764" y="2274"/>
                    </a:lnTo>
                    <a:lnTo>
                      <a:pt x="1788" y="2274"/>
                    </a:lnTo>
                    <a:lnTo>
                      <a:pt x="1807" y="2274"/>
                    </a:lnTo>
                    <a:lnTo>
                      <a:pt x="1820" y="2274"/>
                    </a:lnTo>
                    <a:lnTo>
                      <a:pt x="1830" y="2274"/>
                    </a:lnTo>
                    <a:lnTo>
                      <a:pt x="1861" y="2274"/>
                    </a:lnTo>
                    <a:lnTo>
                      <a:pt x="1866" y="2274"/>
                    </a:lnTo>
                    <a:lnTo>
                      <a:pt x="1903" y="2274"/>
                    </a:lnTo>
                    <a:lnTo>
                      <a:pt x="1941" y="2274"/>
                    </a:lnTo>
                    <a:lnTo>
                      <a:pt x="1981" y="2274"/>
                    </a:lnTo>
                    <a:lnTo>
                      <a:pt x="2001" y="2274"/>
                    </a:lnTo>
                    <a:lnTo>
                      <a:pt x="2095" y="2274"/>
                    </a:lnTo>
                    <a:lnTo>
                      <a:pt x="2129" y="2274"/>
                    </a:lnTo>
                    <a:lnTo>
                      <a:pt x="2206" y="2274"/>
                    </a:lnTo>
                    <a:lnTo>
                      <a:pt x="2225" y="2274"/>
                    </a:lnTo>
                    <a:lnTo>
                      <a:pt x="2245" y="2274"/>
                    </a:lnTo>
                    <a:lnTo>
                      <a:pt x="2281" y="2274"/>
                    </a:lnTo>
                    <a:lnTo>
                      <a:pt x="2287" y="2274"/>
                    </a:lnTo>
                    <a:lnTo>
                      <a:pt x="2298" y="2274"/>
                    </a:lnTo>
                    <a:lnTo>
                      <a:pt x="2321" y="2274"/>
                    </a:lnTo>
                    <a:lnTo>
                      <a:pt x="2341" y="2274"/>
                    </a:lnTo>
                    <a:lnTo>
                      <a:pt x="2343" y="2273"/>
                    </a:lnTo>
                    <a:lnTo>
                      <a:pt x="2356" y="2274"/>
                    </a:lnTo>
                    <a:lnTo>
                      <a:pt x="2373" y="2274"/>
                    </a:lnTo>
                    <a:lnTo>
                      <a:pt x="2396" y="2274"/>
                    </a:lnTo>
                    <a:lnTo>
                      <a:pt x="2473" y="2274"/>
                    </a:lnTo>
                    <a:lnTo>
                      <a:pt x="2488" y="2274"/>
                    </a:lnTo>
                    <a:lnTo>
                      <a:pt x="2494" y="2273"/>
                    </a:lnTo>
                    <a:lnTo>
                      <a:pt x="2510" y="2274"/>
                    </a:lnTo>
                    <a:lnTo>
                      <a:pt x="2513" y="2274"/>
                    </a:lnTo>
                    <a:lnTo>
                      <a:pt x="2527" y="2273"/>
                    </a:lnTo>
                    <a:lnTo>
                      <a:pt x="2586" y="2274"/>
                    </a:lnTo>
                    <a:lnTo>
                      <a:pt x="2592" y="2274"/>
                    </a:lnTo>
                    <a:lnTo>
                      <a:pt x="2627" y="0"/>
                    </a:lnTo>
                    <a:lnTo>
                      <a:pt x="2646" y="1986"/>
                    </a:lnTo>
                    <a:lnTo>
                      <a:pt x="2665" y="2142"/>
                    </a:lnTo>
                    <a:lnTo>
                      <a:pt x="2682" y="2264"/>
                    </a:lnTo>
                    <a:lnTo>
                      <a:pt x="2700" y="2274"/>
                    </a:lnTo>
                    <a:lnTo>
                      <a:pt x="2704" y="2274"/>
                    </a:lnTo>
                    <a:lnTo>
                      <a:pt x="2723" y="2274"/>
                    </a:lnTo>
                    <a:lnTo>
                      <a:pt x="2738" y="2274"/>
                    </a:lnTo>
                    <a:lnTo>
                      <a:pt x="2740" y="2273"/>
                    </a:lnTo>
                    <a:lnTo>
                      <a:pt x="2775" y="2274"/>
                    </a:lnTo>
                    <a:lnTo>
                      <a:pt x="2780" y="2274"/>
                    </a:lnTo>
                    <a:lnTo>
                      <a:pt x="2800" y="2274"/>
                    </a:lnTo>
                    <a:lnTo>
                      <a:pt x="2815" y="2274"/>
                    </a:lnTo>
                    <a:lnTo>
                      <a:pt x="2888" y="2274"/>
                    </a:lnTo>
                    <a:lnTo>
                      <a:pt x="2905" y="2274"/>
                    </a:lnTo>
                    <a:lnTo>
                      <a:pt x="2926" y="2274"/>
                    </a:lnTo>
                    <a:lnTo>
                      <a:pt x="2932" y="2274"/>
                    </a:lnTo>
                    <a:lnTo>
                      <a:pt x="2969" y="2274"/>
                    </a:lnTo>
                    <a:lnTo>
                      <a:pt x="2988" y="2274"/>
                    </a:lnTo>
                    <a:lnTo>
                      <a:pt x="2999" y="2274"/>
                    </a:lnTo>
                    <a:lnTo>
                      <a:pt x="3007" y="2274"/>
                    </a:lnTo>
                    <a:lnTo>
                      <a:pt x="3024" y="2274"/>
                    </a:lnTo>
                    <a:lnTo>
                      <a:pt x="3043" y="2274"/>
                    </a:lnTo>
                    <a:lnTo>
                      <a:pt x="3078" y="2274"/>
                    </a:lnTo>
                    <a:lnTo>
                      <a:pt x="3095" y="2274"/>
                    </a:lnTo>
                    <a:lnTo>
                      <a:pt x="3174" y="2274"/>
                    </a:lnTo>
                    <a:lnTo>
                      <a:pt x="3191" y="2274"/>
                    </a:lnTo>
                    <a:lnTo>
                      <a:pt x="3197" y="2274"/>
                    </a:lnTo>
                    <a:lnTo>
                      <a:pt x="3209" y="2274"/>
                    </a:lnTo>
                    <a:lnTo>
                      <a:pt x="3234" y="2274"/>
                    </a:lnTo>
                    <a:lnTo>
                      <a:pt x="3349" y="2274"/>
                    </a:lnTo>
                    <a:lnTo>
                      <a:pt x="3366" y="2274"/>
                    </a:lnTo>
                    <a:lnTo>
                      <a:pt x="3385" y="2274"/>
                    </a:lnTo>
                    <a:lnTo>
                      <a:pt x="3422" y="2274"/>
                    </a:lnTo>
                    <a:lnTo>
                      <a:pt x="3447" y="2274"/>
                    </a:lnTo>
                    <a:lnTo>
                      <a:pt x="3460" y="2274"/>
                    </a:lnTo>
                    <a:lnTo>
                      <a:pt x="3476" y="2274"/>
                    </a:lnTo>
                    <a:lnTo>
                      <a:pt x="3612" y="2274"/>
                    </a:lnTo>
                    <a:lnTo>
                      <a:pt x="3620" y="2274"/>
                    </a:lnTo>
                    <a:lnTo>
                      <a:pt x="3689" y="2274"/>
                    </a:lnTo>
                    <a:lnTo>
                      <a:pt x="3714" y="2274"/>
                    </a:lnTo>
                    <a:lnTo>
                      <a:pt x="3723" y="2274"/>
                    </a:lnTo>
                    <a:lnTo>
                      <a:pt x="3727" y="2274"/>
                    </a:lnTo>
                    <a:lnTo>
                      <a:pt x="3752" y="2274"/>
                    </a:lnTo>
                    <a:lnTo>
                      <a:pt x="3766" y="2274"/>
                    </a:lnTo>
                    <a:lnTo>
                      <a:pt x="3785" y="2274"/>
                    </a:lnTo>
                    <a:lnTo>
                      <a:pt x="3791" y="2274"/>
                    </a:lnTo>
                    <a:lnTo>
                      <a:pt x="3806" y="2274"/>
                    </a:lnTo>
                    <a:lnTo>
                      <a:pt x="3821" y="2274"/>
                    </a:lnTo>
                    <a:lnTo>
                      <a:pt x="3840" y="2274"/>
                    </a:lnTo>
                    <a:lnTo>
                      <a:pt x="3881" y="2274"/>
                    </a:lnTo>
                    <a:lnTo>
                      <a:pt x="3900" y="2274"/>
                    </a:lnTo>
                    <a:lnTo>
                      <a:pt x="3917" y="2274"/>
                    </a:lnTo>
                    <a:lnTo>
                      <a:pt x="3992" y="2274"/>
                    </a:lnTo>
                    <a:lnTo>
                      <a:pt x="4046" y="2274"/>
                    </a:lnTo>
                    <a:lnTo>
                      <a:pt x="4050" y="2274"/>
                    </a:lnTo>
                    <a:lnTo>
                      <a:pt x="4067" y="2274"/>
                    </a:lnTo>
                    <a:lnTo>
                      <a:pt x="4073" y="2273"/>
                    </a:lnTo>
                    <a:lnTo>
                      <a:pt x="4146" y="2274"/>
                    </a:lnTo>
                    <a:lnTo>
                      <a:pt x="4165" y="2274"/>
                    </a:lnTo>
                    <a:lnTo>
                      <a:pt x="4184" y="2185"/>
                    </a:lnTo>
                    <a:lnTo>
                      <a:pt x="4205" y="2261"/>
                    </a:lnTo>
                    <a:lnTo>
                      <a:pt x="4221" y="2270"/>
                    </a:lnTo>
                    <a:lnTo>
                      <a:pt x="4240" y="2274"/>
                    </a:lnTo>
                    <a:lnTo>
                      <a:pt x="4244" y="2274"/>
                    </a:lnTo>
                    <a:lnTo>
                      <a:pt x="4259" y="2274"/>
                    </a:lnTo>
                    <a:lnTo>
                      <a:pt x="4280" y="2274"/>
                    </a:lnTo>
                    <a:lnTo>
                      <a:pt x="4332" y="2274"/>
                    </a:lnTo>
                    <a:lnTo>
                      <a:pt x="4361" y="2274"/>
                    </a:lnTo>
                    <a:lnTo>
                      <a:pt x="4369" y="2274"/>
                    </a:lnTo>
                    <a:lnTo>
                      <a:pt x="4372" y="2274"/>
                    </a:lnTo>
                    <a:lnTo>
                      <a:pt x="4449" y="2274"/>
                    </a:lnTo>
                    <a:lnTo>
                      <a:pt x="4455" y="2274"/>
                    </a:lnTo>
                    <a:lnTo>
                      <a:pt x="4470" y="2274"/>
                    </a:lnTo>
                    <a:lnTo>
                      <a:pt x="4488" y="2264"/>
                    </a:lnTo>
                    <a:lnTo>
                      <a:pt x="4501" y="2274"/>
                    </a:lnTo>
                    <a:lnTo>
                      <a:pt x="4509" y="2273"/>
                    </a:lnTo>
                    <a:lnTo>
                      <a:pt x="4524" y="2267"/>
                    </a:lnTo>
                    <a:lnTo>
                      <a:pt x="4547" y="2274"/>
                    </a:lnTo>
                    <a:lnTo>
                      <a:pt x="4563" y="2274"/>
                    </a:lnTo>
                    <a:lnTo>
                      <a:pt x="4582" y="2274"/>
                    </a:lnTo>
                    <a:lnTo>
                      <a:pt x="4605" y="2274"/>
                    </a:lnTo>
                    <a:lnTo>
                      <a:pt x="4641" y="2274"/>
                    </a:lnTo>
                    <a:lnTo>
                      <a:pt x="4660" y="2274"/>
                    </a:lnTo>
                    <a:lnTo>
                      <a:pt x="4716" y="2274"/>
                    </a:lnTo>
                    <a:lnTo>
                      <a:pt x="4755" y="2273"/>
                    </a:lnTo>
                    <a:lnTo>
                      <a:pt x="4791" y="2274"/>
                    </a:lnTo>
                    <a:lnTo>
                      <a:pt x="4808" y="2274"/>
                    </a:lnTo>
                    <a:lnTo>
                      <a:pt x="4828" y="2274"/>
                    </a:lnTo>
                    <a:lnTo>
                      <a:pt x="4883" y="2274"/>
                    </a:lnTo>
                    <a:lnTo>
                      <a:pt x="4906" y="2274"/>
                    </a:lnTo>
                    <a:lnTo>
                      <a:pt x="4927" y="2274"/>
                    </a:lnTo>
                    <a:lnTo>
                      <a:pt x="4943" y="2273"/>
                    </a:lnTo>
                    <a:lnTo>
                      <a:pt x="4947" y="2273"/>
                    </a:lnTo>
                    <a:lnTo>
                      <a:pt x="4962" y="2274"/>
                    </a:lnTo>
                    <a:lnTo>
                      <a:pt x="4983" y="2274"/>
                    </a:lnTo>
                    <a:lnTo>
                      <a:pt x="5022" y="2274"/>
                    </a:lnTo>
                    <a:lnTo>
                      <a:pt x="5098" y="2274"/>
                    </a:lnTo>
                    <a:lnTo>
                      <a:pt x="5175" y="2274"/>
                    </a:lnTo>
                    <a:lnTo>
                      <a:pt x="5212" y="2261"/>
                    </a:lnTo>
                    <a:lnTo>
                      <a:pt x="5227" y="2274"/>
                    </a:lnTo>
                    <a:lnTo>
                      <a:pt x="5233" y="2273"/>
                    </a:lnTo>
                    <a:lnTo>
                      <a:pt x="5248" y="2274"/>
                    </a:lnTo>
                    <a:lnTo>
                      <a:pt x="5271" y="2274"/>
                    </a:lnTo>
                    <a:lnTo>
                      <a:pt x="5283" y="2274"/>
                    </a:lnTo>
                    <a:lnTo>
                      <a:pt x="5294" y="2274"/>
                    </a:lnTo>
                    <a:lnTo>
                      <a:pt x="5310" y="2274"/>
                    </a:lnTo>
                    <a:lnTo>
                      <a:pt x="5325" y="2274"/>
                    </a:lnTo>
                    <a:lnTo>
                      <a:pt x="5342" y="2274"/>
                    </a:lnTo>
                    <a:lnTo>
                      <a:pt x="5346" y="2273"/>
                    </a:lnTo>
                    <a:lnTo>
                      <a:pt x="5425" y="2274"/>
                    </a:lnTo>
                    <a:lnTo>
                      <a:pt x="5440" y="2274"/>
                    </a:lnTo>
                    <a:lnTo>
                      <a:pt x="5457" y="2274"/>
                    </a:lnTo>
                    <a:lnTo>
                      <a:pt x="5479" y="2274"/>
                    </a:lnTo>
                    <a:lnTo>
                      <a:pt x="5500" y="2274"/>
                    </a:lnTo>
                    <a:lnTo>
                      <a:pt x="5515" y="2274"/>
                    </a:lnTo>
                    <a:lnTo>
                      <a:pt x="5548" y="2274"/>
                    </a:lnTo>
                    <a:lnTo>
                      <a:pt x="5553" y="2274"/>
                    </a:lnTo>
                    <a:lnTo>
                      <a:pt x="5594" y="2274"/>
                    </a:lnTo>
                    <a:lnTo>
                      <a:pt x="5607" y="2274"/>
                    </a:lnTo>
                    <a:lnTo>
                      <a:pt x="5630" y="2268"/>
                    </a:lnTo>
                    <a:lnTo>
                      <a:pt x="5650" y="2273"/>
                    </a:lnTo>
                    <a:lnTo>
                      <a:pt x="5669" y="2274"/>
                    </a:lnTo>
                    <a:lnTo>
                      <a:pt x="5701" y="2274"/>
                    </a:lnTo>
                    <a:lnTo>
                      <a:pt x="5705" y="2274"/>
                    </a:lnTo>
                    <a:lnTo>
                      <a:pt x="5744" y="2262"/>
                    </a:lnTo>
                    <a:lnTo>
                      <a:pt x="5763" y="2273"/>
                    </a:lnTo>
                    <a:lnTo>
                      <a:pt x="5774" y="2274"/>
                    </a:lnTo>
                    <a:lnTo>
                      <a:pt x="5780" y="2274"/>
                    </a:lnTo>
                    <a:lnTo>
                      <a:pt x="5805" y="2274"/>
                    </a:lnTo>
                    <a:lnTo>
                      <a:pt x="5874" y="2274"/>
                    </a:lnTo>
                    <a:lnTo>
                      <a:pt x="5897" y="2274"/>
                    </a:lnTo>
                    <a:lnTo>
                      <a:pt x="5918" y="227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99" name="Line 1002"/>
              <p:cNvSpPr>
                <a:spLocks noChangeShapeType="1"/>
              </p:cNvSpPr>
              <p:nvPr/>
            </p:nvSpPr>
            <p:spPr bwMode="auto">
              <a:xfrm>
                <a:off x="145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00" name="Line 1003"/>
              <p:cNvSpPr>
                <a:spLocks noChangeShapeType="1"/>
              </p:cNvSpPr>
              <p:nvPr/>
            </p:nvSpPr>
            <p:spPr bwMode="auto">
              <a:xfrm flipV="1">
                <a:off x="1478" y="357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01" name="Line 1004"/>
              <p:cNvSpPr>
                <a:spLocks noChangeShapeType="1"/>
              </p:cNvSpPr>
              <p:nvPr/>
            </p:nvSpPr>
            <p:spPr bwMode="auto">
              <a:xfrm>
                <a:off x="147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02" name="Line 1005"/>
              <p:cNvSpPr>
                <a:spLocks noChangeShapeType="1"/>
              </p:cNvSpPr>
              <p:nvPr/>
            </p:nvSpPr>
            <p:spPr bwMode="auto">
              <a:xfrm>
                <a:off x="150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03" name="Line 1006"/>
              <p:cNvSpPr>
                <a:spLocks noChangeShapeType="1"/>
              </p:cNvSpPr>
              <p:nvPr/>
            </p:nvSpPr>
            <p:spPr bwMode="auto">
              <a:xfrm>
                <a:off x="1574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04" name="Line 1007"/>
              <p:cNvSpPr>
                <a:spLocks noChangeShapeType="1"/>
              </p:cNvSpPr>
              <p:nvPr/>
            </p:nvSpPr>
            <p:spPr bwMode="auto">
              <a:xfrm>
                <a:off x="158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05" name="Line 1008"/>
              <p:cNvSpPr>
                <a:spLocks noChangeShapeType="1"/>
              </p:cNvSpPr>
              <p:nvPr/>
            </p:nvSpPr>
            <p:spPr bwMode="auto">
              <a:xfrm>
                <a:off x="159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06" name="Line 1009"/>
              <p:cNvSpPr>
                <a:spLocks noChangeShapeType="1"/>
              </p:cNvSpPr>
              <p:nvPr/>
            </p:nvSpPr>
            <p:spPr bwMode="auto">
              <a:xfrm>
                <a:off x="161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07" name="Line 1010"/>
              <p:cNvSpPr>
                <a:spLocks noChangeShapeType="1"/>
              </p:cNvSpPr>
              <p:nvPr/>
            </p:nvSpPr>
            <p:spPr bwMode="auto">
              <a:xfrm>
                <a:off x="162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08" name="Line 1011"/>
              <p:cNvSpPr>
                <a:spLocks noChangeShapeType="1"/>
              </p:cNvSpPr>
              <p:nvPr/>
            </p:nvSpPr>
            <p:spPr bwMode="auto">
              <a:xfrm>
                <a:off x="162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09" name="Line 1012"/>
              <p:cNvSpPr>
                <a:spLocks noChangeShapeType="1"/>
              </p:cNvSpPr>
              <p:nvPr/>
            </p:nvSpPr>
            <p:spPr bwMode="auto">
              <a:xfrm>
                <a:off x="163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10" name="Line 1013"/>
              <p:cNvSpPr>
                <a:spLocks noChangeShapeType="1"/>
              </p:cNvSpPr>
              <p:nvPr/>
            </p:nvSpPr>
            <p:spPr bwMode="auto">
              <a:xfrm>
                <a:off x="1647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11" name="Line 1014"/>
              <p:cNvSpPr>
                <a:spLocks noChangeShapeType="1"/>
              </p:cNvSpPr>
              <p:nvPr/>
            </p:nvSpPr>
            <p:spPr bwMode="auto">
              <a:xfrm>
                <a:off x="1650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12" name="Line 1015"/>
              <p:cNvSpPr>
                <a:spLocks noChangeShapeType="1"/>
              </p:cNvSpPr>
              <p:nvPr/>
            </p:nvSpPr>
            <p:spPr bwMode="auto">
              <a:xfrm>
                <a:off x="168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13" name="Line 1016"/>
              <p:cNvSpPr>
                <a:spLocks noChangeShapeType="1"/>
              </p:cNvSpPr>
              <p:nvPr/>
            </p:nvSpPr>
            <p:spPr bwMode="auto">
              <a:xfrm>
                <a:off x="1724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14" name="Line 1017"/>
              <p:cNvSpPr>
                <a:spLocks noChangeShapeType="1"/>
              </p:cNvSpPr>
              <p:nvPr/>
            </p:nvSpPr>
            <p:spPr bwMode="auto">
              <a:xfrm>
                <a:off x="1744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15" name="Line 1018"/>
              <p:cNvSpPr>
                <a:spLocks noChangeShapeType="1"/>
              </p:cNvSpPr>
              <p:nvPr/>
            </p:nvSpPr>
            <p:spPr bwMode="auto">
              <a:xfrm>
                <a:off x="1751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16" name="Line 1019"/>
              <p:cNvSpPr>
                <a:spLocks noChangeShapeType="1"/>
              </p:cNvSpPr>
              <p:nvPr/>
            </p:nvSpPr>
            <p:spPr bwMode="auto">
              <a:xfrm>
                <a:off x="176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17" name="Line 1020"/>
              <p:cNvSpPr>
                <a:spLocks noChangeShapeType="1"/>
              </p:cNvSpPr>
              <p:nvPr/>
            </p:nvSpPr>
            <p:spPr bwMode="auto">
              <a:xfrm>
                <a:off x="178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18" name="Line 1021"/>
              <p:cNvSpPr>
                <a:spLocks noChangeShapeType="1"/>
              </p:cNvSpPr>
              <p:nvPr/>
            </p:nvSpPr>
            <p:spPr bwMode="auto">
              <a:xfrm>
                <a:off x="178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19" name="Line 1022"/>
              <p:cNvSpPr>
                <a:spLocks noChangeShapeType="1"/>
              </p:cNvSpPr>
              <p:nvPr/>
            </p:nvSpPr>
            <p:spPr bwMode="auto">
              <a:xfrm>
                <a:off x="179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20" name="Line 1023"/>
              <p:cNvSpPr>
                <a:spLocks noChangeShapeType="1"/>
              </p:cNvSpPr>
              <p:nvPr/>
            </p:nvSpPr>
            <p:spPr bwMode="auto">
              <a:xfrm>
                <a:off x="179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21" name="Line 1024"/>
              <p:cNvSpPr>
                <a:spLocks noChangeShapeType="1"/>
              </p:cNvSpPr>
              <p:nvPr/>
            </p:nvSpPr>
            <p:spPr bwMode="auto">
              <a:xfrm>
                <a:off x="1801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22" name="Line 1025"/>
              <p:cNvSpPr>
                <a:spLocks noChangeShapeType="1"/>
              </p:cNvSpPr>
              <p:nvPr/>
            </p:nvSpPr>
            <p:spPr bwMode="auto">
              <a:xfrm>
                <a:off x="1810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23" name="Line 1026"/>
              <p:cNvSpPr>
                <a:spLocks noChangeShapeType="1"/>
              </p:cNvSpPr>
              <p:nvPr/>
            </p:nvSpPr>
            <p:spPr bwMode="auto">
              <a:xfrm>
                <a:off x="181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24" name="Line 1027"/>
              <p:cNvSpPr>
                <a:spLocks noChangeShapeType="1"/>
              </p:cNvSpPr>
              <p:nvPr/>
            </p:nvSpPr>
            <p:spPr bwMode="auto">
              <a:xfrm>
                <a:off x="1840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25" name="Line 1028"/>
              <p:cNvSpPr>
                <a:spLocks noChangeShapeType="1"/>
              </p:cNvSpPr>
              <p:nvPr/>
            </p:nvSpPr>
            <p:spPr bwMode="auto">
              <a:xfrm>
                <a:off x="184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26" name="Line 1029"/>
              <p:cNvSpPr>
                <a:spLocks noChangeShapeType="1"/>
              </p:cNvSpPr>
              <p:nvPr/>
            </p:nvSpPr>
            <p:spPr bwMode="auto">
              <a:xfrm flipV="1">
                <a:off x="1850" y="357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27" name="Line 1030"/>
              <p:cNvSpPr>
                <a:spLocks noChangeShapeType="1"/>
              </p:cNvSpPr>
              <p:nvPr/>
            </p:nvSpPr>
            <p:spPr bwMode="auto">
              <a:xfrm>
                <a:off x="185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28" name="Line 1031"/>
              <p:cNvSpPr>
                <a:spLocks noChangeShapeType="1"/>
              </p:cNvSpPr>
              <p:nvPr/>
            </p:nvSpPr>
            <p:spPr bwMode="auto">
              <a:xfrm>
                <a:off x="185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29" name="Line 1032"/>
              <p:cNvSpPr>
                <a:spLocks noChangeShapeType="1"/>
              </p:cNvSpPr>
              <p:nvPr/>
            </p:nvSpPr>
            <p:spPr bwMode="auto">
              <a:xfrm>
                <a:off x="186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30" name="Line 1033"/>
              <p:cNvSpPr>
                <a:spLocks noChangeShapeType="1"/>
              </p:cNvSpPr>
              <p:nvPr/>
            </p:nvSpPr>
            <p:spPr bwMode="auto">
              <a:xfrm>
                <a:off x="187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31" name="Line 1034"/>
              <p:cNvSpPr>
                <a:spLocks noChangeShapeType="1"/>
              </p:cNvSpPr>
              <p:nvPr/>
            </p:nvSpPr>
            <p:spPr bwMode="auto">
              <a:xfrm>
                <a:off x="188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32" name="Line 1035"/>
              <p:cNvSpPr>
                <a:spLocks noChangeShapeType="1"/>
              </p:cNvSpPr>
              <p:nvPr/>
            </p:nvSpPr>
            <p:spPr bwMode="auto">
              <a:xfrm>
                <a:off x="1914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33" name="Line 1036"/>
              <p:cNvSpPr>
                <a:spLocks noChangeShapeType="1"/>
              </p:cNvSpPr>
              <p:nvPr/>
            </p:nvSpPr>
            <p:spPr bwMode="auto">
              <a:xfrm>
                <a:off x="192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34" name="Line 1037"/>
              <p:cNvSpPr>
                <a:spLocks noChangeShapeType="1"/>
              </p:cNvSpPr>
              <p:nvPr/>
            </p:nvSpPr>
            <p:spPr bwMode="auto">
              <a:xfrm>
                <a:off x="193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35" name="Line 1038"/>
              <p:cNvSpPr>
                <a:spLocks noChangeShapeType="1"/>
              </p:cNvSpPr>
              <p:nvPr/>
            </p:nvSpPr>
            <p:spPr bwMode="auto">
              <a:xfrm>
                <a:off x="197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36" name="Line 1039"/>
              <p:cNvSpPr>
                <a:spLocks noChangeShapeType="1"/>
              </p:cNvSpPr>
              <p:nvPr/>
            </p:nvSpPr>
            <p:spPr bwMode="auto">
              <a:xfrm>
                <a:off x="198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37" name="Line 1040"/>
              <p:cNvSpPr>
                <a:spLocks noChangeShapeType="1"/>
              </p:cNvSpPr>
              <p:nvPr/>
            </p:nvSpPr>
            <p:spPr bwMode="auto">
              <a:xfrm>
                <a:off x="1990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38" name="Line 1041"/>
              <p:cNvSpPr>
                <a:spLocks noChangeShapeType="1"/>
              </p:cNvSpPr>
              <p:nvPr/>
            </p:nvSpPr>
            <p:spPr bwMode="auto">
              <a:xfrm>
                <a:off x="199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39" name="Line 1042"/>
              <p:cNvSpPr>
                <a:spLocks noChangeShapeType="1"/>
              </p:cNvSpPr>
              <p:nvPr/>
            </p:nvSpPr>
            <p:spPr bwMode="auto">
              <a:xfrm>
                <a:off x="200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40" name="Line 1043"/>
              <p:cNvSpPr>
                <a:spLocks noChangeShapeType="1"/>
              </p:cNvSpPr>
              <p:nvPr/>
            </p:nvSpPr>
            <p:spPr bwMode="auto">
              <a:xfrm>
                <a:off x="203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41" name="Line 1044"/>
              <p:cNvSpPr>
                <a:spLocks noChangeShapeType="1"/>
              </p:cNvSpPr>
              <p:nvPr/>
            </p:nvSpPr>
            <p:spPr bwMode="auto">
              <a:xfrm>
                <a:off x="210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42" name="Line 1045"/>
              <p:cNvSpPr>
                <a:spLocks noChangeShapeType="1"/>
              </p:cNvSpPr>
              <p:nvPr/>
            </p:nvSpPr>
            <p:spPr bwMode="auto">
              <a:xfrm>
                <a:off x="212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43" name="Line 1046"/>
              <p:cNvSpPr>
                <a:spLocks noChangeShapeType="1"/>
              </p:cNvSpPr>
              <p:nvPr/>
            </p:nvSpPr>
            <p:spPr bwMode="auto">
              <a:xfrm>
                <a:off x="214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44" name="Line 1047"/>
              <p:cNvSpPr>
                <a:spLocks noChangeShapeType="1"/>
              </p:cNvSpPr>
              <p:nvPr/>
            </p:nvSpPr>
            <p:spPr bwMode="auto">
              <a:xfrm flipV="1">
                <a:off x="2164" y="357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45" name="Line 1048"/>
              <p:cNvSpPr>
                <a:spLocks noChangeShapeType="1"/>
              </p:cNvSpPr>
              <p:nvPr/>
            </p:nvSpPr>
            <p:spPr bwMode="auto">
              <a:xfrm>
                <a:off x="218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46" name="Line 1049"/>
              <p:cNvSpPr>
                <a:spLocks noChangeShapeType="1"/>
              </p:cNvSpPr>
              <p:nvPr/>
            </p:nvSpPr>
            <p:spPr bwMode="auto">
              <a:xfrm>
                <a:off x="2200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47" name="Line 1050"/>
              <p:cNvSpPr>
                <a:spLocks noChangeShapeType="1"/>
              </p:cNvSpPr>
              <p:nvPr/>
            </p:nvSpPr>
            <p:spPr bwMode="auto">
              <a:xfrm>
                <a:off x="220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48" name="Line 1051"/>
              <p:cNvSpPr>
                <a:spLocks noChangeShapeType="1"/>
              </p:cNvSpPr>
              <p:nvPr/>
            </p:nvSpPr>
            <p:spPr bwMode="auto">
              <a:xfrm>
                <a:off x="2220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49" name="Line 1052"/>
              <p:cNvSpPr>
                <a:spLocks noChangeShapeType="1"/>
              </p:cNvSpPr>
              <p:nvPr/>
            </p:nvSpPr>
            <p:spPr bwMode="auto">
              <a:xfrm>
                <a:off x="2237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50" name="Line 1053"/>
              <p:cNvSpPr>
                <a:spLocks noChangeShapeType="1"/>
              </p:cNvSpPr>
              <p:nvPr/>
            </p:nvSpPr>
            <p:spPr bwMode="auto">
              <a:xfrm>
                <a:off x="225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51" name="Line 1054"/>
              <p:cNvSpPr>
                <a:spLocks noChangeShapeType="1"/>
              </p:cNvSpPr>
              <p:nvPr/>
            </p:nvSpPr>
            <p:spPr bwMode="auto">
              <a:xfrm>
                <a:off x="226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52" name="Line 1055"/>
              <p:cNvSpPr>
                <a:spLocks noChangeShapeType="1"/>
              </p:cNvSpPr>
              <p:nvPr/>
            </p:nvSpPr>
            <p:spPr bwMode="auto">
              <a:xfrm>
                <a:off x="227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53" name="Line 1056"/>
              <p:cNvSpPr>
                <a:spLocks noChangeShapeType="1"/>
              </p:cNvSpPr>
              <p:nvPr/>
            </p:nvSpPr>
            <p:spPr bwMode="auto">
              <a:xfrm>
                <a:off x="230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54" name="Line 1057"/>
              <p:cNvSpPr>
                <a:spLocks noChangeShapeType="1"/>
              </p:cNvSpPr>
              <p:nvPr/>
            </p:nvSpPr>
            <p:spPr bwMode="auto">
              <a:xfrm>
                <a:off x="2341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55" name="Line 1058"/>
              <p:cNvSpPr>
                <a:spLocks noChangeShapeType="1"/>
              </p:cNvSpPr>
              <p:nvPr/>
            </p:nvSpPr>
            <p:spPr bwMode="auto">
              <a:xfrm>
                <a:off x="235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56" name="Line 1059"/>
              <p:cNvSpPr>
                <a:spLocks noChangeShapeType="1"/>
              </p:cNvSpPr>
              <p:nvPr/>
            </p:nvSpPr>
            <p:spPr bwMode="auto">
              <a:xfrm>
                <a:off x="236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57" name="Line 1060"/>
              <p:cNvSpPr>
                <a:spLocks noChangeShapeType="1"/>
              </p:cNvSpPr>
              <p:nvPr/>
            </p:nvSpPr>
            <p:spPr bwMode="auto">
              <a:xfrm>
                <a:off x="236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58" name="Line 1061"/>
              <p:cNvSpPr>
                <a:spLocks noChangeShapeType="1"/>
              </p:cNvSpPr>
              <p:nvPr/>
            </p:nvSpPr>
            <p:spPr bwMode="auto">
              <a:xfrm>
                <a:off x="237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59" name="Line 1062"/>
              <p:cNvSpPr>
                <a:spLocks noChangeShapeType="1"/>
              </p:cNvSpPr>
              <p:nvPr/>
            </p:nvSpPr>
            <p:spPr bwMode="auto">
              <a:xfrm>
                <a:off x="238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60" name="Line 1063"/>
              <p:cNvSpPr>
                <a:spLocks noChangeShapeType="1"/>
              </p:cNvSpPr>
              <p:nvPr/>
            </p:nvSpPr>
            <p:spPr bwMode="auto">
              <a:xfrm>
                <a:off x="239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61" name="Line 1064"/>
              <p:cNvSpPr>
                <a:spLocks noChangeShapeType="1"/>
              </p:cNvSpPr>
              <p:nvPr/>
            </p:nvSpPr>
            <p:spPr bwMode="auto">
              <a:xfrm>
                <a:off x="2410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62" name="Line 1065"/>
              <p:cNvSpPr>
                <a:spLocks noChangeShapeType="1"/>
              </p:cNvSpPr>
              <p:nvPr/>
            </p:nvSpPr>
            <p:spPr bwMode="auto">
              <a:xfrm>
                <a:off x="242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63" name="Line 1066"/>
              <p:cNvSpPr>
                <a:spLocks noChangeShapeType="1"/>
              </p:cNvSpPr>
              <p:nvPr/>
            </p:nvSpPr>
            <p:spPr bwMode="auto">
              <a:xfrm>
                <a:off x="244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64" name="Line 1067"/>
              <p:cNvSpPr>
                <a:spLocks noChangeShapeType="1"/>
              </p:cNvSpPr>
              <p:nvPr/>
            </p:nvSpPr>
            <p:spPr bwMode="auto">
              <a:xfrm>
                <a:off x="245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65" name="Line 1068"/>
              <p:cNvSpPr>
                <a:spLocks noChangeShapeType="1"/>
              </p:cNvSpPr>
              <p:nvPr/>
            </p:nvSpPr>
            <p:spPr bwMode="auto">
              <a:xfrm>
                <a:off x="250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66" name="Line 1069"/>
              <p:cNvSpPr>
                <a:spLocks noChangeShapeType="1"/>
              </p:cNvSpPr>
              <p:nvPr/>
            </p:nvSpPr>
            <p:spPr bwMode="auto">
              <a:xfrm>
                <a:off x="252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67" name="Line 1070"/>
              <p:cNvSpPr>
                <a:spLocks noChangeShapeType="1"/>
              </p:cNvSpPr>
              <p:nvPr/>
            </p:nvSpPr>
            <p:spPr bwMode="auto">
              <a:xfrm>
                <a:off x="256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68" name="Line 1071"/>
              <p:cNvSpPr>
                <a:spLocks noChangeShapeType="1"/>
              </p:cNvSpPr>
              <p:nvPr/>
            </p:nvSpPr>
            <p:spPr bwMode="auto">
              <a:xfrm>
                <a:off x="2571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69" name="Line 1072"/>
              <p:cNvSpPr>
                <a:spLocks noChangeShapeType="1"/>
              </p:cNvSpPr>
              <p:nvPr/>
            </p:nvSpPr>
            <p:spPr bwMode="auto">
              <a:xfrm>
                <a:off x="2581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70" name="Line 1073"/>
              <p:cNvSpPr>
                <a:spLocks noChangeShapeType="1"/>
              </p:cNvSpPr>
              <p:nvPr/>
            </p:nvSpPr>
            <p:spPr bwMode="auto">
              <a:xfrm>
                <a:off x="259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71" name="Line 1074"/>
              <p:cNvSpPr>
                <a:spLocks noChangeShapeType="1"/>
              </p:cNvSpPr>
              <p:nvPr/>
            </p:nvSpPr>
            <p:spPr bwMode="auto">
              <a:xfrm>
                <a:off x="260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72" name="Line 1075"/>
              <p:cNvSpPr>
                <a:spLocks noChangeShapeType="1"/>
              </p:cNvSpPr>
              <p:nvPr/>
            </p:nvSpPr>
            <p:spPr bwMode="auto">
              <a:xfrm>
                <a:off x="260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73" name="Line 1076"/>
              <p:cNvSpPr>
                <a:spLocks noChangeShapeType="1"/>
              </p:cNvSpPr>
              <p:nvPr/>
            </p:nvSpPr>
            <p:spPr bwMode="auto">
              <a:xfrm>
                <a:off x="261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74" name="Line 1077"/>
              <p:cNvSpPr>
                <a:spLocks noChangeShapeType="1"/>
              </p:cNvSpPr>
              <p:nvPr/>
            </p:nvSpPr>
            <p:spPr bwMode="auto">
              <a:xfrm>
                <a:off x="262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75" name="Line 1078"/>
              <p:cNvSpPr>
                <a:spLocks noChangeShapeType="1"/>
              </p:cNvSpPr>
              <p:nvPr/>
            </p:nvSpPr>
            <p:spPr bwMode="auto">
              <a:xfrm flipV="1">
                <a:off x="2630" y="357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76" name="Line 1079"/>
              <p:cNvSpPr>
                <a:spLocks noChangeShapeType="1"/>
              </p:cNvSpPr>
              <p:nvPr/>
            </p:nvSpPr>
            <p:spPr bwMode="auto">
              <a:xfrm>
                <a:off x="263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77" name="Line 1080"/>
              <p:cNvSpPr>
                <a:spLocks noChangeShapeType="1"/>
              </p:cNvSpPr>
              <p:nvPr/>
            </p:nvSpPr>
            <p:spPr bwMode="auto">
              <a:xfrm>
                <a:off x="264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78" name="Line 1081"/>
              <p:cNvSpPr>
                <a:spLocks noChangeShapeType="1"/>
              </p:cNvSpPr>
              <p:nvPr/>
            </p:nvSpPr>
            <p:spPr bwMode="auto">
              <a:xfrm>
                <a:off x="2657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79" name="Line 1082"/>
              <p:cNvSpPr>
                <a:spLocks noChangeShapeType="1"/>
              </p:cNvSpPr>
              <p:nvPr/>
            </p:nvSpPr>
            <p:spPr bwMode="auto">
              <a:xfrm>
                <a:off x="269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80" name="Line 1083"/>
              <p:cNvSpPr>
                <a:spLocks noChangeShapeType="1"/>
              </p:cNvSpPr>
              <p:nvPr/>
            </p:nvSpPr>
            <p:spPr bwMode="auto">
              <a:xfrm>
                <a:off x="270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81" name="Line 1084"/>
              <p:cNvSpPr>
                <a:spLocks noChangeShapeType="1"/>
              </p:cNvSpPr>
              <p:nvPr/>
            </p:nvSpPr>
            <p:spPr bwMode="auto">
              <a:xfrm flipV="1">
                <a:off x="2706" y="357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82" name="Line 1085"/>
              <p:cNvSpPr>
                <a:spLocks noChangeShapeType="1"/>
              </p:cNvSpPr>
              <p:nvPr/>
            </p:nvSpPr>
            <p:spPr bwMode="auto">
              <a:xfrm>
                <a:off x="271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83" name="Line 1086"/>
              <p:cNvSpPr>
                <a:spLocks noChangeShapeType="1"/>
              </p:cNvSpPr>
              <p:nvPr/>
            </p:nvSpPr>
            <p:spPr bwMode="auto">
              <a:xfrm>
                <a:off x="271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84" name="Line 1087"/>
              <p:cNvSpPr>
                <a:spLocks noChangeShapeType="1"/>
              </p:cNvSpPr>
              <p:nvPr/>
            </p:nvSpPr>
            <p:spPr bwMode="auto">
              <a:xfrm flipV="1">
                <a:off x="2722" y="357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85" name="Line 1088"/>
              <p:cNvSpPr>
                <a:spLocks noChangeShapeType="1"/>
              </p:cNvSpPr>
              <p:nvPr/>
            </p:nvSpPr>
            <p:spPr bwMode="auto">
              <a:xfrm>
                <a:off x="275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86" name="Line 1089"/>
              <p:cNvSpPr>
                <a:spLocks noChangeShapeType="1"/>
              </p:cNvSpPr>
              <p:nvPr/>
            </p:nvSpPr>
            <p:spPr bwMode="auto">
              <a:xfrm>
                <a:off x="275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87" name="Line 1090"/>
              <p:cNvSpPr>
                <a:spLocks noChangeShapeType="1"/>
              </p:cNvSpPr>
              <p:nvPr/>
            </p:nvSpPr>
            <p:spPr bwMode="auto">
              <a:xfrm flipV="1">
                <a:off x="2772" y="2815"/>
                <a:ext cx="1" cy="77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88" name="Line 1091"/>
              <p:cNvSpPr>
                <a:spLocks noChangeShapeType="1"/>
              </p:cNvSpPr>
              <p:nvPr/>
            </p:nvSpPr>
            <p:spPr bwMode="auto">
              <a:xfrm flipV="1">
                <a:off x="2781" y="3477"/>
                <a:ext cx="1" cy="11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89" name="Line 1092"/>
              <p:cNvSpPr>
                <a:spLocks noChangeShapeType="1"/>
              </p:cNvSpPr>
              <p:nvPr/>
            </p:nvSpPr>
            <p:spPr bwMode="auto">
              <a:xfrm flipV="1">
                <a:off x="2791" y="3529"/>
                <a:ext cx="1" cy="5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90" name="Line 1093"/>
              <p:cNvSpPr>
                <a:spLocks noChangeShapeType="1"/>
              </p:cNvSpPr>
              <p:nvPr/>
            </p:nvSpPr>
            <p:spPr bwMode="auto">
              <a:xfrm flipV="1">
                <a:off x="2800" y="356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91" name="Line 1094"/>
              <p:cNvSpPr>
                <a:spLocks noChangeShapeType="1"/>
              </p:cNvSpPr>
              <p:nvPr/>
            </p:nvSpPr>
            <p:spPr bwMode="auto">
              <a:xfrm>
                <a:off x="280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92" name="Line 1095"/>
              <p:cNvSpPr>
                <a:spLocks noChangeShapeType="1"/>
              </p:cNvSpPr>
              <p:nvPr/>
            </p:nvSpPr>
            <p:spPr bwMode="auto">
              <a:xfrm>
                <a:off x="2810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93" name="Line 1096"/>
              <p:cNvSpPr>
                <a:spLocks noChangeShapeType="1"/>
              </p:cNvSpPr>
              <p:nvPr/>
            </p:nvSpPr>
            <p:spPr bwMode="auto">
              <a:xfrm>
                <a:off x="2820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94" name="Line 1097"/>
              <p:cNvSpPr>
                <a:spLocks noChangeShapeType="1"/>
              </p:cNvSpPr>
              <p:nvPr/>
            </p:nvSpPr>
            <p:spPr bwMode="auto">
              <a:xfrm>
                <a:off x="282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95" name="Line 1098"/>
              <p:cNvSpPr>
                <a:spLocks noChangeShapeType="1"/>
              </p:cNvSpPr>
              <p:nvPr/>
            </p:nvSpPr>
            <p:spPr bwMode="auto">
              <a:xfrm flipV="1">
                <a:off x="2829" y="357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96" name="Line 1099"/>
              <p:cNvSpPr>
                <a:spLocks noChangeShapeType="1"/>
              </p:cNvSpPr>
              <p:nvPr/>
            </p:nvSpPr>
            <p:spPr bwMode="auto">
              <a:xfrm>
                <a:off x="284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97" name="Line 1100"/>
              <p:cNvSpPr>
                <a:spLocks noChangeShapeType="1"/>
              </p:cNvSpPr>
              <p:nvPr/>
            </p:nvSpPr>
            <p:spPr bwMode="auto">
              <a:xfrm>
                <a:off x="284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98" name="Line 1101"/>
              <p:cNvSpPr>
                <a:spLocks noChangeShapeType="1"/>
              </p:cNvSpPr>
              <p:nvPr/>
            </p:nvSpPr>
            <p:spPr bwMode="auto">
              <a:xfrm>
                <a:off x="285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99" name="Line 1102"/>
              <p:cNvSpPr>
                <a:spLocks noChangeShapeType="1"/>
              </p:cNvSpPr>
              <p:nvPr/>
            </p:nvSpPr>
            <p:spPr bwMode="auto">
              <a:xfrm>
                <a:off x="286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00" name="Line 1103"/>
              <p:cNvSpPr>
                <a:spLocks noChangeShapeType="1"/>
              </p:cNvSpPr>
              <p:nvPr/>
            </p:nvSpPr>
            <p:spPr bwMode="auto">
              <a:xfrm>
                <a:off x="290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01" name="Line 1104"/>
              <p:cNvSpPr>
                <a:spLocks noChangeShapeType="1"/>
              </p:cNvSpPr>
              <p:nvPr/>
            </p:nvSpPr>
            <p:spPr bwMode="auto">
              <a:xfrm>
                <a:off x="2911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02" name="Line 1105"/>
              <p:cNvSpPr>
                <a:spLocks noChangeShapeType="1"/>
              </p:cNvSpPr>
              <p:nvPr/>
            </p:nvSpPr>
            <p:spPr bwMode="auto">
              <a:xfrm>
                <a:off x="292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03" name="Line 1106"/>
              <p:cNvSpPr>
                <a:spLocks noChangeShapeType="1"/>
              </p:cNvSpPr>
              <p:nvPr/>
            </p:nvSpPr>
            <p:spPr bwMode="auto">
              <a:xfrm>
                <a:off x="292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04" name="Line 1107"/>
              <p:cNvSpPr>
                <a:spLocks noChangeShapeType="1"/>
              </p:cNvSpPr>
              <p:nvPr/>
            </p:nvSpPr>
            <p:spPr bwMode="auto">
              <a:xfrm>
                <a:off x="294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05" name="Line 1108"/>
              <p:cNvSpPr>
                <a:spLocks noChangeShapeType="1"/>
              </p:cNvSpPr>
              <p:nvPr/>
            </p:nvSpPr>
            <p:spPr bwMode="auto">
              <a:xfrm>
                <a:off x="295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06" name="Line 1109"/>
              <p:cNvSpPr>
                <a:spLocks noChangeShapeType="1"/>
              </p:cNvSpPr>
              <p:nvPr/>
            </p:nvSpPr>
            <p:spPr bwMode="auto">
              <a:xfrm>
                <a:off x="295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07" name="Line 1110"/>
              <p:cNvSpPr>
                <a:spLocks noChangeShapeType="1"/>
              </p:cNvSpPr>
              <p:nvPr/>
            </p:nvSpPr>
            <p:spPr bwMode="auto">
              <a:xfrm>
                <a:off x="296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08" name="Line 1111"/>
              <p:cNvSpPr>
                <a:spLocks noChangeShapeType="1"/>
              </p:cNvSpPr>
              <p:nvPr/>
            </p:nvSpPr>
            <p:spPr bwMode="auto">
              <a:xfrm>
                <a:off x="2971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09" name="Line 1112"/>
              <p:cNvSpPr>
                <a:spLocks noChangeShapeType="1"/>
              </p:cNvSpPr>
              <p:nvPr/>
            </p:nvSpPr>
            <p:spPr bwMode="auto">
              <a:xfrm>
                <a:off x="2980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10" name="Line 1113"/>
              <p:cNvSpPr>
                <a:spLocks noChangeShapeType="1"/>
              </p:cNvSpPr>
              <p:nvPr/>
            </p:nvSpPr>
            <p:spPr bwMode="auto">
              <a:xfrm>
                <a:off x="299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11" name="Line 1114"/>
              <p:cNvSpPr>
                <a:spLocks noChangeShapeType="1"/>
              </p:cNvSpPr>
              <p:nvPr/>
            </p:nvSpPr>
            <p:spPr bwMode="auto">
              <a:xfrm>
                <a:off x="300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12" name="Line 1115"/>
              <p:cNvSpPr>
                <a:spLocks noChangeShapeType="1"/>
              </p:cNvSpPr>
              <p:nvPr/>
            </p:nvSpPr>
            <p:spPr bwMode="auto">
              <a:xfrm>
                <a:off x="304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13" name="Line 1116"/>
              <p:cNvSpPr>
                <a:spLocks noChangeShapeType="1"/>
              </p:cNvSpPr>
              <p:nvPr/>
            </p:nvSpPr>
            <p:spPr bwMode="auto">
              <a:xfrm>
                <a:off x="3054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14" name="Line 1117"/>
              <p:cNvSpPr>
                <a:spLocks noChangeShapeType="1"/>
              </p:cNvSpPr>
              <p:nvPr/>
            </p:nvSpPr>
            <p:spPr bwMode="auto">
              <a:xfrm>
                <a:off x="3057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15" name="Line 1118"/>
              <p:cNvSpPr>
                <a:spLocks noChangeShapeType="1"/>
              </p:cNvSpPr>
              <p:nvPr/>
            </p:nvSpPr>
            <p:spPr bwMode="auto">
              <a:xfrm>
                <a:off x="306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16" name="Line 1119"/>
              <p:cNvSpPr>
                <a:spLocks noChangeShapeType="1"/>
              </p:cNvSpPr>
              <p:nvPr/>
            </p:nvSpPr>
            <p:spPr bwMode="auto">
              <a:xfrm>
                <a:off x="3075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17" name="Line 1120"/>
              <p:cNvSpPr>
                <a:spLocks noChangeShapeType="1"/>
              </p:cNvSpPr>
              <p:nvPr/>
            </p:nvSpPr>
            <p:spPr bwMode="auto">
              <a:xfrm>
                <a:off x="313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18" name="Line 1121"/>
              <p:cNvSpPr>
                <a:spLocks noChangeShapeType="1"/>
              </p:cNvSpPr>
              <p:nvPr/>
            </p:nvSpPr>
            <p:spPr bwMode="auto">
              <a:xfrm>
                <a:off x="314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19" name="Line 1122"/>
              <p:cNvSpPr>
                <a:spLocks noChangeShapeType="1"/>
              </p:cNvSpPr>
              <p:nvPr/>
            </p:nvSpPr>
            <p:spPr bwMode="auto">
              <a:xfrm>
                <a:off x="3151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20" name="Line 1123"/>
              <p:cNvSpPr>
                <a:spLocks noChangeShapeType="1"/>
              </p:cNvSpPr>
              <p:nvPr/>
            </p:nvSpPr>
            <p:spPr bwMode="auto">
              <a:xfrm>
                <a:off x="316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21" name="Line 1124"/>
              <p:cNvSpPr>
                <a:spLocks noChangeShapeType="1"/>
              </p:cNvSpPr>
              <p:nvPr/>
            </p:nvSpPr>
            <p:spPr bwMode="auto">
              <a:xfrm>
                <a:off x="3182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22" name="Line 1125"/>
              <p:cNvSpPr>
                <a:spLocks noChangeShapeType="1"/>
              </p:cNvSpPr>
              <p:nvPr/>
            </p:nvSpPr>
            <p:spPr bwMode="auto">
              <a:xfrm>
                <a:off x="3189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23" name="Line 1126"/>
              <p:cNvSpPr>
                <a:spLocks noChangeShapeType="1"/>
              </p:cNvSpPr>
              <p:nvPr/>
            </p:nvSpPr>
            <p:spPr bwMode="auto">
              <a:xfrm>
                <a:off x="3196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24" name="Line 1127"/>
              <p:cNvSpPr>
                <a:spLocks noChangeShapeType="1"/>
              </p:cNvSpPr>
              <p:nvPr/>
            </p:nvSpPr>
            <p:spPr bwMode="auto">
              <a:xfrm>
                <a:off x="3264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25" name="Line 1128"/>
              <p:cNvSpPr>
                <a:spLocks noChangeShapeType="1"/>
              </p:cNvSpPr>
              <p:nvPr/>
            </p:nvSpPr>
            <p:spPr bwMode="auto">
              <a:xfrm>
                <a:off x="3268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26" name="Line 1129"/>
              <p:cNvSpPr>
                <a:spLocks noChangeShapeType="1"/>
              </p:cNvSpPr>
              <p:nvPr/>
            </p:nvSpPr>
            <p:spPr bwMode="auto">
              <a:xfrm>
                <a:off x="3303" y="3580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7532" name="Line 1130"/>
            <p:cNvSpPr>
              <a:spLocks noChangeShapeType="1"/>
            </p:cNvSpPr>
            <p:nvPr/>
          </p:nvSpPr>
          <p:spPr bwMode="auto">
            <a:xfrm>
              <a:off x="3315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33" name="Line 1131"/>
            <p:cNvSpPr>
              <a:spLocks noChangeShapeType="1"/>
            </p:cNvSpPr>
            <p:nvPr/>
          </p:nvSpPr>
          <p:spPr bwMode="auto">
            <a:xfrm>
              <a:off x="3320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34" name="Line 1132"/>
            <p:cNvSpPr>
              <a:spLocks noChangeShapeType="1"/>
            </p:cNvSpPr>
            <p:nvPr/>
          </p:nvSpPr>
          <p:spPr bwMode="auto">
            <a:xfrm>
              <a:off x="3322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35" name="Line 1133"/>
            <p:cNvSpPr>
              <a:spLocks noChangeShapeType="1"/>
            </p:cNvSpPr>
            <p:nvPr/>
          </p:nvSpPr>
          <p:spPr bwMode="auto">
            <a:xfrm>
              <a:off x="3335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36" name="Line 1134"/>
            <p:cNvSpPr>
              <a:spLocks noChangeShapeType="1"/>
            </p:cNvSpPr>
            <p:nvPr/>
          </p:nvSpPr>
          <p:spPr bwMode="auto">
            <a:xfrm>
              <a:off x="334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37" name="Line 1135"/>
            <p:cNvSpPr>
              <a:spLocks noChangeShapeType="1"/>
            </p:cNvSpPr>
            <p:nvPr/>
          </p:nvSpPr>
          <p:spPr bwMode="auto">
            <a:xfrm>
              <a:off x="335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38" name="Line 1136"/>
            <p:cNvSpPr>
              <a:spLocks noChangeShapeType="1"/>
            </p:cNvSpPr>
            <p:nvPr/>
          </p:nvSpPr>
          <p:spPr bwMode="auto">
            <a:xfrm>
              <a:off x="3354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39" name="Line 1137"/>
            <p:cNvSpPr>
              <a:spLocks noChangeShapeType="1"/>
            </p:cNvSpPr>
            <p:nvPr/>
          </p:nvSpPr>
          <p:spPr bwMode="auto">
            <a:xfrm>
              <a:off x="336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40" name="Line 1138"/>
            <p:cNvSpPr>
              <a:spLocks noChangeShapeType="1"/>
            </p:cNvSpPr>
            <p:nvPr/>
          </p:nvSpPr>
          <p:spPr bwMode="auto">
            <a:xfrm>
              <a:off x="336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41" name="Line 1139"/>
            <p:cNvSpPr>
              <a:spLocks noChangeShapeType="1"/>
            </p:cNvSpPr>
            <p:nvPr/>
          </p:nvSpPr>
          <p:spPr bwMode="auto">
            <a:xfrm>
              <a:off x="337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42" name="Line 1140"/>
            <p:cNvSpPr>
              <a:spLocks noChangeShapeType="1"/>
            </p:cNvSpPr>
            <p:nvPr/>
          </p:nvSpPr>
          <p:spPr bwMode="auto">
            <a:xfrm>
              <a:off x="339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43" name="Line 1141"/>
            <p:cNvSpPr>
              <a:spLocks noChangeShapeType="1"/>
            </p:cNvSpPr>
            <p:nvPr/>
          </p:nvSpPr>
          <p:spPr bwMode="auto">
            <a:xfrm>
              <a:off x="3408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44" name="Line 1142"/>
            <p:cNvSpPr>
              <a:spLocks noChangeShapeType="1"/>
            </p:cNvSpPr>
            <p:nvPr/>
          </p:nvSpPr>
          <p:spPr bwMode="auto">
            <a:xfrm>
              <a:off x="3417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45" name="Line 1143"/>
            <p:cNvSpPr>
              <a:spLocks noChangeShapeType="1"/>
            </p:cNvSpPr>
            <p:nvPr/>
          </p:nvSpPr>
          <p:spPr bwMode="auto">
            <a:xfrm>
              <a:off x="3455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46" name="Line 1144"/>
            <p:cNvSpPr>
              <a:spLocks noChangeShapeType="1"/>
            </p:cNvSpPr>
            <p:nvPr/>
          </p:nvSpPr>
          <p:spPr bwMode="auto">
            <a:xfrm>
              <a:off x="348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47" name="Line 1145"/>
            <p:cNvSpPr>
              <a:spLocks noChangeShapeType="1"/>
            </p:cNvSpPr>
            <p:nvPr/>
          </p:nvSpPr>
          <p:spPr bwMode="auto">
            <a:xfrm>
              <a:off x="3483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48" name="Line 1146"/>
            <p:cNvSpPr>
              <a:spLocks noChangeShapeType="1"/>
            </p:cNvSpPr>
            <p:nvPr/>
          </p:nvSpPr>
          <p:spPr bwMode="auto">
            <a:xfrm>
              <a:off x="3492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49" name="Line 1147"/>
            <p:cNvSpPr>
              <a:spLocks noChangeShapeType="1"/>
            </p:cNvSpPr>
            <p:nvPr/>
          </p:nvSpPr>
          <p:spPr bwMode="auto">
            <a:xfrm flipV="1">
              <a:off x="3495" y="357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50" name="Line 1148"/>
            <p:cNvSpPr>
              <a:spLocks noChangeShapeType="1"/>
            </p:cNvSpPr>
            <p:nvPr/>
          </p:nvSpPr>
          <p:spPr bwMode="auto">
            <a:xfrm>
              <a:off x="353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51" name="Line 1149"/>
            <p:cNvSpPr>
              <a:spLocks noChangeShapeType="1"/>
            </p:cNvSpPr>
            <p:nvPr/>
          </p:nvSpPr>
          <p:spPr bwMode="auto">
            <a:xfrm>
              <a:off x="354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52" name="Line 1150"/>
            <p:cNvSpPr>
              <a:spLocks noChangeShapeType="1"/>
            </p:cNvSpPr>
            <p:nvPr/>
          </p:nvSpPr>
          <p:spPr bwMode="auto">
            <a:xfrm flipV="1">
              <a:off x="3551" y="3543"/>
              <a:ext cx="1" cy="44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53" name="Line 1151"/>
            <p:cNvSpPr>
              <a:spLocks noChangeShapeType="1"/>
            </p:cNvSpPr>
            <p:nvPr/>
          </p:nvSpPr>
          <p:spPr bwMode="auto">
            <a:xfrm flipV="1">
              <a:off x="3561" y="3568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54" name="Line 1152"/>
            <p:cNvSpPr>
              <a:spLocks noChangeShapeType="1"/>
            </p:cNvSpPr>
            <p:nvPr/>
          </p:nvSpPr>
          <p:spPr bwMode="auto">
            <a:xfrm flipV="1">
              <a:off x="3569" y="3571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55" name="Line 1153"/>
            <p:cNvSpPr>
              <a:spLocks noChangeShapeType="1"/>
            </p:cNvSpPr>
            <p:nvPr/>
          </p:nvSpPr>
          <p:spPr bwMode="auto">
            <a:xfrm>
              <a:off x="3578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56" name="Line 1154"/>
            <p:cNvSpPr>
              <a:spLocks noChangeShapeType="1"/>
            </p:cNvSpPr>
            <p:nvPr/>
          </p:nvSpPr>
          <p:spPr bwMode="auto">
            <a:xfrm>
              <a:off x="3580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57" name="Line 1155"/>
            <p:cNvSpPr>
              <a:spLocks noChangeShapeType="1"/>
            </p:cNvSpPr>
            <p:nvPr/>
          </p:nvSpPr>
          <p:spPr bwMode="auto">
            <a:xfrm>
              <a:off x="3588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58" name="Line 1156"/>
            <p:cNvSpPr>
              <a:spLocks noChangeShapeType="1"/>
            </p:cNvSpPr>
            <p:nvPr/>
          </p:nvSpPr>
          <p:spPr bwMode="auto">
            <a:xfrm>
              <a:off x="359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59" name="Line 1157"/>
            <p:cNvSpPr>
              <a:spLocks noChangeShapeType="1"/>
            </p:cNvSpPr>
            <p:nvPr/>
          </p:nvSpPr>
          <p:spPr bwMode="auto">
            <a:xfrm>
              <a:off x="3625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60" name="Line 1158"/>
            <p:cNvSpPr>
              <a:spLocks noChangeShapeType="1"/>
            </p:cNvSpPr>
            <p:nvPr/>
          </p:nvSpPr>
          <p:spPr bwMode="auto">
            <a:xfrm>
              <a:off x="363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61" name="Line 1159"/>
            <p:cNvSpPr>
              <a:spLocks noChangeShapeType="1"/>
            </p:cNvSpPr>
            <p:nvPr/>
          </p:nvSpPr>
          <p:spPr bwMode="auto">
            <a:xfrm>
              <a:off x="3643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62" name="Line 1160"/>
            <p:cNvSpPr>
              <a:spLocks noChangeShapeType="1"/>
            </p:cNvSpPr>
            <p:nvPr/>
          </p:nvSpPr>
          <p:spPr bwMode="auto">
            <a:xfrm>
              <a:off x="3645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63" name="Line 1161"/>
            <p:cNvSpPr>
              <a:spLocks noChangeShapeType="1"/>
            </p:cNvSpPr>
            <p:nvPr/>
          </p:nvSpPr>
          <p:spPr bwMode="auto">
            <a:xfrm>
              <a:off x="3683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64" name="Line 1162"/>
            <p:cNvSpPr>
              <a:spLocks noChangeShapeType="1"/>
            </p:cNvSpPr>
            <p:nvPr/>
          </p:nvSpPr>
          <p:spPr bwMode="auto">
            <a:xfrm>
              <a:off x="3686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65" name="Line 1163"/>
            <p:cNvSpPr>
              <a:spLocks noChangeShapeType="1"/>
            </p:cNvSpPr>
            <p:nvPr/>
          </p:nvSpPr>
          <p:spPr bwMode="auto">
            <a:xfrm>
              <a:off x="3694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66" name="Line 1164"/>
            <p:cNvSpPr>
              <a:spLocks noChangeShapeType="1"/>
            </p:cNvSpPr>
            <p:nvPr/>
          </p:nvSpPr>
          <p:spPr bwMode="auto">
            <a:xfrm flipV="1">
              <a:off x="3702" y="3569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67" name="Line 1165"/>
            <p:cNvSpPr>
              <a:spLocks noChangeShapeType="1"/>
            </p:cNvSpPr>
            <p:nvPr/>
          </p:nvSpPr>
          <p:spPr bwMode="auto">
            <a:xfrm>
              <a:off x="370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68" name="Line 1166"/>
            <p:cNvSpPr>
              <a:spLocks noChangeShapeType="1"/>
            </p:cNvSpPr>
            <p:nvPr/>
          </p:nvSpPr>
          <p:spPr bwMode="auto">
            <a:xfrm flipV="1">
              <a:off x="3713" y="357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69" name="Line 1167"/>
            <p:cNvSpPr>
              <a:spLocks noChangeShapeType="1"/>
            </p:cNvSpPr>
            <p:nvPr/>
          </p:nvSpPr>
          <p:spPr bwMode="auto">
            <a:xfrm flipV="1">
              <a:off x="3721" y="3570"/>
              <a:ext cx="1" cy="17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70" name="Line 1168"/>
            <p:cNvSpPr>
              <a:spLocks noChangeShapeType="1"/>
            </p:cNvSpPr>
            <p:nvPr/>
          </p:nvSpPr>
          <p:spPr bwMode="auto">
            <a:xfrm>
              <a:off x="3732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71" name="Line 1169"/>
            <p:cNvSpPr>
              <a:spLocks noChangeShapeType="1"/>
            </p:cNvSpPr>
            <p:nvPr/>
          </p:nvSpPr>
          <p:spPr bwMode="auto">
            <a:xfrm>
              <a:off x="3740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72" name="Line 1170"/>
            <p:cNvSpPr>
              <a:spLocks noChangeShapeType="1"/>
            </p:cNvSpPr>
            <p:nvPr/>
          </p:nvSpPr>
          <p:spPr bwMode="auto">
            <a:xfrm>
              <a:off x="374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73" name="Line 1171"/>
            <p:cNvSpPr>
              <a:spLocks noChangeShapeType="1"/>
            </p:cNvSpPr>
            <p:nvPr/>
          </p:nvSpPr>
          <p:spPr bwMode="auto">
            <a:xfrm>
              <a:off x="376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74" name="Line 1172"/>
            <p:cNvSpPr>
              <a:spLocks noChangeShapeType="1"/>
            </p:cNvSpPr>
            <p:nvPr/>
          </p:nvSpPr>
          <p:spPr bwMode="auto">
            <a:xfrm>
              <a:off x="377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75" name="Line 1173"/>
            <p:cNvSpPr>
              <a:spLocks noChangeShapeType="1"/>
            </p:cNvSpPr>
            <p:nvPr/>
          </p:nvSpPr>
          <p:spPr bwMode="auto">
            <a:xfrm>
              <a:off x="378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76" name="Line 1174"/>
            <p:cNvSpPr>
              <a:spLocks noChangeShapeType="1"/>
            </p:cNvSpPr>
            <p:nvPr/>
          </p:nvSpPr>
          <p:spPr bwMode="auto">
            <a:xfrm>
              <a:off x="3817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77" name="Line 1175"/>
            <p:cNvSpPr>
              <a:spLocks noChangeShapeType="1"/>
            </p:cNvSpPr>
            <p:nvPr/>
          </p:nvSpPr>
          <p:spPr bwMode="auto">
            <a:xfrm flipV="1">
              <a:off x="3836" y="357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78" name="Line 1176"/>
            <p:cNvSpPr>
              <a:spLocks noChangeShapeType="1"/>
            </p:cNvSpPr>
            <p:nvPr/>
          </p:nvSpPr>
          <p:spPr bwMode="auto">
            <a:xfrm>
              <a:off x="3854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79" name="Line 1177"/>
            <p:cNvSpPr>
              <a:spLocks noChangeShapeType="1"/>
            </p:cNvSpPr>
            <p:nvPr/>
          </p:nvSpPr>
          <p:spPr bwMode="auto">
            <a:xfrm>
              <a:off x="3863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80" name="Line 1178"/>
            <p:cNvSpPr>
              <a:spLocks noChangeShapeType="1"/>
            </p:cNvSpPr>
            <p:nvPr/>
          </p:nvSpPr>
          <p:spPr bwMode="auto">
            <a:xfrm>
              <a:off x="3872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81" name="Line 1179"/>
            <p:cNvSpPr>
              <a:spLocks noChangeShapeType="1"/>
            </p:cNvSpPr>
            <p:nvPr/>
          </p:nvSpPr>
          <p:spPr bwMode="auto">
            <a:xfrm>
              <a:off x="3900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82" name="Line 1180"/>
            <p:cNvSpPr>
              <a:spLocks noChangeShapeType="1"/>
            </p:cNvSpPr>
            <p:nvPr/>
          </p:nvSpPr>
          <p:spPr bwMode="auto">
            <a:xfrm>
              <a:off x="3912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83" name="Line 1181"/>
            <p:cNvSpPr>
              <a:spLocks noChangeShapeType="1"/>
            </p:cNvSpPr>
            <p:nvPr/>
          </p:nvSpPr>
          <p:spPr bwMode="auto">
            <a:xfrm>
              <a:off x="3922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84" name="Line 1182"/>
            <p:cNvSpPr>
              <a:spLocks noChangeShapeType="1"/>
            </p:cNvSpPr>
            <p:nvPr/>
          </p:nvSpPr>
          <p:spPr bwMode="auto">
            <a:xfrm flipV="1">
              <a:off x="3930" y="357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85" name="Line 1183"/>
            <p:cNvSpPr>
              <a:spLocks noChangeShapeType="1"/>
            </p:cNvSpPr>
            <p:nvPr/>
          </p:nvSpPr>
          <p:spPr bwMode="auto">
            <a:xfrm flipV="1">
              <a:off x="3932" y="357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86" name="Line 1184"/>
            <p:cNvSpPr>
              <a:spLocks noChangeShapeType="1"/>
            </p:cNvSpPr>
            <p:nvPr/>
          </p:nvSpPr>
          <p:spPr bwMode="auto">
            <a:xfrm>
              <a:off x="393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87" name="Line 1185"/>
            <p:cNvSpPr>
              <a:spLocks noChangeShapeType="1"/>
            </p:cNvSpPr>
            <p:nvPr/>
          </p:nvSpPr>
          <p:spPr bwMode="auto">
            <a:xfrm>
              <a:off x="3950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88" name="Line 1186"/>
            <p:cNvSpPr>
              <a:spLocks noChangeShapeType="1"/>
            </p:cNvSpPr>
            <p:nvPr/>
          </p:nvSpPr>
          <p:spPr bwMode="auto">
            <a:xfrm>
              <a:off x="396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89" name="Line 1187"/>
            <p:cNvSpPr>
              <a:spLocks noChangeShapeType="1"/>
            </p:cNvSpPr>
            <p:nvPr/>
          </p:nvSpPr>
          <p:spPr bwMode="auto">
            <a:xfrm>
              <a:off x="4008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90" name="Line 1188"/>
            <p:cNvSpPr>
              <a:spLocks noChangeShapeType="1"/>
            </p:cNvSpPr>
            <p:nvPr/>
          </p:nvSpPr>
          <p:spPr bwMode="auto">
            <a:xfrm>
              <a:off x="4046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91" name="Line 1189"/>
            <p:cNvSpPr>
              <a:spLocks noChangeShapeType="1"/>
            </p:cNvSpPr>
            <p:nvPr/>
          </p:nvSpPr>
          <p:spPr bwMode="auto">
            <a:xfrm flipV="1">
              <a:off x="4064" y="3568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92" name="Line 1190"/>
            <p:cNvSpPr>
              <a:spLocks noChangeShapeType="1"/>
            </p:cNvSpPr>
            <p:nvPr/>
          </p:nvSpPr>
          <p:spPr bwMode="auto">
            <a:xfrm>
              <a:off x="4072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93" name="Line 1191"/>
            <p:cNvSpPr>
              <a:spLocks noChangeShapeType="1"/>
            </p:cNvSpPr>
            <p:nvPr/>
          </p:nvSpPr>
          <p:spPr bwMode="auto">
            <a:xfrm flipV="1">
              <a:off x="4075" y="357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94" name="Line 1192"/>
            <p:cNvSpPr>
              <a:spLocks noChangeShapeType="1"/>
            </p:cNvSpPr>
            <p:nvPr/>
          </p:nvSpPr>
          <p:spPr bwMode="auto">
            <a:xfrm>
              <a:off x="4083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95" name="Line 1193"/>
            <p:cNvSpPr>
              <a:spLocks noChangeShapeType="1"/>
            </p:cNvSpPr>
            <p:nvPr/>
          </p:nvSpPr>
          <p:spPr bwMode="auto">
            <a:xfrm>
              <a:off x="4094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96" name="Line 1194"/>
            <p:cNvSpPr>
              <a:spLocks noChangeShapeType="1"/>
            </p:cNvSpPr>
            <p:nvPr/>
          </p:nvSpPr>
          <p:spPr bwMode="auto">
            <a:xfrm>
              <a:off x="4100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97" name="Line 1195"/>
            <p:cNvSpPr>
              <a:spLocks noChangeShapeType="1"/>
            </p:cNvSpPr>
            <p:nvPr/>
          </p:nvSpPr>
          <p:spPr bwMode="auto">
            <a:xfrm>
              <a:off x="4106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98" name="Line 1196"/>
            <p:cNvSpPr>
              <a:spLocks noChangeShapeType="1"/>
            </p:cNvSpPr>
            <p:nvPr/>
          </p:nvSpPr>
          <p:spPr bwMode="auto">
            <a:xfrm>
              <a:off x="4113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599" name="Line 1197"/>
            <p:cNvSpPr>
              <a:spLocks noChangeShapeType="1"/>
            </p:cNvSpPr>
            <p:nvPr/>
          </p:nvSpPr>
          <p:spPr bwMode="auto">
            <a:xfrm>
              <a:off x="412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00" name="Line 1198"/>
            <p:cNvSpPr>
              <a:spLocks noChangeShapeType="1"/>
            </p:cNvSpPr>
            <p:nvPr/>
          </p:nvSpPr>
          <p:spPr bwMode="auto">
            <a:xfrm>
              <a:off x="4130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01" name="Line 1199"/>
            <p:cNvSpPr>
              <a:spLocks noChangeShapeType="1"/>
            </p:cNvSpPr>
            <p:nvPr/>
          </p:nvSpPr>
          <p:spPr bwMode="auto">
            <a:xfrm flipV="1">
              <a:off x="4132" y="357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02" name="Line 1200"/>
            <p:cNvSpPr>
              <a:spLocks noChangeShapeType="1"/>
            </p:cNvSpPr>
            <p:nvPr/>
          </p:nvSpPr>
          <p:spPr bwMode="auto">
            <a:xfrm>
              <a:off x="417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03" name="Line 1201"/>
            <p:cNvSpPr>
              <a:spLocks noChangeShapeType="1"/>
            </p:cNvSpPr>
            <p:nvPr/>
          </p:nvSpPr>
          <p:spPr bwMode="auto">
            <a:xfrm>
              <a:off x="417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04" name="Line 1202"/>
            <p:cNvSpPr>
              <a:spLocks noChangeShapeType="1"/>
            </p:cNvSpPr>
            <p:nvPr/>
          </p:nvSpPr>
          <p:spPr bwMode="auto">
            <a:xfrm>
              <a:off x="4187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05" name="Line 1203"/>
            <p:cNvSpPr>
              <a:spLocks noChangeShapeType="1"/>
            </p:cNvSpPr>
            <p:nvPr/>
          </p:nvSpPr>
          <p:spPr bwMode="auto">
            <a:xfrm>
              <a:off x="4198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06" name="Line 1204"/>
            <p:cNvSpPr>
              <a:spLocks noChangeShapeType="1"/>
            </p:cNvSpPr>
            <p:nvPr/>
          </p:nvSpPr>
          <p:spPr bwMode="auto">
            <a:xfrm>
              <a:off x="4208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07" name="Line 1205"/>
            <p:cNvSpPr>
              <a:spLocks noChangeShapeType="1"/>
            </p:cNvSpPr>
            <p:nvPr/>
          </p:nvSpPr>
          <p:spPr bwMode="auto">
            <a:xfrm>
              <a:off x="4216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08" name="Line 1206"/>
            <p:cNvSpPr>
              <a:spLocks noChangeShapeType="1"/>
            </p:cNvSpPr>
            <p:nvPr/>
          </p:nvSpPr>
          <p:spPr bwMode="auto">
            <a:xfrm>
              <a:off x="4232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09" name="Line 1207"/>
            <p:cNvSpPr>
              <a:spLocks noChangeShapeType="1"/>
            </p:cNvSpPr>
            <p:nvPr/>
          </p:nvSpPr>
          <p:spPr bwMode="auto">
            <a:xfrm>
              <a:off x="4235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10" name="Line 1208"/>
            <p:cNvSpPr>
              <a:spLocks noChangeShapeType="1"/>
            </p:cNvSpPr>
            <p:nvPr/>
          </p:nvSpPr>
          <p:spPr bwMode="auto">
            <a:xfrm>
              <a:off x="4255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11" name="Line 1209"/>
            <p:cNvSpPr>
              <a:spLocks noChangeShapeType="1"/>
            </p:cNvSpPr>
            <p:nvPr/>
          </p:nvSpPr>
          <p:spPr bwMode="auto">
            <a:xfrm>
              <a:off x="4262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12" name="Line 1210"/>
            <p:cNvSpPr>
              <a:spLocks noChangeShapeType="1"/>
            </p:cNvSpPr>
            <p:nvPr/>
          </p:nvSpPr>
          <p:spPr bwMode="auto">
            <a:xfrm flipV="1">
              <a:off x="4274" y="3571"/>
              <a:ext cx="1" cy="1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13" name="Line 1211"/>
            <p:cNvSpPr>
              <a:spLocks noChangeShapeType="1"/>
            </p:cNvSpPr>
            <p:nvPr/>
          </p:nvSpPr>
          <p:spPr bwMode="auto">
            <a:xfrm flipV="1">
              <a:off x="4283" y="357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14" name="Line 1212"/>
            <p:cNvSpPr>
              <a:spLocks noChangeShapeType="1"/>
            </p:cNvSpPr>
            <p:nvPr/>
          </p:nvSpPr>
          <p:spPr bwMode="auto">
            <a:xfrm>
              <a:off x="4293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15" name="Line 1213"/>
            <p:cNvSpPr>
              <a:spLocks noChangeShapeType="1"/>
            </p:cNvSpPr>
            <p:nvPr/>
          </p:nvSpPr>
          <p:spPr bwMode="auto">
            <a:xfrm>
              <a:off x="430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16" name="Line 1214"/>
            <p:cNvSpPr>
              <a:spLocks noChangeShapeType="1"/>
            </p:cNvSpPr>
            <p:nvPr/>
          </p:nvSpPr>
          <p:spPr bwMode="auto">
            <a:xfrm>
              <a:off x="431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17" name="Line 1215"/>
            <p:cNvSpPr>
              <a:spLocks noChangeShapeType="1"/>
            </p:cNvSpPr>
            <p:nvPr/>
          </p:nvSpPr>
          <p:spPr bwMode="auto">
            <a:xfrm flipV="1">
              <a:off x="4330" y="3569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18" name="Line 1216"/>
            <p:cNvSpPr>
              <a:spLocks noChangeShapeType="1"/>
            </p:cNvSpPr>
            <p:nvPr/>
          </p:nvSpPr>
          <p:spPr bwMode="auto">
            <a:xfrm flipV="1">
              <a:off x="4340" y="3572"/>
              <a:ext cx="1" cy="15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19" name="Line 1217"/>
            <p:cNvSpPr>
              <a:spLocks noChangeShapeType="1"/>
            </p:cNvSpPr>
            <p:nvPr/>
          </p:nvSpPr>
          <p:spPr bwMode="auto">
            <a:xfrm>
              <a:off x="4346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20" name="Line 1218"/>
            <p:cNvSpPr>
              <a:spLocks noChangeShapeType="1"/>
            </p:cNvSpPr>
            <p:nvPr/>
          </p:nvSpPr>
          <p:spPr bwMode="auto">
            <a:xfrm>
              <a:off x="4349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21" name="Line 1219"/>
            <p:cNvSpPr>
              <a:spLocks noChangeShapeType="1"/>
            </p:cNvSpPr>
            <p:nvPr/>
          </p:nvSpPr>
          <p:spPr bwMode="auto">
            <a:xfrm>
              <a:off x="4361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22" name="Line 1220"/>
            <p:cNvSpPr>
              <a:spLocks noChangeShapeType="1"/>
            </p:cNvSpPr>
            <p:nvPr/>
          </p:nvSpPr>
          <p:spPr bwMode="auto">
            <a:xfrm>
              <a:off x="4396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23" name="Line 1221"/>
            <p:cNvSpPr>
              <a:spLocks noChangeShapeType="1"/>
            </p:cNvSpPr>
            <p:nvPr/>
          </p:nvSpPr>
          <p:spPr bwMode="auto">
            <a:xfrm>
              <a:off x="4407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24" name="Line 1222"/>
            <p:cNvSpPr>
              <a:spLocks noChangeShapeType="1"/>
            </p:cNvSpPr>
            <p:nvPr/>
          </p:nvSpPr>
          <p:spPr bwMode="auto">
            <a:xfrm>
              <a:off x="4418" y="3580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625" name="Rectangle 1223"/>
            <p:cNvSpPr>
              <a:spLocks noChangeArrowheads="1"/>
            </p:cNvSpPr>
            <p:nvPr/>
          </p:nvSpPr>
          <p:spPr bwMode="auto">
            <a:xfrm rot="-5400000">
              <a:off x="2574" y="2809"/>
              <a:ext cx="227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 239.1</a:t>
              </a:r>
            </a:p>
          </p:txBody>
        </p:sp>
        <p:sp>
          <p:nvSpPr>
            <p:cNvPr id="107626" name="Rectangle 1224"/>
            <p:cNvSpPr>
              <a:spLocks noChangeArrowheads="1"/>
            </p:cNvSpPr>
            <p:nvPr/>
          </p:nvSpPr>
          <p:spPr bwMode="auto">
            <a:xfrm rot="-5400000">
              <a:off x="2731" y="3315"/>
              <a:ext cx="202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 240.1</a:t>
              </a:r>
            </a:p>
          </p:txBody>
        </p:sp>
      </p:grpSp>
      <p:sp>
        <p:nvSpPr>
          <p:cNvPr id="107527" name="Text Box 1225"/>
          <p:cNvSpPr txBox="1">
            <a:spLocks noChangeArrowheads="1"/>
          </p:cNvSpPr>
          <p:nvPr/>
        </p:nvSpPr>
        <p:spPr bwMode="auto">
          <a:xfrm>
            <a:off x="4708525" y="1714500"/>
            <a:ext cx="1149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atrazine</a:t>
            </a:r>
          </a:p>
        </p:txBody>
      </p:sp>
      <p:sp>
        <p:nvSpPr>
          <p:cNvPr id="107528" name="Text Box 1226"/>
          <p:cNvSpPr txBox="1">
            <a:spLocks noChangeArrowheads="1"/>
          </p:cNvSpPr>
          <p:nvPr/>
        </p:nvSpPr>
        <p:spPr bwMode="auto">
          <a:xfrm>
            <a:off x="2803525" y="3390900"/>
            <a:ext cx="205898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dimethenamide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7529" name="Text Box 1227"/>
          <p:cNvSpPr txBox="1">
            <a:spLocks noChangeArrowheads="1"/>
          </p:cNvSpPr>
          <p:nvPr/>
        </p:nvSpPr>
        <p:spPr bwMode="auto">
          <a:xfrm>
            <a:off x="5089525" y="4762500"/>
            <a:ext cx="14176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bentazone</a:t>
            </a:r>
          </a:p>
        </p:txBody>
      </p:sp>
      <p:pic>
        <p:nvPicPr>
          <p:cNvPr id="107530" name="Picture 12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245225"/>
            <a:ext cx="1752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75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Exemple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: Criblage de pesticide par HPLC/MS</a:t>
            </a:r>
          </a:p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Courbe d’étalonnage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grpSp>
        <p:nvGrpSpPr>
          <p:cNvPr id="109572" name="Group 2"/>
          <p:cNvGrpSpPr>
            <a:grpSpLocks/>
          </p:cNvGrpSpPr>
          <p:nvPr/>
        </p:nvGrpSpPr>
        <p:grpSpPr bwMode="auto">
          <a:xfrm>
            <a:off x="1676400" y="1600200"/>
            <a:ext cx="2817813" cy="2894013"/>
            <a:chOff x="1056" y="1008"/>
            <a:chExt cx="1775" cy="1823"/>
          </a:xfrm>
        </p:grpSpPr>
        <p:sp>
          <p:nvSpPr>
            <p:cNvPr id="109644" name="Rectangle 3"/>
            <p:cNvSpPr>
              <a:spLocks noChangeArrowheads="1"/>
            </p:cNvSpPr>
            <p:nvPr/>
          </p:nvSpPr>
          <p:spPr bwMode="auto">
            <a:xfrm>
              <a:off x="1056" y="1008"/>
              <a:ext cx="1776" cy="182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45" name="Line 4"/>
            <p:cNvSpPr>
              <a:spLocks noChangeShapeType="1"/>
            </p:cNvSpPr>
            <p:nvPr/>
          </p:nvSpPr>
          <p:spPr bwMode="auto">
            <a:xfrm>
              <a:off x="1406" y="2587"/>
              <a:ext cx="137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46" name="Rectangle 5"/>
            <p:cNvSpPr>
              <a:spLocks noChangeArrowheads="1"/>
            </p:cNvSpPr>
            <p:nvPr/>
          </p:nvSpPr>
          <p:spPr bwMode="auto">
            <a:xfrm>
              <a:off x="2423" y="2631"/>
              <a:ext cx="364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Amount[ug/l]</a:t>
              </a:r>
            </a:p>
          </p:txBody>
        </p:sp>
        <p:sp>
          <p:nvSpPr>
            <p:cNvPr id="109647" name="Line 6"/>
            <p:cNvSpPr>
              <a:spLocks noChangeShapeType="1"/>
            </p:cNvSpPr>
            <p:nvPr/>
          </p:nvSpPr>
          <p:spPr bwMode="auto">
            <a:xfrm>
              <a:off x="1406" y="2587"/>
              <a:ext cx="1" cy="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48" name="Rectangle 7"/>
            <p:cNvSpPr>
              <a:spLocks noChangeArrowheads="1"/>
            </p:cNvSpPr>
            <p:nvPr/>
          </p:nvSpPr>
          <p:spPr bwMode="auto">
            <a:xfrm>
              <a:off x="1389" y="2619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09649" name="Line 8"/>
            <p:cNvSpPr>
              <a:spLocks noChangeShapeType="1"/>
            </p:cNvSpPr>
            <p:nvPr/>
          </p:nvSpPr>
          <p:spPr bwMode="auto">
            <a:xfrm>
              <a:off x="1531" y="25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50" name="Line 9"/>
            <p:cNvSpPr>
              <a:spLocks noChangeShapeType="1"/>
            </p:cNvSpPr>
            <p:nvPr/>
          </p:nvSpPr>
          <p:spPr bwMode="auto">
            <a:xfrm>
              <a:off x="1656" y="25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51" name="Line 10"/>
            <p:cNvSpPr>
              <a:spLocks noChangeShapeType="1"/>
            </p:cNvSpPr>
            <p:nvPr/>
          </p:nvSpPr>
          <p:spPr bwMode="auto">
            <a:xfrm>
              <a:off x="1782" y="25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52" name="Line 11"/>
            <p:cNvSpPr>
              <a:spLocks noChangeShapeType="1"/>
            </p:cNvSpPr>
            <p:nvPr/>
          </p:nvSpPr>
          <p:spPr bwMode="auto">
            <a:xfrm>
              <a:off x="1907" y="25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53" name="Line 12"/>
            <p:cNvSpPr>
              <a:spLocks noChangeShapeType="1"/>
            </p:cNvSpPr>
            <p:nvPr/>
          </p:nvSpPr>
          <p:spPr bwMode="auto">
            <a:xfrm>
              <a:off x="2032" y="2587"/>
              <a:ext cx="1" cy="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54" name="Rectangle 13"/>
            <p:cNvSpPr>
              <a:spLocks noChangeArrowheads="1"/>
            </p:cNvSpPr>
            <p:nvPr/>
          </p:nvSpPr>
          <p:spPr bwMode="auto">
            <a:xfrm>
              <a:off x="1980" y="2619"/>
              <a:ext cx="107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09655" name="Line 14"/>
            <p:cNvSpPr>
              <a:spLocks noChangeShapeType="1"/>
            </p:cNvSpPr>
            <p:nvPr/>
          </p:nvSpPr>
          <p:spPr bwMode="auto">
            <a:xfrm>
              <a:off x="2157" y="25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56" name="Line 15"/>
            <p:cNvSpPr>
              <a:spLocks noChangeShapeType="1"/>
            </p:cNvSpPr>
            <p:nvPr/>
          </p:nvSpPr>
          <p:spPr bwMode="auto">
            <a:xfrm>
              <a:off x="2283" y="25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57" name="Line 16"/>
            <p:cNvSpPr>
              <a:spLocks noChangeShapeType="1"/>
            </p:cNvSpPr>
            <p:nvPr/>
          </p:nvSpPr>
          <p:spPr bwMode="auto">
            <a:xfrm>
              <a:off x="2408" y="25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58" name="Line 17"/>
            <p:cNvSpPr>
              <a:spLocks noChangeShapeType="1"/>
            </p:cNvSpPr>
            <p:nvPr/>
          </p:nvSpPr>
          <p:spPr bwMode="auto">
            <a:xfrm>
              <a:off x="2533" y="25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59" name="Line 18"/>
            <p:cNvSpPr>
              <a:spLocks noChangeShapeType="1"/>
            </p:cNvSpPr>
            <p:nvPr/>
          </p:nvSpPr>
          <p:spPr bwMode="auto">
            <a:xfrm>
              <a:off x="2658" y="2587"/>
              <a:ext cx="1" cy="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60" name="Line 19"/>
            <p:cNvSpPr>
              <a:spLocks noChangeShapeType="1"/>
            </p:cNvSpPr>
            <p:nvPr/>
          </p:nvSpPr>
          <p:spPr bwMode="auto">
            <a:xfrm>
              <a:off x="2784" y="25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61" name="Line 20"/>
            <p:cNvSpPr>
              <a:spLocks noChangeShapeType="1"/>
            </p:cNvSpPr>
            <p:nvPr/>
          </p:nvSpPr>
          <p:spPr bwMode="auto">
            <a:xfrm flipV="1">
              <a:off x="1406" y="1159"/>
              <a:ext cx="1" cy="143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62" name="Rectangle 21"/>
            <p:cNvSpPr>
              <a:spLocks noChangeArrowheads="1"/>
            </p:cNvSpPr>
            <p:nvPr/>
          </p:nvSpPr>
          <p:spPr bwMode="auto">
            <a:xfrm>
              <a:off x="1223" y="1166"/>
              <a:ext cx="1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Area</a:t>
              </a:r>
            </a:p>
          </p:txBody>
        </p:sp>
        <p:sp>
          <p:nvSpPr>
            <p:cNvPr id="109663" name="Line 22"/>
            <p:cNvSpPr>
              <a:spLocks noChangeShapeType="1"/>
            </p:cNvSpPr>
            <p:nvPr/>
          </p:nvSpPr>
          <p:spPr bwMode="auto">
            <a:xfrm flipH="1">
              <a:off x="1384" y="2561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64" name="Line 23"/>
            <p:cNvSpPr>
              <a:spLocks noChangeShapeType="1"/>
            </p:cNvSpPr>
            <p:nvPr/>
          </p:nvSpPr>
          <p:spPr bwMode="auto">
            <a:xfrm flipH="1">
              <a:off x="1368" y="2522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65" name="Rectangle 24"/>
            <p:cNvSpPr>
              <a:spLocks noChangeArrowheads="1"/>
            </p:cNvSpPr>
            <p:nvPr/>
          </p:nvSpPr>
          <p:spPr bwMode="auto">
            <a:xfrm>
              <a:off x="1322" y="2490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09666" name="Line 25"/>
            <p:cNvSpPr>
              <a:spLocks noChangeShapeType="1"/>
            </p:cNvSpPr>
            <p:nvPr/>
          </p:nvSpPr>
          <p:spPr bwMode="auto">
            <a:xfrm flipH="1">
              <a:off x="1384" y="2483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67" name="Line 26"/>
            <p:cNvSpPr>
              <a:spLocks noChangeShapeType="1"/>
            </p:cNvSpPr>
            <p:nvPr/>
          </p:nvSpPr>
          <p:spPr bwMode="auto">
            <a:xfrm flipH="1">
              <a:off x="1384" y="2445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68" name="Line 27"/>
            <p:cNvSpPr>
              <a:spLocks noChangeShapeType="1"/>
            </p:cNvSpPr>
            <p:nvPr/>
          </p:nvSpPr>
          <p:spPr bwMode="auto">
            <a:xfrm flipH="1">
              <a:off x="1384" y="2405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69" name="Line 28"/>
            <p:cNvSpPr>
              <a:spLocks noChangeShapeType="1"/>
            </p:cNvSpPr>
            <p:nvPr/>
          </p:nvSpPr>
          <p:spPr bwMode="auto">
            <a:xfrm flipH="1">
              <a:off x="1384" y="2367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70" name="Line 29"/>
            <p:cNvSpPr>
              <a:spLocks noChangeShapeType="1"/>
            </p:cNvSpPr>
            <p:nvPr/>
          </p:nvSpPr>
          <p:spPr bwMode="auto">
            <a:xfrm flipH="1">
              <a:off x="1368" y="2329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71" name="Rectangle 30"/>
            <p:cNvSpPr>
              <a:spLocks noChangeArrowheads="1"/>
            </p:cNvSpPr>
            <p:nvPr/>
          </p:nvSpPr>
          <p:spPr bwMode="auto">
            <a:xfrm>
              <a:off x="1109" y="2297"/>
              <a:ext cx="249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1000000</a:t>
              </a:r>
            </a:p>
          </p:txBody>
        </p:sp>
        <p:sp>
          <p:nvSpPr>
            <p:cNvPr id="109672" name="Line 31"/>
            <p:cNvSpPr>
              <a:spLocks noChangeShapeType="1"/>
            </p:cNvSpPr>
            <p:nvPr/>
          </p:nvSpPr>
          <p:spPr bwMode="auto">
            <a:xfrm flipH="1">
              <a:off x="1384" y="2290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73" name="Line 32"/>
            <p:cNvSpPr>
              <a:spLocks noChangeShapeType="1"/>
            </p:cNvSpPr>
            <p:nvPr/>
          </p:nvSpPr>
          <p:spPr bwMode="auto">
            <a:xfrm flipH="1">
              <a:off x="1384" y="2251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74" name="Line 33"/>
            <p:cNvSpPr>
              <a:spLocks noChangeShapeType="1"/>
            </p:cNvSpPr>
            <p:nvPr/>
          </p:nvSpPr>
          <p:spPr bwMode="auto">
            <a:xfrm flipH="1">
              <a:off x="1384" y="2212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75" name="Line 34"/>
            <p:cNvSpPr>
              <a:spLocks noChangeShapeType="1"/>
            </p:cNvSpPr>
            <p:nvPr/>
          </p:nvSpPr>
          <p:spPr bwMode="auto">
            <a:xfrm flipH="1">
              <a:off x="1384" y="2174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76" name="Line 35"/>
            <p:cNvSpPr>
              <a:spLocks noChangeShapeType="1"/>
            </p:cNvSpPr>
            <p:nvPr/>
          </p:nvSpPr>
          <p:spPr bwMode="auto">
            <a:xfrm flipH="1">
              <a:off x="1368" y="2135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77" name="Rectangle 36"/>
            <p:cNvSpPr>
              <a:spLocks noChangeArrowheads="1"/>
            </p:cNvSpPr>
            <p:nvPr/>
          </p:nvSpPr>
          <p:spPr bwMode="auto">
            <a:xfrm>
              <a:off x="1109" y="2103"/>
              <a:ext cx="249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2000000</a:t>
              </a:r>
            </a:p>
          </p:txBody>
        </p:sp>
        <p:sp>
          <p:nvSpPr>
            <p:cNvPr id="109678" name="Line 37"/>
            <p:cNvSpPr>
              <a:spLocks noChangeShapeType="1"/>
            </p:cNvSpPr>
            <p:nvPr/>
          </p:nvSpPr>
          <p:spPr bwMode="auto">
            <a:xfrm flipH="1">
              <a:off x="1384" y="2096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79" name="Line 38"/>
            <p:cNvSpPr>
              <a:spLocks noChangeShapeType="1"/>
            </p:cNvSpPr>
            <p:nvPr/>
          </p:nvSpPr>
          <p:spPr bwMode="auto">
            <a:xfrm flipH="1">
              <a:off x="1384" y="2058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80" name="Line 39"/>
            <p:cNvSpPr>
              <a:spLocks noChangeShapeType="1"/>
            </p:cNvSpPr>
            <p:nvPr/>
          </p:nvSpPr>
          <p:spPr bwMode="auto">
            <a:xfrm flipH="1">
              <a:off x="1384" y="2019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81" name="Line 40"/>
            <p:cNvSpPr>
              <a:spLocks noChangeShapeType="1"/>
            </p:cNvSpPr>
            <p:nvPr/>
          </p:nvSpPr>
          <p:spPr bwMode="auto">
            <a:xfrm flipH="1">
              <a:off x="1384" y="1980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82" name="Line 41"/>
            <p:cNvSpPr>
              <a:spLocks noChangeShapeType="1"/>
            </p:cNvSpPr>
            <p:nvPr/>
          </p:nvSpPr>
          <p:spPr bwMode="auto">
            <a:xfrm flipH="1">
              <a:off x="1368" y="1942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83" name="Rectangle 42"/>
            <p:cNvSpPr>
              <a:spLocks noChangeArrowheads="1"/>
            </p:cNvSpPr>
            <p:nvPr/>
          </p:nvSpPr>
          <p:spPr bwMode="auto">
            <a:xfrm>
              <a:off x="1109" y="1910"/>
              <a:ext cx="249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3000000</a:t>
              </a:r>
            </a:p>
          </p:txBody>
        </p:sp>
        <p:sp>
          <p:nvSpPr>
            <p:cNvPr id="109684" name="Line 43"/>
            <p:cNvSpPr>
              <a:spLocks noChangeShapeType="1"/>
            </p:cNvSpPr>
            <p:nvPr/>
          </p:nvSpPr>
          <p:spPr bwMode="auto">
            <a:xfrm flipH="1">
              <a:off x="1384" y="1903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85" name="Line 44"/>
            <p:cNvSpPr>
              <a:spLocks noChangeShapeType="1"/>
            </p:cNvSpPr>
            <p:nvPr/>
          </p:nvSpPr>
          <p:spPr bwMode="auto">
            <a:xfrm flipH="1">
              <a:off x="1384" y="1865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86" name="Line 45"/>
            <p:cNvSpPr>
              <a:spLocks noChangeShapeType="1"/>
            </p:cNvSpPr>
            <p:nvPr/>
          </p:nvSpPr>
          <p:spPr bwMode="auto">
            <a:xfrm flipH="1">
              <a:off x="1384" y="1825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87" name="Line 46"/>
            <p:cNvSpPr>
              <a:spLocks noChangeShapeType="1"/>
            </p:cNvSpPr>
            <p:nvPr/>
          </p:nvSpPr>
          <p:spPr bwMode="auto">
            <a:xfrm flipH="1">
              <a:off x="1384" y="1787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88" name="Line 47"/>
            <p:cNvSpPr>
              <a:spLocks noChangeShapeType="1"/>
            </p:cNvSpPr>
            <p:nvPr/>
          </p:nvSpPr>
          <p:spPr bwMode="auto">
            <a:xfrm flipH="1">
              <a:off x="1368" y="1748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89" name="Rectangle 48"/>
            <p:cNvSpPr>
              <a:spLocks noChangeArrowheads="1"/>
            </p:cNvSpPr>
            <p:nvPr/>
          </p:nvSpPr>
          <p:spPr bwMode="auto">
            <a:xfrm>
              <a:off x="1109" y="1717"/>
              <a:ext cx="249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4000000</a:t>
              </a:r>
            </a:p>
          </p:txBody>
        </p:sp>
        <p:sp>
          <p:nvSpPr>
            <p:cNvPr id="109690" name="Line 49"/>
            <p:cNvSpPr>
              <a:spLocks noChangeShapeType="1"/>
            </p:cNvSpPr>
            <p:nvPr/>
          </p:nvSpPr>
          <p:spPr bwMode="auto">
            <a:xfrm flipH="1">
              <a:off x="1384" y="1709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91" name="Line 50"/>
            <p:cNvSpPr>
              <a:spLocks noChangeShapeType="1"/>
            </p:cNvSpPr>
            <p:nvPr/>
          </p:nvSpPr>
          <p:spPr bwMode="auto">
            <a:xfrm flipH="1">
              <a:off x="1384" y="1671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92" name="Line 51"/>
            <p:cNvSpPr>
              <a:spLocks noChangeShapeType="1"/>
            </p:cNvSpPr>
            <p:nvPr/>
          </p:nvSpPr>
          <p:spPr bwMode="auto">
            <a:xfrm flipH="1">
              <a:off x="1384" y="1632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93" name="Line 52"/>
            <p:cNvSpPr>
              <a:spLocks noChangeShapeType="1"/>
            </p:cNvSpPr>
            <p:nvPr/>
          </p:nvSpPr>
          <p:spPr bwMode="auto">
            <a:xfrm flipH="1">
              <a:off x="1384" y="1594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94" name="Line 53"/>
            <p:cNvSpPr>
              <a:spLocks noChangeShapeType="1"/>
            </p:cNvSpPr>
            <p:nvPr/>
          </p:nvSpPr>
          <p:spPr bwMode="auto">
            <a:xfrm flipH="1">
              <a:off x="1368" y="1554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95" name="Rectangle 54"/>
            <p:cNvSpPr>
              <a:spLocks noChangeArrowheads="1"/>
            </p:cNvSpPr>
            <p:nvPr/>
          </p:nvSpPr>
          <p:spPr bwMode="auto">
            <a:xfrm>
              <a:off x="1109" y="1523"/>
              <a:ext cx="249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5000000</a:t>
              </a:r>
            </a:p>
          </p:txBody>
        </p:sp>
        <p:sp>
          <p:nvSpPr>
            <p:cNvPr id="109696" name="Line 55"/>
            <p:cNvSpPr>
              <a:spLocks noChangeShapeType="1"/>
            </p:cNvSpPr>
            <p:nvPr/>
          </p:nvSpPr>
          <p:spPr bwMode="auto">
            <a:xfrm flipH="1">
              <a:off x="1384" y="1516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97" name="Line 56"/>
            <p:cNvSpPr>
              <a:spLocks noChangeShapeType="1"/>
            </p:cNvSpPr>
            <p:nvPr/>
          </p:nvSpPr>
          <p:spPr bwMode="auto">
            <a:xfrm flipH="1">
              <a:off x="1384" y="1478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98" name="Line 57"/>
            <p:cNvSpPr>
              <a:spLocks noChangeShapeType="1"/>
            </p:cNvSpPr>
            <p:nvPr/>
          </p:nvSpPr>
          <p:spPr bwMode="auto">
            <a:xfrm flipH="1">
              <a:off x="1384" y="1438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99" name="Line 58"/>
            <p:cNvSpPr>
              <a:spLocks noChangeShapeType="1"/>
            </p:cNvSpPr>
            <p:nvPr/>
          </p:nvSpPr>
          <p:spPr bwMode="auto">
            <a:xfrm flipH="1">
              <a:off x="1384" y="1400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00" name="Line 59"/>
            <p:cNvSpPr>
              <a:spLocks noChangeShapeType="1"/>
            </p:cNvSpPr>
            <p:nvPr/>
          </p:nvSpPr>
          <p:spPr bwMode="auto">
            <a:xfrm flipH="1">
              <a:off x="1368" y="1361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01" name="Rectangle 60"/>
            <p:cNvSpPr>
              <a:spLocks noChangeArrowheads="1"/>
            </p:cNvSpPr>
            <p:nvPr/>
          </p:nvSpPr>
          <p:spPr bwMode="auto">
            <a:xfrm>
              <a:off x="1109" y="1330"/>
              <a:ext cx="249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6000000</a:t>
              </a:r>
            </a:p>
          </p:txBody>
        </p:sp>
        <p:sp>
          <p:nvSpPr>
            <p:cNvPr id="109702" name="Line 61"/>
            <p:cNvSpPr>
              <a:spLocks noChangeShapeType="1"/>
            </p:cNvSpPr>
            <p:nvPr/>
          </p:nvSpPr>
          <p:spPr bwMode="auto">
            <a:xfrm flipH="1">
              <a:off x="1384" y="1323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03" name="Line 62"/>
            <p:cNvSpPr>
              <a:spLocks noChangeShapeType="1"/>
            </p:cNvSpPr>
            <p:nvPr/>
          </p:nvSpPr>
          <p:spPr bwMode="auto">
            <a:xfrm flipH="1">
              <a:off x="1384" y="1284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04" name="Line 63"/>
            <p:cNvSpPr>
              <a:spLocks noChangeShapeType="1"/>
            </p:cNvSpPr>
            <p:nvPr/>
          </p:nvSpPr>
          <p:spPr bwMode="auto">
            <a:xfrm flipH="1">
              <a:off x="1384" y="1245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05" name="Line 64"/>
            <p:cNvSpPr>
              <a:spLocks noChangeShapeType="1"/>
            </p:cNvSpPr>
            <p:nvPr/>
          </p:nvSpPr>
          <p:spPr bwMode="auto">
            <a:xfrm flipH="1">
              <a:off x="1384" y="1207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06" name="Line 65"/>
            <p:cNvSpPr>
              <a:spLocks noChangeShapeType="1"/>
            </p:cNvSpPr>
            <p:nvPr/>
          </p:nvSpPr>
          <p:spPr bwMode="auto">
            <a:xfrm flipH="1">
              <a:off x="1368" y="1167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07" name="Freeform 66"/>
            <p:cNvSpPr>
              <a:spLocks noChangeArrowheads="1"/>
            </p:cNvSpPr>
            <p:nvPr/>
          </p:nvSpPr>
          <p:spPr bwMode="auto">
            <a:xfrm>
              <a:off x="1406" y="1231"/>
              <a:ext cx="1378" cy="1291"/>
            </a:xfrm>
            <a:custGeom>
              <a:avLst/>
              <a:gdLst>
                <a:gd name="T0" fmla="*/ 0 w 2755"/>
                <a:gd name="T1" fmla="*/ 2 h 2581"/>
                <a:gd name="T2" fmla="*/ 1 w 2755"/>
                <a:gd name="T3" fmla="*/ 2 h 2581"/>
                <a:gd name="T4" fmla="*/ 2 w 2755"/>
                <a:gd name="T5" fmla="*/ 0 h 2581"/>
                <a:gd name="T6" fmla="*/ 0 60000 65536"/>
                <a:gd name="T7" fmla="*/ 0 60000 65536"/>
                <a:gd name="T8" fmla="*/ 0 60000 65536"/>
                <a:gd name="T9" fmla="*/ 0 w 2755"/>
                <a:gd name="T10" fmla="*/ 0 h 2581"/>
                <a:gd name="T11" fmla="*/ 2755 w 2755"/>
                <a:gd name="T12" fmla="*/ 2581 h 2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5" h="2581">
                  <a:moveTo>
                    <a:pt x="0" y="2581"/>
                  </a:moveTo>
                  <a:lnTo>
                    <a:pt x="11" y="2581"/>
                  </a:lnTo>
                  <a:lnTo>
                    <a:pt x="2755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08" name="Line 67"/>
            <p:cNvSpPr>
              <a:spLocks noChangeShapeType="1"/>
            </p:cNvSpPr>
            <p:nvPr/>
          </p:nvSpPr>
          <p:spPr bwMode="auto">
            <a:xfrm>
              <a:off x="1437" y="2470"/>
              <a:ext cx="1" cy="48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09" name="Line 68"/>
            <p:cNvSpPr>
              <a:spLocks noChangeShapeType="1"/>
            </p:cNvSpPr>
            <p:nvPr/>
          </p:nvSpPr>
          <p:spPr bwMode="auto">
            <a:xfrm flipH="1">
              <a:off x="1406" y="2494"/>
              <a:ext cx="62" cy="1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10" name="Rectangle 69"/>
            <p:cNvSpPr>
              <a:spLocks noChangeArrowheads="1"/>
            </p:cNvSpPr>
            <p:nvPr/>
          </p:nvSpPr>
          <p:spPr bwMode="auto">
            <a:xfrm>
              <a:off x="1420" y="2398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Helv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Helv" charset="0"/>
                </a:rPr>
                <a:t>4</a:t>
              </a:r>
            </a:p>
          </p:txBody>
        </p:sp>
        <p:sp>
          <p:nvSpPr>
            <p:cNvPr id="109711" name="Line 70"/>
            <p:cNvSpPr>
              <a:spLocks noChangeShapeType="1"/>
            </p:cNvSpPr>
            <p:nvPr/>
          </p:nvSpPr>
          <p:spPr bwMode="auto">
            <a:xfrm>
              <a:off x="1719" y="2227"/>
              <a:ext cx="1" cy="48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12" name="Line 71"/>
            <p:cNvSpPr>
              <a:spLocks noChangeShapeType="1"/>
            </p:cNvSpPr>
            <p:nvPr/>
          </p:nvSpPr>
          <p:spPr bwMode="auto">
            <a:xfrm flipH="1">
              <a:off x="1688" y="2251"/>
              <a:ext cx="62" cy="1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13" name="Rectangle 72"/>
            <p:cNvSpPr>
              <a:spLocks noChangeArrowheads="1"/>
            </p:cNvSpPr>
            <p:nvPr/>
          </p:nvSpPr>
          <p:spPr bwMode="auto">
            <a:xfrm>
              <a:off x="1702" y="2155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Helv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Helv" charset="0"/>
                </a:rPr>
                <a:t>3</a:t>
              </a:r>
            </a:p>
          </p:txBody>
        </p:sp>
        <p:sp>
          <p:nvSpPr>
            <p:cNvPr id="109714" name="Line 73"/>
            <p:cNvSpPr>
              <a:spLocks noChangeShapeType="1"/>
            </p:cNvSpPr>
            <p:nvPr/>
          </p:nvSpPr>
          <p:spPr bwMode="auto">
            <a:xfrm>
              <a:off x="2032" y="1908"/>
              <a:ext cx="1" cy="48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15" name="Line 74"/>
            <p:cNvSpPr>
              <a:spLocks noChangeShapeType="1"/>
            </p:cNvSpPr>
            <p:nvPr/>
          </p:nvSpPr>
          <p:spPr bwMode="auto">
            <a:xfrm flipH="1">
              <a:off x="2001" y="1932"/>
              <a:ext cx="62" cy="1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16" name="Rectangle 75"/>
            <p:cNvSpPr>
              <a:spLocks noChangeArrowheads="1"/>
            </p:cNvSpPr>
            <p:nvPr/>
          </p:nvSpPr>
          <p:spPr bwMode="auto">
            <a:xfrm>
              <a:off x="2015" y="1836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Helv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Helv" charset="0"/>
                </a:rPr>
                <a:t>2</a:t>
              </a:r>
            </a:p>
          </p:txBody>
        </p:sp>
        <p:sp>
          <p:nvSpPr>
            <p:cNvPr id="109717" name="Line 76"/>
            <p:cNvSpPr>
              <a:spLocks noChangeShapeType="1"/>
            </p:cNvSpPr>
            <p:nvPr/>
          </p:nvSpPr>
          <p:spPr bwMode="auto">
            <a:xfrm>
              <a:off x="2658" y="1323"/>
              <a:ext cx="1" cy="48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18" name="Line 77"/>
            <p:cNvSpPr>
              <a:spLocks noChangeShapeType="1"/>
            </p:cNvSpPr>
            <p:nvPr/>
          </p:nvSpPr>
          <p:spPr bwMode="auto">
            <a:xfrm flipH="1">
              <a:off x="2627" y="1347"/>
              <a:ext cx="62" cy="1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719" name="Rectangle 78"/>
            <p:cNvSpPr>
              <a:spLocks noChangeArrowheads="1"/>
            </p:cNvSpPr>
            <p:nvPr/>
          </p:nvSpPr>
          <p:spPr bwMode="auto">
            <a:xfrm>
              <a:off x="2641" y="1380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Helv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Helv" charset="0"/>
                </a:rPr>
                <a:t>1</a:t>
              </a:r>
            </a:p>
          </p:txBody>
        </p:sp>
        <p:sp>
          <p:nvSpPr>
            <p:cNvPr id="109720" name="Rectangle 79"/>
            <p:cNvSpPr>
              <a:spLocks noChangeArrowheads="1"/>
            </p:cNvSpPr>
            <p:nvPr/>
          </p:nvSpPr>
          <p:spPr bwMode="auto">
            <a:xfrm>
              <a:off x="1601" y="1008"/>
              <a:ext cx="19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09721" name="Rectangle 80"/>
            <p:cNvSpPr>
              <a:spLocks noChangeArrowheads="1"/>
            </p:cNvSpPr>
            <p:nvPr/>
          </p:nvSpPr>
          <p:spPr bwMode="auto">
            <a:xfrm>
              <a:off x="1728" y="2304"/>
              <a:ext cx="997" cy="1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3333CC"/>
                  </a:solidFill>
                </a:rPr>
                <a:t>Correlation: 0.99979</a:t>
              </a:r>
            </a:p>
          </p:txBody>
        </p:sp>
        <p:sp>
          <p:nvSpPr>
            <p:cNvPr id="109722" name="Rectangle 81"/>
            <p:cNvSpPr>
              <a:spLocks noChangeArrowheads="1"/>
            </p:cNvSpPr>
            <p:nvPr/>
          </p:nvSpPr>
          <p:spPr bwMode="auto">
            <a:xfrm>
              <a:off x="1406" y="1199"/>
              <a:ext cx="725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 Rel. Res%(4): 18.865     </a:t>
              </a:r>
            </a:p>
          </p:txBody>
        </p:sp>
        <p:sp>
          <p:nvSpPr>
            <p:cNvPr id="109723" name="Rectangle 82"/>
            <p:cNvSpPr>
              <a:spLocks noChangeArrowheads="1"/>
            </p:cNvSpPr>
            <p:nvPr/>
          </p:nvSpPr>
          <p:spPr bwMode="auto">
            <a:xfrm>
              <a:off x="1601" y="1084"/>
              <a:ext cx="1049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 Area = 30480.2997*Amt -29641.984</a:t>
              </a:r>
            </a:p>
          </p:txBody>
        </p:sp>
      </p:grpSp>
      <p:grpSp>
        <p:nvGrpSpPr>
          <p:cNvPr id="109573" name="Group 83"/>
          <p:cNvGrpSpPr>
            <a:grpSpLocks/>
          </p:cNvGrpSpPr>
          <p:nvPr/>
        </p:nvGrpSpPr>
        <p:grpSpPr bwMode="auto">
          <a:xfrm>
            <a:off x="4953000" y="3505200"/>
            <a:ext cx="2894013" cy="2741613"/>
            <a:chOff x="3120" y="2208"/>
            <a:chExt cx="1823" cy="1727"/>
          </a:xfrm>
        </p:grpSpPr>
        <p:sp>
          <p:nvSpPr>
            <p:cNvPr id="109577" name="Rectangle 84"/>
            <p:cNvSpPr>
              <a:spLocks noChangeArrowheads="1"/>
            </p:cNvSpPr>
            <p:nvPr/>
          </p:nvSpPr>
          <p:spPr bwMode="auto">
            <a:xfrm>
              <a:off x="3120" y="2208"/>
              <a:ext cx="1824" cy="172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Line 85"/>
            <p:cNvSpPr>
              <a:spLocks noChangeShapeType="1"/>
            </p:cNvSpPr>
            <p:nvPr/>
          </p:nvSpPr>
          <p:spPr bwMode="auto">
            <a:xfrm>
              <a:off x="3470" y="3787"/>
              <a:ext cx="137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79" name="Rectangle 86"/>
            <p:cNvSpPr>
              <a:spLocks noChangeArrowheads="1"/>
            </p:cNvSpPr>
            <p:nvPr/>
          </p:nvSpPr>
          <p:spPr bwMode="auto">
            <a:xfrm>
              <a:off x="4487" y="3831"/>
              <a:ext cx="364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Amount[ug/l]</a:t>
              </a:r>
            </a:p>
          </p:txBody>
        </p:sp>
        <p:sp>
          <p:nvSpPr>
            <p:cNvPr id="109580" name="Line 87"/>
            <p:cNvSpPr>
              <a:spLocks noChangeShapeType="1"/>
            </p:cNvSpPr>
            <p:nvPr/>
          </p:nvSpPr>
          <p:spPr bwMode="auto">
            <a:xfrm>
              <a:off x="3470" y="3787"/>
              <a:ext cx="1" cy="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81" name="Rectangle 88"/>
            <p:cNvSpPr>
              <a:spLocks noChangeArrowheads="1"/>
            </p:cNvSpPr>
            <p:nvPr/>
          </p:nvSpPr>
          <p:spPr bwMode="auto">
            <a:xfrm>
              <a:off x="3453" y="3819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09582" name="Line 89"/>
            <p:cNvSpPr>
              <a:spLocks noChangeShapeType="1"/>
            </p:cNvSpPr>
            <p:nvPr/>
          </p:nvSpPr>
          <p:spPr bwMode="auto">
            <a:xfrm>
              <a:off x="3595" y="37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83" name="Line 90"/>
            <p:cNvSpPr>
              <a:spLocks noChangeShapeType="1"/>
            </p:cNvSpPr>
            <p:nvPr/>
          </p:nvSpPr>
          <p:spPr bwMode="auto">
            <a:xfrm>
              <a:off x="3720" y="37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84" name="Line 91"/>
            <p:cNvSpPr>
              <a:spLocks noChangeShapeType="1"/>
            </p:cNvSpPr>
            <p:nvPr/>
          </p:nvSpPr>
          <p:spPr bwMode="auto">
            <a:xfrm>
              <a:off x="3846" y="37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85" name="Line 92"/>
            <p:cNvSpPr>
              <a:spLocks noChangeShapeType="1"/>
            </p:cNvSpPr>
            <p:nvPr/>
          </p:nvSpPr>
          <p:spPr bwMode="auto">
            <a:xfrm>
              <a:off x="3971" y="37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86" name="Line 93"/>
            <p:cNvSpPr>
              <a:spLocks noChangeShapeType="1"/>
            </p:cNvSpPr>
            <p:nvPr/>
          </p:nvSpPr>
          <p:spPr bwMode="auto">
            <a:xfrm>
              <a:off x="4096" y="3787"/>
              <a:ext cx="1" cy="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87" name="Rectangle 94"/>
            <p:cNvSpPr>
              <a:spLocks noChangeArrowheads="1"/>
            </p:cNvSpPr>
            <p:nvPr/>
          </p:nvSpPr>
          <p:spPr bwMode="auto">
            <a:xfrm>
              <a:off x="4044" y="3819"/>
              <a:ext cx="107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09588" name="Line 95"/>
            <p:cNvSpPr>
              <a:spLocks noChangeShapeType="1"/>
            </p:cNvSpPr>
            <p:nvPr/>
          </p:nvSpPr>
          <p:spPr bwMode="auto">
            <a:xfrm>
              <a:off x="4221" y="37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89" name="Line 96"/>
            <p:cNvSpPr>
              <a:spLocks noChangeShapeType="1"/>
            </p:cNvSpPr>
            <p:nvPr/>
          </p:nvSpPr>
          <p:spPr bwMode="auto">
            <a:xfrm>
              <a:off x="4347" y="37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90" name="Line 97"/>
            <p:cNvSpPr>
              <a:spLocks noChangeShapeType="1"/>
            </p:cNvSpPr>
            <p:nvPr/>
          </p:nvSpPr>
          <p:spPr bwMode="auto">
            <a:xfrm>
              <a:off x="4472" y="37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91" name="Line 98"/>
            <p:cNvSpPr>
              <a:spLocks noChangeShapeType="1"/>
            </p:cNvSpPr>
            <p:nvPr/>
          </p:nvSpPr>
          <p:spPr bwMode="auto">
            <a:xfrm>
              <a:off x="4597" y="37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92" name="Line 99"/>
            <p:cNvSpPr>
              <a:spLocks noChangeShapeType="1"/>
            </p:cNvSpPr>
            <p:nvPr/>
          </p:nvSpPr>
          <p:spPr bwMode="auto">
            <a:xfrm>
              <a:off x="4722" y="3787"/>
              <a:ext cx="1" cy="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93" name="Line 100"/>
            <p:cNvSpPr>
              <a:spLocks noChangeShapeType="1"/>
            </p:cNvSpPr>
            <p:nvPr/>
          </p:nvSpPr>
          <p:spPr bwMode="auto">
            <a:xfrm>
              <a:off x="4848" y="3787"/>
              <a:ext cx="1" cy="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94" name="Line 101"/>
            <p:cNvSpPr>
              <a:spLocks noChangeShapeType="1"/>
            </p:cNvSpPr>
            <p:nvPr/>
          </p:nvSpPr>
          <p:spPr bwMode="auto">
            <a:xfrm flipV="1">
              <a:off x="3470" y="2359"/>
              <a:ext cx="1" cy="143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95" name="Rectangle 102"/>
            <p:cNvSpPr>
              <a:spLocks noChangeArrowheads="1"/>
            </p:cNvSpPr>
            <p:nvPr/>
          </p:nvSpPr>
          <p:spPr bwMode="auto">
            <a:xfrm>
              <a:off x="3287" y="2366"/>
              <a:ext cx="1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Area</a:t>
              </a:r>
            </a:p>
          </p:txBody>
        </p:sp>
        <p:sp>
          <p:nvSpPr>
            <p:cNvPr id="109596" name="Line 103"/>
            <p:cNvSpPr>
              <a:spLocks noChangeShapeType="1"/>
            </p:cNvSpPr>
            <p:nvPr/>
          </p:nvSpPr>
          <p:spPr bwMode="auto">
            <a:xfrm flipH="1">
              <a:off x="3448" y="3775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97" name="Line 104"/>
            <p:cNvSpPr>
              <a:spLocks noChangeShapeType="1"/>
            </p:cNvSpPr>
            <p:nvPr/>
          </p:nvSpPr>
          <p:spPr bwMode="auto">
            <a:xfrm flipH="1">
              <a:off x="3432" y="3722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98" name="Rectangle 105"/>
            <p:cNvSpPr>
              <a:spLocks noChangeArrowheads="1"/>
            </p:cNvSpPr>
            <p:nvPr/>
          </p:nvSpPr>
          <p:spPr bwMode="auto">
            <a:xfrm>
              <a:off x="3386" y="3690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09599" name="Line 106"/>
            <p:cNvSpPr>
              <a:spLocks noChangeShapeType="1"/>
            </p:cNvSpPr>
            <p:nvPr/>
          </p:nvSpPr>
          <p:spPr bwMode="auto">
            <a:xfrm flipH="1">
              <a:off x="3448" y="3669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00" name="Line 107"/>
            <p:cNvSpPr>
              <a:spLocks noChangeShapeType="1"/>
            </p:cNvSpPr>
            <p:nvPr/>
          </p:nvSpPr>
          <p:spPr bwMode="auto">
            <a:xfrm flipH="1">
              <a:off x="3448" y="3615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01" name="Line 108"/>
            <p:cNvSpPr>
              <a:spLocks noChangeShapeType="1"/>
            </p:cNvSpPr>
            <p:nvPr/>
          </p:nvSpPr>
          <p:spPr bwMode="auto">
            <a:xfrm flipH="1">
              <a:off x="3448" y="3561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02" name="Line 109"/>
            <p:cNvSpPr>
              <a:spLocks noChangeShapeType="1"/>
            </p:cNvSpPr>
            <p:nvPr/>
          </p:nvSpPr>
          <p:spPr bwMode="auto">
            <a:xfrm flipH="1">
              <a:off x="3448" y="3507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03" name="Line 110"/>
            <p:cNvSpPr>
              <a:spLocks noChangeShapeType="1"/>
            </p:cNvSpPr>
            <p:nvPr/>
          </p:nvSpPr>
          <p:spPr bwMode="auto">
            <a:xfrm flipH="1">
              <a:off x="3432" y="3455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04" name="Rectangle 111"/>
            <p:cNvSpPr>
              <a:spLocks noChangeArrowheads="1"/>
            </p:cNvSpPr>
            <p:nvPr/>
          </p:nvSpPr>
          <p:spPr bwMode="auto">
            <a:xfrm>
              <a:off x="3208" y="3423"/>
              <a:ext cx="214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100000</a:t>
              </a:r>
            </a:p>
          </p:txBody>
        </p:sp>
        <p:sp>
          <p:nvSpPr>
            <p:cNvPr id="109605" name="Line 112"/>
            <p:cNvSpPr>
              <a:spLocks noChangeShapeType="1"/>
            </p:cNvSpPr>
            <p:nvPr/>
          </p:nvSpPr>
          <p:spPr bwMode="auto">
            <a:xfrm flipH="1">
              <a:off x="3448" y="3401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06" name="Line 113"/>
            <p:cNvSpPr>
              <a:spLocks noChangeShapeType="1"/>
            </p:cNvSpPr>
            <p:nvPr/>
          </p:nvSpPr>
          <p:spPr bwMode="auto">
            <a:xfrm flipH="1">
              <a:off x="3448" y="3347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07" name="Line 114"/>
            <p:cNvSpPr>
              <a:spLocks noChangeShapeType="1"/>
            </p:cNvSpPr>
            <p:nvPr/>
          </p:nvSpPr>
          <p:spPr bwMode="auto">
            <a:xfrm flipH="1">
              <a:off x="3448" y="3294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08" name="Line 115"/>
            <p:cNvSpPr>
              <a:spLocks noChangeShapeType="1"/>
            </p:cNvSpPr>
            <p:nvPr/>
          </p:nvSpPr>
          <p:spPr bwMode="auto">
            <a:xfrm flipH="1">
              <a:off x="3448" y="3240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09" name="Line 116"/>
            <p:cNvSpPr>
              <a:spLocks noChangeShapeType="1"/>
            </p:cNvSpPr>
            <p:nvPr/>
          </p:nvSpPr>
          <p:spPr bwMode="auto">
            <a:xfrm flipH="1">
              <a:off x="3432" y="3187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10" name="Rectangle 117"/>
            <p:cNvSpPr>
              <a:spLocks noChangeArrowheads="1"/>
            </p:cNvSpPr>
            <p:nvPr/>
          </p:nvSpPr>
          <p:spPr bwMode="auto">
            <a:xfrm>
              <a:off x="3208" y="3155"/>
              <a:ext cx="214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200000</a:t>
              </a:r>
            </a:p>
          </p:txBody>
        </p:sp>
        <p:sp>
          <p:nvSpPr>
            <p:cNvPr id="109611" name="Line 118"/>
            <p:cNvSpPr>
              <a:spLocks noChangeShapeType="1"/>
            </p:cNvSpPr>
            <p:nvPr/>
          </p:nvSpPr>
          <p:spPr bwMode="auto">
            <a:xfrm flipH="1">
              <a:off x="3448" y="3134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12" name="Line 119"/>
            <p:cNvSpPr>
              <a:spLocks noChangeShapeType="1"/>
            </p:cNvSpPr>
            <p:nvPr/>
          </p:nvSpPr>
          <p:spPr bwMode="auto">
            <a:xfrm flipH="1">
              <a:off x="3448" y="3080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13" name="Line 120"/>
            <p:cNvSpPr>
              <a:spLocks noChangeShapeType="1"/>
            </p:cNvSpPr>
            <p:nvPr/>
          </p:nvSpPr>
          <p:spPr bwMode="auto">
            <a:xfrm flipH="1">
              <a:off x="3448" y="3026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14" name="Line 121"/>
            <p:cNvSpPr>
              <a:spLocks noChangeShapeType="1"/>
            </p:cNvSpPr>
            <p:nvPr/>
          </p:nvSpPr>
          <p:spPr bwMode="auto">
            <a:xfrm flipH="1">
              <a:off x="3448" y="2972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15" name="Line 122"/>
            <p:cNvSpPr>
              <a:spLocks noChangeShapeType="1"/>
            </p:cNvSpPr>
            <p:nvPr/>
          </p:nvSpPr>
          <p:spPr bwMode="auto">
            <a:xfrm flipH="1">
              <a:off x="3432" y="2920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16" name="Rectangle 123"/>
            <p:cNvSpPr>
              <a:spLocks noChangeArrowheads="1"/>
            </p:cNvSpPr>
            <p:nvPr/>
          </p:nvSpPr>
          <p:spPr bwMode="auto">
            <a:xfrm>
              <a:off x="3208" y="2888"/>
              <a:ext cx="214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300000</a:t>
              </a:r>
            </a:p>
          </p:txBody>
        </p:sp>
        <p:sp>
          <p:nvSpPr>
            <p:cNvPr id="109617" name="Line 124"/>
            <p:cNvSpPr>
              <a:spLocks noChangeShapeType="1"/>
            </p:cNvSpPr>
            <p:nvPr/>
          </p:nvSpPr>
          <p:spPr bwMode="auto">
            <a:xfrm flipH="1">
              <a:off x="3448" y="2866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18" name="Line 125"/>
            <p:cNvSpPr>
              <a:spLocks noChangeShapeType="1"/>
            </p:cNvSpPr>
            <p:nvPr/>
          </p:nvSpPr>
          <p:spPr bwMode="auto">
            <a:xfrm flipH="1">
              <a:off x="3448" y="2812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19" name="Line 126"/>
            <p:cNvSpPr>
              <a:spLocks noChangeShapeType="1"/>
            </p:cNvSpPr>
            <p:nvPr/>
          </p:nvSpPr>
          <p:spPr bwMode="auto">
            <a:xfrm flipH="1">
              <a:off x="3448" y="2759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20" name="Line 127"/>
            <p:cNvSpPr>
              <a:spLocks noChangeShapeType="1"/>
            </p:cNvSpPr>
            <p:nvPr/>
          </p:nvSpPr>
          <p:spPr bwMode="auto">
            <a:xfrm flipH="1">
              <a:off x="3448" y="2705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21" name="Line 128"/>
            <p:cNvSpPr>
              <a:spLocks noChangeShapeType="1"/>
            </p:cNvSpPr>
            <p:nvPr/>
          </p:nvSpPr>
          <p:spPr bwMode="auto">
            <a:xfrm flipH="1">
              <a:off x="3432" y="2652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22" name="Rectangle 129"/>
            <p:cNvSpPr>
              <a:spLocks noChangeArrowheads="1"/>
            </p:cNvSpPr>
            <p:nvPr/>
          </p:nvSpPr>
          <p:spPr bwMode="auto">
            <a:xfrm>
              <a:off x="3208" y="2620"/>
              <a:ext cx="214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400000</a:t>
              </a:r>
            </a:p>
          </p:txBody>
        </p:sp>
        <p:sp>
          <p:nvSpPr>
            <p:cNvPr id="109623" name="Line 130"/>
            <p:cNvSpPr>
              <a:spLocks noChangeShapeType="1"/>
            </p:cNvSpPr>
            <p:nvPr/>
          </p:nvSpPr>
          <p:spPr bwMode="auto">
            <a:xfrm flipH="1">
              <a:off x="3448" y="2599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24" name="Line 131"/>
            <p:cNvSpPr>
              <a:spLocks noChangeShapeType="1"/>
            </p:cNvSpPr>
            <p:nvPr/>
          </p:nvSpPr>
          <p:spPr bwMode="auto">
            <a:xfrm flipH="1">
              <a:off x="3448" y="2545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25" name="Line 132"/>
            <p:cNvSpPr>
              <a:spLocks noChangeShapeType="1"/>
            </p:cNvSpPr>
            <p:nvPr/>
          </p:nvSpPr>
          <p:spPr bwMode="auto">
            <a:xfrm flipH="1">
              <a:off x="3448" y="2491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26" name="Line 133"/>
            <p:cNvSpPr>
              <a:spLocks noChangeShapeType="1"/>
            </p:cNvSpPr>
            <p:nvPr/>
          </p:nvSpPr>
          <p:spPr bwMode="auto">
            <a:xfrm flipH="1">
              <a:off x="3448" y="2438"/>
              <a:ext cx="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27" name="Line 134"/>
            <p:cNvSpPr>
              <a:spLocks noChangeShapeType="1"/>
            </p:cNvSpPr>
            <p:nvPr/>
          </p:nvSpPr>
          <p:spPr bwMode="auto">
            <a:xfrm flipH="1">
              <a:off x="3432" y="2385"/>
              <a:ext cx="4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28" name="Freeform 135"/>
            <p:cNvSpPr>
              <a:spLocks noChangeArrowheads="1"/>
            </p:cNvSpPr>
            <p:nvPr/>
          </p:nvSpPr>
          <p:spPr bwMode="auto">
            <a:xfrm>
              <a:off x="3470" y="2431"/>
              <a:ext cx="1378" cy="1291"/>
            </a:xfrm>
            <a:custGeom>
              <a:avLst/>
              <a:gdLst>
                <a:gd name="T0" fmla="*/ 0 w 2755"/>
                <a:gd name="T1" fmla="*/ 2 h 2581"/>
                <a:gd name="T2" fmla="*/ 1 w 2755"/>
                <a:gd name="T3" fmla="*/ 2 h 2581"/>
                <a:gd name="T4" fmla="*/ 2 w 2755"/>
                <a:gd name="T5" fmla="*/ 0 h 2581"/>
                <a:gd name="T6" fmla="*/ 0 60000 65536"/>
                <a:gd name="T7" fmla="*/ 0 60000 65536"/>
                <a:gd name="T8" fmla="*/ 0 60000 65536"/>
                <a:gd name="T9" fmla="*/ 0 w 2755"/>
                <a:gd name="T10" fmla="*/ 0 h 2581"/>
                <a:gd name="T11" fmla="*/ 2755 w 2755"/>
                <a:gd name="T12" fmla="*/ 2581 h 2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5" h="2581">
                  <a:moveTo>
                    <a:pt x="0" y="2581"/>
                  </a:moveTo>
                  <a:lnTo>
                    <a:pt x="11" y="2581"/>
                  </a:lnTo>
                  <a:lnTo>
                    <a:pt x="2755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9" name="Line 136"/>
            <p:cNvSpPr>
              <a:spLocks noChangeShapeType="1"/>
            </p:cNvSpPr>
            <p:nvPr/>
          </p:nvSpPr>
          <p:spPr bwMode="auto">
            <a:xfrm>
              <a:off x="3501" y="3671"/>
              <a:ext cx="1" cy="48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30" name="Line 137"/>
            <p:cNvSpPr>
              <a:spLocks noChangeShapeType="1"/>
            </p:cNvSpPr>
            <p:nvPr/>
          </p:nvSpPr>
          <p:spPr bwMode="auto">
            <a:xfrm flipH="1">
              <a:off x="3470" y="3695"/>
              <a:ext cx="62" cy="1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31" name="Rectangle 138"/>
            <p:cNvSpPr>
              <a:spLocks noChangeArrowheads="1"/>
            </p:cNvSpPr>
            <p:nvPr/>
          </p:nvSpPr>
          <p:spPr bwMode="auto">
            <a:xfrm>
              <a:off x="3484" y="3599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Helv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Helv" charset="0"/>
                </a:rPr>
                <a:t>4</a:t>
              </a:r>
            </a:p>
          </p:txBody>
        </p:sp>
        <p:sp>
          <p:nvSpPr>
            <p:cNvPr id="109632" name="Line 139"/>
            <p:cNvSpPr>
              <a:spLocks noChangeShapeType="1"/>
            </p:cNvSpPr>
            <p:nvPr/>
          </p:nvSpPr>
          <p:spPr bwMode="auto">
            <a:xfrm>
              <a:off x="3783" y="3428"/>
              <a:ext cx="1" cy="48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33" name="Line 140"/>
            <p:cNvSpPr>
              <a:spLocks noChangeShapeType="1"/>
            </p:cNvSpPr>
            <p:nvPr/>
          </p:nvSpPr>
          <p:spPr bwMode="auto">
            <a:xfrm flipH="1">
              <a:off x="3752" y="3452"/>
              <a:ext cx="62" cy="1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34" name="Rectangle 141"/>
            <p:cNvSpPr>
              <a:spLocks noChangeArrowheads="1"/>
            </p:cNvSpPr>
            <p:nvPr/>
          </p:nvSpPr>
          <p:spPr bwMode="auto">
            <a:xfrm>
              <a:off x="3766" y="3357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Helv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Helv" charset="0"/>
                </a:rPr>
                <a:t>3</a:t>
              </a:r>
            </a:p>
          </p:txBody>
        </p:sp>
        <p:sp>
          <p:nvSpPr>
            <p:cNvPr id="109635" name="Line 142"/>
            <p:cNvSpPr>
              <a:spLocks noChangeShapeType="1"/>
            </p:cNvSpPr>
            <p:nvPr/>
          </p:nvSpPr>
          <p:spPr bwMode="auto">
            <a:xfrm>
              <a:off x="4096" y="3106"/>
              <a:ext cx="1" cy="48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36" name="Line 143"/>
            <p:cNvSpPr>
              <a:spLocks noChangeShapeType="1"/>
            </p:cNvSpPr>
            <p:nvPr/>
          </p:nvSpPr>
          <p:spPr bwMode="auto">
            <a:xfrm flipH="1">
              <a:off x="4065" y="3130"/>
              <a:ext cx="62" cy="1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37" name="Rectangle 144"/>
            <p:cNvSpPr>
              <a:spLocks noChangeArrowheads="1"/>
            </p:cNvSpPr>
            <p:nvPr/>
          </p:nvSpPr>
          <p:spPr bwMode="auto">
            <a:xfrm>
              <a:off x="4079" y="3035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Helv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Helv" charset="0"/>
                </a:rPr>
                <a:t>2</a:t>
              </a:r>
            </a:p>
          </p:txBody>
        </p:sp>
        <p:sp>
          <p:nvSpPr>
            <p:cNvPr id="109638" name="Line 145"/>
            <p:cNvSpPr>
              <a:spLocks noChangeShapeType="1"/>
            </p:cNvSpPr>
            <p:nvPr/>
          </p:nvSpPr>
          <p:spPr bwMode="auto">
            <a:xfrm>
              <a:off x="4722" y="2524"/>
              <a:ext cx="1" cy="48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39" name="Line 146"/>
            <p:cNvSpPr>
              <a:spLocks noChangeShapeType="1"/>
            </p:cNvSpPr>
            <p:nvPr/>
          </p:nvSpPr>
          <p:spPr bwMode="auto">
            <a:xfrm flipH="1">
              <a:off x="4691" y="2548"/>
              <a:ext cx="62" cy="1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640" name="Rectangle 147"/>
            <p:cNvSpPr>
              <a:spLocks noChangeArrowheads="1"/>
            </p:cNvSpPr>
            <p:nvPr/>
          </p:nvSpPr>
          <p:spPr bwMode="auto">
            <a:xfrm>
              <a:off x="4705" y="2581"/>
              <a:ext cx="36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Helv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Helv" charset="0"/>
                </a:rPr>
                <a:t>1</a:t>
              </a:r>
            </a:p>
          </p:txBody>
        </p:sp>
        <p:sp>
          <p:nvSpPr>
            <p:cNvPr id="109641" name="Rectangle 148"/>
            <p:cNvSpPr>
              <a:spLocks noChangeArrowheads="1"/>
            </p:cNvSpPr>
            <p:nvPr/>
          </p:nvSpPr>
          <p:spPr bwMode="auto">
            <a:xfrm>
              <a:off x="3744" y="3504"/>
              <a:ext cx="1074" cy="1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3333CC"/>
                  </a:solidFill>
                  <a:latin typeface="Arial" charset="0"/>
                </a:rPr>
                <a:t>Correlation: 0.99975</a:t>
              </a:r>
            </a:p>
          </p:txBody>
        </p:sp>
        <p:sp>
          <p:nvSpPr>
            <p:cNvPr id="109642" name="Rectangle 149"/>
            <p:cNvSpPr>
              <a:spLocks noChangeArrowheads="1"/>
            </p:cNvSpPr>
            <p:nvPr/>
          </p:nvSpPr>
          <p:spPr bwMode="auto">
            <a:xfrm>
              <a:off x="3470" y="2399"/>
              <a:ext cx="725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 Rel. Res%(4): 17.991     </a:t>
              </a:r>
            </a:p>
          </p:txBody>
        </p:sp>
        <p:sp>
          <p:nvSpPr>
            <p:cNvPr id="109643" name="Rectangle 150"/>
            <p:cNvSpPr>
              <a:spLocks noChangeArrowheads="1"/>
            </p:cNvSpPr>
            <p:nvPr/>
          </p:nvSpPr>
          <p:spPr bwMode="auto">
            <a:xfrm>
              <a:off x="3665" y="2284"/>
              <a:ext cx="1049" cy="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</a:rPr>
                <a:t> Area = 2204.84286*Amt -2299.9982</a:t>
              </a:r>
            </a:p>
          </p:txBody>
        </p:sp>
      </p:grpSp>
      <p:sp>
        <p:nvSpPr>
          <p:cNvPr id="109574" name="Text Box 151"/>
          <p:cNvSpPr txBox="1">
            <a:spLocks noChangeArrowheads="1"/>
          </p:cNvSpPr>
          <p:nvPr/>
        </p:nvSpPr>
        <p:spPr bwMode="auto">
          <a:xfrm>
            <a:off x="2498725" y="2174875"/>
            <a:ext cx="12319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</a:rPr>
              <a:t>Atrazine</a:t>
            </a:r>
          </a:p>
        </p:txBody>
      </p:sp>
      <p:sp>
        <p:nvSpPr>
          <p:cNvPr id="109575" name="Text Box 152"/>
          <p:cNvSpPr txBox="1">
            <a:spLocks noChangeArrowheads="1"/>
          </p:cNvSpPr>
          <p:nvPr/>
        </p:nvSpPr>
        <p:spPr bwMode="auto">
          <a:xfrm>
            <a:off x="5522913" y="4003675"/>
            <a:ext cx="16700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</a:rPr>
              <a:t>Terbumeton</a:t>
            </a:r>
          </a:p>
        </p:txBody>
      </p:sp>
      <p:pic>
        <p:nvPicPr>
          <p:cNvPr id="109576" name="Picture 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943600"/>
            <a:ext cx="1752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75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Exemple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: Criblage de pesticide par HPLC/MS</a:t>
            </a:r>
          </a:p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Détection sélective de certains composés cibles dans un échantillon d’eau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grpSp>
        <p:nvGrpSpPr>
          <p:cNvPr id="110596" name="Group 2"/>
          <p:cNvGrpSpPr>
            <a:grpSpLocks/>
          </p:cNvGrpSpPr>
          <p:nvPr/>
        </p:nvGrpSpPr>
        <p:grpSpPr bwMode="auto">
          <a:xfrm>
            <a:off x="1295400" y="1892300"/>
            <a:ext cx="7004050" cy="4081463"/>
            <a:chOff x="816" y="693"/>
            <a:chExt cx="4412" cy="2571"/>
          </a:xfrm>
        </p:grpSpPr>
        <p:sp>
          <p:nvSpPr>
            <p:cNvPr id="110823" name="Rectangle 3"/>
            <p:cNvSpPr>
              <a:spLocks noChangeArrowheads="1"/>
            </p:cNvSpPr>
            <p:nvPr/>
          </p:nvSpPr>
          <p:spPr bwMode="auto">
            <a:xfrm>
              <a:off x="816" y="693"/>
              <a:ext cx="4413" cy="2572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24" name="Line 4"/>
            <p:cNvSpPr>
              <a:spLocks noChangeShapeType="1"/>
            </p:cNvSpPr>
            <p:nvPr/>
          </p:nvSpPr>
          <p:spPr bwMode="auto">
            <a:xfrm>
              <a:off x="1085" y="1263"/>
              <a:ext cx="414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25" name="Rectangle 5"/>
            <p:cNvSpPr>
              <a:spLocks noChangeArrowheads="1"/>
            </p:cNvSpPr>
            <p:nvPr/>
          </p:nvSpPr>
          <p:spPr bwMode="auto">
            <a:xfrm>
              <a:off x="5149" y="1297"/>
              <a:ext cx="7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min</a:t>
              </a:r>
            </a:p>
          </p:txBody>
        </p:sp>
        <p:sp>
          <p:nvSpPr>
            <p:cNvPr id="110826" name="Line 6"/>
            <p:cNvSpPr>
              <a:spLocks noChangeShapeType="1"/>
            </p:cNvSpPr>
            <p:nvPr/>
          </p:nvSpPr>
          <p:spPr bwMode="auto">
            <a:xfrm>
              <a:off x="1194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27" name="Line 7"/>
            <p:cNvSpPr>
              <a:spLocks noChangeShapeType="1"/>
            </p:cNvSpPr>
            <p:nvPr/>
          </p:nvSpPr>
          <p:spPr bwMode="auto">
            <a:xfrm>
              <a:off x="1314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28" name="Line 8"/>
            <p:cNvSpPr>
              <a:spLocks noChangeShapeType="1"/>
            </p:cNvSpPr>
            <p:nvPr/>
          </p:nvSpPr>
          <p:spPr bwMode="auto">
            <a:xfrm>
              <a:off x="1432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29" name="Line 9"/>
            <p:cNvSpPr>
              <a:spLocks noChangeShapeType="1"/>
            </p:cNvSpPr>
            <p:nvPr/>
          </p:nvSpPr>
          <p:spPr bwMode="auto">
            <a:xfrm>
              <a:off x="1552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30" name="Line 10"/>
            <p:cNvSpPr>
              <a:spLocks noChangeShapeType="1"/>
            </p:cNvSpPr>
            <p:nvPr/>
          </p:nvSpPr>
          <p:spPr bwMode="auto">
            <a:xfrm>
              <a:off x="1670" y="1263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31" name="Rectangle 11"/>
            <p:cNvSpPr>
              <a:spLocks noChangeArrowheads="1"/>
            </p:cNvSpPr>
            <p:nvPr/>
          </p:nvSpPr>
          <p:spPr bwMode="auto">
            <a:xfrm>
              <a:off x="1643" y="1287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110832" name="Line 12"/>
            <p:cNvSpPr>
              <a:spLocks noChangeShapeType="1"/>
            </p:cNvSpPr>
            <p:nvPr/>
          </p:nvSpPr>
          <p:spPr bwMode="auto">
            <a:xfrm>
              <a:off x="1789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33" name="Line 13"/>
            <p:cNvSpPr>
              <a:spLocks noChangeShapeType="1"/>
            </p:cNvSpPr>
            <p:nvPr/>
          </p:nvSpPr>
          <p:spPr bwMode="auto">
            <a:xfrm>
              <a:off x="1908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34" name="Line 14"/>
            <p:cNvSpPr>
              <a:spLocks noChangeShapeType="1"/>
            </p:cNvSpPr>
            <p:nvPr/>
          </p:nvSpPr>
          <p:spPr bwMode="auto">
            <a:xfrm>
              <a:off x="2027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35" name="Line 15"/>
            <p:cNvSpPr>
              <a:spLocks noChangeShapeType="1"/>
            </p:cNvSpPr>
            <p:nvPr/>
          </p:nvSpPr>
          <p:spPr bwMode="auto">
            <a:xfrm>
              <a:off x="2146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36" name="Line 16"/>
            <p:cNvSpPr>
              <a:spLocks noChangeShapeType="1"/>
            </p:cNvSpPr>
            <p:nvPr/>
          </p:nvSpPr>
          <p:spPr bwMode="auto">
            <a:xfrm>
              <a:off x="2265" y="1263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37" name="Rectangle 17"/>
            <p:cNvSpPr>
              <a:spLocks noChangeArrowheads="1"/>
            </p:cNvSpPr>
            <p:nvPr/>
          </p:nvSpPr>
          <p:spPr bwMode="auto">
            <a:xfrm>
              <a:off x="2238" y="1287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10838" name="Line 18"/>
            <p:cNvSpPr>
              <a:spLocks noChangeShapeType="1"/>
            </p:cNvSpPr>
            <p:nvPr/>
          </p:nvSpPr>
          <p:spPr bwMode="auto">
            <a:xfrm>
              <a:off x="2384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39" name="Line 19"/>
            <p:cNvSpPr>
              <a:spLocks noChangeShapeType="1"/>
            </p:cNvSpPr>
            <p:nvPr/>
          </p:nvSpPr>
          <p:spPr bwMode="auto">
            <a:xfrm>
              <a:off x="2503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40" name="Line 20"/>
            <p:cNvSpPr>
              <a:spLocks noChangeShapeType="1"/>
            </p:cNvSpPr>
            <p:nvPr/>
          </p:nvSpPr>
          <p:spPr bwMode="auto">
            <a:xfrm>
              <a:off x="2622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41" name="Line 21"/>
            <p:cNvSpPr>
              <a:spLocks noChangeShapeType="1"/>
            </p:cNvSpPr>
            <p:nvPr/>
          </p:nvSpPr>
          <p:spPr bwMode="auto">
            <a:xfrm>
              <a:off x="2741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42" name="Line 22"/>
            <p:cNvSpPr>
              <a:spLocks noChangeShapeType="1"/>
            </p:cNvSpPr>
            <p:nvPr/>
          </p:nvSpPr>
          <p:spPr bwMode="auto">
            <a:xfrm>
              <a:off x="2859" y="1263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43" name="Rectangle 23"/>
            <p:cNvSpPr>
              <a:spLocks noChangeArrowheads="1"/>
            </p:cNvSpPr>
            <p:nvPr/>
          </p:nvSpPr>
          <p:spPr bwMode="auto">
            <a:xfrm>
              <a:off x="2832" y="1287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110844" name="Line 24"/>
            <p:cNvSpPr>
              <a:spLocks noChangeShapeType="1"/>
            </p:cNvSpPr>
            <p:nvPr/>
          </p:nvSpPr>
          <p:spPr bwMode="auto">
            <a:xfrm>
              <a:off x="2979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45" name="Line 25"/>
            <p:cNvSpPr>
              <a:spLocks noChangeShapeType="1"/>
            </p:cNvSpPr>
            <p:nvPr/>
          </p:nvSpPr>
          <p:spPr bwMode="auto">
            <a:xfrm>
              <a:off x="3097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46" name="Line 26"/>
            <p:cNvSpPr>
              <a:spLocks noChangeShapeType="1"/>
            </p:cNvSpPr>
            <p:nvPr/>
          </p:nvSpPr>
          <p:spPr bwMode="auto">
            <a:xfrm>
              <a:off x="3217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47" name="Line 27"/>
            <p:cNvSpPr>
              <a:spLocks noChangeShapeType="1"/>
            </p:cNvSpPr>
            <p:nvPr/>
          </p:nvSpPr>
          <p:spPr bwMode="auto">
            <a:xfrm>
              <a:off x="3335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48" name="Line 28"/>
            <p:cNvSpPr>
              <a:spLocks noChangeShapeType="1"/>
            </p:cNvSpPr>
            <p:nvPr/>
          </p:nvSpPr>
          <p:spPr bwMode="auto">
            <a:xfrm>
              <a:off x="3454" y="1263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49" name="Rectangle 29"/>
            <p:cNvSpPr>
              <a:spLocks noChangeArrowheads="1"/>
            </p:cNvSpPr>
            <p:nvPr/>
          </p:nvSpPr>
          <p:spPr bwMode="auto">
            <a:xfrm>
              <a:off x="3427" y="1287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110850" name="Line 30"/>
            <p:cNvSpPr>
              <a:spLocks noChangeShapeType="1"/>
            </p:cNvSpPr>
            <p:nvPr/>
          </p:nvSpPr>
          <p:spPr bwMode="auto">
            <a:xfrm>
              <a:off x="3573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51" name="Line 31"/>
            <p:cNvSpPr>
              <a:spLocks noChangeShapeType="1"/>
            </p:cNvSpPr>
            <p:nvPr/>
          </p:nvSpPr>
          <p:spPr bwMode="auto">
            <a:xfrm>
              <a:off x="3692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52" name="Line 32"/>
            <p:cNvSpPr>
              <a:spLocks noChangeShapeType="1"/>
            </p:cNvSpPr>
            <p:nvPr/>
          </p:nvSpPr>
          <p:spPr bwMode="auto">
            <a:xfrm>
              <a:off x="3811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53" name="Line 33"/>
            <p:cNvSpPr>
              <a:spLocks noChangeShapeType="1"/>
            </p:cNvSpPr>
            <p:nvPr/>
          </p:nvSpPr>
          <p:spPr bwMode="auto">
            <a:xfrm>
              <a:off x="3930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54" name="Line 34"/>
            <p:cNvSpPr>
              <a:spLocks noChangeShapeType="1"/>
            </p:cNvSpPr>
            <p:nvPr/>
          </p:nvSpPr>
          <p:spPr bwMode="auto">
            <a:xfrm>
              <a:off x="4049" y="1263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55" name="Rectangle 35"/>
            <p:cNvSpPr>
              <a:spLocks noChangeArrowheads="1"/>
            </p:cNvSpPr>
            <p:nvPr/>
          </p:nvSpPr>
          <p:spPr bwMode="auto">
            <a:xfrm>
              <a:off x="4021" y="1287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110856" name="Line 36"/>
            <p:cNvSpPr>
              <a:spLocks noChangeShapeType="1"/>
            </p:cNvSpPr>
            <p:nvPr/>
          </p:nvSpPr>
          <p:spPr bwMode="auto">
            <a:xfrm>
              <a:off x="4168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57" name="Line 37"/>
            <p:cNvSpPr>
              <a:spLocks noChangeShapeType="1"/>
            </p:cNvSpPr>
            <p:nvPr/>
          </p:nvSpPr>
          <p:spPr bwMode="auto">
            <a:xfrm>
              <a:off x="4286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58" name="Line 38"/>
            <p:cNvSpPr>
              <a:spLocks noChangeShapeType="1"/>
            </p:cNvSpPr>
            <p:nvPr/>
          </p:nvSpPr>
          <p:spPr bwMode="auto">
            <a:xfrm>
              <a:off x="4406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59" name="Line 39"/>
            <p:cNvSpPr>
              <a:spLocks noChangeShapeType="1"/>
            </p:cNvSpPr>
            <p:nvPr/>
          </p:nvSpPr>
          <p:spPr bwMode="auto">
            <a:xfrm>
              <a:off x="4524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60" name="Line 40"/>
            <p:cNvSpPr>
              <a:spLocks noChangeShapeType="1"/>
            </p:cNvSpPr>
            <p:nvPr/>
          </p:nvSpPr>
          <p:spPr bwMode="auto">
            <a:xfrm>
              <a:off x="4644" y="1263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61" name="Rectangle 41"/>
            <p:cNvSpPr>
              <a:spLocks noChangeArrowheads="1"/>
            </p:cNvSpPr>
            <p:nvPr/>
          </p:nvSpPr>
          <p:spPr bwMode="auto">
            <a:xfrm>
              <a:off x="4616" y="1287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110862" name="Line 42"/>
            <p:cNvSpPr>
              <a:spLocks noChangeShapeType="1"/>
            </p:cNvSpPr>
            <p:nvPr/>
          </p:nvSpPr>
          <p:spPr bwMode="auto">
            <a:xfrm>
              <a:off x="4762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63" name="Line 43"/>
            <p:cNvSpPr>
              <a:spLocks noChangeShapeType="1"/>
            </p:cNvSpPr>
            <p:nvPr/>
          </p:nvSpPr>
          <p:spPr bwMode="auto">
            <a:xfrm>
              <a:off x="4881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64" name="Line 44"/>
            <p:cNvSpPr>
              <a:spLocks noChangeShapeType="1"/>
            </p:cNvSpPr>
            <p:nvPr/>
          </p:nvSpPr>
          <p:spPr bwMode="auto">
            <a:xfrm>
              <a:off x="5000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65" name="Line 45"/>
            <p:cNvSpPr>
              <a:spLocks noChangeShapeType="1"/>
            </p:cNvSpPr>
            <p:nvPr/>
          </p:nvSpPr>
          <p:spPr bwMode="auto">
            <a:xfrm>
              <a:off x="5119" y="1263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66" name="Line 46"/>
            <p:cNvSpPr>
              <a:spLocks noChangeShapeType="1"/>
            </p:cNvSpPr>
            <p:nvPr/>
          </p:nvSpPr>
          <p:spPr bwMode="auto">
            <a:xfrm flipV="1">
              <a:off x="1085" y="759"/>
              <a:ext cx="1" cy="5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67" name="Line 47"/>
            <p:cNvSpPr>
              <a:spLocks noChangeShapeType="1"/>
            </p:cNvSpPr>
            <p:nvPr/>
          </p:nvSpPr>
          <p:spPr bwMode="auto">
            <a:xfrm flipH="1">
              <a:off x="1066" y="126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68" name="Line 48"/>
            <p:cNvSpPr>
              <a:spLocks noChangeShapeType="1"/>
            </p:cNvSpPr>
            <p:nvPr/>
          </p:nvSpPr>
          <p:spPr bwMode="auto">
            <a:xfrm flipH="1">
              <a:off x="1053" y="1242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69" name="Rectangle 49"/>
            <p:cNvSpPr>
              <a:spLocks noChangeArrowheads="1"/>
            </p:cNvSpPr>
            <p:nvPr/>
          </p:nvSpPr>
          <p:spPr bwMode="auto">
            <a:xfrm>
              <a:off x="1020" y="1218"/>
              <a:ext cx="2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10870" name="Line 50"/>
            <p:cNvSpPr>
              <a:spLocks noChangeShapeType="1"/>
            </p:cNvSpPr>
            <p:nvPr/>
          </p:nvSpPr>
          <p:spPr bwMode="auto">
            <a:xfrm flipH="1">
              <a:off x="1066" y="122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71" name="Line 51"/>
            <p:cNvSpPr>
              <a:spLocks noChangeShapeType="1"/>
            </p:cNvSpPr>
            <p:nvPr/>
          </p:nvSpPr>
          <p:spPr bwMode="auto">
            <a:xfrm flipH="1">
              <a:off x="1066" y="1205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72" name="Line 52"/>
            <p:cNvSpPr>
              <a:spLocks noChangeShapeType="1"/>
            </p:cNvSpPr>
            <p:nvPr/>
          </p:nvSpPr>
          <p:spPr bwMode="auto">
            <a:xfrm flipH="1">
              <a:off x="1066" y="1186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73" name="Line 53"/>
            <p:cNvSpPr>
              <a:spLocks noChangeShapeType="1"/>
            </p:cNvSpPr>
            <p:nvPr/>
          </p:nvSpPr>
          <p:spPr bwMode="auto">
            <a:xfrm flipH="1">
              <a:off x="1066" y="1167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74" name="Line 54"/>
            <p:cNvSpPr>
              <a:spLocks noChangeShapeType="1"/>
            </p:cNvSpPr>
            <p:nvPr/>
          </p:nvSpPr>
          <p:spPr bwMode="auto">
            <a:xfrm flipH="1">
              <a:off x="1053" y="1149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75" name="Rectangle 55"/>
            <p:cNvSpPr>
              <a:spLocks noChangeArrowheads="1"/>
            </p:cNvSpPr>
            <p:nvPr/>
          </p:nvSpPr>
          <p:spPr bwMode="auto">
            <a:xfrm>
              <a:off x="911" y="1124"/>
              <a:ext cx="135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10000</a:t>
              </a:r>
            </a:p>
          </p:txBody>
        </p:sp>
        <p:sp>
          <p:nvSpPr>
            <p:cNvPr id="110876" name="Line 56"/>
            <p:cNvSpPr>
              <a:spLocks noChangeShapeType="1"/>
            </p:cNvSpPr>
            <p:nvPr/>
          </p:nvSpPr>
          <p:spPr bwMode="auto">
            <a:xfrm flipH="1">
              <a:off x="1066" y="113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77" name="Line 57"/>
            <p:cNvSpPr>
              <a:spLocks noChangeShapeType="1"/>
            </p:cNvSpPr>
            <p:nvPr/>
          </p:nvSpPr>
          <p:spPr bwMode="auto">
            <a:xfrm flipH="1">
              <a:off x="1066" y="111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78" name="Line 58"/>
            <p:cNvSpPr>
              <a:spLocks noChangeShapeType="1"/>
            </p:cNvSpPr>
            <p:nvPr/>
          </p:nvSpPr>
          <p:spPr bwMode="auto">
            <a:xfrm flipH="1">
              <a:off x="1066" y="1092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79" name="Line 59"/>
            <p:cNvSpPr>
              <a:spLocks noChangeShapeType="1"/>
            </p:cNvSpPr>
            <p:nvPr/>
          </p:nvSpPr>
          <p:spPr bwMode="auto">
            <a:xfrm flipH="1">
              <a:off x="1066" y="107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80" name="Line 60"/>
            <p:cNvSpPr>
              <a:spLocks noChangeShapeType="1"/>
            </p:cNvSpPr>
            <p:nvPr/>
          </p:nvSpPr>
          <p:spPr bwMode="auto">
            <a:xfrm flipH="1">
              <a:off x="1053" y="1055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81" name="Rectangle 61"/>
            <p:cNvSpPr>
              <a:spLocks noChangeArrowheads="1"/>
            </p:cNvSpPr>
            <p:nvPr/>
          </p:nvSpPr>
          <p:spPr bwMode="auto">
            <a:xfrm>
              <a:off x="911" y="1030"/>
              <a:ext cx="135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20000</a:t>
              </a:r>
            </a:p>
          </p:txBody>
        </p:sp>
        <p:sp>
          <p:nvSpPr>
            <p:cNvPr id="110882" name="Line 62"/>
            <p:cNvSpPr>
              <a:spLocks noChangeShapeType="1"/>
            </p:cNvSpPr>
            <p:nvPr/>
          </p:nvSpPr>
          <p:spPr bwMode="auto">
            <a:xfrm flipH="1">
              <a:off x="1066" y="1035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83" name="Line 63"/>
            <p:cNvSpPr>
              <a:spLocks noChangeShapeType="1"/>
            </p:cNvSpPr>
            <p:nvPr/>
          </p:nvSpPr>
          <p:spPr bwMode="auto">
            <a:xfrm flipH="1">
              <a:off x="1066" y="1017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84" name="Line 64"/>
            <p:cNvSpPr>
              <a:spLocks noChangeShapeType="1"/>
            </p:cNvSpPr>
            <p:nvPr/>
          </p:nvSpPr>
          <p:spPr bwMode="auto">
            <a:xfrm flipH="1">
              <a:off x="1066" y="99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85" name="Line 65"/>
            <p:cNvSpPr>
              <a:spLocks noChangeShapeType="1"/>
            </p:cNvSpPr>
            <p:nvPr/>
          </p:nvSpPr>
          <p:spPr bwMode="auto">
            <a:xfrm flipH="1">
              <a:off x="1066" y="979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86" name="Line 66"/>
            <p:cNvSpPr>
              <a:spLocks noChangeShapeType="1"/>
            </p:cNvSpPr>
            <p:nvPr/>
          </p:nvSpPr>
          <p:spPr bwMode="auto">
            <a:xfrm flipH="1">
              <a:off x="1053" y="960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87" name="Rectangle 67"/>
            <p:cNvSpPr>
              <a:spLocks noChangeArrowheads="1"/>
            </p:cNvSpPr>
            <p:nvPr/>
          </p:nvSpPr>
          <p:spPr bwMode="auto">
            <a:xfrm>
              <a:off x="911" y="936"/>
              <a:ext cx="135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30000</a:t>
              </a:r>
            </a:p>
          </p:txBody>
        </p:sp>
        <p:sp>
          <p:nvSpPr>
            <p:cNvPr id="110888" name="Line 68"/>
            <p:cNvSpPr>
              <a:spLocks noChangeShapeType="1"/>
            </p:cNvSpPr>
            <p:nvPr/>
          </p:nvSpPr>
          <p:spPr bwMode="auto">
            <a:xfrm flipH="1">
              <a:off x="1066" y="942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89" name="Line 69"/>
            <p:cNvSpPr>
              <a:spLocks noChangeShapeType="1"/>
            </p:cNvSpPr>
            <p:nvPr/>
          </p:nvSpPr>
          <p:spPr bwMode="auto">
            <a:xfrm flipH="1">
              <a:off x="1066" y="923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90" name="Line 70"/>
            <p:cNvSpPr>
              <a:spLocks noChangeShapeType="1"/>
            </p:cNvSpPr>
            <p:nvPr/>
          </p:nvSpPr>
          <p:spPr bwMode="auto">
            <a:xfrm flipH="1">
              <a:off x="1066" y="90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91" name="Line 71"/>
            <p:cNvSpPr>
              <a:spLocks noChangeShapeType="1"/>
            </p:cNvSpPr>
            <p:nvPr/>
          </p:nvSpPr>
          <p:spPr bwMode="auto">
            <a:xfrm flipH="1">
              <a:off x="1066" y="885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92" name="Line 72"/>
            <p:cNvSpPr>
              <a:spLocks noChangeShapeType="1"/>
            </p:cNvSpPr>
            <p:nvPr/>
          </p:nvSpPr>
          <p:spPr bwMode="auto">
            <a:xfrm flipH="1">
              <a:off x="1053" y="867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93" name="Rectangle 73"/>
            <p:cNvSpPr>
              <a:spLocks noChangeArrowheads="1"/>
            </p:cNvSpPr>
            <p:nvPr/>
          </p:nvSpPr>
          <p:spPr bwMode="auto">
            <a:xfrm>
              <a:off x="911" y="842"/>
              <a:ext cx="135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10894" name="Line 74"/>
            <p:cNvSpPr>
              <a:spLocks noChangeShapeType="1"/>
            </p:cNvSpPr>
            <p:nvPr/>
          </p:nvSpPr>
          <p:spPr bwMode="auto">
            <a:xfrm flipH="1">
              <a:off x="1066" y="84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95" name="Line 75"/>
            <p:cNvSpPr>
              <a:spLocks noChangeShapeType="1"/>
            </p:cNvSpPr>
            <p:nvPr/>
          </p:nvSpPr>
          <p:spPr bwMode="auto">
            <a:xfrm flipH="1">
              <a:off x="1066" y="829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96" name="Line 76"/>
            <p:cNvSpPr>
              <a:spLocks noChangeShapeType="1"/>
            </p:cNvSpPr>
            <p:nvPr/>
          </p:nvSpPr>
          <p:spPr bwMode="auto">
            <a:xfrm flipH="1">
              <a:off x="1066" y="81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97" name="Line 77"/>
            <p:cNvSpPr>
              <a:spLocks noChangeShapeType="1"/>
            </p:cNvSpPr>
            <p:nvPr/>
          </p:nvSpPr>
          <p:spPr bwMode="auto">
            <a:xfrm flipH="1">
              <a:off x="1066" y="79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98" name="Line 78"/>
            <p:cNvSpPr>
              <a:spLocks noChangeShapeType="1"/>
            </p:cNvSpPr>
            <p:nvPr/>
          </p:nvSpPr>
          <p:spPr bwMode="auto">
            <a:xfrm flipH="1">
              <a:off x="1053" y="773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99" name="Freeform 79"/>
            <p:cNvSpPr>
              <a:spLocks noChangeArrowheads="1"/>
            </p:cNvSpPr>
            <p:nvPr/>
          </p:nvSpPr>
          <p:spPr bwMode="auto">
            <a:xfrm>
              <a:off x="1084" y="1133"/>
              <a:ext cx="1522" cy="97"/>
            </a:xfrm>
            <a:custGeom>
              <a:avLst/>
              <a:gdLst>
                <a:gd name="T0" fmla="*/ 1 w 3044"/>
                <a:gd name="T1" fmla="*/ 1 h 193"/>
                <a:gd name="T2" fmla="*/ 1 w 3044"/>
                <a:gd name="T3" fmla="*/ 1 h 193"/>
                <a:gd name="T4" fmla="*/ 1 w 3044"/>
                <a:gd name="T5" fmla="*/ 1 h 193"/>
                <a:gd name="T6" fmla="*/ 1 w 3044"/>
                <a:gd name="T7" fmla="*/ 1 h 193"/>
                <a:gd name="T8" fmla="*/ 1 w 3044"/>
                <a:gd name="T9" fmla="*/ 1 h 193"/>
                <a:gd name="T10" fmla="*/ 1 w 3044"/>
                <a:gd name="T11" fmla="*/ 1 h 193"/>
                <a:gd name="T12" fmla="*/ 1 w 3044"/>
                <a:gd name="T13" fmla="*/ 1 h 193"/>
                <a:gd name="T14" fmla="*/ 1 w 3044"/>
                <a:gd name="T15" fmla="*/ 1 h 193"/>
                <a:gd name="T16" fmla="*/ 1 w 3044"/>
                <a:gd name="T17" fmla="*/ 1 h 193"/>
                <a:gd name="T18" fmla="*/ 1 w 3044"/>
                <a:gd name="T19" fmla="*/ 1 h 193"/>
                <a:gd name="T20" fmla="*/ 1 w 3044"/>
                <a:gd name="T21" fmla="*/ 1 h 193"/>
                <a:gd name="T22" fmla="*/ 1 w 3044"/>
                <a:gd name="T23" fmla="*/ 1 h 193"/>
                <a:gd name="T24" fmla="*/ 1 w 3044"/>
                <a:gd name="T25" fmla="*/ 1 h 193"/>
                <a:gd name="T26" fmla="*/ 1 w 3044"/>
                <a:gd name="T27" fmla="*/ 1 h 193"/>
                <a:gd name="T28" fmla="*/ 1 w 3044"/>
                <a:gd name="T29" fmla="*/ 1 h 193"/>
                <a:gd name="T30" fmla="*/ 1 w 3044"/>
                <a:gd name="T31" fmla="*/ 1 h 193"/>
                <a:gd name="T32" fmla="*/ 1 w 3044"/>
                <a:gd name="T33" fmla="*/ 1 h 193"/>
                <a:gd name="T34" fmla="*/ 1 w 3044"/>
                <a:gd name="T35" fmla="*/ 1 h 193"/>
                <a:gd name="T36" fmla="*/ 1 w 3044"/>
                <a:gd name="T37" fmla="*/ 1 h 193"/>
                <a:gd name="T38" fmla="*/ 1 w 3044"/>
                <a:gd name="T39" fmla="*/ 1 h 193"/>
                <a:gd name="T40" fmla="*/ 1 w 3044"/>
                <a:gd name="T41" fmla="*/ 1 h 193"/>
                <a:gd name="T42" fmla="*/ 1 w 3044"/>
                <a:gd name="T43" fmla="*/ 1 h 193"/>
                <a:gd name="T44" fmla="*/ 1 w 3044"/>
                <a:gd name="T45" fmla="*/ 1 h 193"/>
                <a:gd name="T46" fmla="*/ 1 w 3044"/>
                <a:gd name="T47" fmla="*/ 1 h 193"/>
                <a:gd name="T48" fmla="*/ 1 w 3044"/>
                <a:gd name="T49" fmla="*/ 1 h 193"/>
                <a:gd name="T50" fmla="*/ 1 w 3044"/>
                <a:gd name="T51" fmla="*/ 1 h 193"/>
                <a:gd name="T52" fmla="*/ 1 w 3044"/>
                <a:gd name="T53" fmla="*/ 1 h 193"/>
                <a:gd name="T54" fmla="*/ 1 w 3044"/>
                <a:gd name="T55" fmla="*/ 1 h 193"/>
                <a:gd name="T56" fmla="*/ 1 w 3044"/>
                <a:gd name="T57" fmla="*/ 1 h 193"/>
                <a:gd name="T58" fmla="*/ 1 w 3044"/>
                <a:gd name="T59" fmla="*/ 1 h 193"/>
                <a:gd name="T60" fmla="*/ 1 w 3044"/>
                <a:gd name="T61" fmla="*/ 1 h 193"/>
                <a:gd name="T62" fmla="*/ 1 w 3044"/>
                <a:gd name="T63" fmla="*/ 1 h 193"/>
                <a:gd name="T64" fmla="*/ 1 w 3044"/>
                <a:gd name="T65" fmla="*/ 1 h 193"/>
                <a:gd name="T66" fmla="*/ 1 w 3044"/>
                <a:gd name="T67" fmla="*/ 1 h 193"/>
                <a:gd name="T68" fmla="*/ 1 w 3044"/>
                <a:gd name="T69" fmla="*/ 1 h 193"/>
                <a:gd name="T70" fmla="*/ 1 w 3044"/>
                <a:gd name="T71" fmla="*/ 1 h 193"/>
                <a:gd name="T72" fmla="*/ 1 w 3044"/>
                <a:gd name="T73" fmla="*/ 1 h 193"/>
                <a:gd name="T74" fmla="*/ 1 w 3044"/>
                <a:gd name="T75" fmla="*/ 1 h 193"/>
                <a:gd name="T76" fmla="*/ 1 w 3044"/>
                <a:gd name="T77" fmla="*/ 1 h 193"/>
                <a:gd name="T78" fmla="*/ 1 w 3044"/>
                <a:gd name="T79" fmla="*/ 1 h 193"/>
                <a:gd name="T80" fmla="*/ 1 w 3044"/>
                <a:gd name="T81" fmla="*/ 1 h 193"/>
                <a:gd name="T82" fmla="*/ 1 w 3044"/>
                <a:gd name="T83" fmla="*/ 1 h 193"/>
                <a:gd name="T84" fmla="*/ 1 w 3044"/>
                <a:gd name="T85" fmla="*/ 1 h 193"/>
                <a:gd name="T86" fmla="*/ 1 w 3044"/>
                <a:gd name="T87" fmla="*/ 1 h 193"/>
                <a:gd name="T88" fmla="*/ 1 w 3044"/>
                <a:gd name="T89" fmla="*/ 1 h 193"/>
                <a:gd name="T90" fmla="*/ 1 w 3044"/>
                <a:gd name="T91" fmla="*/ 1 h 193"/>
                <a:gd name="T92" fmla="*/ 1 w 3044"/>
                <a:gd name="T93" fmla="*/ 1 h 193"/>
                <a:gd name="T94" fmla="*/ 1 w 3044"/>
                <a:gd name="T95" fmla="*/ 1 h 193"/>
                <a:gd name="T96" fmla="*/ 1 w 3044"/>
                <a:gd name="T97" fmla="*/ 1 h 193"/>
                <a:gd name="T98" fmla="*/ 1 w 3044"/>
                <a:gd name="T99" fmla="*/ 1 h 193"/>
                <a:gd name="T100" fmla="*/ 1 w 3044"/>
                <a:gd name="T101" fmla="*/ 1 h 193"/>
                <a:gd name="T102" fmla="*/ 1 w 3044"/>
                <a:gd name="T103" fmla="*/ 1 h 193"/>
                <a:gd name="T104" fmla="*/ 1 w 3044"/>
                <a:gd name="T105" fmla="*/ 1 h 193"/>
                <a:gd name="T106" fmla="*/ 1 w 3044"/>
                <a:gd name="T107" fmla="*/ 1 h 193"/>
                <a:gd name="T108" fmla="*/ 1 w 3044"/>
                <a:gd name="T109" fmla="*/ 1 h 193"/>
                <a:gd name="T110" fmla="*/ 1 w 3044"/>
                <a:gd name="T111" fmla="*/ 1 h 1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44"/>
                <a:gd name="T169" fmla="*/ 0 h 193"/>
                <a:gd name="T170" fmla="*/ 3044 w 3044"/>
                <a:gd name="T171" fmla="*/ 193 h 1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44" h="193">
                  <a:moveTo>
                    <a:pt x="0" y="193"/>
                  </a:moveTo>
                  <a:lnTo>
                    <a:pt x="6" y="193"/>
                  </a:lnTo>
                  <a:lnTo>
                    <a:pt x="12" y="193"/>
                  </a:lnTo>
                  <a:lnTo>
                    <a:pt x="18" y="193"/>
                  </a:lnTo>
                  <a:lnTo>
                    <a:pt x="24" y="191"/>
                  </a:lnTo>
                  <a:lnTo>
                    <a:pt x="30" y="191"/>
                  </a:lnTo>
                  <a:lnTo>
                    <a:pt x="35" y="191"/>
                  </a:lnTo>
                  <a:lnTo>
                    <a:pt x="41" y="191"/>
                  </a:lnTo>
                  <a:lnTo>
                    <a:pt x="47" y="191"/>
                  </a:lnTo>
                  <a:lnTo>
                    <a:pt x="53" y="191"/>
                  </a:lnTo>
                  <a:lnTo>
                    <a:pt x="59" y="191"/>
                  </a:lnTo>
                  <a:lnTo>
                    <a:pt x="65" y="191"/>
                  </a:lnTo>
                  <a:lnTo>
                    <a:pt x="71" y="191"/>
                  </a:lnTo>
                  <a:lnTo>
                    <a:pt x="78" y="191"/>
                  </a:lnTo>
                  <a:lnTo>
                    <a:pt x="83" y="191"/>
                  </a:lnTo>
                  <a:lnTo>
                    <a:pt x="88" y="191"/>
                  </a:lnTo>
                  <a:lnTo>
                    <a:pt x="96" y="191"/>
                  </a:lnTo>
                  <a:lnTo>
                    <a:pt x="102" y="191"/>
                  </a:lnTo>
                  <a:lnTo>
                    <a:pt x="108" y="191"/>
                  </a:lnTo>
                  <a:lnTo>
                    <a:pt x="113" y="191"/>
                  </a:lnTo>
                  <a:lnTo>
                    <a:pt x="119" y="191"/>
                  </a:lnTo>
                  <a:lnTo>
                    <a:pt x="125" y="191"/>
                  </a:lnTo>
                  <a:lnTo>
                    <a:pt x="131" y="191"/>
                  </a:lnTo>
                  <a:lnTo>
                    <a:pt x="137" y="191"/>
                  </a:lnTo>
                  <a:lnTo>
                    <a:pt x="143" y="191"/>
                  </a:lnTo>
                  <a:lnTo>
                    <a:pt x="149" y="191"/>
                  </a:lnTo>
                  <a:lnTo>
                    <a:pt x="155" y="191"/>
                  </a:lnTo>
                  <a:lnTo>
                    <a:pt x="161" y="191"/>
                  </a:lnTo>
                  <a:lnTo>
                    <a:pt x="166" y="191"/>
                  </a:lnTo>
                  <a:lnTo>
                    <a:pt x="172" y="191"/>
                  </a:lnTo>
                  <a:lnTo>
                    <a:pt x="178" y="191"/>
                  </a:lnTo>
                  <a:lnTo>
                    <a:pt x="184" y="191"/>
                  </a:lnTo>
                  <a:lnTo>
                    <a:pt x="190" y="191"/>
                  </a:lnTo>
                  <a:lnTo>
                    <a:pt x="196" y="191"/>
                  </a:lnTo>
                  <a:lnTo>
                    <a:pt x="202" y="191"/>
                  </a:lnTo>
                  <a:lnTo>
                    <a:pt x="208" y="191"/>
                  </a:lnTo>
                  <a:lnTo>
                    <a:pt x="215" y="191"/>
                  </a:lnTo>
                  <a:lnTo>
                    <a:pt x="220" y="191"/>
                  </a:lnTo>
                  <a:lnTo>
                    <a:pt x="225" y="191"/>
                  </a:lnTo>
                  <a:lnTo>
                    <a:pt x="233" y="191"/>
                  </a:lnTo>
                  <a:lnTo>
                    <a:pt x="239" y="191"/>
                  </a:lnTo>
                  <a:lnTo>
                    <a:pt x="245" y="191"/>
                  </a:lnTo>
                  <a:lnTo>
                    <a:pt x="250" y="191"/>
                  </a:lnTo>
                  <a:lnTo>
                    <a:pt x="256" y="191"/>
                  </a:lnTo>
                  <a:lnTo>
                    <a:pt x="262" y="191"/>
                  </a:lnTo>
                  <a:lnTo>
                    <a:pt x="268" y="191"/>
                  </a:lnTo>
                  <a:lnTo>
                    <a:pt x="274" y="191"/>
                  </a:lnTo>
                  <a:lnTo>
                    <a:pt x="280" y="191"/>
                  </a:lnTo>
                  <a:lnTo>
                    <a:pt x="286" y="191"/>
                  </a:lnTo>
                  <a:lnTo>
                    <a:pt x="292" y="191"/>
                  </a:lnTo>
                  <a:lnTo>
                    <a:pt x="298" y="191"/>
                  </a:lnTo>
                  <a:lnTo>
                    <a:pt x="303" y="191"/>
                  </a:lnTo>
                  <a:lnTo>
                    <a:pt x="309" y="191"/>
                  </a:lnTo>
                  <a:lnTo>
                    <a:pt x="315" y="191"/>
                  </a:lnTo>
                  <a:lnTo>
                    <a:pt x="321" y="191"/>
                  </a:lnTo>
                  <a:lnTo>
                    <a:pt x="327" y="191"/>
                  </a:lnTo>
                  <a:lnTo>
                    <a:pt x="334" y="193"/>
                  </a:lnTo>
                  <a:lnTo>
                    <a:pt x="339" y="191"/>
                  </a:lnTo>
                  <a:lnTo>
                    <a:pt x="345" y="191"/>
                  </a:lnTo>
                  <a:lnTo>
                    <a:pt x="352" y="191"/>
                  </a:lnTo>
                  <a:lnTo>
                    <a:pt x="358" y="191"/>
                  </a:lnTo>
                  <a:lnTo>
                    <a:pt x="362" y="191"/>
                  </a:lnTo>
                  <a:lnTo>
                    <a:pt x="370" y="191"/>
                  </a:lnTo>
                  <a:lnTo>
                    <a:pt x="376" y="191"/>
                  </a:lnTo>
                  <a:lnTo>
                    <a:pt x="382" y="191"/>
                  </a:lnTo>
                  <a:lnTo>
                    <a:pt x="387" y="193"/>
                  </a:lnTo>
                  <a:lnTo>
                    <a:pt x="393" y="193"/>
                  </a:lnTo>
                  <a:lnTo>
                    <a:pt x="399" y="193"/>
                  </a:lnTo>
                  <a:lnTo>
                    <a:pt x="405" y="193"/>
                  </a:lnTo>
                  <a:lnTo>
                    <a:pt x="411" y="191"/>
                  </a:lnTo>
                  <a:lnTo>
                    <a:pt x="417" y="191"/>
                  </a:lnTo>
                  <a:lnTo>
                    <a:pt x="423" y="191"/>
                  </a:lnTo>
                  <a:lnTo>
                    <a:pt x="429" y="191"/>
                  </a:lnTo>
                  <a:lnTo>
                    <a:pt x="435" y="191"/>
                  </a:lnTo>
                  <a:lnTo>
                    <a:pt x="440" y="191"/>
                  </a:lnTo>
                  <a:lnTo>
                    <a:pt x="446" y="191"/>
                  </a:lnTo>
                  <a:lnTo>
                    <a:pt x="452" y="191"/>
                  </a:lnTo>
                  <a:lnTo>
                    <a:pt x="458" y="191"/>
                  </a:lnTo>
                  <a:lnTo>
                    <a:pt x="464" y="191"/>
                  </a:lnTo>
                  <a:lnTo>
                    <a:pt x="471" y="191"/>
                  </a:lnTo>
                  <a:lnTo>
                    <a:pt x="476" y="191"/>
                  </a:lnTo>
                  <a:lnTo>
                    <a:pt x="482" y="191"/>
                  </a:lnTo>
                  <a:lnTo>
                    <a:pt x="489" y="191"/>
                  </a:lnTo>
                  <a:lnTo>
                    <a:pt x="495" y="191"/>
                  </a:lnTo>
                  <a:lnTo>
                    <a:pt x="501" y="191"/>
                  </a:lnTo>
                  <a:lnTo>
                    <a:pt x="507" y="191"/>
                  </a:lnTo>
                  <a:lnTo>
                    <a:pt x="513" y="191"/>
                  </a:lnTo>
                  <a:lnTo>
                    <a:pt x="518" y="191"/>
                  </a:lnTo>
                  <a:lnTo>
                    <a:pt x="524" y="191"/>
                  </a:lnTo>
                  <a:lnTo>
                    <a:pt x="530" y="191"/>
                  </a:lnTo>
                  <a:lnTo>
                    <a:pt x="536" y="193"/>
                  </a:lnTo>
                  <a:lnTo>
                    <a:pt x="542" y="193"/>
                  </a:lnTo>
                  <a:lnTo>
                    <a:pt x="548" y="193"/>
                  </a:lnTo>
                  <a:lnTo>
                    <a:pt x="554" y="193"/>
                  </a:lnTo>
                  <a:lnTo>
                    <a:pt x="560" y="193"/>
                  </a:lnTo>
                  <a:lnTo>
                    <a:pt x="566" y="193"/>
                  </a:lnTo>
                  <a:lnTo>
                    <a:pt x="571" y="193"/>
                  </a:lnTo>
                  <a:lnTo>
                    <a:pt x="577" y="193"/>
                  </a:lnTo>
                  <a:lnTo>
                    <a:pt x="583" y="193"/>
                  </a:lnTo>
                  <a:lnTo>
                    <a:pt x="591" y="193"/>
                  </a:lnTo>
                  <a:lnTo>
                    <a:pt x="595" y="193"/>
                  </a:lnTo>
                  <a:lnTo>
                    <a:pt x="601" y="191"/>
                  </a:lnTo>
                  <a:lnTo>
                    <a:pt x="608" y="191"/>
                  </a:lnTo>
                  <a:lnTo>
                    <a:pt x="614" y="191"/>
                  </a:lnTo>
                  <a:lnTo>
                    <a:pt x="619" y="191"/>
                  </a:lnTo>
                  <a:lnTo>
                    <a:pt x="626" y="191"/>
                  </a:lnTo>
                  <a:lnTo>
                    <a:pt x="632" y="191"/>
                  </a:lnTo>
                  <a:lnTo>
                    <a:pt x="638" y="191"/>
                  </a:lnTo>
                  <a:lnTo>
                    <a:pt x="644" y="191"/>
                  </a:lnTo>
                  <a:lnTo>
                    <a:pt x="650" y="191"/>
                  </a:lnTo>
                  <a:lnTo>
                    <a:pt x="655" y="191"/>
                  </a:lnTo>
                  <a:lnTo>
                    <a:pt x="661" y="191"/>
                  </a:lnTo>
                  <a:lnTo>
                    <a:pt x="667" y="191"/>
                  </a:lnTo>
                  <a:lnTo>
                    <a:pt x="673" y="191"/>
                  </a:lnTo>
                  <a:lnTo>
                    <a:pt x="679" y="191"/>
                  </a:lnTo>
                  <a:lnTo>
                    <a:pt x="685" y="191"/>
                  </a:lnTo>
                  <a:lnTo>
                    <a:pt x="691" y="191"/>
                  </a:lnTo>
                  <a:lnTo>
                    <a:pt x="697" y="191"/>
                  </a:lnTo>
                  <a:lnTo>
                    <a:pt x="703" y="191"/>
                  </a:lnTo>
                  <a:lnTo>
                    <a:pt x="708" y="191"/>
                  </a:lnTo>
                  <a:lnTo>
                    <a:pt x="714" y="191"/>
                  </a:lnTo>
                  <a:lnTo>
                    <a:pt x="720" y="191"/>
                  </a:lnTo>
                  <a:lnTo>
                    <a:pt x="728" y="191"/>
                  </a:lnTo>
                  <a:lnTo>
                    <a:pt x="733" y="191"/>
                  </a:lnTo>
                  <a:lnTo>
                    <a:pt x="738" y="191"/>
                  </a:lnTo>
                  <a:lnTo>
                    <a:pt x="745" y="191"/>
                  </a:lnTo>
                  <a:lnTo>
                    <a:pt x="751" y="191"/>
                  </a:lnTo>
                  <a:lnTo>
                    <a:pt x="757" y="191"/>
                  </a:lnTo>
                  <a:lnTo>
                    <a:pt x="763" y="191"/>
                  </a:lnTo>
                  <a:lnTo>
                    <a:pt x="769" y="191"/>
                  </a:lnTo>
                  <a:lnTo>
                    <a:pt x="775" y="191"/>
                  </a:lnTo>
                  <a:lnTo>
                    <a:pt x="781" y="191"/>
                  </a:lnTo>
                  <a:lnTo>
                    <a:pt x="787" y="191"/>
                  </a:lnTo>
                  <a:lnTo>
                    <a:pt x="792" y="191"/>
                  </a:lnTo>
                  <a:lnTo>
                    <a:pt x="798" y="191"/>
                  </a:lnTo>
                  <a:lnTo>
                    <a:pt x="804" y="191"/>
                  </a:lnTo>
                  <a:lnTo>
                    <a:pt x="810" y="191"/>
                  </a:lnTo>
                  <a:lnTo>
                    <a:pt x="816" y="191"/>
                  </a:lnTo>
                  <a:lnTo>
                    <a:pt x="822" y="191"/>
                  </a:lnTo>
                  <a:lnTo>
                    <a:pt x="828" y="191"/>
                  </a:lnTo>
                  <a:lnTo>
                    <a:pt x="834" y="191"/>
                  </a:lnTo>
                  <a:lnTo>
                    <a:pt x="840" y="191"/>
                  </a:lnTo>
                  <a:lnTo>
                    <a:pt x="845" y="191"/>
                  </a:lnTo>
                  <a:lnTo>
                    <a:pt x="851" y="191"/>
                  </a:lnTo>
                  <a:lnTo>
                    <a:pt x="857" y="191"/>
                  </a:lnTo>
                  <a:lnTo>
                    <a:pt x="865" y="191"/>
                  </a:lnTo>
                  <a:lnTo>
                    <a:pt x="870" y="191"/>
                  </a:lnTo>
                  <a:lnTo>
                    <a:pt x="875" y="191"/>
                  </a:lnTo>
                  <a:lnTo>
                    <a:pt x="882" y="191"/>
                  </a:lnTo>
                  <a:lnTo>
                    <a:pt x="888" y="191"/>
                  </a:lnTo>
                  <a:lnTo>
                    <a:pt x="894" y="191"/>
                  </a:lnTo>
                  <a:lnTo>
                    <a:pt x="900" y="191"/>
                  </a:lnTo>
                  <a:lnTo>
                    <a:pt x="906" y="191"/>
                  </a:lnTo>
                  <a:lnTo>
                    <a:pt x="912" y="191"/>
                  </a:lnTo>
                  <a:lnTo>
                    <a:pt x="918" y="191"/>
                  </a:lnTo>
                  <a:lnTo>
                    <a:pt x="923" y="190"/>
                  </a:lnTo>
                  <a:lnTo>
                    <a:pt x="929" y="190"/>
                  </a:lnTo>
                  <a:lnTo>
                    <a:pt x="935" y="190"/>
                  </a:lnTo>
                  <a:lnTo>
                    <a:pt x="941" y="190"/>
                  </a:lnTo>
                  <a:lnTo>
                    <a:pt x="947" y="190"/>
                  </a:lnTo>
                  <a:lnTo>
                    <a:pt x="953" y="190"/>
                  </a:lnTo>
                  <a:lnTo>
                    <a:pt x="959" y="191"/>
                  </a:lnTo>
                  <a:lnTo>
                    <a:pt x="965" y="191"/>
                  </a:lnTo>
                  <a:lnTo>
                    <a:pt x="971" y="191"/>
                  </a:lnTo>
                  <a:lnTo>
                    <a:pt x="976" y="191"/>
                  </a:lnTo>
                  <a:lnTo>
                    <a:pt x="984" y="191"/>
                  </a:lnTo>
                  <a:lnTo>
                    <a:pt x="990" y="190"/>
                  </a:lnTo>
                  <a:lnTo>
                    <a:pt x="994" y="190"/>
                  </a:lnTo>
                  <a:lnTo>
                    <a:pt x="1002" y="190"/>
                  </a:lnTo>
                  <a:lnTo>
                    <a:pt x="1007" y="190"/>
                  </a:lnTo>
                  <a:lnTo>
                    <a:pt x="1013" y="191"/>
                  </a:lnTo>
                  <a:lnTo>
                    <a:pt x="1019" y="190"/>
                  </a:lnTo>
                  <a:lnTo>
                    <a:pt x="1025" y="190"/>
                  </a:lnTo>
                  <a:lnTo>
                    <a:pt x="1031" y="190"/>
                  </a:lnTo>
                  <a:lnTo>
                    <a:pt x="1037" y="190"/>
                  </a:lnTo>
                  <a:lnTo>
                    <a:pt x="1043" y="191"/>
                  </a:lnTo>
                  <a:lnTo>
                    <a:pt x="1049" y="191"/>
                  </a:lnTo>
                  <a:lnTo>
                    <a:pt x="1055" y="191"/>
                  </a:lnTo>
                  <a:lnTo>
                    <a:pt x="1060" y="191"/>
                  </a:lnTo>
                  <a:lnTo>
                    <a:pt x="1066" y="191"/>
                  </a:lnTo>
                  <a:lnTo>
                    <a:pt x="1072" y="191"/>
                  </a:lnTo>
                  <a:lnTo>
                    <a:pt x="1078" y="191"/>
                  </a:lnTo>
                  <a:lnTo>
                    <a:pt x="1084" y="191"/>
                  </a:lnTo>
                  <a:lnTo>
                    <a:pt x="1090" y="191"/>
                  </a:lnTo>
                  <a:lnTo>
                    <a:pt x="1096" y="191"/>
                  </a:lnTo>
                  <a:lnTo>
                    <a:pt x="1102" y="191"/>
                  </a:lnTo>
                  <a:lnTo>
                    <a:pt x="1108" y="190"/>
                  </a:lnTo>
                  <a:lnTo>
                    <a:pt x="1113" y="190"/>
                  </a:lnTo>
                  <a:lnTo>
                    <a:pt x="1121" y="190"/>
                  </a:lnTo>
                  <a:lnTo>
                    <a:pt x="1127" y="190"/>
                  </a:lnTo>
                  <a:lnTo>
                    <a:pt x="1131" y="190"/>
                  </a:lnTo>
                  <a:lnTo>
                    <a:pt x="1138" y="190"/>
                  </a:lnTo>
                  <a:lnTo>
                    <a:pt x="1144" y="190"/>
                  </a:lnTo>
                  <a:lnTo>
                    <a:pt x="1150" y="191"/>
                  </a:lnTo>
                  <a:lnTo>
                    <a:pt x="1156" y="191"/>
                  </a:lnTo>
                  <a:lnTo>
                    <a:pt x="1162" y="191"/>
                  </a:lnTo>
                  <a:lnTo>
                    <a:pt x="1168" y="191"/>
                  </a:lnTo>
                  <a:lnTo>
                    <a:pt x="1174" y="191"/>
                  </a:lnTo>
                  <a:lnTo>
                    <a:pt x="1180" y="191"/>
                  </a:lnTo>
                  <a:lnTo>
                    <a:pt x="1186" y="191"/>
                  </a:lnTo>
                  <a:lnTo>
                    <a:pt x="1191" y="191"/>
                  </a:lnTo>
                  <a:lnTo>
                    <a:pt x="1197" y="191"/>
                  </a:lnTo>
                  <a:lnTo>
                    <a:pt x="1203" y="190"/>
                  </a:lnTo>
                  <a:lnTo>
                    <a:pt x="1209" y="190"/>
                  </a:lnTo>
                  <a:lnTo>
                    <a:pt x="1215" y="190"/>
                  </a:lnTo>
                  <a:lnTo>
                    <a:pt x="1221" y="190"/>
                  </a:lnTo>
                  <a:lnTo>
                    <a:pt x="1227" y="190"/>
                  </a:lnTo>
                  <a:lnTo>
                    <a:pt x="1233" y="190"/>
                  </a:lnTo>
                  <a:lnTo>
                    <a:pt x="1240" y="190"/>
                  </a:lnTo>
                  <a:lnTo>
                    <a:pt x="1246" y="190"/>
                  </a:lnTo>
                  <a:lnTo>
                    <a:pt x="1250" y="190"/>
                  </a:lnTo>
                  <a:lnTo>
                    <a:pt x="1258" y="190"/>
                  </a:lnTo>
                  <a:lnTo>
                    <a:pt x="1264" y="190"/>
                  </a:lnTo>
                  <a:lnTo>
                    <a:pt x="1270" y="190"/>
                  </a:lnTo>
                  <a:lnTo>
                    <a:pt x="1275" y="190"/>
                  </a:lnTo>
                  <a:lnTo>
                    <a:pt x="1281" y="190"/>
                  </a:lnTo>
                  <a:lnTo>
                    <a:pt x="1287" y="190"/>
                  </a:lnTo>
                  <a:lnTo>
                    <a:pt x="1293" y="190"/>
                  </a:lnTo>
                  <a:lnTo>
                    <a:pt x="1299" y="190"/>
                  </a:lnTo>
                  <a:lnTo>
                    <a:pt x="1305" y="190"/>
                  </a:lnTo>
                  <a:lnTo>
                    <a:pt x="1311" y="190"/>
                  </a:lnTo>
                  <a:lnTo>
                    <a:pt x="1317" y="190"/>
                  </a:lnTo>
                  <a:lnTo>
                    <a:pt x="1323" y="190"/>
                  </a:lnTo>
                  <a:lnTo>
                    <a:pt x="1328" y="190"/>
                  </a:lnTo>
                  <a:lnTo>
                    <a:pt x="1334" y="190"/>
                  </a:lnTo>
                  <a:lnTo>
                    <a:pt x="1340" y="190"/>
                  </a:lnTo>
                  <a:lnTo>
                    <a:pt x="1346" y="190"/>
                  </a:lnTo>
                  <a:lnTo>
                    <a:pt x="1352" y="190"/>
                  </a:lnTo>
                  <a:lnTo>
                    <a:pt x="1358" y="190"/>
                  </a:lnTo>
                  <a:lnTo>
                    <a:pt x="1364" y="191"/>
                  </a:lnTo>
                  <a:lnTo>
                    <a:pt x="1370" y="191"/>
                  </a:lnTo>
                  <a:lnTo>
                    <a:pt x="1377" y="191"/>
                  </a:lnTo>
                  <a:lnTo>
                    <a:pt x="1383" y="191"/>
                  </a:lnTo>
                  <a:lnTo>
                    <a:pt x="1387" y="190"/>
                  </a:lnTo>
                  <a:lnTo>
                    <a:pt x="1395" y="190"/>
                  </a:lnTo>
                  <a:lnTo>
                    <a:pt x="1401" y="190"/>
                  </a:lnTo>
                  <a:lnTo>
                    <a:pt x="1407" y="190"/>
                  </a:lnTo>
                  <a:lnTo>
                    <a:pt x="1412" y="190"/>
                  </a:lnTo>
                  <a:lnTo>
                    <a:pt x="1418" y="190"/>
                  </a:lnTo>
                  <a:lnTo>
                    <a:pt x="1424" y="190"/>
                  </a:lnTo>
                  <a:lnTo>
                    <a:pt x="1430" y="190"/>
                  </a:lnTo>
                  <a:lnTo>
                    <a:pt x="1436" y="190"/>
                  </a:lnTo>
                  <a:lnTo>
                    <a:pt x="1442" y="190"/>
                  </a:lnTo>
                  <a:lnTo>
                    <a:pt x="1448" y="190"/>
                  </a:lnTo>
                  <a:lnTo>
                    <a:pt x="1454" y="190"/>
                  </a:lnTo>
                  <a:lnTo>
                    <a:pt x="1460" y="190"/>
                  </a:lnTo>
                  <a:lnTo>
                    <a:pt x="1465" y="190"/>
                  </a:lnTo>
                  <a:lnTo>
                    <a:pt x="1471" y="190"/>
                  </a:lnTo>
                  <a:lnTo>
                    <a:pt x="1477" y="190"/>
                  </a:lnTo>
                  <a:lnTo>
                    <a:pt x="1483" y="190"/>
                  </a:lnTo>
                  <a:lnTo>
                    <a:pt x="1489" y="190"/>
                  </a:lnTo>
                  <a:lnTo>
                    <a:pt x="1496" y="190"/>
                  </a:lnTo>
                  <a:lnTo>
                    <a:pt x="1502" y="190"/>
                  </a:lnTo>
                  <a:lnTo>
                    <a:pt x="1507" y="190"/>
                  </a:lnTo>
                  <a:lnTo>
                    <a:pt x="1514" y="190"/>
                  </a:lnTo>
                  <a:lnTo>
                    <a:pt x="1520" y="190"/>
                  </a:lnTo>
                  <a:lnTo>
                    <a:pt x="1526" y="190"/>
                  </a:lnTo>
                  <a:lnTo>
                    <a:pt x="1532" y="190"/>
                  </a:lnTo>
                  <a:lnTo>
                    <a:pt x="1538" y="190"/>
                  </a:lnTo>
                  <a:lnTo>
                    <a:pt x="1543" y="190"/>
                  </a:lnTo>
                  <a:lnTo>
                    <a:pt x="1549" y="191"/>
                  </a:lnTo>
                  <a:lnTo>
                    <a:pt x="1555" y="191"/>
                  </a:lnTo>
                  <a:lnTo>
                    <a:pt x="1561" y="190"/>
                  </a:lnTo>
                  <a:lnTo>
                    <a:pt x="1567" y="190"/>
                  </a:lnTo>
                  <a:lnTo>
                    <a:pt x="1573" y="190"/>
                  </a:lnTo>
                  <a:lnTo>
                    <a:pt x="1579" y="190"/>
                  </a:lnTo>
                  <a:lnTo>
                    <a:pt x="1585" y="190"/>
                  </a:lnTo>
                  <a:lnTo>
                    <a:pt x="1591" y="190"/>
                  </a:lnTo>
                  <a:lnTo>
                    <a:pt x="1596" y="190"/>
                  </a:lnTo>
                  <a:lnTo>
                    <a:pt x="1602" y="190"/>
                  </a:lnTo>
                  <a:lnTo>
                    <a:pt x="1608" y="190"/>
                  </a:lnTo>
                  <a:lnTo>
                    <a:pt x="1614" y="190"/>
                  </a:lnTo>
                  <a:lnTo>
                    <a:pt x="1620" y="190"/>
                  </a:lnTo>
                  <a:lnTo>
                    <a:pt x="1626" y="190"/>
                  </a:lnTo>
                  <a:lnTo>
                    <a:pt x="1633" y="190"/>
                  </a:lnTo>
                  <a:lnTo>
                    <a:pt x="1639" y="190"/>
                  </a:lnTo>
                  <a:lnTo>
                    <a:pt x="1644" y="190"/>
                  </a:lnTo>
                  <a:lnTo>
                    <a:pt x="1651" y="190"/>
                  </a:lnTo>
                  <a:lnTo>
                    <a:pt x="1657" y="190"/>
                  </a:lnTo>
                  <a:lnTo>
                    <a:pt x="1663" y="190"/>
                  </a:lnTo>
                  <a:lnTo>
                    <a:pt x="1669" y="190"/>
                  </a:lnTo>
                  <a:lnTo>
                    <a:pt x="1675" y="190"/>
                  </a:lnTo>
                  <a:lnTo>
                    <a:pt x="1680" y="190"/>
                  </a:lnTo>
                  <a:lnTo>
                    <a:pt x="1686" y="190"/>
                  </a:lnTo>
                  <a:lnTo>
                    <a:pt x="1692" y="190"/>
                  </a:lnTo>
                  <a:lnTo>
                    <a:pt x="1698" y="190"/>
                  </a:lnTo>
                  <a:lnTo>
                    <a:pt x="1704" y="190"/>
                  </a:lnTo>
                  <a:lnTo>
                    <a:pt x="1710" y="190"/>
                  </a:lnTo>
                  <a:lnTo>
                    <a:pt x="1716" y="190"/>
                  </a:lnTo>
                  <a:lnTo>
                    <a:pt x="1722" y="190"/>
                  </a:lnTo>
                  <a:lnTo>
                    <a:pt x="1728" y="190"/>
                  </a:lnTo>
                  <a:lnTo>
                    <a:pt x="1733" y="190"/>
                  </a:lnTo>
                  <a:lnTo>
                    <a:pt x="1739" y="190"/>
                  </a:lnTo>
                  <a:lnTo>
                    <a:pt x="1745" y="190"/>
                  </a:lnTo>
                  <a:lnTo>
                    <a:pt x="1751" y="190"/>
                  </a:lnTo>
                  <a:lnTo>
                    <a:pt x="1758" y="190"/>
                  </a:lnTo>
                  <a:lnTo>
                    <a:pt x="1763" y="190"/>
                  </a:lnTo>
                  <a:lnTo>
                    <a:pt x="1770" y="190"/>
                  </a:lnTo>
                  <a:lnTo>
                    <a:pt x="1776" y="190"/>
                  </a:lnTo>
                  <a:lnTo>
                    <a:pt x="1782" y="190"/>
                  </a:lnTo>
                  <a:lnTo>
                    <a:pt x="1788" y="190"/>
                  </a:lnTo>
                  <a:lnTo>
                    <a:pt x="1794" y="190"/>
                  </a:lnTo>
                  <a:lnTo>
                    <a:pt x="1800" y="190"/>
                  </a:lnTo>
                  <a:lnTo>
                    <a:pt x="1806" y="190"/>
                  </a:lnTo>
                  <a:lnTo>
                    <a:pt x="1812" y="190"/>
                  </a:lnTo>
                  <a:lnTo>
                    <a:pt x="1817" y="190"/>
                  </a:lnTo>
                  <a:lnTo>
                    <a:pt x="1823" y="190"/>
                  </a:lnTo>
                  <a:lnTo>
                    <a:pt x="1829" y="190"/>
                  </a:lnTo>
                  <a:lnTo>
                    <a:pt x="1835" y="188"/>
                  </a:lnTo>
                  <a:lnTo>
                    <a:pt x="1841" y="188"/>
                  </a:lnTo>
                  <a:lnTo>
                    <a:pt x="1847" y="188"/>
                  </a:lnTo>
                  <a:lnTo>
                    <a:pt x="1853" y="188"/>
                  </a:lnTo>
                  <a:lnTo>
                    <a:pt x="1859" y="188"/>
                  </a:lnTo>
                  <a:lnTo>
                    <a:pt x="1865" y="188"/>
                  </a:lnTo>
                  <a:lnTo>
                    <a:pt x="1870" y="188"/>
                  </a:lnTo>
                  <a:lnTo>
                    <a:pt x="1876" y="190"/>
                  </a:lnTo>
                  <a:lnTo>
                    <a:pt x="1882" y="190"/>
                  </a:lnTo>
                  <a:lnTo>
                    <a:pt x="1890" y="190"/>
                  </a:lnTo>
                  <a:lnTo>
                    <a:pt x="1895" y="190"/>
                  </a:lnTo>
                  <a:lnTo>
                    <a:pt x="1900" y="190"/>
                  </a:lnTo>
                  <a:lnTo>
                    <a:pt x="1907" y="190"/>
                  </a:lnTo>
                  <a:lnTo>
                    <a:pt x="1913" y="188"/>
                  </a:lnTo>
                  <a:lnTo>
                    <a:pt x="1919" y="188"/>
                  </a:lnTo>
                  <a:lnTo>
                    <a:pt x="1925" y="188"/>
                  </a:lnTo>
                  <a:lnTo>
                    <a:pt x="1931" y="188"/>
                  </a:lnTo>
                  <a:lnTo>
                    <a:pt x="1937" y="188"/>
                  </a:lnTo>
                  <a:lnTo>
                    <a:pt x="1943" y="188"/>
                  </a:lnTo>
                  <a:lnTo>
                    <a:pt x="1948" y="188"/>
                  </a:lnTo>
                  <a:lnTo>
                    <a:pt x="1954" y="188"/>
                  </a:lnTo>
                  <a:lnTo>
                    <a:pt x="1960" y="188"/>
                  </a:lnTo>
                  <a:lnTo>
                    <a:pt x="1966" y="188"/>
                  </a:lnTo>
                  <a:lnTo>
                    <a:pt x="1972" y="188"/>
                  </a:lnTo>
                  <a:lnTo>
                    <a:pt x="1978" y="188"/>
                  </a:lnTo>
                  <a:lnTo>
                    <a:pt x="1984" y="188"/>
                  </a:lnTo>
                  <a:lnTo>
                    <a:pt x="1990" y="188"/>
                  </a:lnTo>
                  <a:lnTo>
                    <a:pt x="1996" y="188"/>
                  </a:lnTo>
                  <a:lnTo>
                    <a:pt x="2001" y="188"/>
                  </a:lnTo>
                  <a:lnTo>
                    <a:pt x="2007" y="188"/>
                  </a:lnTo>
                  <a:lnTo>
                    <a:pt x="2015" y="188"/>
                  </a:lnTo>
                  <a:lnTo>
                    <a:pt x="2019" y="188"/>
                  </a:lnTo>
                  <a:lnTo>
                    <a:pt x="2027" y="188"/>
                  </a:lnTo>
                  <a:lnTo>
                    <a:pt x="2032" y="188"/>
                  </a:lnTo>
                  <a:lnTo>
                    <a:pt x="2038" y="188"/>
                  </a:lnTo>
                  <a:lnTo>
                    <a:pt x="2044" y="188"/>
                  </a:lnTo>
                  <a:lnTo>
                    <a:pt x="2050" y="188"/>
                  </a:lnTo>
                  <a:lnTo>
                    <a:pt x="2056" y="188"/>
                  </a:lnTo>
                  <a:lnTo>
                    <a:pt x="2062" y="188"/>
                  </a:lnTo>
                  <a:lnTo>
                    <a:pt x="2068" y="188"/>
                  </a:lnTo>
                  <a:lnTo>
                    <a:pt x="2074" y="188"/>
                  </a:lnTo>
                  <a:lnTo>
                    <a:pt x="2080" y="188"/>
                  </a:lnTo>
                  <a:lnTo>
                    <a:pt x="2085" y="187"/>
                  </a:lnTo>
                  <a:lnTo>
                    <a:pt x="2091" y="187"/>
                  </a:lnTo>
                  <a:lnTo>
                    <a:pt x="2097" y="188"/>
                  </a:lnTo>
                  <a:lnTo>
                    <a:pt x="2103" y="188"/>
                  </a:lnTo>
                  <a:lnTo>
                    <a:pt x="2109" y="188"/>
                  </a:lnTo>
                  <a:lnTo>
                    <a:pt x="2115" y="188"/>
                  </a:lnTo>
                  <a:lnTo>
                    <a:pt x="2121" y="188"/>
                  </a:lnTo>
                  <a:lnTo>
                    <a:pt x="2127" y="188"/>
                  </a:lnTo>
                  <a:lnTo>
                    <a:pt x="2133" y="188"/>
                  </a:lnTo>
                  <a:lnTo>
                    <a:pt x="2138" y="188"/>
                  </a:lnTo>
                  <a:lnTo>
                    <a:pt x="2146" y="188"/>
                  </a:lnTo>
                  <a:lnTo>
                    <a:pt x="2152" y="188"/>
                  </a:lnTo>
                  <a:lnTo>
                    <a:pt x="2156" y="187"/>
                  </a:lnTo>
                  <a:lnTo>
                    <a:pt x="2163" y="187"/>
                  </a:lnTo>
                  <a:lnTo>
                    <a:pt x="2169" y="187"/>
                  </a:lnTo>
                  <a:lnTo>
                    <a:pt x="2175" y="187"/>
                  </a:lnTo>
                  <a:lnTo>
                    <a:pt x="2181" y="188"/>
                  </a:lnTo>
                  <a:lnTo>
                    <a:pt x="2187" y="187"/>
                  </a:lnTo>
                  <a:lnTo>
                    <a:pt x="2193" y="187"/>
                  </a:lnTo>
                  <a:lnTo>
                    <a:pt x="2199" y="188"/>
                  </a:lnTo>
                  <a:lnTo>
                    <a:pt x="2205" y="188"/>
                  </a:lnTo>
                  <a:lnTo>
                    <a:pt x="2211" y="188"/>
                  </a:lnTo>
                  <a:lnTo>
                    <a:pt x="2217" y="188"/>
                  </a:lnTo>
                  <a:lnTo>
                    <a:pt x="2222" y="188"/>
                  </a:lnTo>
                  <a:lnTo>
                    <a:pt x="2228" y="188"/>
                  </a:lnTo>
                  <a:lnTo>
                    <a:pt x="2234" y="188"/>
                  </a:lnTo>
                  <a:lnTo>
                    <a:pt x="2240" y="188"/>
                  </a:lnTo>
                  <a:lnTo>
                    <a:pt x="2246" y="188"/>
                  </a:lnTo>
                  <a:lnTo>
                    <a:pt x="2252" y="188"/>
                  </a:lnTo>
                  <a:lnTo>
                    <a:pt x="2258" y="188"/>
                  </a:lnTo>
                  <a:lnTo>
                    <a:pt x="2264" y="188"/>
                  </a:lnTo>
                  <a:lnTo>
                    <a:pt x="2271" y="188"/>
                  </a:lnTo>
                  <a:lnTo>
                    <a:pt x="2275" y="188"/>
                  </a:lnTo>
                  <a:lnTo>
                    <a:pt x="2283" y="188"/>
                  </a:lnTo>
                  <a:lnTo>
                    <a:pt x="2289" y="188"/>
                  </a:lnTo>
                  <a:lnTo>
                    <a:pt x="2295" y="188"/>
                  </a:lnTo>
                  <a:lnTo>
                    <a:pt x="2300" y="188"/>
                  </a:lnTo>
                  <a:lnTo>
                    <a:pt x="2306" y="188"/>
                  </a:lnTo>
                  <a:lnTo>
                    <a:pt x="2312" y="188"/>
                  </a:lnTo>
                  <a:lnTo>
                    <a:pt x="2318" y="188"/>
                  </a:lnTo>
                  <a:lnTo>
                    <a:pt x="2324" y="188"/>
                  </a:lnTo>
                  <a:lnTo>
                    <a:pt x="2330" y="188"/>
                  </a:lnTo>
                  <a:lnTo>
                    <a:pt x="2336" y="188"/>
                  </a:lnTo>
                  <a:lnTo>
                    <a:pt x="2342" y="188"/>
                  </a:lnTo>
                  <a:lnTo>
                    <a:pt x="2348" y="188"/>
                  </a:lnTo>
                  <a:lnTo>
                    <a:pt x="2353" y="188"/>
                  </a:lnTo>
                  <a:lnTo>
                    <a:pt x="2359" y="188"/>
                  </a:lnTo>
                  <a:lnTo>
                    <a:pt x="2365" y="188"/>
                  </a:lnTo>
                  <a:lnTo>
                    <a:pt x="2371" y="188"/>
                  </a:lnTo>
                  <a:lnTo>
                    <a:pt x="2377" y="188"/>
                  </a:lnTo>
                  <a:lnTo>
                    <a:pt x="2383" y="188"/>
                  </a:lnTo>
                  <a:lnTo>
                    <a:pt x="2390" y="188"/>
                  </a:lnTo>
                  <a:lnTo>
                    <a:pt x="2395" y="188"/>
                  </a:lnTo>
                  <a:lnTo>
                    <a:pt x="2402" y="188"/>
                  </a:lnTo>
                  <a:lnTo>
                    <a:pt x="2408" y="188"/>
                  </a:lnTo>
                  <a:lnTo>
                    <a:pt x="2412" y="187"/>
                  </a:lnTo>
                  <a:lnTo>
                    <a:pt x="2420" y="188"/>
                  </a:lnTo>
                  <a:lnTo>
                    <a:pt x="2426" y="188"/>
                  </a:lnTo>
                  <a:lnTo>
                    <a:pt x="2432" y="188"/>
                  </a:lnTo>
                  <a:lnTo>
                    <a:pt x="2437" y="188"/>
                  </a:lnTo>
                  <a:lnTo>
                    <a:pt x="2443" y="188"/>
                  </a:lnTo>
                  <a:lnTo>
                    <a:pt x="2449" y="187"/>
                  </a:lnTo>
                  <a:lnTo>
                    <a:pt x="2455" y="187"/>
                  </a:lnTo>
                  <a:lnTo>
                    <a:pt x="2461" y="187"/>
                  </a:lnTo>
                  <a:lnTo>
                    <a:pt x="2467" y="187"/>
                  </a:lnTo>
                  <a:lnTo>
                    <a:pt x="2473" y="187"/>
                  </a:lnTo>
                  <a:lnTo>
                    <a:pt x="2479" y="187"/>
                  </a:lnTo>
                  <a:lnTo>
                    <a:pt x="2485" y="187"/>
                  </a:lnTo>
                  <a:lnTo>
                    <a:pt x="2490" y="187"/>
                  </a:lnTo>
                  <a:lnTo>
                    <a:pt x="2496" y="187"/>
                  </a:lnTo>
                  <a:lnTo>
                    <a:pt x="2502" y="187"/>
                  </a:lnTo>
                  <a:lnTo>
                    <a:pt x="2508" y="187"/>
                  </a:lnTo>
                  <a:lnTo>
                    <a:pt x="2514" y="187"/>
                  </a:lnTo>
                  <a:lnTo>
                    <a:pt x="2520" y="187"/>
                  </a:lnTo>
                  <a:lnTo>
                    <a:pt x="2527" y="187"/>
                  </a:lnTo>
                  <a:lnTo>
                    <a:pt x="2532" y="185"/>
                  </a:lnTo>
                  <a:lnTo>
                    <a:pt x="2539" y="185"/>
                  </a:lnTo>
                  <a:lnTo>
                    <a:pt x="2545" y="187"/>
                  </a:lnTo>
                  <a:lnTo>
                    <a:pt x="2551" y="187"/>
                  </a:lnTo>
                  <a:lnTo>
                    <a:pt x="2557" y="187"/>
                  </a:lnTo>
                  <a:lnTo>
                    <a:pt x="2563" y="187"/>
                  </a:lnTo>
                  <a:lnTo>
                    <a:pt x="2568" y="187"/>
                  </a:lnTo>
                  <a:lnTo>
                    <a:pt x="2574" y="187"/>
                  </a:lnTo>
                  <a:lnTo>
                    <a:pt x="2580" y="187"/>
                  </a:lnTo>
                  <a:lnTo>
                    <a:pt x="2586" y="187"/>
                  </a:lnTo>
                  <a:lnTo>
                    <a:pt x="2592" y="187"/>
                  </a:lnTo>
                  <a:lnTo>
                    <a:pt x="2598" y="187"/>
                  </a:lnTo>
                  <a:lnTo>
                    <a:pt x="2604" y="187"/>
                  </a:lnTo>
                  <a:lnTo>
                    <a:pt x="2610" y="187"/>
                  </a:lnTo>
                  <a:lnTo>
                    <a:pt x="2616" y="187"/>
                  </a:lnTo>
                  <a:lnTo>
                    <a:pt x="2622" y="187"/>
                  </a:lnTo>
                  <a:lnTo>
                    <a:pt x="2627" y="187"/>
                  </a:lnTo>
                  <a:lnTo>
                    <a:pt x="2633" y="187"/>
                  </a:lnTo>
                  <a:lnTo>
                    <a:pt x="2639" y="187"/>
                  </a:lnTo>
                  <a:lnTo>
                    <a:pt x="2647" y="187"/>
                  </a:lnTo>
                  <a:lnTo>
                    <a:pt x="2651" y="187"/>
                  </a:lnTo>
                  <a:lnTo>
                    <a:pt x="2657" y="187"/>
                  </a:lnTo>
                  <a:lnTo>
                    <a:pt x="2664" y="187"/>
                  </a:lnTo>
                  <a:lnTo>
                    <a:pt x="2670" y="187"/>
                  </a:lnTo>
                  <a:lnTo>
                    <a:pt x="2676" y="187"/>
                  </a:lnTo>
                  <a:lnTo>
                    <a:pt x="2682" y="187"/>
                  </a:lnTo>
                  <a:lnTo>
                    <a:pt x="2688" y="187"/>
                  </a:lnTo>
                  <a:lnTo>
                    <a:pt x="2694" y="187"/>
                  </a:lnTo>
                  <a:lnTo>
                    <a:pt x="2700" y="187"/>
                  </a:lnTo>
                  <a:lnTo>
                    <a:pt x="2705" y="187"/>
                  </a:lnTo>
                  <a:lnTo>
                    <a:pt x="2711" y="187"/>
                  </a:lnTo>
                  <a:lnTo>
                    <a:pt x="2717" y="187"/>
                  </a:lnTo>
                  <a:lnTo>
                    <a:pt x="2723" y="187"/>
                  </a:lnTo>
                  <a:lnTo>
                    <a:pt x="2729" y="187"/>
                  </a:lnTo>
                  <a:lnTo>
                    <a:pt x="2735" y="187"/>
                  </a:lnTo>
                  <a:lnTo>
                    <a:pt x="2741" y="187"/>
                  </a:lnTo>
                  <a:lnTo>
                    <a:pt x="2747" y="187"/>
                  </a:lnTo>
                  <a:lnTo>
                    <a:pt x="2753" y="185"/>
                  </a:lnTo>
                  <a:lnTo>
                    <a:pt x="2758" y="187"/>
                  </a:lnTo>
                  <a:lnTo>
                    <a:pt x="2764" y="187"/>
                  </a:lnTo>
                  <a:lnTo>
                    <a:pt x="2770" y="187"/>
                  </a:lnTo>
                  <a:lnTo>
                    <a:pt x="2776" y="187"/>
                  </a:lnTo>
                  <a:lnTo>
                    <a:pt x="2784" y="187"/>
                  </a:lnTo>
                  <a:lnTo>
                    <a:pt x="2788" y="185"/>
                  </a:lnTo>
                  <a:lnTo>
                    <a:pt x="2795" y="185"/>
                  </a:lnTo>
                  <a:lnTo>
                    <a:pt x="2801" y="185"/>
                  </a:lnTo>
                  <a:lnTo>
                    <a:pt x="2807" y="185"/>
                  </a:lnTo>
                  <a:lnTo>
                    <a:pt x="2813" y="187"/>
                  </a:lnTo>
                  <a:lnTo>
                    <a:pt x="2819" y="187"/>
                  </a:lnTo>
                  <a:lnTo>
                    <a:pt x="2825" y="187"/>
                  </a:lnTo>
                  <a:lnTo>
                    <a:pt x="2831" y="187"/>
                  </a:lnTo>
                  <a:lnTo>
                    <a:pt x="2837" y="187"/>
                  </a:lnTo>
                  <a:lnTo>
                    <a:pt x="2842" y="185"/>
                  </a:lnTo>
                  <a:lnTo>
                    <a:pt x="2848" y="185"/>
                  </a:lnTo>
                  <a:lnTo>
                    <a:pt x="2854" y="185"/>
                  </a:lnTo>
                  <a:lnTo>
                    <a:pt x="2860" y="185"/>
                  </a:lnTo>
                  <a:lnTo>
                    <a:pt x="2866" y="185"/>
                  </a:lnTo>
                  <a:lnTo>
                    <a:pt x="2872" y="185"/>
                  </a:lnTo>
                  <a:lnTo>
                    <a:pt x="2878" y="185"/>
                  </a:lnTo>
                  <a:lnTo>
                    <a:pt x="2884" y="185"/>
                  </a:lnTo>
                  <a:lnTo>
                    <a:pt x="2890" y="185"/>
                  </a:lnTo>
                  <a:lnTo>
                    <a:pt x="2895" y="185"/>
                  </a:lnTo>
                  <a:lnTo>
                    <a:pt x="2903" y="184"/>
                  </a:lnTo>
                  <a:lnTo>
                    <a:pt x="2907" y="182"/>
                  </a:lnTo>
                  <a:lnTo>
                    <a:pt x="2913" y="178"/>
                  </a:lnTo>
                  <a:lnTo>
                    <a:pt x="2920" y="172"/>
                  </a:lnTo>
                  <a:lnTo>
                    <a:pt x="2926" y="162"/>
                  </a:lnTo>
                  <a:lnTo>
                    <a:pt x="2932" y="148"/>
                  </a:lnTo>
                  <a:lnTo>
                    <a:pt x="2938" y="128"/>
                  </a:lnTo>
                  <a:lnTo>
                    <a:pt x="2944" y="104"/>
                  </a:lnTo>
                  <a:lnTo>
                    <a:pt x="2950" y="78"/>
                  </a:lnTo>
                  <a:lnTo>
                    <a:pt x="2956" y="50"/>
                  </a:lnTo>
                  <a:lnTo>
                    <a:pt x="2962" y="26"/>
                  </a:lnTo>
                  <a:lnTo>
                    <a:pt x="2968" y="7"/>
                  </a:lnTo>
                  <a:lnTo>
                    <a:pt x="2973" y="0"/>
                  </a:lnTo>
                  <a:lnTo>
                    <a:pt x="2979" y="1"/>
                  </a:lnTo>
                  <a:lnTo>
                    <a:pt x="2985" y="14"/>
                  </a:lnTo>
                  <a:lnTo>
                    <a:pt x="2991" y="34"/>
                  </a:lnTo>
                  <a:lnTo>
                    <a:pt x="2997" y="59"/>
                  </a:lnTo>
                  <a:lnTo>
                    <a:pt x="3003" y="84"/>
                  </a:lnTo>
                  <a:lnTo>
                    <a:pt x="3009" y="107"/>
                  </a:lnTo>
                  <a:lnTo>
                    <a:pt x="3015" y="128"/>
                  </a:lnTo>
                  <a:lnTo>
                    <a:pt x="3021" y="144"/>
                  </a:lnTo>
                  <a:lnTo>
                    <a:pt x="3027" y="156"/>
                  </a:lnTo>
                  <a:lnTo>
                    <a:pt x="3032" y="165"/>
                  </a:lnTo>
                  <a:lnTo>
                    <a:pt x="3040" y="170"/>
                  </a:lnTo>
                  <a:lnTo>
                    <a:pt x="3044" y="173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00" name="Freeform 80"/>
            <p:cNvSpPr>
              <a:spLocks noChangeArrowheads="1"/>
            </p:cNvSpPr>
            <p:nvPr/>
          </p:nvSpPr>
          <p:spPr bwMode="auto">
            <a:xfrm>
              <a:off x="2606" y="788"/>
              <a:ext cx="1523" cy="437"/>
            </a:xfrm>
            <a:custGeom>
              <a:avLst/>
              <a:gdLst>
                <a:gd name="T0" fmla="*/ 1 w 3046"/>
                <a:gd name="T1" fmla="*/ 0 h 875"/>
                <a:gd name="T2" fmla="*/ 1 w 3046"/>
                <a:gd name="T3" fmla="*/ 0 h 875"/>
                <a:gd name="T4" fmla="*/ 1 w 3046"/>
                <a:gd name="T5" fmla="*/ 0 h 875"/>
                <a:gd name="T6" fmla="*/ 1 w 3046"/>
                <a:gd name="T7" fmla="*/ 0 h 875"/>
                <a:gd name="T8" fmla="*/ 1 w 3046"/>
                <a:gd name="T9" fmla="*/ 0 h 875"/>
                <a:gd name="T10" fmla="*/ 1 w 3046"/>
                <a:gd name="T11" fmla="*/ 0 h 875"/>
                <a:gd name="T12" fmla="*/ 1 w 3046"/>
                <a:gd name="T13" fmla="*/ 0 h 875"/>
                <a:gd name="T14" fmla="*/ 1 w 3046"/>
                <a:gd name="T15" fmla="*/ 0 h 875"/>
                <a:gd name="T16" fmla="*/ 1 w 3046"/>
                <a:gd name="T17" fmla="*/ 0 h 875"/>
                <a:gd name="T18" fmla="*/ 1 w 3046"/>
                <a:gd name="T19" fmla="*/ 0 h 875"/>
                <a:gd name="T20" fmla="*/ 1 w 3046"/>
                <a:gd name="T21" fmla="*/ 0 h 875"/>
                <a:gd name="T22" fmla="*/ 1 w 3046"/>
                <a:gd name="T23" fmla="*/ 0 h 875"/>
                <a:gd name="T24" fmla="*/ 1 w 3046"/>
                <a:gd name="T25" fmla="*/ 0 h 875"/>
                <a:gd name="T26" fmla="*/ 1 w 3046"/>
                <a:gd name="T27" fmla="*/ 0 h 875"/>
                <a:gd name="T28" fmla="*/ 1 w 3046"/>
                <a:gd name="T29" fmla="*/ 0 h 875"/>
                <a:gd name="T30" fmla="*/ 1 w 3046"/>
                <a:gd name="T31" fmla="*/ 0 h 875"/>
                <a:gd name="T32" fmla="*/ 1 w 3046"/>
                <a:gd name="T33" fmla="*/ 0 h 875"/>
                <a:gd name="T34" fmla="*/ 1 w 3046"/>
                <a:gd name="T35" fmla="*/ 0 h 875"/>
                <a:gd name="T36" fmla="*/ 1 w 3046"/>
                <a:gd name="T37" fmla="*/ 0 h 875"/>
                <a:gd name="T38" fmla="*/ 1 w 3046"/>
                <a:gd name="T39" fmla="*/ 0 h 875"/>
                <a:gd name="T40" fmla="*/ 1 w 3046"/>
                <a:gd name="T41" fmla="*/ 0 h 875"/>
                <a:gd name="T42" fmla="*/ 1 w 3046"/>
                <a:gd name="T43" fmla="*/ 0 h 875"/>
                <a:gd name="T44" fmla="*/ 1 w 3046"/>
                <a:gd name="T45" fmla="*/ 0 h 875"/>
                <a:gd name="T46" fmla="*/ 1 w 3046"/>
                <a:gd name="T47" fmla="*/ 0 h 875"/>
                <a:gd name="T48" fmla="*/ 1 w 3046"/>
                <a:gd name="T49" fmla="*/ 0 h 875"/>
                <a:gd name="T50" fmla="*/ 1 w 3046"/>
                <a:gd name="T51" fmla="*/ 0 h 875"/>
                <a:gd name="T52" fmla="*/ 1 w 3046"/>
                <a:gd name="T53" fmla="*/ 0 h 875"/>
                <a:gd name="T54" fmla="*/ 1 w 3046"/>
                <a:gd name="T55" fmla="*/ 0 h 875"/>
                <a:gd name="T56" fmla="*/ 1 w 3046"/>
                <a:gd name="T57" fmla="*/ 0 h 875"/>
                <a:gd name="T58" fmla="*/ 1 w 3046"/>
                <a:gd name="T59" fmla="*/ 0 h 875"/>
                <a:gd name="T60" fmla="*/ 1 w 3046"/>
                <a:gd name="T61" fmla="*/ 0 h 875"/>
                <a:gd name="T62" fmla="*/ 1 w 3046"/>
                <a:gd name="T63" fmla="*/ 0 h 875"/>
                <a:gd name="T64" fmla="*/ 1 w 3046"/>
                <a:gd name="T65" fmla="*/ 0 h 875"/>
                <a:gd name="T66" fmla="*/ 1 w 3046"/>
                <a:gd name="T67" fmla="*/ 0 h 875"/>
                <a:gd name="T68" fmla="*/ 1 w 3046"/>
                <a:gd name="T69" fmla="*/ 0 h 875"/>
                <a:gd name="T70" fmla="*/ 1 w 3046"/>
                <a:gd name="T71" fmla="*/ 0 h 875"/>
                <a:gd name="T72" fmla="*/ 1 w 3046"/>
                <a:gd name="T73" fmla="*/ 0 h 875"/>
                <a:gd name="T74" fmla="*/ 1 w 3046"/>
                <a:gd name="T75" fmla="*/ 0 h 875"/>
                <a:gd name="T76" fmla="*/ 1 w 3046"/>
                <a:gd name="T77" fmla="*/ 0 h 875"/>
                <a:gd name="T78" fmla="*/ 1 w 3046"/>
                <a:gd name="T79" fmla="*/ 0 h 875"/>
                <a:gd name="T80" fmla="*/ 1 w 3046"/>
                <a:gd name="T81" fmla="*/ 0 h 875"/>
                <a:gd name="T82" fmla="*/ 1 w 3046"/>
                <a:gd name="T83" fmla="*/ 0 h 875"/>
                <a:gd name="T84" fmla="*/ 1 w 3046"/>
                <a:gd name="T85" fmla="*/ 0 h 875"/>
                <a:gd name="T86" fmla="*/ 1 w 3046"/>
                <a:gd name="T87" fmla="*/ 0 h 875"/>
                <a:gd name="T88" fmla="*/ 1 w 3046"/>
                <a:gd name="T89" fmla="*/ 0 h 875"/>
                <a:gd name="T90" fmla="*/ 1 w 3046"/>
                <a:gd name="T91" fmla="*/ 0 h 875"/>
                <a:gd name="T92" fmla="*/ 1 w 3046"/>
                <a:gd name="T93" fmla="*/ 0 h 875"/>
                <a:gd name="T94" fmla="*/ 1 w 3046"/>
                <a:gd name="T95" fmla="*/ 0 h 875"/>
                <a:gd name="T96" fmla="*/ 1 w 3046"/>
                <a:gd name="T97" fmla="*/ 0 h 875"/>
                <a:gd name="T98" fmla="*/ 1 w 3046"/>
                <a:gd name="T99" fmla="*/ 0 h 875"/>
                <a:gd name="T100" fmla="*/ 1 w 3046"/>
                <a:gd name="T101" fmla="*/ 0 h 875"/>
                <a:gd name="T102" fmla="*/ 1 w 3046"/>
                <a:gd name="T103" fmla="*/ 0 h 875"/>
                <a:gd name="T104" fmla="*/ 1 w 3046"/>
                <a:gd name="T105" fmla="*/ 0 h 875"/>
                <a:gd name="T106" fmla="*/ 1 w 3046"/>
                <a:gd name="T107" fmla="*/ 0 h 875"/>
                <a:gd name="T108" fmla="*/ 1 w 3046"/>
                <a:gd name="T109" fmla="*/ 0 h 875"/>
                <a:gd name="T110" fmla="*/ 1 w 3046"/>
                <a:gd name="T111" fmla="*/ 0 h 8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46"/>
                <a:gd name="T169" fmla="*/ 0 h 875"/>
                <a:gd name="T170" fmla="*/ 3046 w 3046"/>
                <a:gd name="T171" fmla="*/ 875 h 8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46" h="875">
                  <a:moveTo>
                    <a:pt x="0" y="864"/>
                  </a:moveTo>
                  <a:lnTo>
                    <a:pt x="8" y="866"/>
                  </a:lnTo>
                  <a:lnTo>
                    <a:pt x="13" y="867"/>
                  </a:lnTo>
                  <a:lnTo>
                    <a:pt x="19" y="869"/>
                  </a:lnTo>
                  <a:lnTo>
                    <a:pt x="25" y="869"/>
                  </a:lnTo>
                  <a:lnTo>
                    <a:pt x="31" y="870"/>
                  </a:lnTo>
                  <a:lnTo>
                    <a:pt x="37" y="870"/>
                  </a:lnTo>
                  <a:lnTo>
                    <a:pt x="43" y="872"/>
                  </a:lnTo>
                  <a:lnTo>
                    <a:pt x="49" y="872"/>
                  </a:lnTo>
                  <a:lnTo>
                    <a:pt x="55" y="873"/>
                  </a:lnTo>
                  <a:lnTo>
                    <a:pt x="61" y="873"/>
                  </a:lnTo>
                  <a:lnTo>
                    <a:pt x="66" y="873"/>
                  </a:lnTo>
                  <a:lnTo>
                    <a:pt x="72" y="872"/>
                  </a:lnTo>
                  <a:lnTo>
                    <a:pt x="78" y="872"/>
                  </a:lnTo>
                  <a:lnTo>
                    <a:pt x="84" y="873"/>
                  </a:lnTo>
                  <a:lnTo>
                    <a:pt x="90" y="873"/>
                  </a:lnTo>
                  <a:lnTo>
                    <a:pt x="96" y="873"/>
                  </a:lnTo>
                  <a:lnTo>
                    <a:pt x="102" y="873"/>
                  </a:lnTo>
                  <a:lnTo>
                    <a:pt x="108" y="873"/>
                  </a:lnTo>
                  <a:lnTo>
                    <a:pt x="115" y="873"/>
                  </a:lnTo>
                  <a:lnTo>
                    <a:pt x="119" y="873"/>
                  </a:lnTo>
                  <a:lnTo>
                    <a:pt x="125" y="873"/>
                  </a:lnTo>
                  <a:lnTo>
                    <a:pt x="133" y="873"/>
                  </a:lnTo>
                  <a:lnTo>
                    <a:pt x="139" y="873"/>
                  </a:lnTo>
                  <a:lnTo>
                    <a:pt x="145" y="873"/>
                  </a:lnTo>
                  <a:lnTo>
                    <a:pt x="150" y="873"/>
                  </a:lnTo>
                  <a:lnTo>
                    <a:pt x="156" y="873"/>
                  </a:lnTo>
                  <a:lnTo>
                    <a:pt x="162" y="873"/>
                  </a:lnTo>
                  <a:lnTo>
                    <a:pt x="168" y="873"/>
                  </a:lnTo>
                  <a:lnTo>
                    <a:pt x="174" y="875"/>
                  </a:lnTo>
                  <a:lnTo>
                    <a:pt x="180" y="875"/>
                  </a:lnTo>
                  <a:lnTo>
                    <a:pt x="186" y="875"/>
                  </a:lnTo>
                  <a:lnTo>
                    <a:pt x="192" y="875"/>
                  </a:lnTo>
                  <a:lnTo>
                    <a:pt x="198" y="875"/>
                  </a:lnTo>
                  <a:lnTo>
                    <a:pt x="203" y="875"/>
                  </a:lnTo>
                  <a:lnTo>
                    <a:pt x="209" y="875"/>
                  </a:lnTo>
                  <a:lnTo>
                    <a:pt x="215" y="875"/>
                  </a:lnTo>
                  <a:lnTo>
                    <a:pt x="221" y="875"/>
                  </a:lnTo>
                  <a:lnTo>
                    <a:pt x="227" y="875"/>
                  </a:lnTo>
                  <a:lnTo>
                    <a:pt x="233" y="875"/>
                  </a:lnTo>
                  <a:lnTo>
                    <a:pt x="239" y="875"/>
                  </a:lnTo>
                  <a:lnTo>
                    <a:pt x="245" y="875"/>
                  </a:lnTo>
                  <a:lnTo>
                    <a:pt x="252" y="875"/>
                  </a:lnTo>
                  <a:lnTo>
                    <a:pt x="256" y="875"/>
                  </a:lnTo>
                  <a:lnTo>
                    <a:pt x="262" y="875"/>
                  </a:lnTo>
                  <a:lnTo>
                    <a:pt x="270" y="875"/>
                  </a:lnTo>
                  <a:lnTo>
                    <a:pt x="276" y="875"/>
                  </a:lnTo>
                  <a:lnTo>
                    <a:pt x="281" y="875"/>
                  </a:lnTo>
                  <a:lnTo>
                    <a:pt x="287" y="875"/>
                  </a:lnTo>
                  <a:lnTo>
                    <a:pt x="293" y="875"/>
                  </a:lnTo>
                  <a:lnTo>
                    <a:pt x="299" y="875"/>
                  </a:lnTo>
                  <a:lnTo>
                    <a:pt x="305" y="875"/>
                  </a:lnTo>
                  <a:lnTo>
                    <a:pt x="311" y="875"/>
                  </a:lnTo>
                  <a:lnTo>
                    <a:pt x="317" y="875"/>
                  </a:lnTo>
                  <a:lnTo>
                    <a:pt x="323" y="875"/>
                  </a:lnTo>
                  <a:lnTo>
                    <a:pt x="329" y="875"/>
                  </a:lnTo>
                  <a:lnTo>
                    <a:pt x="334" y="875"/>
                  </a:lnTo>
                  <a:lnTo>
                    <a:pt x="340" y="873"/>
                  </a:lnTo>
                  <a:lnTo>
                    <a:pt x="346" y="873"/>
                  </a:lnTo>
                  <a:lnTo>
                    <a:pt x="352" y="873"/>
                  </a:lnTo>
                  <a:lnTo>
                    <a:pt x="358" y="873"/>
                  </a:lnTo>
                  <a:lnTo>
                    <a:pt x="364" y="873"/>
                  </a:lnTo>
                  <a:lnTo>
                    <a:pt x="371" y="875"/>
                  </a:lnTo>
                  <a:lnTo>
                    <a:pt x="376" y="875"/>
                  </a:lnTo>
                  <a:lnTo>
                    <a:pt x="382" y="875"/>
                  </a:lnTo>
                  <a:lnTo>
                    <a:pt x="389" y="875"/>
                  </a:lnTo>
                  <a:lnTo>
                    <a:pt x="395" y="875"/>
                  </a:lnTo>
                  <a:lnTo>
                    <a:pt x="401" y="875"/>
                  </a:lnTo>
                  <a:lnTo>
                    <a:pt x="407" y="875"/>
                  </a:lnTo>
                  <a:lnTo>
                    <a:pt x="413" y="875"/>
                  </a:lnTo>
                  <a:lnTo>
                    <a:pt x="418" y="873"/>
                  </a:lnTo>
                  <a:lnTo>
                    <a:pt x="424" y="873"/>
                  </a:lnTo>
                  <a:lnTo>
                    <a:pt x="430" y="873"/>
                  </a:lnTo>
                  <a:lnTo>
                    <a:pt x="436" y="873"/>
                  </a:lnTo>
                  <a:lnTo>
                    <a:pt x="442" y="873"/>
                  </a:lnTo>
                  <a:lnTo>
                    <a:pt x="448" y="873"/>
                  </a:lnTo>
                  <a:lnTo>
                    <a:pt x="454" y="873"/>
                  </a:lnTo>
                  <a:lnTo>
                    <a:pt x="460" y="873"/>
                  </a:lnTo>
                  <a:lnTo>
                    <a:pt x="466" y="873"/>
                  </a:lnTo>
                  <a:lnTo>
                    <a:pt x="471" y="873"/>
                  </a:lnTo>
                  <a:lnTo>
                    <a:pt x="477" y="873"/>
                  </a:lnTo>
                  <a:lnTo>
                    <a:pt x="483" y="873"/>
                  </a:lnTo>
                  <a:lnTo>
                    <a:pt x="489" y="873"/>
                  </a:lnTo>
                  <a:lnTo>
                    <a:pt x="495" y="873"/>
                  </a:lnTo>
                  <a:lnTo>
                    <a:pt x="501" y="873"/>
                  </a:lnTo>
                  <a:lnTo>
                    <a:pt x="508" y="873"/>
                  </a:lnTo>
                  <a:lnTo>
                    <a:pt x="513" y="873"/>
                  </a:lnTo>
                  <a:lnTo>
                    <a:pt x="519" y="873"/>
                  </a:lnTo>
                  <a:lnTo>
                    <a:pt x="526" y="873"/>
                  </a:lnTo>
                  <a:lnTo>
                    <a:pt x="532" y="873"/>
                  </a:lnTo>
                  <a:lnTo>
                    <a:pt x="538" y="873"/>
                  </a:lnTo>
                  <a:lnTo>
                    <a:pt x="544" y="873"/>
                  </a:lnTo>
                  <a:lnTo>
                    <a:pt x="550" y="873"/>
                  </a:lnTo>
                  <a:lnTo>
                    <a:pt x="555" y="873"/>
                  </a:lnTo>
                  <a:lnTo>
                    <a:pt x="561" y="873"/>
                  </a:lnTo>
                  <a:lnTo>
                    <a:pt x="567" y="873"/>
                  </a:lnTo>
                  <a:lnTo>
                    <a:pt x="573" y="872"/>
                  </a:lnTo>
                  <a:lnTo>
                    <a:pt x="579" y="872"/>
                  </a:lnTo>
                  <a:lnTo>
                    <a:pt x="585" y="872"/>
                  </a:lnTo>
                  <a:lnTo>
                    <a:pt x="591" y="873"/>
                  </a:lnTo>
                  <a:lnTo>
                    <a:pt x="597" y="873"/>
                  </a:lnTo>
                  <a:lnTo>
                    <a:pt x="603" y="873"/>
                  </a:lnTo>
                  <a:lnTo>
                    <a:pt x="608" y="873"/>
                  </a:lnTo>
                  <a:lnTo>
                    <a:pt x="614" y="873"/>
                  </a:lnTo>
                  <a:lnTo>
                    <a:pt x="620" y="873"/>
                  </a:lnTo>
                  <a:lnTo>
                    <a:pt x="628" y="873"/>
                  </a:lnTo>
                  <a:lnTo>
                    <a:pt x="632" y="873"/>
                  </a:lnTo>
                  <a:lnTo>
                    <a:pt x="638" y="873"/>
                  </a:lnTo>
                  <a:lnTo>
                    <a:pt x="645" y="872"/>
                  </a:lnTo>
                  <a:lnTo>
                    <a:pt x="651" y="872"/>
                  </a:lnTo>
                  <a:lnTo>
                    <a:pt x="657" y="870"/>
                  </a:lnTo>
                  <a:lnTo>
                    <a:pt x="663" y="867"/>
                  </a:lnTo>
                  <a:lnTo>
                    <a:pt x="669" y="864"/>
                  </a:lnTo>
                  <a:lnTo>
                    <a:pt x="675" y="860"/>
                  </a:lnTo>
                  <a:lnTo>
                    <a:pt x="681" y="856"/>
                  </a:lnTo>
                  <a:lnTo>
                    <a:pt x="686" y="848"/>
                  </a:lnTo>
                  <a:lnTo>
                    <a:pt x="692" y="842"/>
                  </a:lnTo>
                  <a:lnTo>
                    <a:pt x="698" y="836"/>
                  </a:lnTo>
                  <a:lnTo>
                    <a:pt x="704" y="832"/>
                  </a:lnTo>
                  <a:lnTo>
                    <a:pt x="710" y="829"/>
                  </a:lnTo>
                  <a:lnTo>
                    <a:pt x="716" y="828"/>
                  </a:lnTo>
                  <a:lnTo>
                    <a:pt x="722" y="831"/>
                  </a:lnTo>
                  <a:lnTo>
                    <a:pt x="728" y="835"/>
                  </a:lnTo>
                  <a:lnTo>
                    <a:pt x="734" y="841"/>
                  </a:lnTo>
                  <a:lnTo>
                    <a:pt x="739" y="847"/>
                  </a:lnTo>
                  <a:lnTo>
                    <a:pt x="745" y="853"/>
                  </a:lnTo>
                  <a:lnTo>
                    <a:pt x="751" y="859"/>
                  </a:lnTo>
                  <a:lnTo>
                    <a:pt x="757" y="861"/>
                  </a:lnTo>
                  <a:lnTo>
                    <a:pt x="765" y="866"/>
                  </a:lnTo>
                  <a:lnTo>
                    <a:pt x="769" y="867"/>
                  </a:lnTo>
                  <a:lnTo>
                    <a:pt x="775" y="869"/>
                  </a:lnTo>
                  <a:lnTo>
                    <a:pt x="782" y="870"/>
                  </a:lnTo>
                  <a:lnTo>
                    <a:pt x="788" y="870"/>
                  </a:lnTo>
                  <a:lnTo>
                    <a:pt x="794" y="870"/>
                  </a:lnTo>
                  <a:lnTo>
                    <a:pt x="800" y="870"/>
                  </a:lnTo>
                  <a:lnTo>
                    <a:pt x="806" y="870"/>
                  </a:lnTo>
                  <a:lnTo>
                    <a:pt x="812" y="870"/>
                  </a:lnTo>
                  <a:lnTo>
                    <a:pt x="818" y="870"/>
                  </a:lnTo>
                  <a:lnTo>
                    <a:pt x="823" y="869"/>
                  </a:lnTo>
                  <a:lnTo>
                    <a:pt x="829" y="869"/>
                  </a:lnTo>
                  <a:lnTo>
                    <a:pt x="835" y="869"/>
                  </a:lnTo>
                  <a:lnTo>
                    <a:pt x="841" y="867"/>
                  </a:lnTo>
                  <a:lnTo>
                    <a:pt x="847" y="867"/>
                  </a:lnTo>
                  <a:lnTo>
                    <a:pt x="853" y="869"/>
                  </a:lnTo>
                  <a:lnTo>
                    <a:pt x="859" y="869"/>
                  </a:lnTo>
                  <a:lnTo>
                    <a:pt x="865" y="869"/>
                  </a:lnTo>
                  <a:lnTo>
                    <a:pt x="871" y="870"/>
                  </a:lnTo>
                  <a:lnTo>
                    <a:pt x="876" y="870"/>
                  </a:lnTo>
                  <a:lnTo>
                    <a:pt x="884" y="872"/>
                  </a:lnTo>
                  <a:lnTo>
                    <a:pt x="888" y="872"/>
                  </a:lnTo>
                  <a:lnTo>
                    <a:pt x="894" y="872"/>
                  </a:lnTo>
                  <a:lnTo>
                    <a:pt x="901" y="872"/>
                  </a:lnTo>
                  <a:lnTo>
                    <a:pt x="907" y="873"/>
                  </a:lnTo>
                  <a:lnTo>
                    <a:pt x="913" y="873"/>
                  </a:lnTo>
                  <a:lnTo>
                    <a:pt x="919" y="873"/>
                  </a:lnTo>
                  <a:lnTo>
                    <a:pt x="925" y="873"/>
                  </a:lnTo>
                  <a:lnTo>
                    <a:pt x="931" y="873"/>
                  </a:lnTo>
                  <a:lnTo>
                    <a:pt x="937" y="873"/>
                  </a:lnTo>
                  <a:lnTo>
                    <a:pt x="943" y="873"/>
                  </a:lnTo>
                  <a:lnTo>
                    <a:pt x="949" y="873"/>
                  </a:lnTo>
                  <a:lnTo>
                    <a:pt x="954" y="873"/>
                  </a:lnTo>
                  <a:lnTo>
                    <a:pt x="960" y="873"/>
                  </a:lnTo>
                  <a:lnTo>
                    <a:pt x="966" y="873"/>
                  </a:lnTo>
                  <a:lnTo>
                    <a:pt x="972" y="873"/>
                  </a:lnTo>
                  <a:lnTo>
                    <a:pt x="978" y="873"/>
                  </a:lnTo>
                  <a:lnTo>
                    <a:pt x="984" y="873"/>
                  </a:lnTo>
                  <a:lnTo>
                    <a:pt x="990" y="873"/>
                  </a:lnTo>
                  <a:lnTo>
                    <a:pt x="996" y="873"/>
                  </a:lnTo>
                  <a:lnTo>
                    <a:pt x="1002" y="873"/>
                  </a:lnTo>
                  <a:lnTo>
                    <a:pt x="1008" y="873"/>
                  </a:lnTo>
                  <a:lnTo>
                    <a:pt x="1013" y="873"/>
                  </a:lnTo>
                  <a:lnTo>
                    <a:pt x="1021" y="873"/>
                  </a:lnTo>
                  <a:lnTo>
                    <a:pt x="1027" y="873"/>
                  </a:lnTo>
                  <a:lnTo>
                    <a:pt x="1031" y="873"/>
                  </a:lnTo>
                  <a:lnTo>
                    <a:pt x="1038" y="873"/>
                  </a:lnTo>
                  <a:lnTo>
                    <a:pt x="1044" y="873"/>
                  </a:lnTo>
                  <a:lnTo>
                    <a:pt x="1050" y="873"/>
                  </a:lnTo>
                  <a:lnTo>
                    <a:pt x="1056" y="873"/>
                  </a:lnTo>
                  <a:lnTo>
                    <a:pt x="1062" y="873"/>
                  </a:lnTo>
                  <a:lnTo>
                    <a:pt x="1068" y="873"/>
                  </a:lnTo>
                  <a:lnTo>
                    <a:pt x="1074" y="873"/>
                  </a:lnTo>
                  <a:lnTo>
                    <a:pt x="1080" y="873"/>
                  </a:lnTo>
                  <a:lnTo>
                    <a:pt x="1086" y="873"/>
                  </a:lnTo>
                  <a:lnTo>
                    <a:pt x="1091" y="873"/>
                  </a:lnTo>
                  <a:lnTo>
                    <a:pt x="1097" y="873"/>
                  </a:lnTo>
                  <a:lnTo>
                    <a:pt x="1103" y="873"/>
                  </a:lnTo>
                  <a:lnTo>
                    <a:pt x="1109" y="873"/>
                  </a:lnTo>
                  <a:lnTo>
                    <a:pt x="1115" y="873"/>
                  </a:lnTo>
                  <a:lnTo>
                    <a:pt x="1121" y="873"/>
                  </a:lnTo>
                  <a:lnTo>
                    <a:pt x="1127" y="873"/>
                  </a:lnTo>
                  <a:lnTo>
                    <a:pt x="1133" y="873"/>
                  </a:lnTo>
                  <a:lnTo>
                    <a:pt x="1140" y="873"/>
                  </a:lnTo>
                  <a:lnTo>
                    <a:pt x="1144" y="873"/>
                  </a:lnTo>
                  <a:lnTo>
                    <a:pt x="1150" y="872"/>
                  </a:lnTo>
                  <a:lnTo>
                    <a:pt x="1158" y="872"/>
                  </a:lnTo>
                  <a:lnTo>
                    <a:pt x="1164" y="870"/>
                  </a:lnTo>
                  <a:lnTo>
                    <a:pt x="1168" y="869"/>
                  </a:lnTo>
                  <a:lnTo>
                    <a:pt x="1175" y="867"/>
                  </a:lnTo>
                  <a:lnTo>
                    <a:pt x="1181" y="866"/>
                  </a:lnTo>
                  <a:lnTo>
                    <a:pt x="1187" y="864"/>
                  </a:lnTo>
                  <a:lnTo>
                    <a:pt x="1193" y="861"/>
                  </a:lnTo>
                  <a:lnTo>
                    <a:pt x="1199" y="860"/>
                  </a:lnTo>
                  <a:lnTo>
                    <a:pt x="1205" y="859"/>
                  </a:lnTo>
                  <a:lnTo>
                    <a:pt x="1211" y="857"/>
                  </a:lnTo>
                  <a:lnTo>
                    <a:pt x="1217" y="856"/>
                  </a:lnTo>
                  <a:lnTo>
                    <a:pt x="1223" y="856"/>
                  </a:lnTo>
                  <a:lnTo>
                    <a:pt x="1228" y="857"/>
                  </a:lnTo>
                  <a:lnTo>
                    <a:pt x="1234" y="859"/>
                  </a:lnTo>
                  <a:lnTo>
                    <a:pt x="1240" y="860"/>
                  </a:lnTo>
                  <a:lnTo>
                    <a:pt x="1246" y="861"/>
                  </a:lnTo>
                  <a:lnTo>
                    <a:pt x="1252" y="863"/>
                  </a:lnTo>
                  <a:lnTo>
                    <a:pt x="1258" y="864"/>
                  </a:lnTo>
                  <a:lnTo>
                    <a:pt x="1264" y="864"/>
                  </a:lnTo>
                  <a:lnTo>
                    <a:pt x="1270" y="864"/>
                  </a:lnTo>
                  <a:lnTo>
                    <a:pt x="1277" y="866"/>
                  </a:lnTo>
                  <a:lnTo>
                    <a:pt x="1283" y="866"/>
                  </a:lnTo>
                  <a:lnTo>
                    <a:pt x="1287" y="866"/>
                  </a:lnTo>
                  <a:lnTo>
                    <a:pt x="1295" y="867"/>
                  </a:lnTo>
                  <a:lnTo>
                    <a:pt x="1301" y="869"/>
                  </a:lnTo>
                  <a:lnTo>
                    <a:pt x="1306" y="869"/>
                  </a:lnTo>
                  <a:lnTo>
                    <a:pt x="1312" y="870"/>
                  </a:lnTo>
                  <a:lnTo>
                    <a:pt x="1318" y="870"/>
                  </a:lnTo>
                  <a:lnTo>
                    <a:pt x="1324" y="870"/>
                  </a:lnTo>
                  <a:lnTo>
                    <a:pt x="1330" y="870"/>
                  </a:lnTo>
                  <a:lnTo>
                    <a:pt x="1336" y="870"/>
                  </a:lnTo>
                  <a:lnTo>
                    <a:pt x="1342" y="870"/>
                  </a:lnTo>
                  <a:lnTo>
                    <a:pt x="1348" y="870"/>
                  </a:lnTo>
                  <a:lnTo>
                    <a:pt x="1354" y="870"/>
                  </a:lnTo>
                  <a:lnTo>
                    <a:pt x="1359" y="870"/>
                  </a:lnTo>
                  <a:lnTo>
                    <a:pt x="1365" y="870"/>
                  </a:lnTo>
                  <a:lnTo>
                    <a:pt x="1371" y="870"/>
                  </a:lnTo>
                  <a:lnTo>
                    <a:pt x="1377" y="870"/>
                  </a:lnTo>
                  <a:lnTo>
                    <a:pt x="1383" y="870"/>
                  </a:lnTo>
                  <a:lnTo>
                    <a:pt x="1389" y="872"/>
                  </a:lnTo>
                  <a:lnTo>
                    <a:pt x="1396" y="872"/>
                  </a:lnTo>
                  <a:lnTo>
                    <a:pt x="1401" y="872"/>
                  </a:lnTo>
                  <a:lnTo>
                    <a:pt x="1407" y="872"/>
                  </a:lnTo>
                  <a:lnTo>
                    <a:pt x="1414" y="872"/>
                  </a:lnTo>
                  <a:lnTo>
                    <a:pt x="1420" y="872"/>
                  </a:lnTo>
                  <a:lnTo>
                    <a:pt x="1424" y="872"/>
                  </a:lnTo>
                  <a:lnTo>
                    <a:pt x="1432" y="872"/>
                  </a:lnTo>
                  <a:lnTo>
                    <a:pt x="1438" y="872"/>
                  </a:lnTo>
                  <a:lnTo>
                    <a:pt x="1443" y="872"/>
                  </a:lnTo>
                  <a:lnTo>
                    <a:pt x="1449" y="872"/>
                  </a:lnTo>
                  <a:lnTo>
                    <a:pt x="1455" y="872"/>
                  </a:lnTo>
                  <a:lnTo>
                    <a:pt x="1461" y="872"/>
                  </a:lnTo>
                  <a:lnTo>
                    <a:pt x="1467" y="872"/>
                  </a:lnTo>
                  <a:lnTo>
                    <a:pt x="1473" y="872"/>
                  </a:lnTo>
                  <a:lnTo>
                    <a:pt x="1479" y="872"/>
                  </a:lnTo>
                  <a:lnTo>
                    <a:pt x="1485" y="872"/>
                  </a:lnTo>
                  <a:lnTo>
                    <a:pt x="1491" y="870"/>
                  </a:lnTo>
                  <a:lnTo>
                    <a:pt x="1496" y="870"/>
                  </a:lnTo>
                  <a:lnTo>
                    <a:pt x="1502" y="870"/>
                  </a:lnTo>
                  <a:lnTo>
                    <a:pt x="1508" y="870"/>
                  </a:lnTo>
                  <a:lnTo>
                    <a:pt x="1514" y="870"/>
                  </a:lnTo>
                  <a:lnTo>
                    <a:pt x="1520" y="870"/>
                  </a:lnTo>
                  <a:lnTo>
                    <a:pt x="1526" y="870"/>
                  </a:lnTo>
                  <a:lnTo>
                    <a:pt x="1533" y="870"/>
                  </a:lnTo>
                  <a:lnTo>
                    <a:pt x="1539" y="870"/>
                  </a:lnTo>
                  <a:lnTo>
                    <a:pt x="1544" y="870"/>
                  </a:lnTo>
                  <a:lnTo>
                    <a:pt x="1551" y="870"/>
                  </a:lnTo>
                  <a:lnTo>
                    <a:pt x="1557" y="870"/>
                  </a:lnTo>
                  <a:lnTo>
                    <a:pt x="1563" y="870"/>
                  </a:lnTo>
                  <a:lnTo>
                    <a:pt x="1569" y="870"/>
                  </a:lnTo>
                  <a:lnTo>
                    <a:pt x="1575" y="870"/>
                  </a:lnTo>
                  <a:lnTo>
                    <a:pt x="1580" y="870"/>
                  </a:lnTo>
                  <a:lnTo>
                    <a:pt x="1586" y="869"/>
                  </a:lnTo>
                  <a:lnTo>
                    <a:pt x="1592" y="869"/>
                  </a:lnTo>
                  <a:lnTo>
                    <a:pt x="1598" y="867"/>
                  </a:lnTo>
                  <a:lnTo>
                    <a:pt x="1604" y="867"/>
                  </a:lnTo>
                  <a:lnTo>
                    <a:pt x="1610" y="866"/>
                  </a:lnTo>
                  <a:lnTo>
                    <a:pt x="1616" y="864"/>
                  </a:lnTo>
                  <a:lnTo>
                    <a:pt x="1622" y="864"/>
                  </a:lnTo>
                  <a:lnTo>
                    <a:pt x="1628" y="863"/>
                  </a:lnTo>
                  <a:lnTo>
                    <a:pt x="1633" y="864"/>
                  </a:lnTo>
                  <a:lnTo>
                    <a:pt x="1639" y="864"/>
                  </a:lnTo>
                  <a:lnTo>
                    <a:pt x="1645" y="864"/>
                  </a:lnTo>
                  <a:lnTo>
                    <a:pt x="1651" y="866"/>
                  </a:lnTo>
                  <a:lnTo>
                    <a:pt x="1657" y="867"/>
                  </a:lnTo>
                  <a:lnTo>
                    <a:pt x="1663" y="867"/>
                  </a:lnTo>
                  <a:lnTo>
                    <a:pt x="1670" y="869"/>
                  </a:lnTo>
                  <a:lnTo>
                    <a:pt x="1676" y="869"/>
                  </a:lnTo>
                  <a:lnTo>
                    <a:pt x="1681" y="869"/>
                  </a:lnTo>
                  <a:lnTo>
                    <a:pt x="1688" y="869"/>
                  </a:lnTo>
                  <a:lnTo>
                    <a:pt x="1694" y="869"/>
                  </a:lnTo>
                  <a:lnTo>
                    <a:pt x="1700" y="867"/>
                  </a:lnTo>
                  <a:lnTo>
                    <a:pt x="1706" y="867"/>
                  </a:lnTo>
                  <a:lnTo>
                    <a:pt x="1711" y="866"/>
                  </a:lnTo>
                  <a:lnTo>
                    <a:pt x="1717" y="864"/>
                  </a:lnTo>
                  <a:lnTo>
                    <a:pt x="1723" y="864"/>
                  </a:lnTo>
                  <a:lnTo>
                    <a:pt x="1729" y="864"/>
                  </a:lnTo>
                  <a:lnTo>
                    <a:pt x="1735" y="863"/>
                  </a:lnTo>
                  <a:lnTo>
                    <a:pt x="1741" y="860"/>
                  </a:lnTo>
                  <a:lnTo>
                    <a:pt x="1747" y="854"/>
                  </a:lnTo>
                  <a:lnTo>
                    <a:pt x="1753" y="844"/>
                  </a:lnTo>
                  <a:lnTo>
                    <a:pt x="1759" y="828"/>
                  </a:lnTo>
                  <a:lnTo>
                    <a:pt x="1764" y="804"/>
                  </a:lnTo>
                  <a:lnTo>
                    <a:pt x="1770" y="776"/>
                  </a:lnTo>
                  <a:lnTo>
                    <a:pt x="1776" y="745"/>
                  </a:lnTo>
                  <a:lnTo>
                    <a:pt x="1782" y="720"/>
                  </a:lnTo>
                  <a:lnTo>
                    <a:pt x="1790" y="702"/>
                  </a:lnTo>
                  <a:lnTo>
                    <a:pt x="1795" y="695"/>
                  </a:lnTo>
                  <a:lnTo>
                    <a:pt x="1800" y="699"/>
                  </a:lnTo>
                  <a:lnTo>
                    <a:pt x="1807" y="713"/>
                  </a:lnTo>
                  <a:lnTo>
                    <a:pt x="1813" y="733"/>
                  </a:lnTo>
                  <a:lnTo>
                    <a:pt x="1819" y="755"/>
                  </a:lnTo>
                  <a:lnTo>
                    <a:pt x="1825" y="776"/>
                  </a:lnTo>
                  <a:lnTo>
                    <a:pt x="1831" y="794"/>
                  </a:lnTo>
                  <a:lnTo>
                    <a:pt x="1837" y="810"/>
                  </a:lnTo>
                  <a:lnTo>
                    <a:pt x="1843" y="820"/>
                  </a:lnTo>
                  <a:lnTo>
                    <a:pt x="1848" y="826"/>
                  </a:lnTo>
                  <a:lnTo>
                    <a:pt x="1854" y="823"/>
                  </a:lnTo>
                  <a:lnTo>
                    <a:pt x="1860" y="806"/>
                  </a:lnTo>
                  <a:lnTo>
                    <a:pt x="1866" y="761"/>
                  </a:lnTo>
                  <a:lnTo>
                    <a:pt x="1872" y="686"/>
                  </a:lnTo>
                  <a:lnTo>
                    <a:pt x="1878" y="574"/>
                  </a:lnTo>
                  <a:lnTo>
                    <a:pt x="1884" y="434"/>
                  </a:lnTo>
                  <a:lnTo>
                    <a:pt x="1890" y="284"/>
                  </a:lnTo>
                  <a:lnTo>
                    <a:pt x="1896" y="149"/>
                  </a:lnTo>
                  <a:lnTo>
                    <a:pt x="1901" y="49"/>
                  </a:lnTo>
                  <a:lnTo>
                    <a:pt x="1907" y="0"/>
                  </a:lnTo>
                  <a:lnTo>
                    <a:pt x="1913" y="6"/>
                  </a:lnTo>
                  <a:lnTo>
                    <a:pt x="1919" y="59"/>
                  </a:lnTo>
                  <a:lnTo>
                    <a:pt x="1926" y="144"/>
                  </a:lnTo>
                  <a:lnTo>
                    <a:pt x="1932" y="247"/>
                  </a:lnTo>
                  <a:lnTo>
                    <a:pt x="1937" y="352"/>
                  </a:lnTo>
                  <a:lnTo>
                    <a:pt x="1944" y="448"/>
                  </a:lnTo>
                  <a:lnTo>
                    <a:pt x="1950" y="529"/>
                  </a:lnTo>
                  <a:lnTo>
                    <a:pt x="1956" y="592"/>
                  </a:lnTo>
                  <a:lnTo>
                    <a:pt x="1962" y="641"/>
                  </a:lnTo>
                  <a:lnTo>
                    <a:pt x="1968" y="677"/>
                  </a:lnTo>
                  <a:lnTo>
                    <a:pt x="1974" y="704"/>
                  </a:lnTo>
                  <a:lnTo>
                    <a:pt x="1980" y="725"/>
                  </a:lnTo>
                  <a:lnTo>
                    <a:pt x="1985" y="741"/>
                  </a:lnTo>
                  <a:lnTo>
                    <a:pt x="1991" y="754"/>
                  </a:lnTo>
                  <a:lnTo>
                    <a:pt x="1997" y="764"/>
                  </a:lnTo>
                  <a:lnTo>
                    <a:pt x="2003" y="773"/>
                  </a:lnTo>
                  <a:lnTo>
                    <a:pt x="2009" y="780"/>
                  </a:lnTo>
                  <a:lnTo>
                    <a:pt x="2015" y="786"/>
                  </a:lnTo>
                  <a:lnTo>
                    <a:pt x="2021" y="792"/>
                  </a:lnTo>
                  <a:lnTo>
                    <a:pt x="2027" y="797"/>
                  </a:lnTo>
                  <a:lnTo>
                    <a:pt x="2033" y="800"/>
                  </a:lnTo>
                  <a:lnTo>
                    <a:pt x="2038" y="803"/>
                  </a:lnTo>
                  <a:lnTo>
                    <a:pt x="2046" y="806"/>
                  </a:lnTo>
                  <a:lnTo>
                    <a:pt x="2052" y="808"/>
                  </a:lnTo>
                  <a:lnTo>
                    <a:pt x="2056" y="810"/>
                  </a:lnTo>
                  <a:lnTo>
                    <a:pt x="2063" y="813"/>
                  </a:lnTo>
                  <a:lnTo>
                    <a:pt x="2069" y="814"/>
                  </a:lnTo>
                  <a:lnTo>
                    <a:pt x="2075" y="816"/>
                  </a:lnTo>
                  <a:lnTo>
                    <a:pt x="2081" y="817"/>
                  </a:lnTo>
                  <a:lnTo>
                    <a:pt x="2087" y="820"/>
                  </a:lnTo>
                  <a:lnTo>
                    <a:pt x="2093" y="822"/>
                  </a:lnTo>
                  <a:lnTo>
                    <a:pt x="2099" y="823"/>
                  </a:lnTo>
                  <a:lnTo>
                    <a:pt x="2105" y="823"/>
                  </a:lnTo>
                  <a:lnTo>
                    <a:pt x="2111" y="825"/>
                  </a:lnTo>
                  <a:lnTo>
                    <a:pt x="2116" y="825"/>
                  </a:lnTo>
                  <a:lnTo>
                    <a:pt x="2122" y="825"/>
                  </a:lnTo>
                  <a:lnTo>
                    <a:pt x="2128" y="825"/>
                  </a:lnTo>
                  <a:lnTo>
                    <a:pt x="2134" y="826"/>
                  </a:lnTo>
                  <a:lnTo>
                    <a:pt x="2140" y="828"/>
                  </a:lnTo>
                  <a:lnTo>
                    <a:pt x="2146" y="829"/>
                  </a:lnTo>
                  <a:lnTo>
                    <a:pt x="2152" y="829"/>
                  </a:lnTo>
                  <a:lnTo>
                    <a:pt x="2158" y="831"/>
                  </a:lnTo>
                  <a:lnTo>
                    <a:pt x="2164" y="832"/>
                  </a:lnTo>
                  <a:lnTo>
                    <a:pt x="2169" y="832"/>
                  </a:lnTo>
                  <a:lnTo>
                    <a:pt x="2175" y="833"/>
                  </a:lnTo>
                  <a:lnTo>
                    <a:pt x="2183" y="833"/>
                  </a:lnTo>
                  <a:lnTo>
                    <a:pt x="2189" y="833"/>
                  </a:lnTo>
                  <a:lnTo>
                    <a:pt x="2193" y="835"/>
                  </a:lnTo>
                  <a:lnTo>
                    <a:pt x="2200" y="835"/>
                  </a:lnTo>
                  <a:lnTo>
                    <a:pt x="2206" y="836"/>
                  </a:lnTo>
                  <a:lnTo>
                    <a:pt x="2212" y="836"/>
                  </a:lnTo>
                  <a:lnTo>
                    <a:pt x="2218" y="836"/>
                  </a:lnTo>
                  <a:lnTo>
                    <a:pt x="2224" y="836"/>
                  </a:lnTo>
                  <a:lnTo>
                    <a:pt x="2230" y="838"/>
                  </a:lnTo>
                  <a:lnTo>
                    <a:pt x="2236" y="838"/>
                  </a:lnTo>
                  <a:lnTo>
                    <a:pt x="2242" y="838"/>
                  </a:lnTo>
                  <a:lnTo>
                    <a:pt x="2248" y="838"/>
                  </a:lnTo>
                  <a:lnTo>
                    <a:pt x="2253" y="838"/>
                  </a:lnTo>
                  <a:lnTo>
                    <a:pt x="2259" y="838"/>
                  </a:lnTo>
                  <a:lnTo>
                    <a:pt x="2265" y="839"/>
                  </a:lnTo>
                  <a:lnTo>
                    <a:pt x="2271" y="839"/>
                  </a:lnTo>
                  <a:lnTo>
                    <a:pt x="2277" y="841"/>
                  </a:lnTo>
                  <a:lnTo>
                    <a:pt x="2283" y="842"/>
                  </a:lnTo>
                  <a:lnTo>
                    <a:pt x="2289" y="844"/>
                  </a:lnTo>
                  <a:lnTo>
                    <a:pt x="2295" y="845"/>
                  </a:lnTo>
                  <a:lnTo>
                    <a:pt x="2302" y="845"/>
                  </a:lnTo>
                  <a:lnTo>
                    <a:pt x="2308" y="847"/>
                  </a:lnTo>
                  <a:lnTo>
                    <a:pt x="2312" y="845"/>
                  </a:lnTo>
                  <a:lnTo>
                    <a:pt x="2320" y="845"/>
                  </a:lnTo>
                  <a:lnTo>
                    <a:pt x="2326" y="845"/>
                  </a:lnTo>
                  <a:lnTo>
                    <a:pt x="2331" y="845"/>
                  </a:lnTo>
                  <a:lnTo>
                    <a:pt x="2337" y="845"/>
                  </a:lnTo>
                  <a:lnTo>
                    <a:pt x="2343" y="845"/>
                  </a:lnTo>
                  <a:lnTo>
                    <a:pt x="2349" y="845"/>
                  </a:lnTo>
                  <a:lnTo>
                    <a:pt x="2355" y="845"/>
                  </a:lnTo>
                  <a:lnTo>
                    <a:pt x="2361" y="844"/>
                  </a:lnTo>
                  <a:lnTo>
                    <a:pt x="2367" y="845"/>
                  </a:lnTo>
                  <a:lnTo>
                    <a:pt x="2373" y="845"/>
                  </a:lnTo>
                  <a:lnTo>
                    <a:pt x="2379" y="845"/>
                  </a:lnTo>
                  <a:lnTo>
                    <a:pt x="2385" y="845"/>
                  </a:lnTo>
                  <a:lnTo>
                    <a:pt x="2390" y="845"/>
                  </a:lnTo>
                  <a:lnTo>
                    <a:pt x="2396" y="845"/>
                  </a:lnTo>
                  <a:lnTo>
                    <a:pt x="2402" y="845"/>
                  </a:lnTo>
                  <a:lnTo>
                    <a:pt x="2408" y="845"/>
                  </a:lnTo>
                  <a:lnTo>
                    <a:pt x="2414" y="845"/>
                  </a:lnTo>
                  <a:lnTo>
                    <a:pt x="2420" y="847"/>
                  </a:lnTo>
                  <a:lnTo>
                    <a:pt x="2426" y="847"/>
                  </a:lnTo>
                  <a:lnTo>
                    <a:pt x="2432" y="847"/>
                  </a:lnTo>
                  <a:lnTo>
                    <a:pt x="2439" y="848"/>
                  </a:lnTo>
                  <a:lnTo>
                    <a:pt x="2445" y="848"/>
                  </a:lnTo>
                  <a:lnTo>
                    <a:pt x="2449" y="848"/>
                  </a:lnTo>
                  <a:lnTo>
                    <a:pt x="2457" y="848"/>
                  </a:lnTo>
                  <a:lnTo>
                    <a:pt x="2463" y="848"/>
                  </a:lnTo>
                  <a:lnTo>
                    <a:pt x="2468" y="848"/>
                  </a:lnTo>
                  <a:lnTo>
                    <a:pt x="2474" y="847"/>
                  </a:lnTo>
                  <a:lnTo>
                    <a:pt x="2480" y="848"/>
                  </a:lnTo>
                  <a:lnTo>
                    <a:pt x="2486" y="848"/>
                  </a:lnTo>
                  <a:lnTo>
                    <a:pt x="2492" y="848"/>
                  </a:lnTo>
                  <a:lnTo>
                    <a:pt x="2498" y="848"/>
                  </a:lnTo>
                  <a:lnTo>
                    <a:pt x="2504" y="850"/>
                  </a:lnTo>
                  <a:lnTo>
                    <a:pt x="2510" y="850"/>
                  </a:lnTo>
                  <a:lnTo>
                    <a:pt x="2516" y="850"/>
                  </a:lnTo>
                  <a:lnTo>
                    <a:pt x="2521" y="850"/>
                  </a:lnTo>
                  <a:lnTo>
                    <a:pt x="2527" y="851"/>
                  </a:lnTo>
                  <a:lnTo>
                    <a:pt x="2533" y="851"/>
                  </a:lnTo>
                  <a:lnTo>
                    <a:pt x="2539" y="851"/>
                  </a:lnTo>
                  <a:lnTo>
                    <a:pt x="2545" y="851"/>
                  </a:lnTo>
                  <a:lnTo>
                    <a:pt x="2551" y="853"/>
                  </a:lnTo>
                  <a:lnTo>
                    <a:pt x="2557" y="853"/>
                  </a:lnTo>
                  <a:lnTo>
                    <a:pt x="2564" y="853"/>
                  </a:lnTo>
                  <a:lnTo>
                    <a:pt x="2569" y="853"/>
                  </a:lnTo>
                  <a:lnTo>
                    <a:pt x="2576" y="853"/>
                  </a:lnTo>
                  <a:lnTo>
                    <a:pt x="2582" y="854"/>
                  </a:lnTo>
                  <a:lnTo>
                    <a:pt x="2588" y="854"/>
                  </a:lnTo>
                  <a:lnTo>
                    <a:pt x="2594" y="854"/>
                  </a:lnTo>
                  <a:lnTo>
                    <a:pt x="2600" y="854"/>
                  </a:lnTo>
                  <a:lnTo>
                    <a:pt x="2605" y="854"/>
                  </a:lnTo>
                  <a:lnTo>
                    <a:pt x="2611" y="853"/>
                  </a:lnTo>
                  <a:lnTo>
                    <a:pt x="2617" y="853"/>
                  </a:lnTo>
                  <a:lnTo>
                    <a:pt x="2623" y="848"/>
                  </a:lnTo>
                  <a:lnTo>
                    <a:pt x="2629" y="835"/>
                  </a:lnTo>
                  <a:lnTo>
                    <a:pt x="2635" y="804"/>
                  </a:lnTo>
                  <a:lnTo>
                    <a:pt x="2641" y="745"/>
                  </a:lnTo>
                  <a:lnTo>
                    <a:pt x="2647" y="658"/>
                  </a:lnTo>
                  <a:lnTo>
                    <a:pt x="2653" y="549"/>
                  </a:lnTo>
                  <a:lnTo>
                    <a:pt x="2658" y="440"/>
                  </a:lnTo>
                  <a:lnTo>
                    <a:pt x="2664" y="358"/>
                  </a:lnTo>
                  <a:lnTo>
                    <a:pt x="2670" y="321"/>
                  </a:lnTo>
                  <a:lnTo>
                    <a:pt x="2676" y="337"/>
                  </a:lnTo>
                  <a:lnTo>
                    <a:pt x="2683" y="401"/>
                  </a:lnTo>
                  <a:lnTo>
                    <a:pt x="2688" y="489"/>
                  </a:lnTo>
                  <a:lnTo>
                    <a:pt x="2695" y="583"/>
                  </a:lnTo>
                  <a:lnTo>
                    <a:pt x="2701" y="666"/>
                  </a:lnTo>
                  <a:lnTo>
                    <a:pt x="2706" y="729"/>
                  </a:lnTo>
                  <a:lnTo>
                    <a:pt x="2713" y="772"/>
                  </a:lnTo>
                  <a:lnTo>
                    <a:pt x="2719" y="800"/>
                  </a:lnTo>
                  <a:lnTo>
                    <a:pt x="2725" y="817"/>
                  </a:lnTo>
                  <a:lnTo>
                    <a:pt x="2731" y="828"/>
                  </a:lnTo>
                  <a:lnTo>
                    <a:pt x="2736" y="835"/>
                  </a:lnTo>
                  <a:lnTo>
                    <a:pt x="2742" y="839"/>
                  </a:lnTo>
                  <a:lnTo>
                    <a:pt x="2748" y="842"/>
                  </a:lnTo>
                  <a:lnTo>
                    <a:pt x="2754" y="844"/>
                  </a:lnTo>
                  <a:lnTo>
                    <a:pt x="2760" y="845"/>
                  </a:lnTo>
                  <a:lnTo>
                    <a:pt x="2766" y="847"/>
                  </a:lnTo>
                  <a:lnTo>
                    <a:pt x="2772" y="848"/>
                  </a:lnTo>
                  <a:lnTo>
                    <a:pt x="2778" y="848"/>
                  </a:lnTo>
                  <a:lnTo>
                    <a:pt x="2784" y="850"/>
                  </a:lnTo>
                  <a:lnTo>
                    <a:pt x="2790" y="851"/>
                  </a:lnTo>
                  <a:lnTo>
                    <a:pt x="2795" y="851"/>
                  </a:lnTo>
                  <a:lnTo>
                    <a:pt x="2801" y="853"/>
                  </a:lnTo>
                  <a:lnTo>
                    <a:pt x="2807" y="853"/>
                  </a:lnTo>
                  <a:lnTo>
                    <a:pt x="2813" y="854"/>
                  </a:lnTo>
                  <a:lnTo>
                    <a:pt x="2820" y="854"/>
                  </a:lnTo>
                  <a:lnTo>
                    <a:pt x="2825" y="856"/>
                  </a:lnTo>
                  <a:lnTo>
                    <a:pt x="2832" y="856"/>
                  </a:lnTo>
                  <a:lnTo>
                    <a:pt x="2838" y="856"/>
                  </a:lnTo>
                  <a:lnTo>
                    <a:pt x="2844" y="857"/>
                  </a:lnTo>
                  <a:lnTo>
                    <a:pt x="2850" y="857"/>
                  </a:lnTo>
                  <a:lnTo>
                    <a:pt x="2856" y="857"/>
                  </a:lnTo>
                  <a:lnTo>
                    <a:pt x="2862" y="857"/>
                  </a:lnTo>
                  <a:lnTo>
                    <a:pt x="2868" y="859"/>
                  </a:lnTo>
                  <a:lnTo>
                    <a:pt x="2873" y="859"/>
                  </a:lnTo>
                  <a:lnTo>
                    <a:pt x="2879" y="859"/>
                  </a:lnTo>
                  <a:lnTo>
                    <a:pt x="2885" y="859"/>
                  </a:lnTo>
                  <a:lnTo>
                    <a:pt x="2891" y="860"/>
                  </a:lnTo>
                  <a:lnTo>
                    <a:pt x="2897" y="860"/>
                  </a:lnTo>
                  <a:lnTo>
                    <a:pt x="2903" y="861"/>
                  </a:lnTo>
                  <a:lnTo>
                    <a:pt x="2909" y="861"/>
                  </a:lnTo>
                  <a:lnTo>
                    <a:pt x="2915" y="863"/>
                  </a:lnTo>
                  <a:lnTo>
                    <a:pt x="2921" y="863"/>
                  </a:lnTo>
                  <a:lnTo>
                    <a:pt x="2926" y="863"/>
                  </a:lnTo>
                  <a:lnTo>
                    <a:pt x="2932" y="863"/>
                  </a:lnTo>
                  <a:lnTo>
                    <a:pt x="2940" y="863"/>
                  </a:lnTo>
                  <a:lnTo>
                    <a:pt x="2944" y="863"/>
                  </a:lnTo>
                  <a:lnTo>
                    <a:pt x="2952" y="863"/>
                  </a:lnTo>
                  <a:lnTo>
                    <a:pt x="2957" y="863"/>
                  </a:lnTo>
                  <a:lnTo>
                    <a:pt x="2963" y="863"/>
                  </a:lnTo>
                  <a:lnTo>
                    <a:pt x="2969" y="864"/>
                  </a:lnTo>
                  <a:lnTo>
                    <a:pt x="2975" y="864"/>
                  </a:lnTo>
                  <a:lnTo>
                    <a:pt x="2981" y="866"/>
                  </a:lnTo>
                  <a:lnTo>
                    <a:pt x="2987" y="866"/>
                  </a:lnTo>
                  <a:lnTo>
                    <a:pt x="2993" y="867"/>
                  </a:lnTo>
                  <a:lnTo>
                    <a:pt x="2999" y="867"/>
                  </a:lnTo>
                  <a:lnTo>
                    <a:pt x="3005" y="867"/>
                  </a:lnTo>
                  <a:lnTo>
                    <a:pt x="3010" y="866"/>
                  </a:lnTo>
                  <a:lnTo>
                    <a:pt x="3016" y="866"/>
                  </a:lnTo>
                  <a:lnTo>
                    <a:pt x="3022" y="866"/>
                  </a:lnTo>
                  <a:lnTo>
                    <a:pt x="3028" y="866"/>
                  </a:lnTo>
                  <a:lnTo>
                    <a:pt x="3034" y="866"/>
                  </a:lnTo>
                  <a:lnTo>
                    <a:pt x="3040" y="867"/>
                  </a:lnTo>
                  <a:lnTo>
                    <a:pt x="3046" y="867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01" name="Freeform 81"/>
            <p:cNvSpPr>
              <a:spLocks noChangeArrowheads="1"/>
            </p:cNvSpPr>
            <p:nvPr/>
          </p:nvSpPr>
          <p:spPr bwMode="auto">
            <a:xfrm>
              <a:off x="4129" y="1222"/>
              <a:ext cx="1100" cy="18"/>
            </a:xfrm>
            <a:custGeom>
              <a:avLst/>
              <a:gdLst>
                <a:gd name="T0" fmla="*/ 1 w 2200"/>
                <a:gd name="T1" fmla="*/ 0 h 37"/>
                <a:gd name="T2" fmla="*/ 1 w 2200"/>
                <a:gd name="T3" fmla="*/ 0 h 37"/>
                <a:gd name="T4" fmla="*/ 1 w 2200"/>
                <a:gd name="T5" fmla="*/ 0 h 37"/>
                <a:gd name="T6" fmla="*/ 1 w 2200"/>
                <a:gd name="T7" fmla="*/ 0 h 37"/>
                <a:gd name="T8" fmla="*/ 1 w 2200"/>
                <a:gd name="T9" fmla="*/ 0 h 37"/>
                <a:gd name="T10" fmla="*/ 1 w 2200"/>
                <a:gd name="T11" fmla="*/ 0 h 37"/>
                <a:gd name="T12" fmla="*/ 1 w 2200"/>
                <a:gd name="T13" fmla="*/ 0 h 37"/>
                <a:gd name="T14" fmla="*/ 1 w 2200"/>
                <a:gd name="T15" fmla="*/ 0 h 37"/>
                <a:gd name="T16" fmla="*/ 1 w 2200"/>
                <a:gd name="T17" fmla="*/ 0 h 37"/>
                <a:gd name="T18" fmla="*/ 1 w 2200"/>
                <a:gd name="T19" fmla="*/ 0 h 37"/>
                <a:gd name="T20" fmla="*/ 1 w 2200"/>
                <a:gd name="T21" fmla="*/ 0 h 37"/>
                <a:gd name="T22" fmla="*/ 1 w 2200"/>
                <a:gd name="T23" fmla="*/ 0 h 37"/>
                <a:gd name="T24" fmla="*/ 1 w 2200"/>
                <a:gd name="T25" fmla="*/ 0 h 37"/>
                <a:gd name="T26" fmla="*/ 1 w 2200"/>
                <a:gd name="T27" fmla="*/ 0 h 37"/>
                <a:gd name="T28" fmla="*/ 1 w 2200"/>
                <a:gd name="T29" fmla="*/ 0 h 37"/>
                <a:gd name="T30" fmla="*/ 1 w 2200"/>
                <a:gd name="T31" fmla="*/ 0 h 37"/>
                <a:gd name="T32" fmla="*/ 1 w 2200"/>
                <a:gd name="T33" fmla="*/ 0 h 37"/>
                <a:gd name="T34" fmla="*/ 1 w 2200"/>
                <a:gd name="T35" fmla="*/ 0 h 37"/>
                <a:gd name="T36" fmla="*/ 1 w 2200"/>
                <a:gd name="T37" fmla="*/ 0 h 37"/>
                <a:gd name="T38" fmla="*/ 1 w 2200"/>
                <a:gd name="T39" fmla="*/ 0 h 37"/>
                <a:gd name="T40" fmla="*/ 1 w 2200"/>
                <a:gd name="T41" fmla="*/ 0 h 37"/>
                <a:gd name="T42" fmla="*/ 1 w 2200"/>
                <a:gd name="T43" fmla="*/ 0 h 37"/>
                <a:gd name="T44" fmla="*/ 1 w 2200"/>
                <a:gd name="T45" fmla="*/ 0 h 37"/>
                <a:gd name="T46" fmla="*/ 1 w 2200"/>
                <a:gd name="T47" fmla="*/ 0 h 37"/>
                <a:gd name="T48" fmla="*/ 1 w 2200"/>
                <a:gd name="T49" fmla="*/ 0 h 37"/>
                <a:gd name="T50" fmla="*/ 1 w 2200"/>
                <a:gd name="T51" fmla="*/ 0 h 37"/>
                <a:gd name="T52" fmla="*/ 1 w 2200"/>
                <a:gd name="T53" fmla="*/ 0 h 37"/>
                <a:gd name="T54" fmla="*/ 1 w 2200"/>
                <a:gd name="T55" fmla="*/ 0 h 37"/>
                <a:gd name="T56" fmla="*/ 1 w 2200"/>
                <a:gd name="T57" fmla="*/ 0 h 37"/>
                <a:gd name="T58" fmla="*/ 1 w 2200"/>
                <a:gd name="T59" fmla="*/ 0 h 37"/>
                <a:gd name="T60" fmla="*/ 1 w 2200"/>
                <a:gd name="T61" fmla="*/ 0 h 37"/>
                <a:gd name="T62" fmla="*/ 1 w 2200"/>
                <a:gd name="T63" fmla="*/ 0 h 37"/>
                <a:gd name="T64" fmla="*/ 1 w 2200"/>
                <a:gd name="T65" fmla="*/ 0 h 37"/>
                <a:gd name="T66" fmla="*/ 1 w 2200"/>
                <a:gd name="T67" fmla="*/ 0 h 37"/>
                <a:gd name="T68" fmla="*/ 1 w 2200"/>
                <a:gd name="T69" fmla="*/ 0 h 37"/>
                <a:gd name="T70" fmla="*/ 1 w 2200"/>
                <a:gd name="T71" fmla="*/ 0 h 37"/>
                <a:gd name="T72" fmla="*/ 1 w 2200"/>
                <a:gd name="T73" fmla="*/ 0 h 37"/>
                <a:gd name="T74" fmla="*/ 1 w 2200"/>
                <a:gd name="T75" fmla="*/ 0 h 37"/>
                <a:gd name="T76" fmla="*/ 1 w 2200"/>
                <a:gd name="T77" fmla="*/ 0 h 37"/>
                <a:gd name="T78" fmla="*/ 1 w 2200"/>
                <a:gd name="T79" fmla="*/ 0 h 37"/>
                <a:gd name="T80" fmla="*/ 1 w 2200"/>
                <a:gd name="T81" fmla="*/ 0 h 37"/>
                <a:gd name="T82" fmla="*/ 1 w 2200"/>
                <a:gd name="T83" fmla="*/ 0 h 37"/>
                <a:gd name="T84" fmla="*/ 1 w 2200"/>
                <a:gd name="T85" fmla="*/ 0 h 37"/>
                <a:gd name="T86" fmla="*/ 1 w 2200"/>
                <a:gd name="T87" fmla="*/ 0 h 37"/>
                <a:gd name="T88" fmla="*/ 1 w 2200"/>
                <a:gd name="T89" fmla="*/ 0 h 37"/>
                <a:gd name="T90" fmla="*/ 1 w 2200"/>
                <a:gd name="T91" fmla="*/ 0 h 37"/>
                <a:gd name="T92" fmla="*/ 1 w 2200"/>
                <a:gd name="T93" fmla="*/ 0 h 37"/>
                <a:gd name="T94" fmla="*/ 1 w 2200"/>
                <a:gd name="T95" fmla="*/ 0 h 37"/>
                <a:gd name="T96" fmla="*/ 1 w 2200"/>
                <a:gd name="T97" fmla="*/ 0 h 37"/>
                <a:gd name="T98" fmla="*/ 1 w 2200"/>
                <a:gd name="T99" fmla="*/ 0 h 37"/>
                <a:gd name="T100" fmla="*/ 1 w 2200"/>
                <a:gd name="T101" fmla="*/ 0 h 37"/>
                <a:gd name="T102" fmla="*/ 1 w 2200"/>
                <a:gd name="T103" fmla="*/ 0 h 37"/>
                <a:gd name="T104" fmla="*/ 1 w 2200"/>
                <a:gd name="T105" fmla="*/ 0 h 37"/>
                <a:gd name="T106" fmla="*/ 1 w 2200"/>
                <a:gd name="T107" fmla="*/ 0 h 37"/>
                <a:gd name="T108" fmla="*/ 1 w 2200"/>
                <a:gd name="T109" fmla="*/ 0 h 37"/>
                <a:gd name="T110" fmla="*/ 1 w 2200"/>
                <a:gd name="T111" fmla="*/ 0 h 37"/>
                <a:gd name="T112" fmla="*/ 1 w 2200"/>
                <a:gd name="T113" fmla="*/ 0 h 37"/>
                <a:gd name="T114" fmla="*/ 1 w 2200"/>
                <a:gd name="T115" fmla="*/ 0 h 37"/>
                <a:gd name="T116" fmla="*/ 1 w 2200"/>
                <a:gd name="T117" fmla="*/ 0 h 37"/>
                <a:gd name="T118" fmla="*/ 1 w 2200"/>
                <a:gd name="T119" fmla="*/ 0 h 37"/>
                <a:gd name="T120" fmla="*/ 1 w 2200"/>
                <a:gd name="T121" fmla="*/ 0 h 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00"/>
                <a:gd name="T184" fmla="*/ 0 h 37"/>
                <a:gd name="T185" fmla="*/ 2200 w 2200"/>
                <a:gd name="T186" fmla="*/ 37 h 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00" h="37">
                  <a:moveTo>
                    <a:pt x="0" y="0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31" y="3"/>
                  </a:lnTo>
                  <a:lnTo>
                    <a:pt x="35" y="3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2" y="3"/>
                  </a:lnTo>
                  <a:lnTo>
                    <a:pt x="78" y="5"/>
                  </a:lnTo>
                  <a:lnTo>
                    <a:pt x="84" y="5"/>
                  </a:lnTo>
                  <a:lnTo>
                    <a:pt x="90" y="6"/>
                  </a:lnTo>
                  <a:lnTo>
                    <a:pt x="95" y="6"/>
                  </a:lnTo>
                  <a:lnTo>
                    <a:pt x="101" y="6"/>
                  </a:lnTo>
                  <a:lnTo>
                    <a:pt x="107" y="8"/>
                  </a:lnTo>
                  <a:lnTo>
                    <a:pt x="113" y="8"/>
                  </a:lnTo>
                  <a:lnTo>
                    <a:pt x="119" y="8"/>
                  </a:lnTo>
                  <a:lnTo>
                    <a:pt x="125" y="8"/>
                  </a:lnTo>
                  <a:lnTo>
                    <a:pt x="131" y="9"/>
                  </a:lnTo>
                  <a:lnTo>
                    <a:pt x="137" y="9"/>
                  </a:lnTo>
                  <a:lnTo>
                    <a:pt x="143" y="9"/>
                  </a:lnTo>
                  <a:lnTo>
                    <a:pt x="150" y="9"/>
                  </a:lnTo>
                  <a:lnTo>
                    <a:pt x="154" y="9"/>
                  </a:lnTo>
                  <a:lnTo>
                    <a:pt x="160" y="11"/>
                  </a:lnTo>
                  <a:lnTo>
                    <a:pt x="168" y="11"/>
                  </a:lnTo>
                  <a:lnTo>
                    <a:pt x="174" y="11"/>
                  </a:lnTo>
                  <a:lnTo>
                    <a:pt x="179" y="11"/>
                  </a:lnTo>
                  <a:lnTo>
                    <a:pt x="185" y="11"/>
                  </a:lnTo>
                  <a:lnTo>
                    <a:pt x="191" y="11"/>
                  </a:lnTo>
                  <a:lnTo>
                    <a:pt x="197" y="12"/>
                  </a:lnTo>
                  <a:lnTo>
                    <a:pt x="203" y="12"/>
                  </a:lnTo>
                  <a:lnTo>
                    <a:pt x="209" y="12"/>
                  </a:lnTo>
                  <a:lnTo>
                    <a:pt x="215" y="12"/>
                  </a:lnTo>
                  <a:lnTo>
                    <a:pt x="221" y="14"/>
                  </a:lnTo>
                  <a:lnTo>
                    <a:pt x="227" y="14"/>
                  </a:lnTo>
                  <a:lnTo>
                    <a:pt x="232" y="14"/>
                  </a:lnTo>
                  <a:lnTo>
                    <a:pt x="238" y="15"/>
                  </a:lnTo>
                  <a:lnTo>
                    <a:pt x="244" y="15"/>
                  </a:lnTo>
                  <a:lnTo>
                    <a:pt x="250" y="15"/>
                  </a:lnTo>
                  <a:lnTo>
                    <a:pt x="256" y="15"/>
                  </a:lnTo>
                  <a:lnTo>
                    <a:pt x="262" y="15"/>
                  </a:lnTo>
                  <a:lnTo>
                    <a:pt x="268" y="15"/>
                  </a:lnTo>
                  <a:lnTo>
                    <a:pt x="274" y="17"/>
                  </a:lnTo>
                  <a:lnTo>
                    <a:pt x="280" y="17"/>
                  </a:lnTo>
                  <a:lnTo>
                    <a:pt x="287" y="17"/>
                  </a:lnTo>
                  <a:lnTo>
                    <a:pt x="291" y="18"/>
                  </a:lnTo>
                  <a:lnTo>
                    <a:pt x="299" y="18"/>
                  </a:lnTo>
                  <a:lnTo>
                    <a:pt x="305" y="18"/>
                  </a:lnTo>
                  <a:lnTo>
                    <a:pt x="311" y="18"/>
                  </a:lnTo>
                  <a:lnTo>
                    <a:pt x="316" y="18"/>
                  </a:lnTo>
                  <a:lnTo>
                    <a:pt x="322" y="20"/>
                  </a:lnTo>
                  <a:lnTo>
                    <a:pt x="328" y="20"/>
                  </a:lnTo>
                  <a:lnTo>
                    <a:pt x="334" y="20"/>
                  </a:lnTo>
                  <a:lnTo>
                    <a:pt x="340" y="21"/>
                  </a:lnTo>
                  <a:lnTo>
                    <a:pt x="346" y="21"/>
                  </a:lnTo>
                  <a:lnTo>
                    <a:pt x="352" y="21"/>
                  </a:lnTo>
                  <a:lnTo>
                    <a:pt x="358" y="21"/>
                  </a:lnTo>
                  <a:lnTo>
                    <a:pt x="364" y="21"/>
                  </a:lnTo>
                  <a:lnTo>
                    <a:pt x="369" y="21"/>
                  </a:lnTo>
                  <a:lnTo>
                    <a:pt x="375" y="21"/>
                  </a:lnTo>
                  <a:lnTo>
                    <a:pt x="381" y="20"/>
                  </a:lnTo>
                  <a:lnTo>
                    <a:pt x="387" y="20"/>
                  </a:lnTo>
                  <a:lnTo>
                    <a:pt x="393" y="20"/>
                  </a:lnTo>
                  <a:lnTo>
                    <a:pt x="399" y="21"/>
                  </a:lnTo>
                  <a:lnTo>
                    <a:pt x="406" y="21"/>
                  </a:lnTo>
                  <a:lnTo>
                    <a:pt x="411" y="22"/>
                  </a:lnTo>
                  <a:lnTo>
                    <a:pt x="417" y="22"/>
                  </a:lnTo>
                  <a:lnTo>
                    <a:pt x="424" y="22"/>
                  </a:lnTo>
                  <a:lnTo>
                    <a:pt x="430" y="24"/>
                  </a:lnTo>
                  <a:lnTo>
                    <a:pt x="436" y="24"/>
                  </a:lnTo>
                  <a:lnTo>
                    <a:pt x="442" y="24"/>
                  </a:lnTo>
                  <a:lnTo>
                    <a:pt x="447" y="25"/>
                  </a:lnTo>
                  <a:lnTo>
                    <a:pt x="453" y="25"/>
                  </a:lnTo>
                  <a:lnTo>
                    <a:pt x="459" y="25"/>
                  </a:lnTo>
                  <a:lnTo>
                    <a:pt x="465" y="25"/>
                  </a:lnTo>
                  <a:lnTo>
                    <a:pt x="471" y="25"/>
                  </a:lnTo>
                  <a:lnTo>
                    <a:pt x="477" y="25"/>
                  </a:lnTo>
                  <a:lnTo>
                    <a:pt x="483" y="25"/>
                  </a:lnTo>
                  <a:lnTo>
                    <a:pt x="489" y="25"/>
                  </a:lnTo>
                  <a:lnTo>
                    <a:pt x="495" y="25"/>
                  </a:lnTo>
                  <a:lnTo>
                    <a:pt x="500" y="25"/>
                  </a:lnTo>
                  <a:lnTo>
                    <a:pt x="506" y="27"/>
                  </a:lnTo>
                  <a:lnTo>
                    <a:pt x="512" y="27"/>
                  </a:lnTo>
                  <a:lnTo>
                    <a:pt x="518" y="27"/>
                  </a:lnTo>
                  <a:lnTo>
                    <a:pt x="524" y="27"/>
                  </a:lnTo>
                  <a:lnTo>
                    <a:pt x="530" y="28"/>
                  </a:lnTo>
                  <a:lnTo>
                    <a:pt x="536" y="28"/>
                  </a:lnTo>
                  <a:lnTo>
                    <a:pt x="543" y="28"/>
                  </a:lnTo>
                  <a:lnTo>
                    <a:pt x="548" y="28"/>
                  </a:lnTo>
                  <a:lnTo>
                    <a:pt x="555" y="28"/>
                  </a:lnTo>
                  <a:lnTo>
                    <a:pt x="561" y="28"/>
                  </a:lnTo>
                  <a:lnTo>
                    <a:pt x="567" y="28"/>
                  </a:lnTo>
                  <a:lnTo>
                    <a:pt x="573" y="27"/>
                  </a:lnTo>
                  <a:lnTo>
                    <a:pt x="579" y="27"/>
                  </a:lnTo>
                  <a:lnTo>
                    <a:pt x="584" y="25"/>
                  </a:lnTo>
                  <a:lnTo>
                    <a:pt x="590" y="25"/>
                  </a:lnTo>
                  <a:lnTo>
                    <a:pt x="596" y="25"/>
                  </a:lnTo>
                  <a:lnTo>
                    <a:pt x="602" y="25"/>
                  </a:lnTo>
                  <a:lnTo>
                    <a:pt x="608" y="27"/>
                  </a:lnTo>
                  <a:lnTo>
                    <a:pt x="614" y="28"/>
                  </a:lnTo>
                  <a:lnTo>
                    <a:pt x="620" y="28"/>
                  </a:lnTo>
                  <a:lnTo>
                    <a:pt x="626" y="30"/>
                  </a:lnTo>
                  <a:lnTo>
                    <a:pt x="632" y="30"/>
                  </a:lnTo>
                  <a:lnTo>
                    <a:pt x="637" y="30"/>
                  </a:lnTo>
                  <a:lnTo>
                    <a:pt x="643" y="30"/>
                  </a:lnTo>
                  <a:lnTo>
                    <a:pt x="649" y="30"/>
                  </a:lnTo>
                  <a:lnTo>
                    <a:pt x="655" y="30"/>
                  </a:lnTo>
                  <a:lnTo>
                    <a:pt x="662" y="31"/>
                  </a:lnTo>
                  <a:lnTo>
                    <a:pt x="667" y="31"/>
                  </a:lnTo>
                  <a:lnTo>
                    <a:pt x="673" y="31"/>
                  </a:lnTo>
                  <a:lnTo>
                    <a:pt x="680" y="31"/>
                  </a:lnTo>
                  <a:lnTo>
                    <a:pt x="686" y="33"/>
                  </a:lnTo>
                  <a:lnTo>
                    <a:pt x="692" y="33"/>
                  </a:lnTo>
                  <a:lnTo>
                    <a:pt x="698" y="33"/>
                  </a:lnTo>
                  <a:lnTo>
                    <a:pt x="704" y="33"/>
                  </a:lnTo>
                  <a:lnTo>
                    <a:pt x="710" y="33"/>
                  </a:lnTo>
                  <a:lnTo>
                    <a:pt x="716" y="33"/>
                  </a:lnTo>
                  <a:lnTo>
                    <a:pt x="721" y="33"/>
                  </a:lnTo>
                  <a:lnTo>
                    <a:pt x="727" y="33"/>
                  </a:lnTo>
                  <a:lnTo>
                    <a:pt x="733" y="33"/>
                  </a:lnTo>
                  <a:lnTo>
                    <a:pt x="739" y="33"/>
                  </a:lnTo>
                  <a:lnTo>
                    <a:pt x="745" y="34"/>
                  </a:lnTo>
                  <a:lnTo>
                    <a:pt x="751" y="34"/>
                  </a:lnTo>
                  <a:lnTo>
                    <a:pt x="757" y="34"/>
                  </a:lnTo>
                  <a:lnTo>
                    <a:pt x="763" y="34"/>
                  </a:lnTo>
                  <a:lnTo>
                    <a:pt x="769" y="34"/>
                  </a:lnTo>
                  <a:lnTo>
                    <a:pt x="774" y="34"/>
                  </a:lnTo>
                  <a:lnTo>
                    <a:pt x="780" y="34"/>
                  </a:lnTo>
                  <a:lnTo>
                    <a:pt x="786" y="34"/>
                  </a:lnTo>
                  <a:lnTo>
                    <a:pt x="792" y="34"/>
                  </a:lnTo>
                  <a:lnTo>
                    <a:pt x="799" y="34"/>
                  </a:lnTo>
                  <a:lnTo>
                    <a:pt x="804" y="34"/>
                  </a:lnTo>
                  <a:lnTo>
                    <a:pt x="811" y="34"/>
                  </a:lnTo>
                  <a:lnTo>
                    <a:pt x="817" y="34"/>
                  </a:lnTo>
                  <a:lnTo>
                    <a:pt x="823" y="34"/>
                  </a:lnTo>
                  <a:lnTo>
                    <a:pt x="829" y="34"/>
                  </a:lnTo>
                  <a:lnTo>
                    <a:pt x="835" y="34"/>
                  </a:lnTo>
                  <a:lnTo>
                    <a:pt x="841" y="36"/>
                  </a:lnTo>
                  <a:lnTo>
                    <a:pt x="847" y="36"/>
                  </a:lnTo>
                  <a:lnTo>
                    <a:pt x="852" y="36"/>
                  </a:lnTo>
                  <a:lnTo>
                    <a:pt x="858" y="36"/>
                  </a:lnTo>
                  <a:lnTo>
                    <a:pt x="864" y="36"/>
                  </a:lnTo>
                  <a:lnTo>
                    <a:pt x="870" y="36"/>
                  </a:lnTo>
                  <a:lnTo>
                    <a:pt x="876" y="36"/>
                  </a:lnTo>
                  <a:lnTo>
                    <a:pt x="882" y="36"/>
                  </a:lnTo>
                  <a:lnTo>
                    <a:pt x="888" y="36"/>
                  </a:lnTo>
                  <a:lnTo>
                    <a:pt x="894" y="36"/>
                  </a:lnTo>
                  <a:lnTo>
                    <a:pt x="900" y="36"/>
                  </a:lnTo>
                  <a:lnTo>
                    <a:pt x="905" y="36"/>
                  </a:lnTo>
                  <a:lnTo>
                    <a:pt x="911" y="36"/>
                  </a:lnTo>
                  <a:lnTo>
                    <a:pt x="919" y="36"/>
                  </a:lnTo>
                  <a:lnTo>
                    <a:pt x="923" y="36"/>
                  </a:lnTo>
                  <a:lnTo>
                    <a:pt x="929" y="36"/>
                  </a:lnTo>
                  <a:lnTo>
                    <a:pt x="936" y="36"/>
                  </a:lnTo>
                  <a:lnTo>
                    <a:pt x="942" y="36"/>
                  </a:lnTo>
                  <a:lnTo>
                    <a:pt x="948" y="36"/>
                  </a:lnTo>
                  <a:lnTo>
                    <a:pt x="954" y="36"/>
                  </a:lnTo>
                  <a:lnTo>
                    <a:pt x="960" y="36"/>
                  </a:lnTo>
                  <a:lnTo>
                    <a:pt x="966" y="36"/>
                  </a:lnTo>
                  <a:lnTo>
                    <a:pt x="972" y="36"/>
                  </a:lnTo>
                  <a:lnTo>
                    <a:pt x="978" y="37"/>
                  </a:lnTo>
                  <a:lnTo>
                    <a:pt x="984" y="37"/>
                  </a:lnTo>
                  <a:lnTo>
                    <a:pt x="989" y="37"/>
                  </a:lnTo>
                  <a:lnTo>
                    <a:pt x="995" y="37"/>
                  </a:lnTo>
                  <a:lnTo>
                    <a:pt x="1001" y="37"/>
                  </a:lnTo>
                  <a:lnTo>
                    <a:pt x="1007" y="37"/>
                  </a:lnTo>
                  <a:lnTo>
                    <a:pt x="1013" y="37"/>
                  </a:lnTo>
                  <a:lnTo>
                    <a:pt x="1019" y="37"/>
                  </a:lnTo>
                  <a:lnTo>
                    <a:pt x="1025" y="37"/>
                  </a:lnTo>
                  <a:lnTo>
                    <a:pt x="1031" y="37"/>
                  </a:lnTo>
                  <a:lnTo>
                    <a:pt x="1037" y="37"/>
                  </a:lnTo>
                  <a:lnTo>
                    <a:pt x="1042" y="37"/>
                  </a:lnTo>
                  <a:lnTo>
                    <a:pt x="1048" y="37"/>
                  </a:lnTo>
                  <a:lnTo>
                    <a:pt x="1056" y="37"/>
                  </a:lnTo>
                  <a:lnTo>
                    <a:pt x="1060" y="37"/>
                  </a:lnTo>
                  <a:lnTo>
                    <a:pt x="1066" y="37"/>
                  </a:lnTo>
                  <a:lnTo>
                    <a:pt x="1073" y="37"/>
                  </a:lnTo>
                  <a:lnTo>
                    <a:pt x="1079" y="37"/>
                  </a:lnTo>
                  <a:lnTo>
                    <a:pt x="1085" y="37"/>
                  </a:lnTo>
                  <a:lnTo>
                    <a:pt x="1091" y="37"/>
                  </a:lnTo>
                  <a:lnTo>
                    <a:pt x="1097" y="37"/>
                  </a:lnTo>
                  <a:lnTo>
                    <a:pt x="1103" y="37"/>
                  </a:lnTo>
                  <a:lnTo>
                    <a:pt x="1109" y="37"/>
                  </a:lnTo>
                  <a:lnTo>
                    <a:pt x="1115" y="37"/>
                  </a:lnTo>
                  <a:lnTo>
                    <a:pt x="1120" y="37"/>
                  </a:lnTo>
                  <a:lnTo>
                    <a:pt x="1126" y="37"/>
                  </a:lnTo>
                  <a:lnTo>
                    <a:pt x="1132" y="37"/>
                  </a:lnTo>
                  <a:lnTo>
                    <a:pt x="1138" y="37"/>
                  </a:lnTo>
                  <a:lnTo>
                    <a:pt x="1144" y="37"/>
                  </a:lnTo>
                  <a:lnTo>
                    <a:pt x="1150" y="37"/>
                  </a:lnTo>
                  <a:lnTo>
                    <a:pt x="1156" y="37"/>
                  </a:lnTo>
                  <a:lnTo>
                    <a:pt x="1162" y="37"/>
                  </a:lnTo>
                  <a:lnTo>
                    <a:pt x="1168" y="37"/>
                  </a:lnTo>
                  <a:lnTo>
                    <a:pt x="1175" y="37"/>
                  </a:lnTo>
                  <a:lnTo>
                    <a:pt x="1179" y="37"/>
                  </a:lnTo>
                  <a:lnTo>
                    <a:pt x="1185" y="37"/>
                  </a:lnTo>
                  <a:lnTo>
                    <a:pt x="1193" y="37"/>
                  </a:lnTo>
                  <a:lnTo>
                    <a:pt x="1199" y="37"/>
                  </a:lnTo>
                  <a:lnTo>
                    <a:pt x="1204" y="36"/>
                  </a:lnTo>
                  <a:lnTo>
                    <a:pt x="1210" y="36"/>
                  </a:lnTo>
                  <a:lnTo>
                    <a:pt x="1216" y="36"/>
                  </a:lnTo>
                  <a:lnTo>
                    <a:pt x="1222" y="36"/>
                  </a:lnTo>
                  <a:lnTo>
                    <a:pt x="1228" y="36"/>
                  </a:lnTo>
                  <a:lnTo>
                    <a:pt x="1234" y="37"/>
                  </a:lnTo>
                  <a:lnTo>
                    <a:pt x="1240" y="37"/>
                  </a:lnTo>
                  <a:lnTo>
                    <a:pt x="1246" y="37"/>
                  </a:lnTo>
                  <a:lnTo>
                    <a:pt x="1252" y="37"/>
                  </a:lnTo>
                  <a:lnTo>
                    <a:pt x="1257" y="37"/>
                  </a:lnTo>
                  <a:lnTo>
                    <a:pt x="1263" y="37"/>
                  </a:lnTo>
                  <a:lnTo>
                    <a:pt x="1269" y="37"/>
                  </a:lnTo>
                  <a:lnTo>
                    <a:pt x="1275" y="37"/>
                  </a:lnTo>
                  <a:lnTo>
                    <a:pt x="1281" y="37"/>
                  </a:lnTo>
                  <a:lnTo>
                    <a:pt x="1287" y="37"/>
                  </a:lnTo>
                  <a:lnTo>
                    <a:pt x="1294" y="37"/>
                  </a:lnTo>
                  <a:lnTo>
                    <a:pt x="1299" y="37"/>
                  </a:lnTo>
                  <a:lnTo>
                    <a:pt x="1305" y="37"/>
                  </a:lnTo>
                  <a:lnTo>
                    <a:pt x="1312" y="36"/>
                  </a:lnTo>
                  <a:lnTo>
                    <a:pt x="1316" y="37"/>
                  </a:lnTo>
                  <a:lnTo>
                    <a:pt x="1322" y="37"/>
                  </a:lnTo>
                  <a:lnTo>
                    <a:pt x="1330" y="37"/>
                  </a:lnTo>
                  <a:lnTo>
                    <a:pt x="1336" y="37"/>
                  </a:lnTo>
                  <a:lnTo>
                    <a:pt x="1341" y="37"/>
                  </a:lnTo>
                  <a:lnTo>
                    <a:pt x="1347" y="37"/>
                  </a:lnTo>
                  <a:lnTo>
                    <a:pt x="1353" y="37"/>
                  </a:lnTo>
                  <a:lnTo>
                    <a:pt x="1359" y="37"/>
                  </a:lnTo>
                  <a:lnTo>
                    <a:pt x="1365" y="37"/>
                  </a:lnTo>
                  <a:lnTo>
                    <a:pt x="1371" y="37"/>
                  </a:lnTo>
                  <a:lnTo>
                    <a:pt x="1377" y="37"/>
                  </a:lnTo>
                  <a:lnTo>
                    <a:pt x="1383" y="37"/>
                  </a:lnTo>
                  <a:lnTo>
                    <a:pt x="1389" y="37"/>
                  </a:lnTo>
                  <a:lnTo>
                    <a:pt x="1394" y="37"/>
                  </a:lnTo>
                  <a:lnTo>
                    <a:pt x="1400" y="37"/>
                  </a:lnTo>
                  <a:lnTo>
                    <a:pt x="1406" y="37"/>
                  </a:lnTo>
                  <a:lnTo>
                    <a:pt x="1412" y="37"/>
                  </a:lnTo>
                  <a:lnTo>
                    <a:pt x="1418" y="37"/>
                  </a:lnTo>
                  <a:lnTo>
                    <a:pt x="1424" y="37"/>
                  </a:lnTo>
                  <a:lnTo>
                    <a:pt x="1431" y="37"/>
                  </a:lnTo>
                  <a:lnTo>
                    <a:pt x="1436" y="37"/>
                  </a:lnTo>
                  <a:lnTo>
                    <a:pt x="1442" y="37"/>
                  </a:lnTo>
                  <a:lnTo>
                    <a:pt x="1449" y="37"/>
                  </a:lnTo>
                  <a:lnTo>
                    <a:pt x="1455" y="37"/>
                  </a:lnTo>
                  <a:lnTo>
                    <a:pt x="1461" y="37"/>
                  </a:lnTo>
                  <a:lnTo>
                    <a:pt x="1467" y="37"/>
                  </a:lnTo>
                  <a:lnTo>
                    <a:pt x="1472" y="37"/>
                  </a:lnTo>
                  <a:lnTo>
                    <a:pt x="1478" y="37"/>
                  </a:lnTo>
                  <a:lnTo>
                    <a:pt x="1484" y="37"/>
                  </a:lnTo>
                  <a:lnTo>
                    <a:pt x="1490" y="37"/>
                  </a:lnTo>
                  <a:lnTo>
                    <a:pt x="1496" y="37"/>
                  </a:lnTo>
                  <a:lnTo>
                    <a:pt x="1502" y="37"/>
                  </a:lnTo>
                  <a:lnTo>
                    <a:pt x="1508" y="37"/>
                  </a:lnTo>
                  <a:lnTo>
                    <a:pt x="1514" y="37"/>
                  </a:lnTo>
                  <a:lnTo>
                    <a:pt x="1520" y="37"/>
                  </a:lnTo>
                  <a:lnTo>
                    <a:pt x="1525" y="37"/>
                  </a:lnTo>
                  <a:lnTo>
                    <a:pt x="1531" y="36"/>
                  </a:lnTo>
                  <a:lnTo>
                    <a:pt x="1537" y="36"/>
                  </a:lnTo>
                  <a:lnTo>
                    <a:pt x="1543" y="36"/>
                  </a:lnTo>
                  <a:lnTo>
                    <a:pt x="1549" y="36"/>
                  </a:lnTo>
                  <a:lnTo>
                    <a:pt x="1555" y="36"/>
                  </a:lnTo>
                  <a:lnTo>
                    <a:pt x="1561" y="36"/>
                  </a:lnTo>
                  <a:lnTo>
                    <a:pt x="1568" y="36"/>
                  </a:lnTo>
                  <a:lnTo>
                    <a:pt x="1574" y="36"/>
                  </a:lnTo>
                  <a:lnTo>
                    <a:pt x="1579" y="36"/>
                  </a:lnTo>
                  <a:lnTo>
                    <a:pt x="1586" y="36"/>
                  </a:lnTo>
                  <a:lnTo>
                    <a:pt x="1592" y="36"/>
                  </a:lnTo>
                  <a:lnTo>
                    <a:pt x="1598" y="36"/>
                  </a:lnTo>
                  <a:lnTo>
                    <a:pt x="1604" y="36"/>
                  </a:lnTo>
                  <a:lnTo>
                    <a:pt x="1609" y="36"/>
                  </a:lnTo>
                  <a:lnTo>
                    <a:pt x="1615" y="36"/>
                  </a:lnTo>
                  <a:lnTo>
                    <a:pt x="1621" y="36"/>
                  </a:lnTo>
                  <a:lnTo>
                    <a:pt x="1627" y="36"/>
                  </a:lnTo>
                  <a:lnTo>
                    <a:pt x="1633" y="36"/>
                  </a:lnTo>
                  <a:lnTo>
                    <a:pt x="1639" y="36"/>
                  </a:lnTo>
                  <a:lnTo>
                    <a:pt x="1645" y="37"/>
                  </a:lnTo>
                  <a:lnTo>
                    <a:pt x="1651" y="37"/>
                  </a:lnTo>
                  <a:lnTo>
                    <a:pt x="1657" y="37"/>
                  </a:lnTo>
                  <a:lnTo>
                    <a:pt x="1662" y="37"/>
                  </a:lnTo>
                  <a:lnTo>
                    <a:pt x="1668" y="37"/>
                  </a:lnTo>
                  <a:lnTo>
                    <a:pt x="1674" y="37"/>
                  </a:lnTo>
                  <a:lnTo>
                    <a:pt x="1680" y="37"/>
                  </a:lnTo>
                  <a:lnTo>
                    <a:pt x="1687" y="37"/>
                  </a:lnTo>
                  <a:lnTo>
                    <a:pt x="1692" y="36"/>
                  </a:lnTo>
                  <a:lnTo>
                    <a:pt x="1698" y="36"/>
                  </a:lnTo>
                  <a:lnTo>
                    <a:pt x="1705" y="36"/>
                  </a:lnTo>
                  <a:lnTo>
                    <a:pt x="1711" y="36"/>
                  </a:lnTo>
                  <a:lnTo>
                    <a:pt x="1717" y="36"/>
                  </a:lnTo>
                  <a:lnTo>
                    <a:pt x="1723" y="36"/>
                  </a:lnTo>
                  <a:lnTo>
                    <a:pt x="1729" y="36"/>
                  </a:lnTo>
                  <a:lnTo>
                    <a:pt x="1735" y="36"/>
                  </a:lnTo>
                  <a:lnTo>
                    <a:pt x="1741" y="36"/>
                  </a:lnTo>
                  <a:lnTo>
                    <a:pt x="1746" y="36"/>
                  </a:lnTo>
                  <a:lnTo>
                    <a:pt x="1752" y="36"/>
                  </a:lnTo>
                  <a:lnTo>
                    <a:pt x="1758" y="37"/>
                  </a:lnTo>
                  <a:lnTo>
                    <a:pt x="1764" y="37"/>
                  </a:lnTo>
                  <a:lnTo>
                    <a:pt x="1770" y="37"/>
                  </a:lnTo>
                  <a:lnTo>
                    <a:pt x="1776" y="37"/>
                  </a:lnTo>
                  <a:lnTo>
                    <a:pt x="1782" y="37"/>
                  </a:lnTo>
                  <a:lnTo>
                    <a:pt x="1788" y="37"/>
                  </a:lnTo>
                  <a:lnTo>
                    <a:pt x="1794" y="37"/>
                  </a:lnTo>
                  <a:lnTo>
                    <a:pt x="1799" y="37"/>
                  </a:lnTo>
                  <a:lnTo>
                    <a:pt x="1805" y="37"/>
                  </a:lnTo>
                  <a:lnTo>
                    <a:pt x="1811" y="37"/>
                  </a:lnTo>
                  <a:lnTo>
                    <a:pt x="1817" y="37"/>
                  </a:lnTo>
                  <a:lnTo>
                    <a:pt x="1824" y="36"/>
                  </a:lnTo>
                  <a:lnTo>
                    <a:pt x="1830" y="36"/>
                  </a:lnTo>
                  <a:lnTo>
                    <a:pt x="1835" y="36"/>
                  </a:lnTo>
                  <a:lnTo>
                    <a:pt x="1842" y="36"/>
                  </a:lnTo>
                  <a:lnTo>
                    <a:pt x="1848" y="36"/>
                  </a:lnTo>
                  <a:lnTo>
                    <a:pt x="1854" y="37"/>
                  </a:lnTo>
                  <a:lnTo>
                    <a:pt x="1860" y="37"/>
                  </a:lnTo>
                  <a:lnTo>
                    <a:pt x="1866" y="37"/>
                  </a:lnTo>
                  <a:lnTo>
                    <a:pt x="1872" y="37"/>
                  </a:lnTo>
                  <a:lnTo>
                    <a:pt x="1877" y="37"/>
                  </a:lnTo>
                  <a:lnTo>
                    <a:pt x="1883" y="37"/>
                  </a:lnTo>
                  <a:lnTo>
                    <a:pt x="1889" y="37"/>
                  </a:lnTo>
                  <a:lnTo>
                    <a:pt x="1895" y="37"/>
                  </a:lnTo>
                  <a:lnTo>
                    <a:pt x="1901" y="37"/>
                  </a:lnTo>
                  <a:lnTo>
                    <a:pt x="1907" y="37"/>
                  </a:lnTo>
                  <a:lnTo>
                    <a:pt x="1913" y="36"/>
                  </a:lnTo>
                  <a:lnTo>
                    <a:pt x="1919" y="36"/>
                  </a:lnTo>
                  <a:lnTo>
                    <a:pt x="1925" y="36"/>
                  </a:lnTo>
                  <a:lnTo>
                    <a:pt x="1930" y="36"/>
                  </a:lnTo>
                  <a:lnTo>
                    <a:pt x="1936" y="36"/>
                  </a:lnTo>
                  <a:lnTo>
                    <a:pt x="1944" y="36"/>
                  </a:lnTo>
                  <a:lnTo>
                    <a:pt x="1948" y="36"/>
                  </a:lnTo>
                  <a:lnTo>
                    <a:pt x="1954" y="36"/>
                  </a:lnTo>
                  <a:lnTo>
                    <a:pt x="1961" y="36"/>
                  </a:lnTo>
                  <a:lnTo>
                    <a:pt x="1967" y="36"/>
                  </a:lnTo>
                  <a:lnTo>
                    <a:pt x="1972" y="37"/>
                  </a:lnTo>
                  <a:lnTo>
                    <a:pt x="1979" y="37"/>
                  </a:lnTo>
                  <a:lnTo>
                    <a:pt x="1985" y="37"/>
                  </a:lnTo>
                  <a:lnTo>
                    <a:pt x="1991" y="37"/>
                  </a:lnTo>
                  <a:lnTo>
                    <a:pt x="1997" y="37"/>
                  </a:lnTo>
                  <a:lnTo>
                    <a:pt x="2003" y="37"/>
                  </a:lnTo>
                  <a:lnTo>
                    <a:pt x="2009" y="37"/>
                  </a:lnTo>
                  <a:lnTo>
                    <a:pt x="2014" y="37"/>
                  </a:lnTo>
                  <a:lnTo>
                    <a:pt x="2020" y="37"/>
                  </a:lnTo>
                  <a:lnTo>
                    <a:pt x="2026" y="37"/>
                  </a:lnTo>
                  <a:lnTo>
                    <a:pt x="2032" y="37"/>
                  </a:lnTo>
                  <a:lnTo>
                    <a:pt x="2038" y="37"/>
                  </a:lnTo>
                  <a:lnTo>
                    <a:pt x="2044" y="37"/>
                  </a:lnTo>
                  <a:lnTo>
                    <a:pt x="2050" y="36"/>
                  </a:lnTo>
                  <a:lnTo>
                    <a:pt x="2056" y="36"/>
                  </a:lnTo>
                  <a:lnTo>
                    <a:pt x="2062" y="36"/>
                  </a:lnTo>
                  <a:lnTo>
                    <a:pt x="2067" y="36"/>
                  </a:lnTo>
                  <a:lnTo>
                    <a:pt x="2073" y="36"/>
                  </a:lnTo>
                  <a:lnTo>
                    <a:pt x="2081" y="36"/>
                  </a:lnTo>
                  <a:lnTo>
                    <a:pt x="2087" y="36"/>
                  </a:lnTo>
                  <a:lnTo>
                    <a:pt x="2091" y="36"/>
                  </a:lnTo>
                  <a:lnTo>
                    <a:pt x="2098" y="36"/>
                  </a:lnTo>
                  <a:lnTo>
                    <a:pt x="2104" y="36"/>
                  </a:lnTo>
                  <a:lnTo>
                    <a:pt x="2110" y="36"/>
                  </a:lnTo>
                  <a:lnTo>
                    <a:pt x="2116" y="36"/>
                  </a:lnTo>
                  <a:lnTo>
                    <a:pt x="2122" y="36"/>
                  </a:lnTo>
                  <a:lnTo>
                    <a:pt x="2128" y="37"/>
                  </a:lnTo>
                  <a:lnTo>
                    <a:pt x="2134" y="37"/>
                  </a:lnTo>
                  <a:lnTo>
                    <a:pt x="2140" y="37"/>
                  </a:lnTo>
                  <a:lnTo>
                    <a:pt x="2146" y="37"/>
                  </a:lnTo>
                  <a:lnTo>
                    <a:pt x="2151" y="37"/>
                  </a:lnTo>
                  <a:lnTo>
                    <a:pt x="2157" y="37"/>
                  </a:lnTo>
                  <a:lnTo>
                    <a:pt x="2163" y="37"/>
                  </a:lnTo>
                  <a:lnTo>
                    <a:pt x="2169" y="37"/>
                  </a:lnTo>
                  <a:lnTo>
                    <a:pt x="2175" y="37"/>
                  </a:lnTo>
                  <a:lnTo>
                    <a:pt x="2181" y="37"/>
                  </a:lnTo>
                  <a:lnTo>
                    <a:pt x="2187" y="37"/>
                  </a:lnTo>
                  <a:lnTo>
                    <a:pt x="2193" y="37"/>
                  </a:lnTo>
                  <a:lnTo>
                    <a:pt x="2200" y="37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02" name="Rectangle 82"/>
            <p:cNvSpPr>
              <a:spLocks noChangeArrowheads="1"/>
            </p:cNvSpPr>
            <p:nvPr/>
          </p:nvSpPr>
          <p:spPr bwMode="auto">
            <a:xfrm rot="-5400000">
              <a:off x="2490" y="1021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22.579</a:t>
              </a:r>
            </a:p>
          </p:txBody>
        </p:sp>
        <p:sp>
          <p:nvSpPr>
            <p:cNvPr id="110903" name="Freeform 83"/>
            <p:cNvSpPr>
              <a:spLocks noChangeArrowheads="1"/>
            </p:cNvSpPr>
            <p:nvPr/>
          </p:nvSpPr>
          <p:spPr bwMode="auto">
            <a:xfrm>
              <a:off x="2535" y="1225"/>
              <a:ext cx="129" cy="1"/>
            </a:xfrm>
            <a:custGeom>
              <a:avLst/>
              <a:gdLst>
                <a:gd name="T0" fmla="*/ 0 w 256"/>
                <a:gd name="T1" fmla="*/ 0 h 3"/>
                <a:gd name="T2" fmla="*/ 0 w 256"/>
                <a:gd name="T3" fmla="*/ 0 h 3"/>
                <a:gd name="T4" fmla="*/ 1 w 256"/>
                <a:gd name="T5" fmla="*/ 0 h 3"/>
                <a:gd name="T6" fmla="*/ 1 w 25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3"/>
                <a:gd name="T14" fmla="*/ 256 w 25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3">
                  <a:moveTo>
                    <a:pt x="0" y="2"/>
                  </a:moveTo>
                  <a:lnTo>
                    <a:pt x="0" y="3"/>
                  </a:lnTo>
                  <a:lnTo>
                    <a:pt x="256" y="2"/>
                  </a:lnTo>
                  <a:lnTo>
                    <a:pt x="256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04" name="Line 84"/>
            <p:cNvSpPr>
              <a:spLocks noChangeShapeType="1"/>
            </p:cNvSpPr>
            <p:nvPr/>
          </p:nvSpPr>
          <p:spPr bwMode="auto">
            <a:xfrm flipV="1">
              <a:off x="2535" y="1200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05" name="Line 85"/>
            <p:cNvSpPr>
              <a:spLocks noChangeShapeType="1"/>
            </p:cNvSpPr>
            <p:nvPr/>
          </p:nvSpPr>
          <p:spPr bwMode="auto">
            <a:xfrm>
              <a:off x="2664" y="1225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06" name="Rectangle 86"/>
            <p:cNvSpPr>
              <a:spLocks noChangeArrowheads="1"/>
            </p:cNvSpPr>
            <p:nvPr/>
          </p:nvSpPr>
          <p:spPr bwMode="auto">
            <a:xfrm rot="-5400000">
              <a:off x="2882" y="1090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25.870</a:t>
              </a:r>
            </a:p>
          </p:txBody>
        </p:sp>
        <p:sp>
          <p:nvSpPr>
            <p:cNvPr id="110907" name="Freeform 87"/>
            <p:cNvSpPr>
              <a:spLocks noChangeArrowheads="1"/>
            </p:cNvSpPr>
            <p:nvPr/>
          </p:nvSpPr>
          <p:spPr bwMode="auto">
            <a:xfrm>
              <a:off x="2927" y="1223"/>
              <a:ext cx="77" cy="2"/>
            </a:xfrm>
            <a:custGeom>
              <a:avLst/>
              <a:gdLst>
                <a:gd name="T0" fmla="*/ 0 w 155"/>
                <a:gd name="T1" fmla="*/ 1 h 3"/>
                <a:gd name="T2" fmla="*/ 0 w 155"/>
                <a:gd name="T3" fmla="*/ 1 h 3"/>
                <a:gd name="T4" fmla="*/ 0 w 155"/>
                <a:gd name="T5" fmla="*/ 1 h 3"/>
                <a:gd name="T6" fmla="*/ 0 w 15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"/>
                <a:gd name="T13" fmla="*/ 0 h 3"/>
                <a:gd name="T14" fmla="*/ 155 w 15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" h="3">
                  <a:moveTo>
                    <a:pt x="0" y="2"/>
                  </a:moveTo>
                  <a:lnTo>
                    <a:pt x="0" y="3"/>
                  </a:lnTo>
                  <a:lnTo>
                    <a:pt x="155" y="3"/>
                  </a:lnTo>
                  <a:lnTo>
                    <a:pt x="155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08" name="Line 88"/>
            <p:cNvSpPr>
              <a:spLocks noChangeShapeType="1"/>
            </p:cNvSpPr>
            <p:nvPr/>
          </p:nvSpPr>
          <p:spPr bwMode="auto">
            <a:xfrm flipV="1">
              <a:off x="2927" y="1198"/>
              <a:ext cx="1" cy="33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09" name="Line 89"/>
            <p:cNvSpPr>
              <a:spLocks noChangeShapeType="1"/>
            </p:cNvSpPr>
            <p:nvPr/>
          </p:nvSpPr>
          <p:spPr bwMode="auto">
            <a:xfrm>
              <a:off x="3004" y="1223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10" name="Rectangle 90"/>
            <p:cNvSpPr>
              <a:spLocks noChangeArrowheads="1"/>
            </p:cNvSpPr>
            <p:nvPr/>
          </p:nvSpPr>
          <p:spPr bwMode="auto">
            <a:xfrm rot="-5400000">
              <a:off x="2948" y="1110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26.423</a:t>
              </a:r>
            </a:p>
          </p:txBody>
        </p:sp>
        <p:sp>
          <p:nvSpPr>
            <p:cNvPr id="110911" name="Freeform 91"/>
            <p:cNvSpPr>
              <a:spLocks noChangeArrowheads="1"/>
            </p:cNvSpPr>
            <p:nvPr/>
          </p:nvSpPr>
          <p:spPr bwMode="auto">
            <a:xfrm>
              <a:off x="3004" y="1223"/>
              <a:ext cx="73" cy="2"/>
            </a:xfrm>
            <a:custGeom>
              <a:avLst/>
              <a:gdLst>
                <a:gd name="T0" fmla="*/ 0 w 146"/>
                <a:gd name="T1" fmla="*/ 0 h 3"/>
                <a:gd name="T2" fmla="*/ 0 w 146"/>
                <a:gd name="T3" fmla="*/ 1 h 3"/>
                <a:gd name="T4" fmla="*/ 1 w 146"/>
                <a:gd name="T5" fmla="*/ 1 h 3"/>
                <a:gd name="T6" fmla="*/ 1 w 146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3"/>
                <a:gd name="T14" fmla="*/ 146 w 14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3">
                  <a:moveTo>
                    <a:pt x="0" y="0"/>
                  </a:moveTo>
                  <a:lnTo>
                    <a:pt x="0" y="3"/>
                  </a:lnTo>
                  <a:lnTo>
                    <a:pt x="146" y="3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12" name="Line 92"/>
            <p:cNvSpPr>
              <a:spLocks noChangeShapeType="1"/>
            </p:cNvSpPr>
            <p:nvPr/>
          </p:nvSpPr>
          <p:spPr bwMode="auto">
            <a:xfrm flipV="1">
              <a:off x="3004" y="1198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13" name="Line 93"/>
            <p:cNvSpPr>
              <a:spLocks noChangeShapeType="1"/>
            </p:cNvSpPr>
            <p:nvPr/>
          </p:nvSpPr>
          <p:spPr bwMode="auto">
            <a:xfrm>
              <a:off x="3077" y="1225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14" name="Rectangle 94"/>
            <p:cNvSpPr>
              <a:spLocks noChangeArrowheads="1"/>
            </p:cNvSpPr>
            <p:nvPr/>
          </p:nvSpPr>
          <p:spPr bwMode="auto">
            <a:xfrm rot="-5400000">
              <a:off x="3134" y="1104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27.986</a:t>
              </a:r>
            </a:p>
          </p:txBody>
        </p:sp>
        <p:sp>
          <p:nvSpPr>
            <p:cNvPr id="110915" name="Freeform 95"/>
            <p:cNvSpPr>
              <a:spLocks noChangeArrowheads="1"/>
            </p:cNvSpPr>
            <p:nvPr/>
          </p:nvSpPr>
          <p:spPr bwMode="auto">
            <a:xfrm>
              <a:off x="3176" y="1223"/>
              <a:ext cx="104" cy="2"/>
            </a:xfrm>
            <a:custGeom>
              <a:avLst/>
              <a:gdLst>
                <a:gd name="T0" fmla="*/ 0 w 208"/>
                <a:gd name="T1" fmla="*/ 1 h 3"/>
                <a:gd name="T2" fmla="*/ 0 w 208"/>
                <a:gd name="T3" fmla="*/ 1 h 3"/>
                <a:gd name="T4" fmla="*/ 1 w 208"/>
                <a:gd name="T5" fmla="*/ 1 h 3"/>
                <a:gd name="T6" fmla="*/ 1 w 20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3"/>
                <a:gd name="T14" fmla="*/ 208 w 20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3">
                  <a:moveTo>
                    <a:pt x="0" y="3"/>
                  </a:moveTo>
                  <a:lnTo>
                    <a:pt x="0" y="3"/>
                  </a:lnTo>
                  <a:lnTo>
                    <a:pt x="208" y="2"/>
                  </a:lnTo>
                  <a:lnTo>
                    <a:pt x="208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16" name="Line 96"/>
            <p:cNvSpPr>
              <a:spLocks noChangeShapeType="1"/>
            </p:cNvSpPr>
            <p:nvPr/>
          </p:nvSpPr>
          <p:spPr bwMode="auto">
            <a:xfrm flipV="1">
              <a:off x="3176" y="1199"/>
              <a:ext cx="1" cy="33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17" name="Line 97"/>
            <p:cNvSpPr>
              <a:spLocks noChangeShapeType="1"/>
            </p:cNvSpPr>
            <p:nvPr/>
          </p:nvSpPr>
          <p:spPr bwMode="auto">
            <a:xfrm>
              <a:off x="3280" y="1223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18" name="Rectangle 98"/>
            <p:cNvSpPr>
              <a:spLocks noChangeArrowheads="1"/>
            </p:cNvSpPr>
            <p:nvPr/>
          </p:nvSpPr>
          <p:spPr bwMode="auto">
            <a:xfrm rot="-5400000">
              <a:off x="3340" y="1107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29.717</a:t>
              </a:r>
            </a:p>
          </p:txBody>
        </p:sp>
        <p:sp>
          <p:nvSpPr>
            <p:cNvPr id="110919" name="Freeform 99"/>
            <p:cNvSpPr>
              <a:spLocks noChangeArrowheads="1"/>
            </p:cNvSpPr>
            <p:nvPr/>
          </p:nvSpPr>
          <p:spPr bwMode="auto">
            <a:xfrm>
              <a:off x="3390" y="1222"/>
              <a:ext cx="57" cy="1"/>
            </a:xfrm>
            <a:custGeom>
              <a:avLst/>
              <a:gdLst>
                <a:gd name="T0" fmla="*/ 0 w 113"/>
                <a:gd name="T1" fmla="*/ 1 h 1"/>
                <a:gd name="T2" fmla="*/ 0 w 113"/>
                <a:gd name="T3" fmla="*/ 1 h 1"/>
                <a:gd name="T4" fmla="*/ 1 w 113"/>
                <a:gd name="T5" fmla="*/ 0 h 1"/>
                <a:gd name="T6" fmla="*/ 1 w 11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"/>
                <a:gd name="T14" fmla="*/ 113 w 11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">
                  <a:moveTo>
                    <a:pt x="0" y="1"/>
                  </a:moveTo>
                  <a:lnTo>
                    <a:pt x="0" y="1"/>
                  </a:lnTo>
                  <a:lnTo>
                    <a:pt x="113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20" name="Line 100"/>
            <p:cNvSpPr>
              <a:spLocks noChangeShapeType="1"/>
            </p:cNvSpPr>
            <p:nvPr/>
          </p:nvSpPr>
          <p:spPr bwMode="auto">
            <a:xfrm flipV="1">
              <a:off x="3390" y="1198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21" name="Line 101"/>
            <p:cNvSpPr>
              <a:spLocks noChangeShapeType="1"/>
            </p:cNvSpPr>
            <p:nvPr/>
          </p:nvSpPr>
          <p:spPr bwMode="auto">
            <a:xfrm>
              <a:off x="3447" y="1222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22" name="Rectangle 102"/>
            <p:cNvSpPr>
              <a:spLocks noChangeArrowheads="1"/>
            </p:cNvSpPr>
            <p:nvPr/>
          </p:nvSpPr>
          <p:spPr bwMode="auto">
            <a:xfrm rot="-5400000">
              <a:off x="3423" y="1024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30.416</a:t>
              </a:r>
            </a:p>
          </p:txBody>
        </p:sp>
        <p:sp>
          <p:nvSpPr>
            <p:cNvPr id="110923" name="Freeform 103"/>
            <p:cNvSpPr>
              <a:spLocks noChangeArrowheads="1"/>
            </p:cNvSpPr>
            <p:nvPr/>
          </p:nvSpPr>
          <p:spPr bwMode="auto">
            <a:xfrm>
              <a:off x="3447" y="1201"/>
              <a:ext cx="84" cy="21"/>
            </a:xfrm>
            <a:custGeom>
              <a:avLst/>
              <a:gdLst>
                <a:gd name="T0" fmla="*/ 0 w 168"/>
                <a:gd name="T1" fmla="*/ 0 h 43"/>
                <a:gd name="T2" fmla="*/ 0 w 168"/>
                <a:gd name="T3" fmla="*/ 0 h 43"/>
                <a:gd name="T4" fmla="*/ 1 w 168"/>
                <a:gd name="T5" fmla="*/ 0 h 43"/>
                <a:gd name="T6" fmla="*/ 1 w 168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43"/>
                <a:gd name="T14" fmla="*/ 168 w 168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43">
                  <a:moveTo>
                    <a:pt x="0" y="43"/>
                  </a:moveTo>
                  <a:lnTo>
                    <a:pt x="0" y="43"/>
                  </a:lnTo>
                  <a:lnTo>
                    <a:pt x="168" y="38"/>
                  </a:lnTo>
                  <a:lnTo>
                    <a:pt x="168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24" name="Line 104"/>
            <p:cNvSpPr>
              <a:spLocks noChangeShapeType="1"/>
            </p:cNvSpPr>
            <p:nvPr/>
          </p:nvSpPr>
          <p:spPr bwMode="auto">
            <a:xfrm flipV="1">
              <a:off x="3447" y="1197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25" name="Line 105"/>
            <p:cNvSpPr>
              <a:spLocks noChangeShapeType="1"/>
            </p:cNvSpPr>
            <p:nvPr/>
          </p:nvSpPr>
          <p:spPr bwMode="auto">
            <a:xfrm>
              <a:off x="3531" y="1201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26" name="Rectangle 106"/>
            <p:cNvSpPr>
              <a:spLocks noChangeArrowheads="1"/>
            </p:cNvSpPr>
            <p:nvPr/>
          </p:nvSpPr>
          <p:spPr bwMode="auto">
            <a:xfrm rot="-5400000">
              <a:off x="3480" y="817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30.900</a:t>
              </a:r>
            </a:p>
          </p:txBody>
        </p:sp>
        <p:sp>
          <p:nvSpPr>
            <p:cNvPr id="110927" name="Freeform 107"/>
            <p:cNvSpPr>
              <a:spLocks noChangeArrowheads="1"/>
            </p:cNvSpPr>
            <p:nvPr/>
          </p:nvSpPr>
          <p:spPr bwMode="auto">
            <a:xfrm>
              <a:off x="3531" y="1201"/>
              <a:ext cx="230" cy="19"/>
            </a:xfrm>
            <a:custGeom>
              <a:avLst/>
              <a:gdLst>
                <a:gd name="T0" fmla="*/ 0 w 459"/>
                <a:gd name="T1" fmla="*/ 0 h 38"/>
                <a:gd name="T2" fmla="*/ 0 w 459"/>
                <a:gd name="T3" fmla="*/ 1 h 38"/>
                <a:gd name="T4" fmla="*/ 1 w 459"/>
                <a:gd name="T5" fmla="*/ 1 h 38"/>
                <a:gd name="T6" fmla="*/ 1 w 459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9"/>
                <a:gd name="T13" fmla="*/ 0 h 38"/>
                <a:gd name="T14" fmla="*/ 459 w 45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9" h="38">
                  <a:moveTo>
                    <a:pt x="0" y="0"/>
                  </a:moveTo>
                  <a:lnTo>
                    <a:pt x="0" y="38"/>
                  </a:lnTo>
                  <a:lnTo>
                    <a:pt x="459" y="25"/>
                  </a:lnTo>
                  <a:lnTo>
                    <a:pt x="459" y="21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28" name="Line 108"/>
            <p:cNvSpPr>
              <a:spLocks noChangeShapeType="1"/>
            </p:cNvSpPr>
            <p:nvPr/>
          </p:nvSpPr>
          <p:spPr bwMode="auto">
            <a:xfrm flipV="1">
              <a:off x="3531" y="1176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29" name="Line 109"/>
            <p:cNvSpPr>
              <a:spLocks noChangeShapeType="1"/>
            </p:cNvSpPr>
            <p:nvPr/>
          </p:nvSpPr>
          <p:spPr bwMode="auto">
            <a:xfrm>
              <a:off x="3761" y="1211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30" name="Rectangle 110"/>
            <p:cNvSpPr>
              <a:spLocks noChangeArrowheads="1"/>
            </p:cNvSpPr>
            <p:nvPr/>
          </p:nvSpPr>
          <p:spPr bwMode="auto">
            <a:xfrm rot="-5400000">
              <a:off x="3861" y="836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34.101</a:t>
              </a:r>
            </a:p>
          </p:txBody>
        </p:sp>
        <p:sp>
          <p:nvSpPr>
            <p:cNvPr id="110931" name="Freeform 111"/>
            <p:cNvSpPr>
              <a:spLocks noChangeArrowheads="1"/>
            </p:cNvSpPr>
            <p:nvPr/>
          </p:nvSpPr>
          <p:spPr bwMode="auto">
            <a:xfrm>
              <a:off x="3912" y="1214"/>
              <a:ext cx="167" cy="8"/>
            </a:xfrm>
            <a:custGeom>
              <a:avLst/>
              <a:gdLst>
                <a:gd name="T0" fmla="*/ 0 w 335"/>
                <a:gd name="T1" fmla="*/ 0 h 16"/>
                <a:gd name="T2" fmla="*/ 0 w 335"/>
                <a:gd name="T3" fmla="*/ 1 h 16"/>
                <a:gd name="T4" fmla="*/ 0 w 335"/>
                <a:gd name="T5" fmla="*/ 1 h 16"/>
                <a:gd name="T6" fmla="*/ 0 w 335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5"/>
                <a:gd name="T13" fmla="*/ 0 h 16"/>
                <a:gd name="T14" fmla="*/ 335 w 335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5" h="16">
                  <a:moveTo>
                    <a:pt x="0" y="0"/>
                  </a:moveTo>
                  <a:lnTo>
                    <a:pt x="0" y="1"/>
                  </a:lnTo>
                  <a:lnTo>
                    <a:pt x="335" y="16"/>
                  </a:lnTo>
                  <a:lnTo>
                    <a:pt x="335" y="1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32" name="Line 112"/>
            <p:cNvSpPr>
              <a:spLocks noChangeShapeType="1"/>
            </p:cNvSpPr>
            <p:nvPr/>
          </p:nvSpPr>
          <p:spPr bwMode="auto">
            <a:xfrm flipV="1">
              <a:off x="3912" y="1189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33" name="Line 113"/>
            <p:cNvSpPr>
              <a:spLocks noChangeShapeType="1"/>
            </p:cNvSpPr>
            <p:nvPr/>
          </p:nvSpPr>
          <p:spPr bwMode="auto">
            <a:xfrm>
              <a:off x="4079" y="1219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34" name="Rectangle 114"/>
            <p:cNvSpPr>
              <a:spLocks noChangeArrowheads="1"/>
            </p:cNvSpPr>
            <p:nvPr/>
          </p:nvSpPr>
          <p:spPr bwMode="auto">
            <a:xfrm rot="-5400000">
              <a:off x="4035" y="1109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35.569</a:t>
              </a:r>
            </a:p>
          </p:txBody>
        </p:sp>
        <p:sp>
          <p:nvSpPr>
            <p:cNvPr id="110935" name="Freeform 115"/>
            <p:cNvSpPr>
              <a:spLocks noChangeArrowheads="1"/>
            </p:cNvSpPr>
            <p:nvPr/>
          </p:nvSpPr>
          <p:spPr bwMode="auto">
            <a:xfrm>
              <a:off x="4084" y="1219"/>
              <a:ext cx="223" cy="13"/>
            </a:xfrm>
            <a:custGeom>
              <a:avLst/>
              <a:gdLst>
                <a:gd name="T0" fmla="*/ 0 w 446"/>
                <a:gd name="T1" fmla="*/ 0 h 25"/>
                <a:gd name="T2" fmla="*/ 0 w 446"/>
                <a:gd name="T3" fmla="*/ 1 h 25"/>
                <a:gd name="T4" fmla="*/ 1 w 446"/>
                <a:gd name="T5" fmla="*/ 1 h 25"/>
                <a:gd name="T6" fmla="*/ 1 w 446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25"/>
                <a:gd name="T14" fmla="*/ 446 w 44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25">
                  <a:moveTo>
                    <a:pt x="0" y="0"/>
                  </a:moveTo>
                  <a:lnTo>
                    <a:pt x="0" y="6"/>
                  </a:lnTo>
                  <a:lnTo>
                    <a:pt x="446" y="25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36" name="Line 116"/>
            <p:cNvSpPr>
              <a:spLocks noChangeShapeType="1"/>
            </p:cNvSpPr>
            <p:nvPr/>
          </p:nvSpPr>
          <p:spPr bwMode="auto">
            <a:xfrm flipV="1">
              <a:off x="4084" y="1194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37" name="Line 117"/>
            <p:cNvSpPr>
              <a:spLocks noChangeShapeType="1"/>
            </p:cNvSpPr>
            <p:nvPr/>
          </p:nvSpPr>
          <p:spPr bwMode="auto">
            <a:xfrm>
              <a:off x="4307" y="1232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38" name="Rectangle 118"/>
            <p:cNvSpPr>
              <a:spLocks noChangeArrowheads="1"/>
            </p:cNvSpPr>
            <p:nvPr/>
          </p:nvSpPr>
          <p:spPr bwMode="auto">
            <a:xfrm rot="-5400000">
              <a:off x="4241" y="1119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37.296</a:t>
              </a:r>
            </a:p>
          </p:txBody>
        </p:sp>
        <p:sp>
          <p:nvSpPr>
            <p:cNvPr id="110939" name="Freeform 119"/>
            <p:cNvSpPr>
              <a:spLocks noChangeArrowheads="1"/>
            </p:cNvSpPr>
            <p:nvPr/>
          </p:nvSpPr>
          <p:spPr bwMode="auto">
            <a:xfrm>
              <a:off x="4307" y="1232"/>
              <a:ext cx="98" cy="4"/>
            </a:xfrm>
            <a:custGeom>
              <a:avLst/>
              <a:gdLst>
                <a:gd name="T0" fmla="*/ 0 w 196"/>
                <a:gd name="T1" fmla="*/ 0 h 7"/>
                <a:gd name="T2" fmla="*/ 0 w 196"/>
                <a:gd name="T3" fmla="*/ 0 h 7"/>
                <a:gd name="T4" fmla="*/ 1 w 196"/>
                <a:gd name="T5" fmla="*/ 1 h 7"/>
                <a:gd name="T6" fmla="*/ 1 w 196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"/>
                <a:gd name="T13" fmla="*/ 0 h 7"/>
                <a:gd name="T14" fmla="*/ 196 w 19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7">
                  <a:moveTo>
                    <a:pt x="0" y="0"/>
                  </a:moveTo>
                  <a:lnTo>
                    <a:pt x="0" y="0"/>
                  </a:lnTo>
                  <a:lnTo>
                    <a:pt x="196" y="7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40" name="Line 120"/>
            <p:cNvSpPr>
              <a:spLocks noChangeShapeType="1"/>
            </p:cNvSpPr>
            <p:nvPr/>
          </p:nvSpPr>
          <p:spPr bwMode="auto">
            <a:xfrm flipV="1">
              <a:off x="4307" y="1207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41" name="Line 121"/>
            <p:cNvSpPr>
              <a:spLocks noChangeShapeType="1"/>
            </p:cNvSpPr>
            <p:nvPr/>
          </p:nvSpPr>
          <p:spPr bwMode="auto">
            <a:xfrm>
              <a:off x="4405" y="1236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42" name="Rectangle 122"/>
            <p:cNvSpPr>
              <a:spLocks noChangeArrowheads="1"/>
            </p:cNvSpPr>
            <p:nvPr/>
          </p:nvSpPr>
          <p:spPr bwMode="auto">
            <a:xfrm rot="-5400000">
              <a:off x="4345" y="1122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38.173</a:t>
              </a:r>
            </a:p>
          </p:txBody>
        </p:sp>
        <p:sp>
          <p:nvSpPr>
            <p:cNvPr id="110943" name="Freeform 123"/>
            <p:cNvSpPr>
              <a:spLocks noChangeArrowheads="1"/>
            </p:cNvSpPr>
            <p:nvPr/>
          </p:nvSpPr>
          <p:spPr bwMode="auto">
            <a:xfrm>
              <a:off x="4405" y="1236"/>
              <a:ext cx="111" cy="3"/>
            </a:xfrm>
            <a:custGeom>
              <a:avLst/>
              <a:gdLst>
                <a:gd name="T0" fmla="*/ 0 w 222"/>
                <a:gd name="T1" fmla="*/ 0 h 6"/>
                <a:gd name="T2" fmla="*/ 0 w 222"/>
                <a:gd name="T3" fmla="*/ 0 h 6"/>
                <a:gd name="T4" fmla="*/ 1 w 222"/>
                <a:gd name="T5" fmla="*/ 1 h 6"/>
                <a:gd name="T6" fmla="*/ 1 w 222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"/>
                <a:gd name="T13" fmla="*/ 0 h 6"/>
                <a:gd name="T14" fmla="*/ 222 w 22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" h="6">
                  <a:moveTo>
                    <a:pt x="0" y="0"/>
                  </a:moveTo>
                  <a:lnTo>
                    <a:pt x="0" y="0"/>
                  </a:lnTo>
                  <a:lnTo>
                    <a:pt x="222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44" name="Line 124"/>
            <p:cNvSpPr>
              <a:spLocks noChangeShapeType="1"/>
            </p:cNvSpPr>
            <p:nvPr/>
          </p:nvSpPr>
          <p:spPr bwMode="auto">
            <a:xfrm flipV="1">
              <a:off x="4405" y="1210"/>
              <a:ext cx="1" cy="33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45" name="Line 125"/>
            <p:cNvSpPr>
              <a:spLocks noChangeShapeType="1"/>
            </p:cNvSpPr>
            <p:nvPr/>
          </p:nvSpPr>
          <p:spPr bwMode="auto">
            <a:xfrm>
              <a:off x="4516" y="1239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46" name="Rectangle 126"/>
            <p:cNvSpPr>
              <a:spLocks noChangeArrowheads="1"/>
            </p:cNvSpPr>
            <p:nvPr/>
          </p:nvSpPr>
          <p:spPr bwMode="auto">
            <a:xfrm>
              <a:off x="1085" y="693"/>
              <a:ext cx="1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47" name="Line 127"/>
            <p:cNvSpPr>
              <a:spLocks noChangeShapeType="1"/>
            </p:cNvSpPr>
            <p:nvPr/>
          </p:nvSpPr>
          <p:spPr bwMode="auto">
            <a:xfrm>
              <a:off x="1085" y="1906"/>
              <a:ext cx="414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48" name="Rectangle 128"/>
            <p:cNvSpPr>
              <a:spLocks noChangeArrowheads="1"/>
            </p:cNvSpPr>
            <p:nvPr/>
          </p:nvSpPr>
          <p:spPr bwMode="auto">
            <a:xfrm>
              <a:off x="5149" y="1940"/>
              <a:ext cx="7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min</a:t>
              </a:r>
            </a:p>
          </p:txBody>
        </p:sp>
        <p:sp>
          <p:nvSpPr>
            <p:cNvPr id="110949" name="Line 129"/>
            <p:cNvSpPr>
              <a:spLocks noChangeShapeType="1"/>
            </p:cNvSpPr>
            <p:nvPr/>
          </p:nvSpPr>
          <p:spPr bwMode="auto">
            <a:xfrm>
              <a:off x="1194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50" name="Line 130"/>
            <p:cNvSpPr>
              <a:spLocks noChangeShapeType="1"/>
            </p:cNvSpPr>
            <p:nvPr/>
          </p:nvSpPr>
          <p:spPr bwMode="auto">
            <a:xfrm>
              <a:off x="1314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51" name="Line 131"/>
            <p:cNvSpPr>
              <a:spLocks noChangeShapeType="1"/>
            </p:cNvSpPr>
            <p:nvPr/>
          </p:nvSpPr>
          <p:spPr bwMode="auto">
            <a:xfrm>
              <a:off x="1432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52" name="Line 132"/>
            <p:cNvSpPr>
              <a:spLocks noChangeShapeType="1"/>
            </p:cNvSpPr>
            <p:nvPr/>
          </p:nvSpPr>
          <p:spPr bwMode="auto">
            <a:xfrm>
              <a:off x="1552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53" name="Line 133"/>
            <p:cNvSpPr>
              <a:spLocks noChangeShapeType="1"/>
            </p:cNvSpPr>
            <p:nvPr/>
          </p:nvSpPr>
          <p:spPr bwMode="auto">
            <a:xfrm>
              <a:off x="1670" y="1906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54" name="Rectangle 134"/>
            <p:cNvSpPr>
              <a:spLocks noChangeArrowheads="1"/>
            </p:cNvSpPr>
            <p:nvPr/>
          </p:nvSpPr>
          <p:spPr bwMode="auto">
            <a:xfrm>
              <a:off x="1643" y="1930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110955" name="Line 135"/>
            <p:cNvSpPr>
              <a:spLocks noChangeShapeType="1"/>
            </p:cNvSpPr>
            <p:nvPr/>
          </p:nvSpPr>
          <p:spPr bwMode="auto">
            <a:xfrm>
              <a:off x="1789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56" name="Line 136"/>
            <p:cNvSpPr>
              <a:spLocks noChangeShapeType="1"/>
            </p:cNvSpPr>
            <p:nvPr/>
          </p:nvSpPr>
          <p:spPr bwMode="auto">
            <a:xfrm>
              <a:off x="1908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57" name="Line 137"/>
            <p:cNvSpPr>
              <a:spLocks noChangeShapeType="1"/>
            </p:cNvSpPr>
            <p:nvPr/>
          </p:nvSpPr>
          <p:spPr bwMode="auto">
            <a:xfrm>
              <a:off x="2027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58" name="Line 138"/>
            <p:cNvSpPr>
              <a:spLocks noChangeShapeType="1"/>
            </p:cNvSpPr>
            <p:nvPr/>
          </p:nvSpPr>
          <p:spPr bwMode="auto">
            <a:xfrm>
              <a:off x="2146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59" name="Line 139"/>
            <p:cNvSpPr>
              <a:spLocks noChangeShapeType="1"/>
            </p:cNvSpPr>
            <p:nvPr/>
          </p:nvSpPr>
          <p:spPr bwMode="auto">
            <a:xfrm>
              <a:off x="2265" y="1906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60" name="Rectangle 140"/>
            <p:cNvSpPr>
              <a:spLocks noChangeArrowheads="1"/>
            </p:cNvSpPr>
            <p:nvPr/>
          </p:nvSpPr>
          <p:spPr bwMode="auto">
            <a:xfrm>
              <a:off x="2238" y="1930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10961" name="Line 141"/>
            <p:cNvSpPr>
              <a:spLocks noChangeShapeType="1"/>
            </p:cNvSpPr>
            <p:nvPr/>
          </p:nvSpPr>
          <p:spPr bwMode="auto">
            <a:xfrm>
              <a:off x="2384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62" name="Line 142"/>
            <p:cNvSpPr>
              <a:spLocks noChangeShapeType="1"/>
            </p:cNvSpPr>
            <p:nvPr/>
          </p:nvSpPr>
          <p:spPr bwMode="auto">
            <a:xfrm>
              <a:off x="2503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63" name="Line 143"/>
            <p:cNvSpPr>
              <a:spLocks noChangeShapeType="1"/>
            </p:cNvSpPr>
            <p:nvPr/>
          </p:nvSpPr>
          <p:spPr bwMode="auto">
            <a:xfrm>
              <a:off x="2622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64" name="Line 144"/>
            <p:cNvSpPr>
              <a:spLocks noChangeShapeType="1"/>
            </p:cNvSpPr>
            <p:nvPr/>
          </p:nvSpPr>
          <p:spPr bwMode="auto">
            <a:xfrm>
              <a:off x="2741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65" name="Line 145"/>
            <p:cNvSpPr>
              <a:spLocks noChangeShapeType="1"/>
            </p:cNvSpPr>
            <p:nvPr/>
          </p:nvSpPr>
          <p:spPr bwMode="auto">
            <a:xfrm>
              <a:off x="2859" y="1906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66" name="Rectangle 146"/>
            <p:cNvSpPr>
              <a:spLocks noChangeArrowheads="1"/>
            </p:cNvSpPr>
            <p:nvPr/>
          </p:nvSpPr>
          <p:spPr bwMode="auto">
            <a:xfrm>
              <a:off x="2832" y="1930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110967" name="Line 147"/>
            <p:cNvSpPr>
              <a:spLocks noChangeShapeType="1"/>
            </p:cNvSpPr>
            <p:nvPr/>
          </p:nvSpPr>
          <p:spPr bwMode="auto">
            <a:xfrm>
              <a:off x="2979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68" name="Line 148"/>
            <p:cNvSpPr>
              <a:spLocks noChangeShapeType="1"/>
            </p:cNvSpPr>
            <p:nvPr/>
          </p:nvSpPr>
          <p:spPr bwMode="auto">
            <a:xfrm>
              <a:off x="3097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69" name="Line 149"/>
            <p:cNvSpPr>
              <a:spLocks noChangeShapeType="1"/>
            </p:cNvSpPr>
            <p:nvPr/>
          </p:nvSpPr>
          <p:spPr bwMode="auto">
            <a:xfrm>
              <a:off x="3217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70" name="Line 150"/>
            <p:cNvSpPr>
              <a:spLocks noChangeShapeType="1"/>
            </p:cNvSpPr>
            <p:nvPr/>
          </p:nvSpPr>
          <p:spPr bwMode="auto">
            <a:xfrm>
              <a:off x="3335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71" name="Line 151"/>
            <p:cNvSpPr>
              <a:spLocks noChangeShapeType="1"/>
            </p:cNvSpPr>
            <p:nvPr/>
          </p:nvSpPr>
          <p:spPr bwMode="auto">
            <a:xfrm>
              <a:off x="3454" y="1906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72" name="Rectangle 152"/>
            <p:cNvSpPr>
              <a:spLocks noChangeArrowheads="1"/>
            </p:cNvSpPr>
            <p:nvPr/>
          </p:nvSpPr>
          <p:spPr bwMode="auto">
            <a:xfrm>
              <a:off x="3427" y="1930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110973" name="Line 153"/>
            <p:cNvSpPr>
              <a:spLocks noChangeShapeType="1"/>
            </p:cNvSpPr>
            <p:nvPr/>
          </p:nvSpPr>
          <p:spPr bwMode="auto">
            <a:xfrm>
              <a:off x="3573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74" name="Line 154"/>
            <p:cNvSpPr>
              <a:spLocks noChangeShapeType="1"/>
            </p:cNvSpPr>
            <p:nvPr/>
          </p:nvSpPr>
          <p:spPr bwMode="auto">
            <a:xfrm>
              <a:off x="3692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75" name="Line 155"/>
            <p:cNvSpPr>
              <a:spLocks noChangeShapeType="1"/>
            </p:cNvSpPr>
            <p:nvPr/>
          </p:nvSpPr>
          <p:spPr bwMode="auto">
            <a:xfrm>
              <a:off x="3811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76" name="Line 156"/>
            <p:cNvSpPr>
              <a:spLocks noChangeShapeType="1"/>
            </p:cNvSpPr>
            <p:nvPr/>
          </p:nvSpPr>
          <p:spPr bwMode="auto">
            <a:xfrm>
              <a:off x="3930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77" name="Line 157"/>
            <p:cNvSpPr>
              <a:spLocks noChangeShapeType="1"/>
            </p:cNvSpPr>
            <p:nvPr/>
          </p:nvSpPr>
          <p:spPr bwMode="auto">
            <a:xfrm>
              <a:off x="4049" y="1906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78" name="Rectangle 158"/>
            <p:cNvSpPr>
              <a:spLocks noChangeArrowheads="1"/>
            </p:cNvSpPr>
            <p:nvPr/>
          </p:nvSpPr>
          <p:spPr bwMode="auto">
            <a:xfrm>
              <a:off x="4021" y="1930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110979" name="Line 159"/>
            <p:cNvSpPr>
              <a:spLocks noChangeShapeType="1"/>
            </p:cNvSpPr>
            <p:nvPr/>
          </p:nvSpPr>
          <p:spPr bwMode="auto">
            <a:xfrm>
              <a:off x="4168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80" name="Line 160"/>
            <p:cNvSpPr>
              <a:spLocks noChangeShapeType="1"/>
            </p:cNvSpPr>
            <p:nvPr/>
          </p:nvSpPr>
          <p:spPr bwMode="auto">
            <a:xfrm>
              <a:off x="4286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81" name="Line 161"/>
            <p:cNvSpPr>
              <a:spLocks noChangeShapeType="1"/>
            </p:cNvSpPr>
            <p:nvPr/>
          </p:nvSpPr>
          <p:spPr bwMode="auto">
            <a:xfrm>
              <a:off x="4406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82" name="Line 162"/>
            <p:cNvSpPr>
              <a:spLocks noChangeShapeType="1"/>
            </p:cNvSpPr>
            <p:nvPr/>
          </p:nvSpPr>
          <p:spPr bwMode="auto">
            <a:xfrm>
              <a:off x="4524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83" name="Line 163"/>
            <p:cNvSpPr>
              <a:spLocks noChangeShapeType="1"/>
            </p:cNvSpPr>
            <p:nvPr/>
          </p:nvSpPr>
          <p:spPr bwMode="auto">
            <a:xfrm>
              <a:off x="4644" y="1906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84" name="Rectangle 164"/>
            <p:cNvSpPr>
              <a:spLocks noChangeArrowheads="1"/>
            </p:cNvSpPr>
            <p:nvPr/>
          </p:nvSpPr>
          <p:spPr bwMode="auto">
            <a:xfrm>
              <a:off x="4616" y="1930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110985" name="Line 165"/>
            <p:cNvSpPr>
              <a:spLocks noChangeShapeType="1"/>
            </p:cNvSpPr>
            <p:nvPr/>
          </p:nvSpPr>
          <p:spPr bwMode="auto">
            <a:xfrm>
              <a:off x="4762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86" name="Line 166"/>
            <p:cNvSpPr>
              <a:spLocks noChangeShapeType="1"/>
            </p:cNvSpPr>
            <p:nvPr/>
          </p:nvSpPr>
          <p:spPr bwMode="auto">
            <a:xfrm>
              <a:off x="4881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87" name="Line 167"/>
            <p:cNvSpPr>
              <a:spLocks noChangeShapeType="1"/>
            </p:cNvSpPr>
            <p:nvPr/>
          </p:nvSpPr>
          <p:spPr bwMode="auto">
            <a:xfrm>
              <a:off x="5000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88" name="Line 168"/>
            <p:cNvSpPr>
              <a:spLocks noChangeShapeType="1"/>
            </p:cNvSpPr>
            <p:nvPr/>
          </p:nvSpPr>
          <p:spPr bwMode="auto">
            <a:xfrm>
              <a:off x="5119" y="1906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89" name="Line 169"/>
            <p:cNvSpPr>
              <a:spLocks noChangeShapeType="1"/>
            </p:cNvSpPr>
            <p:nvPr/>
          </p:nvSpPr>
          <p:spPr bwMode="auto">
            <a:xfrm flipV="1">
              <a:off x="1085" y="1402"/>
              <a:ext cx="1" cy="5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90" name="Line 170"/>
            <p:cNvSpPr>
              <a:spLocks noChangeShapeType="1"/>
            </p:cNvSpPr>
            <p:nvPr/>
          </p:nvSpPr>
          <p:spPr bwMode="auto">
            <a:xfrm flipH="1">
              <a:off x="1066" y="188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91" name="Line 171"/>
            <p:cNvSpPr>
              <a:spLocks noChangeShapeType="1"/>
            </p:cNvSpPr>
            <p:nvPr/>
          </p:nvSpPr>
          <p:spPr bwMode="auto">
            <a:xfrm flipH="1">
              <a:off x="1066" y="1863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92" name="Line 172"/>
            <p:cNvSpPr>
              <a:spLocks noChangeShapeType="1"/>
            </p:cNvSpPr>
            <p:nvPr/>
          </p:nvSpPr>
          <p:spPr bwMode="auto">
            <a:xfrm flipH="1">
              <a:off x="1053" y="1842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93" name="Rectangle 173"/>
            <p:cNvSpPr>
              <a:spLocks noChangeArrowheads="1"/>
            </p:cNvSpPr>
            <p:nvPr/>
          </p:nvSpPr>
          <p:spPr bwMode="auto">
            <a:xfrm>
              <a:off x="965" y="1818"/>
              <a:ext cx="81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500</a:t>
              </a:r>
            </a:p>
          </p:txBody>
        </p:sp>
        <p:sp>
          <p:nvSpPr>
            <p:cNvPr id="110994" name="Line 174"/>
            <p:cNvSpPr>
              <a:spLocks noChangeShapeType="1"/>
            </p:cNvSpPr>
            <p:nvPr/>
          </p:nvSpPr>
          <p:spPr bwMode="auto">
            <a:xfrm flipH="1">
              <a:off x="1066" y="182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95" name="Line 175"/>
            <p:cNvSpPr>
              <a:spLocks noChangeShapeType="1"/>
            </p:cNvSpPr>
            <p:nvPr/>
          </p:nvSpPr>
          <p:spPr bwMode="auto">
            <a:xfrm flipH="1">
              <a:off x="1066" y="180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96" name="Line 176"/>
            <p:cNvSpPr>
              <a:spLocks noChangeShapeType="1"/>
            </p:cNvSpPr>
            <p:nvPr/>
          </p:nvSpPr>
          <p:spPr bwMode="auto">
            <a:xfrm flipH="1">
              <a:off x="1066" y="1779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97" name="Line 177"/>
            <p:cNvSpPr>
              <a:spLocks noChangeShapeType="1"/>
            </p:cNvSpPr>
            <p:nvPr/>
          </p:nvSpPr>
          <p:spPr bwMode="auto">
            <a:xfrm flipH="1">
              <a:off x="1066" y="175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98" name="Line 178"/>
            <p:cNvSpPr>
              <a:spLocks noChangeShapeType="1"/>
            </p:cNvSpPr>
            <p:nvPr/>
          </p:nvSpPr>
          <p:spPr bwMode="auto">
            <a:xfrm flipH="1">
              <a:off x="1053" y="1737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999" name="Rectangle 179"/>
            <p:cNvSpPr>
              <a:spLocks noChangeArrowheads="1"/>
            </p:cNvSpPr>
            <p:nvPr/>
          </p:nvSpPr>
          <p:spPr bwMode="auto">
            <a:xfrm>
              <a:off x="938" y="1713"/>
              <a:ext cx="10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1000</a:t>
              </a:r>
            </a:p>
          </p:txBody>
        </p:sp>
        <p:sp>
          <p:nvSpPr>
            <p:cNvPr id="111000" name="Line 180"/>
            <p:cNvSpPr>
              <a:spLocks noChangeShapeType="1"/>
            </p:cNvSpPr>
            <p:nvPr/>
          </p:nvSpPr>
          <p:spPr bwMode="auto">
            <a:xfrm flipH="1">
              <a:off x="1066" y="1716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01" name="Line 181"/>
            <p:cNvSpPr>
              <a:spLocks noChangeShapeType="1"/>
            </p:cNvSpPr>
            <p:nvPr/>
          </p:nvSpPr>
          <p:spPr bwMode="auto">
            <a:xfrm flipH="1">
              <a:off x="1066" y="169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02" name="Line 182"/>
            <p:cNvSpPr>
              <a:spLocks noChangeShapeType="1"/>
            </p:cNvSpPr>
            <p:nvPr/>
          </p:nvSpPr>
          <p:spPr bwMode="auto">
            <a:xfrm flipH="1">
              <a:off x="1066" y="167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03" name="Line 183"/>
            <p:cNvSpPr>
              <a:spLocks noChangeShapeType="1"/>
            </p:cNvSpPr>
            <p:nvPr/>
          </p:nvSpPr>
          <p:spPr bwMode="auto">
            <a:xfrm flipH="1">
              <a:off x="1066" y="1652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04" name="Line 184"/>
            <p:cNvSpPr>
              <a:spLocks noChangeShapeType="1"/>
            </p:cNvSpPr>
            <p:nvPr/>
          </p:nvSpPr>
          <p:spPr bwMode="auto">
            <a:xfrm flipH="1">
              <a:off x="1053" y="1631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05" name="Rectangle 185"/>
            <p:cNvSpPr>
              <a:spLocks noChangeArrowheads="1"/>
            </p:cNvSpPr>
            <p:nvPr/>
          </p:nvSpPr>
          <p:spPr bwMode="auto">
            <a:xfrm>
              <a:off x="938" y="1607"/>
              <a:ext cx="10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1500</a:t>
              </a:r>
            </a:p>
          </p:txBody>
        </p:sp>
        <p:sp>
          <p:nvSpPr>
            <p:cNvPr id="111006" name="Line 186"/>
            <p:cNvSpPr>
              <a:spLocks noChangeShapeType="1"/>
            </p:cNvSpPr>
            <p:nvPr/>
          </p:nvSpPr>
          <p:spPr bwMode="auto">
            <a:xfrm flipH="1">
              <a:off x="1066" y="161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07" name="Line 187"/>
            <p:cNvSpPr>
              <a:spLocks noChangeShapeType="1"/>
            </p:cNvSpPr>
            <p:nvPr/>
          </p:nvSpPr>
          <p:spPr bwMode="auto">
            <a:xfrm flipH="1">
              <a:off x="1066" y="1589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08" name="Line 188"/>
            <p:cNvSpPr>
              <a:spLocks noChangeShapeType="1"/>
            </p:cNvSpPr>
            <p:nvPr/>
          </p:nvSpPr>
          <p:spPr bwMode="auto">
            <a:xfrm flipH="1">
              <a:off x="1066" y="156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09" name="Line 189"/>
            <p:cNvSpPr>
              <a:spLocks noChangeShapeType="1"/>
            </p:cNvSpPr>
            <p:nvPr/>
          </p:nvSpPr>
          <p:spPr bwMode="auto">
            <a:xfrm flipH="1">
              <a:off x="1066" y="1547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10" name="Line 190"/>
            <p:cNvSpPr>
              <a:spLocks noChangeShapeType="1"/>
            </p:cNvSpPr>
            <p:nvPr/>
          </p:nvSpPr>
          <p:spPr bwMode="auto">
            <a:xfrm flipH="1">
              <a:off x="1053" y="1526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11" name="Rectangle 191"/>
            <p:cNvSpPr>
              <a:spLocks noChangeArrowheads="1"/>
            </p:cNvSpPr>
            <p:nvPr/>
          </p:nvSpPr>
          <p:spPr bwMode="auto">
            <a:xfrm>
              <a:off x="938" y="1501"/>
              <a:ext cx="10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2000</a:t>
              </a:r>
            </a:p>
          </p:txBody>
        </p:sp>
        <p:sp>
          <p:nvSpPr>
            <p:cNvPr id="111012" name="Line 192"/>
            <p:cNvSpPr>
              <a:spLocks noChangeShapeType="1"/>
            </p:cNvSpPr>
            <p:nvPr/>
          </p:nvSpPr>
          <p:spPr bwMode="auto">
            <a:xfrm flipH="1">
              <a:off x="1066" y="1505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13" name="Line 193"/>
            <p:cNvSpPr>
              <a:spLocks noChangeShapeType="1"/>
            </p:cNvSpPr>
            <p:nvPr/>
          </p:nvSpPr>
          <p:spPr bwMode="auto">
            <a:xfrm flipH="1">
              <a:off x="1066" y="148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14" name="Line 194"/>
            <p:cNvSpPr>
              <a:spLocks noChangeShapeType="1"/>
            </p:cNvSpPr>
            <p:nvPr/>
          </p:nvSpPr>
          <p:spPr bwMode="auto">
            <a:xfrm flipH="1">
              <a:off x="1066" y="1462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15" name="Line 195"/>
            <p:cNvSpPr>
              <a:spLocks noChangeShapeType="1"/>
            </p:cNvSpPr>
            <p:nvPr/>
          </p:nvSpPr>
          <p:spPr bwMode="auto">
            <a:xfrm flipH="1">
              <a:off x="1066" y="1442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16" name="Line 196"/>
            <p:cNvSpPr>
              <a:spLocks noChangeShapeType="1"/>
            </p:cNvSpPr>
            <p:nvPr/>
          </p:nvSpPr>
          <p:spPr bwMode="auto">
            <a:xfrm flipH="1">
              <a:off x="1053" y="1420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17" name="Freeform 197"/>
            <p:cNvSpPr>
              <a:spLocks noChangeArrowheads="1"/>
            </p:cNvSpPr>
            <p:nvPr/>
          </p:nvSpPr>
          <p:spPr bwMode="auto">
            <a:xfrm>
              <a:off x="1084" y="1623"/>
              <a:ext cx="1522" cy="260"/>
            </a:xfrm>
            <a:custGeom>
              <a:avLst/>
              <a:gdLst>
                <a:gd name="T0" fmla="*/ 1 w 3044"/>
                <a:gd name="T1" fmla="*/ 1 h 520"/>
                <a:gd name="T2" fmla="*/ 1 w 3044"/>
                <a:gd name="T3" fmla="*/ 1 h 520"/>
                <a:gd name="T4" fmla="*/ 1 w 3044"/>
                <a:gd name="T5" fmla="*/ 1 h 520"/>
                <a:gd name="T6" fmla="*/ 1 w 3044"/>
                <a:gd name="T7" fmla="*/ 1 h 520"/>
                <a:gd name="T8" fmla="*/ 1 w 3044"/>
                <a:gd name="T9" fmla="*/ 1 h 520"/>
                <a:gd name="T10" fmla="*/ 1 w 3044"/>
                <a:gd name="T11" fmla="*/ 1 h 520"/>
                <a:gd name="T12" fmla="*/ 1 w 3044"/>
                <a:gd name="T13" fmla="*/ 1 h 520"/>
                <a:gd name="T14" fmla="*/ 1 w 3044"/>
                <a:gd name="T15" fmla="*/ 1 h 520"/>
                <a:gd name="T16" fmla="*/ 1 w 3044"/>
                <a:gd name="T17" fmla="*/ 1 h 520"/>
                <a:gd name="T18" fmla="*/ 1 w 3044"/>
                <a:gd name="T19" fmla="*/ 1 h 520"/>
                <a:gd name="T20" fmla="*/ 1 w 3044"/>
                <a:gd name="T21" fmla="*/ 1 h 520"/>
                <a:gd name="T22" fmla="*/ 1 w 3044"/>
                <a:gd name="T23" fmla="*/ 1 h 520"/>
                <a:gd name="T24" fmla="*/ 1 w 3044"/>
                <a:gd name="T25" fmla="*/ 1 h 520"/>
                <a:gd name="T26" fmla="*/ 1 w 3044"/>
                <a:gd name="T27" fmla="*/ 1 h 520"/>
                <a:gd name="T28" fmla="*/ 1 w 3044"/>
                <a:gd name="T29" fmla="*/ 1 h 520"/>
                <a:gd name="T30" fmla="*/ 1 w 3044"/>
                <a:gd name="T31" fmla="*/ 1 h 520"/>
                <a:gd name="T32" fmla="*/ 1 w 3044"/>
                <a:gd name="T33" fmla="*/ 1 h 520"/>
                <a:gd name="T34" fmla="*/ 1 w 3044"/>
                <a:gd name="T35" fmla="*/ 1 h 520"/>
                <a:gd name="T36" fmla="*/ 1 w 3044"/>
                <a:gd name="T37" fmla="*/ 1 h 520"/>
                <a:gd name="T38" fmla="*/ 1 w 3044"/>
                <a:gd name="T39" fmla="*/ 1 h 520"/>
                <a:gd name="T40" fmla="*/ 1 w 3044"/>
                <a:gd name="T41" fmla="*/ 1 h 520"/>
                <a:gd name="T42" fmla="*/ 1 w 3044"/>
                <a:gd name="T43" fmla="*/ 1 h 520"/>
                <a:gd name="T44" fmla="*/ 1 w 3044"/>
                <a:gd name="T45" fmla="*/ 1 h 520"/>
                <a:gd name="T46" fmla="*/ 1 w 3044"/>
                <a:gd name="T47" fmla="*/ 1 h 520"/>
                <a:gd name="T48" fmla="*/ 1 w 3044"/>
                <a:gd name="T49" fmla="*/ 1 h 520"/>
                <a:gd name="T50" fmla="*/ 1 w 3044"/>
                <a:gd name="T51" fmla="*/ 1 h 520"/>
                <a:gd name="T52" fmla="*/ 1 w 3044"/>
                <a:gd name="T53" fmla="*/ 1 h 520"/>
                <a:gd name="T54" fmla="*/ 1 w 3044"/>
                <a:gd name="T55" fmla="*/ 1 h 520"/>
                <a:gd name="T56" fmla="*/ 1 w 3044"/>
                <a:gd name="T57" fmla="*/ 1 h 520"/>
                <a:gd name="T58" fmla="*/ 1 w 3044"/>
                <a:gd name="T59" fmla="*/ 1 h 520"/>
                <a:gd name="T60" fmla="*/ 1 w 3044"/>
                <a:gd name="T61" fmla="*/ 1 h 520"/>
                <a:gd name="T62" fmla="*/ 1 w 3044"/>
                <a:gd name="T63" fmla="*/ 1 h 520"/>
                <a:gd name="T64" fmla="*/ 1 w 3044"/>
                <a:gd name="T65" fmla="*/ 1 h 520"/>
                <a:gd name="T66" fmla="*/ 1 w 3044"/>
                <a:gd name="T67" fmla="*/ 1 h 520"/>
                <a:gd name="T68" fmla="*/ 1 w 3044"/>
                <a:gd name="T69" fmla="*/ 1 h 520"/>
                <a:gd name="T70" fmla="*/ 1 w 3044"/>
                <a:gd name="T71" fmla="*/ 1 h 520"/>
                <a:gd name="T72" fmla="*/ 1 w 3044"/>
                <a:gd name="T73" fmla="*/ 1 h 520"/>
                <a:gd name="T74" fmla="*/ 1 w 3044"/>
                <a:gd name="T75" fmla="*/ 1 h 520"/>
                <a:gd name="T76" fmla="*/ 1 w 3044"/>
                <a:gd name="T77" fmla="*/ 1 h 520"/>
                <a:gd name="T78" fmla="*/ 1 w 3044"/>
                <a:gd name="T79" fmla="*/ 1 h 520"/>
                <a:gd name="T80" fmla="*/ 1 w 3044"/>
                <a:gd name="T81" fmla="*/ 1 h 520"/>
                <a:gd name="T82" fmla="*/ 1 w 3044"/>
                <a:gd name="T83" fmla="*/ 1 h 520"/>
                <a:gd name="T84" fmla="*/ 1 w 3044"/>
                <a:gd name="T85" fmla="*/ 1 h 520"/>
                <a:gd name="T86" fmla="*/ 1 w 3044"/>
                <a:gd name="T87" fmla="*/ 1 h 520"/>
                <a:gd name="T88" fmla="*/ 1 w 3044"/>
                <a:gd name="T89" fmla="*/ 1 h 520"/>
                <a:gd name="T90" fmla="*/ 1 w 3044"/>
                <a:gd name="T91" fmla="*/ 1 h 520"/>
                <a:gd name="T92" fmla="*/ 1 w 3044"/>
                <a:gd name="T93" fmla="*/ 1 h 520"/>
                <a:gd name="T94" fmla="*/ 1 w 3044"/>
                <a:gd name="T95" fmla="*/ 1 h 520"/>
                <a:gd name="T96" fmla="*/ 1 w 3044"/>
                <a:gd name="T97" fmla="*/ 1 h 520"/>
                <a:gd name="T98" fmla="*/ 1 w 3044"/>
                <a:gd name="T99" fmla="*/ 1 h 520"/>
                <a:gd name="T100" fmla="*/ 1 w 3044"/>
                <a:gd name="T101" fmla="*/ 1 h 520"/>
                <a:gd name="T102" fmla="*/ 1 w 3044"/>
                <a:gd name="T103" fmla="*/ 1 h 520"/>
                <a:gd name="T104" fmla="*/ 1 w 3044"/>
                <a:gd name="T105" fmla="*/ 1 h 520"/>
                <a:gd name="T106" fmla="*/ 1 w 3044"/>
                <a:gd name="T107" fmla="*/ 1 h 520"/>
                <a:gd name="T108" fmla="*/ 1 w 3044"/>
                <a:gd name="T109" fmla="*/ 1 h 520"/>
                <a:gd name="T110" fmla="*/ 1 w 3044"/>
                <a:gd name="T111" fmla="*/ 1 h 5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44"/>
                <a:gd name="T169" fmla="*/ 0 h 520"/>
                <a:gd name="T170" fmla="*/ 3044 w 3044"/>
                <a:gd name="T171" fmla="*/ 520 h 5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44" h="520">
                  <a:moveTo>
                    <a:pt x="0" y="511"/>
                  </a:moveTo>
                  <a:lnTo>
                    <a:pt x="6" y="512"/>
                  </a:lnTo>
                  <a:lnTo>
                    <a:pt x="12" y="514"/>
                  </a:lnTo>
                  <a:lnTo>
                    <a:pt x="18" y="515"/>
                  </a:lnTo>
                  <a:lnTo>
                    <a:pt x="24" y="517"/>
                  </a:lnTo>
                  <a:lnTo>
                    <a:pt x="30" y="518"/>
                  </a:lnTo>
                  <a:lnTo>
                    <a:pt x="35" y="520"/>
                  </a:lnTo>
                  <a:lnTo>
                    <a:pt x="41" y="520"/>
                  </a:lnTo>
                  <a:lnTo>
                    <a:pt x="47" y="517"/>
                  </a:lnTo>
                  <a:lnTo>
                    <a:pt x="53" y="517"/>
                  </a:lnTo>
                  <a:lnTo>
                    <a:pt x="59" y="515"/>
                  </a:lnTo>
                  <a:lnTo>
                    <a:pt x="65" y="514"/>
                  </a:lnTo>
                  <a:lnTo>
                    <a:pt x="71" y="514"/>
                  </a:lnTo>
                  <a:lnTo>
                    <a:pt x="78" y="515"/>
                  </a:lnTo>
                  <a:lnTo>
                    <a:pt x="83" y="514"/>
                  </a:lnTo>
                  <a:lnTo>
                    <a:pt x="88" y="514"/>
                  </a:lnTo>
                  <a:lnTo>
                    <a:pt x="96" y="511"/>
                  </a:lnTo>
                  <a:lnTo>
                    <a:pt x="102" y="510"/>
                  </a:lnTo>
                  <a:lnTo>
                    <a:pt x="108" y="510"/>
                  </a:lnTo>
                  <a:lnTo>
                    <a:pt x="113" y="510"/>
                  </a:lnTo>
                  <a:lnTo>
                    <a:pt x="119" y="511"/>
                  </a:lnTo>
                  <a:lnTo>
                    <a:pt x="125" y="512"/>
                  </a:lnTo>
                  <a:lnTo>
                    <a:pt x="131" y="514"/>
                  </a:lnTo>
                  <a:lnTo>
                    <a:pt x="137" y="514"/>
                  </a:lnTo>
                  <a:lnTo>
                    <a:pt x="143" y="512"/>
                  </a:lnTo>
                  <a:lnTo>
                    <a:pt x="149" y="511"/>
                  </a:lnTo>
                  <a:lnTo>
                    <a:pt x="155" y="510"/>
                  </a:lnTo>
                  <a:lnTo>
                    <a:pt x="161" y="510"/>
                  </a:lnTo>
                  <a:lnTo>
                    <a:pt x="166" y="508"/>
                  </a:lnTo>
                  <a:lnTo>
                    <a:pt x="172" y="508"/>
                  </a:lnTo>
                  <a:lnTo>
                    <a:pt x="178" y="510"/>
                  </a:lnTo>
                  <a:lnTo>
                    <a:pt x="184" y="508"/>
                  </a:lnTo>
                  <a:lnTo>
                    <a:pt x="190" y="510"/>
                  </a:lnTo>
                  <a:lnTo>
                    <a:pt x="196" y="510"/>
                  </a:lnTo>
                  <a:lnTo>
                    <a:pt x="202" y="511"/>
                  </a:lnTo>
                  <a:lnTo>
                    <a:pt x="208" y="511"/>
                  </a:lnTo>
                  <a:lnTo>
                    <a:pt x="215" y="512"/>
                  </a:lnTo>
                  <a:lnTo>
                    <a:pt x="220" y="512"/>
                  </a:lnTo>
                  <a:lnTo>
                    <a:pt x="225" y="514"/>
                  </a:lnTo>
                  <a:lnTo>
                    <a:pt x="233" y="514"/>
                  </a:lnTo>
                  <a:lnTo>
                    <a:pt x="239" y="515"/>
                  </a:lnTo>
                  <a:lnTo>
                    <a:pt x="245" y="515"/>
                  </a:lnTo>
                  <a:lnTo>
                    <a:pt x="250" y="517"/>
                  </a:lnTo>
                  <a:lnTo>
                    <a:pt x="256" y="517"/>
                  </a:lnTo>
                  <a:lnTo>
                    <a:pt x="262" y="518"/>
                  </a:lnTo>
                  <a:lnTo>
                    <a:pt x="268" y="518"/>
                  </a:lnTo>
                  <a:lnTo>
                    <a:pt x="274" y="518"/>
                  </a:lnTo>
                  <a:lnTo>
                    <a:pt x="280" y="517"/>
                  </a:lnTo>
                  <a:lnTo>
                    <a:pt x="286" y="515"/>
                  </a:lnTo>
                  <a:lnTo>
                    <a:pt x="292" y="514"/>
                  </a:lnTo>
                  <a:lnTo>
                    <a:pt x="298" y="514"/>
                  </a:lnTo>
                  <a:lnTo>
                    <a:pt x="303" y="514"/>
                  </a:lnTo>
                  <a:lnTo>
                    <a:pt x="309" y="515"/>
                  </a:lnTo>
                  <a:lnTo>
                    <a:pt x="315" y="515"/>
                  </a:lnTo>
                  <a:lnTo>
                    <a:pt x="321" y="515"/>
                  </a:lnTo>
                  <a:lnTo>
                    <a:pt x="327" y="515"/>
                  </a:lnTo>
                  <a:lnTo>
                    <a:pt x="334" y="515"/>
                  </a:lnTo>
                  <a:lnTo>
                    <a:pt x="339" y="515"/>
                  </a:lnTo>
                  <a:lnTo>
                    <a:pt x="345" y="515"/>
                  </a:lnTo>
                  <a:lnTo>
                    <a:pt x="352" y="517"/>
                  </a:lnTo>
                  <a:lnTo>
                    <a:pt x="358" y="515"/>
                  </a:lnTo>
                  <a:lnTo>
                    <a:pt x="362" y="517"/>
                  </a:lnTo>
                  <a:lnTo>
                    <a:pt x="370" y="517"/>
                  </a:lnTo>
                  <a:lnTo>
                    <a:pt x="376" y="517"/>
                  </a:lnTo>
                  <a:lnTo>
                    <a:pt x="382" y="518"/>
                  </a:lnTo>
                  <a:lnTo>
                    <a:pt x="387" y="520"/>
                  </a:lnTo>
                  <a:lnTo>
                    <a:pt x="393" y="520"/>
                  </a:lnTo>
                  <a:lnTo>
                    <a:pt x="399" y="520"/>
                  </a:lnTo>
                  <a:lnTo>
                    <a:pt x="405" y="518"/>
                  </a:lnTo>
                  <a:lnTo>
                    <a:pt x="411" y="517"/>
                  </a:lnTo>
                  <a:lnTo>
                    <a:pt x="417" y="515"/>
                  </a:lnTo>
                  <a:lnTo>
                    <a:pt x="423" y="514"/>
                  </a:lnTo>
                  <a:lnTo>
                    <a:pt x="429" y="512"/>
                  </a:lnTo>
                  <a:lnTo>
                    <a:pt x="435" y="512"/>
                  </a:lnTo>
                  <a:lnTo>
                    <a:pt x="440" y="512"/>
                  </a:lnTo>
                  <a:lnTo>
                    <a:pt x="446" y="512"/>
                  </a:lnTo>
                  <a:lnTo>
                    <a:pt x="452" y="514"/>
                  </a:lnTo>
                  <a:lnTo>
                    <a:pt x="458" y="514"/>
                  </a:lnTo>
                  <a:lnTo>
                    <a:pt x="464" y="515"/>
                  </a:lnTo>
                  <a:lnTo>
                    <a:pt x="471" y="517"/>
                  </a:lnTo>
                  <a:lnTo>
                    <a:pt x="476" y="517"/>
                  </a:lnTo>
                  <a:lnTo>
                    <a:pt x="482" y="517"/>
                  </a:lnTo>
                  <a:lnTo>
                    <a:pt x="489" y="517"/>
                  </a:lnTo>
                  <a:lnTo>
                    <a:pt x="495" y="517"/>
                  </a:lnTo>
                  <a:lnTo>
                    <a:pt x="501" y="517"/>
                  </a:lnTo>
                  <a:lnTo>
                    <a:pt x="507" y="517"/>
                  </a:lnTo>
                  <a:lnTo>
                    <a:pt x="513" y="515"/>
                  </a:lnTo>
                  <a:lnTo>
                    <a:pt x="518" y="515"/>
                  </a:lnTo>
                  <a:lnTo>
                    <a:pt x="524" y="514"/>
                  </a:lnTo>
                  <a:lnTo>
                    <a:pt x="530" y="514"/>
                  </a:lnTo>
                  <a:lnTo>
                    <a:pt x="536" y="514"/>
                  </a:lnTo>
                  <a:lnTo>
                    <a:pt x="542" y="514"/>
                  </a:lnTo>
                  <a:lnTo>
                    <a:pt x="548" y="514"/>
                  </a:lnTo>
                  <a:lnTo>
                    <a:pt x="554" y="514"/>
                  </a:lnTo>
                  <a:lnTo>
                    <a:pt x="560" y="514"/>
                  </a:lnTo>
                  <a:lnTo>
                    <a:pt x="566" y="514"/>
                  </a:lnTo>
                  <a:lnTo>
                    <a:pt x="571" y="514"/>
                  </a:lnTo>
                  <a:lnTo>
                    <a:pt x="577" y="514"/>
                  </a:lnTo>
                  <a:lnTo>
                    <a:pt x="583" y="514"/>
                  </a:lnTo>
                  <a:lnTo>
                    <a:pt x="591" y="514"/>
                  </a:lnTo>
                  <a:lnTo>
                    <a:pt x="595" y="515"/>
                  </a:lnTo>
                  <a:lnTo>
                    <a:pt x="601" y="515"/>
                  </a:lnTo>
                  <a:lnTo>
                    <a:pt x="608" y="515"/>
                  </a:lnTo>
                  <a:lnTo>
                    <a:pt x="614" y="515"/>
                  </a:lnTo>
                  <a:lnTo>
                    <a:pt x="619" y="514"/>
                  </a:lnTo>
                  <a:lnTo>
                    <a:pt x="626" y="512"/>
                  </a:lnTo>
                  <a:lnTo>
                    <a:pt x="632" y="511"/>
                  </a:lnTo>
                  <a:lnTo>
                    <a:pt x="638" y="510"/>
                  </a:lnTo>
                  <a:lnTo>
                    <a:pt x="644" y="510"/>
                  </a:lnTo>
                  <a:lnTo>
                    <a:pt x="650" y="508"/>
                  </a:lnTo>
                  <a:lnTo>
                    <a:pt x="655" y="508"/>
                  </a:lnTo>
                  <a:lnTo>
                    <a:pt x="661" y="510"/>
                  </a:lnTo>
                  <a:lnTo>
                    <a:pt x="667" y="511"/>
                  </a:lnTo>
                  <a:lnTo>
                    <a:pt x="673" y="512"/>
                  </a:lnTo>
                  <a:lnTo>
                    <a:pt x="679" y="514"/>
                  </a:lnTo>
                  <a:lnTo>
                    <a:pt x="685" y="515"/>
                  </a:lnTo>
                  <a:lnTo>
                    <a:pt x="691" y="517"/>
                  </a:lnTo>
                  <a:lnTo>
                    <a:pt x="697" y="517"/>
                  </a:lnTo>
                  <a:lnTo>
                    <a:pt x="703" y="517"/>
                  </a:lnTo>
                  <a:lnTo>
                    <a:pt x="708" y="517"/>
                  </a:lnTo>
                  <a:lnTo>
                    <a:pt x="714" y="517"/>
                  </a:lnTo>
                  <a:lnTo>
                    <a:pt x="720" y="517"/>
                  </a:lnTo>
                  <a:lnTo>
                    <a:pt x="728" y="515"/>
                  </a:lnTo>
                  <a:lnTo>
                    <a:pt x="733" y="514"/>
                  </a:lnTo>
                  <a:lnTo>
                    <a:pt x="738" y="514"/>
                  </a:lnTo>
                  <a:lnTo>
                    <a:pt x="745" y="512"/>
                  </a:lnTo>
                  <a:lnTo>
                    <a:pt x="751" y="511"/>
                  </a:lnTo>
                  <a:lnTo>
                    <a:pt x="757" y="510"/>
                  </a:lnTo>
                  <a:lnTo>
                    <a:pt x="763" y="508"/>
                  </a:lnTo>
                  <a:lnTo>
                    <a:pt x="769" y="508"/>
                  </a:lnTo>
                  <a:lnTo>
                    <a:pt x="775" y="508"/>
                  </a:lnTo>
                  <a:lnTo>
                    <a:pt x="781" y="510"/>
                  </a:lnTo>
                  <a:lnTo>
                    <a:pt x="787" y="511"/>
                  </a:lnTo>
                  <a:lnTo>
                    <a:pt x="792" y="512"/>
                  </a:lnTo>
                  <a:lnTo>
                    <a:pt x="798" y="512"/>
                  </a:lnTo>
                  <a:lnTo>
                    <a:pt x="804" y="514"/>
                  </a:lnTo>
                  <a:lnTo>
                    <a:pt x="810" y="512"/>
                  </a:lnTo>
                  <a:lnTo>
                    <a:pt x="816" y="511"/>
                  </a:lnTo>
                  <a:lnTo>
                    <a:pt x="822" y="511"/>
                  </a:lnTo>
                  <a:lnTo>
                    <a:pt x="828" y="511"/>
                  </a:lnTo>
                  <a:lnTo>
                    <a:pt x="834" y="510"/>
                  </a:lnTo>
                  <a:lnTo>
                    <a:pt x="840" y="511"/>
                  </a:lnTo>
                  <a:lnTo>
                    <a:pt x="845" y="512"/>
                  </a:lnTo>
                  <a:lnTo>
                    <a:pt x="851" y="514"/>
                  </a:lnTo>
                  <a:lnTo>
                    <a:pt x="857" y="514"/>
                  </a:lnTo>
                  <a:lnTo>
                    <a:pt x="865" y="515"/>
                  </a:lnTo>
                  <a:lnTo>
                    <a:pt x="870" y="515"/>
                  </a:lnTo>
                  <a:lnTo>
                    <a:pt x="875" y="515"/>
                  </a:lnTo>
                  <a:lnTo>
                    <a:pt x="882" y="517"/>
                  </a:lnTo>
                  <a:lnTo>
                    <a:pt x="888" y="517"/>
                  </a:lnTo>
                  <a:lnTo>
                    <a:pt x="894" y="518"/>
                  </a:lnTo>
                  <a:lnTo>
                    <a:pt x="900" y="518"/>
                  </a:lnTo>
                  <a:lnTo>
                    <a:pt x="906" y="518"/>
                  </a:lnTo>
                  <a:lnTo>
                    <a:pt x="912" y="517"/>
                  </a:lnTo>
                  <a:lnTo>
                    <a:pt x="918" y="517"/>
                  </a:lnTo>
                  <a:lnTo>
                    <a:pt x="923" y="515"/>
                  </a:lnTo>
                  <a:lnTo>
                    <a:pt x="929" y="515"/>
                  </a:lnTo>
                  <a:lnTo>
                    <a:pt x="935" y="515"/>
                  </a:lnTo>
                  <a:lnTo>
                    <a:pt x="941" y="517"/>
                  </a:lnTo>
                  <a:lnTo>
                    <a:pt x="947" y="517"/>
                  </a:lnTo>
                  <a:lnTo>
                    <a:pt x="953" y="518"/>
                  </a:lnTo>
                  <a:lnTo>
                    <a:pt x="959" y="518"/>
                  </a:lnTo>
                  <a:lnTo>
                    <a:pt x="965" y="518"/>
                  </a:lnTo>
                  <a:lnTo>
                    <a:pt x="971" y="518"/>
                  </a:lnTo>
                  <a:lnTo>
                    <a:pt x="976" y="517"/>
                  </a:lnTo>
                  <a:lnTo>
                    <a:pt x="984" y="517"/>
                  </a:lnTo>
                  <a:lnTo>
                    <a:pt x="990" y="515"/>
                  </a:lnTo>
                  <a:lnTo>
                    <a:pt x="994" y="515"/>
                  </a:lnTo>
                  <a:lnTo>
                    <a:pt x="1002" y="515"/>
                  </a:lnTo>
                  <a:lnTo>
                    <a:pt x="1007" y="517"/>
                  </a:lnTo>
                  <a:lnTo>
                    <a:pt x="1013" y="517"/>
                  </a:lnTo>
                  <a:lnTo>
                    <a:pt x="1019" y="517"/>
                  </a:lnTo>
                  <a:lnTo>
                    <a:pt x="1025" y="517"/>
                  </a:lnTo>
                  <a:lnTo>
                    <a:pt x="1031" y="517"/>
                  </a:lnTo>
                  <a:lnTo>
                    <a:pt x="1037" y="515"/>
                  </a:lnTo>
                  <a:lnTo>
                    <a:pt x="1043" y="515"/>
                  </a:lnTo>
                  <a:lnTo>
                    <a:pt x="1049" y="515"/>
                  </a:lnTo>
                  <a:lnTo>
                    <a:pt x="1055" y="515"/>
                  </a:lnTo>
                  <a:lnTo>
                    <a:pt x="1060" y="515"/>
                  </a:lnTo>
                  <a:lnTo>
                    <a:pt x="1066" y="517"/>
                  </a:lnTo>
                  <a:lnTo>
                    <a:pt x="1072" y="517"/>
                  </a:lnTo>
                  <a:lnTo>
                    <a:pt x="1078" y="515"/>
                  </a:lnTo>
                  <a:lnTo>
                    <a:pt x="1084" y="515"/>
                  </a:lnTo>
                  <a:lnTo>
                    <a:pt x="1090" y="514"/>
                  </a:lnTo>
                  <a:lnTo>
                    <a:pt x="1096" y="514"/>
                  </a:lnTo>
                  <a:lnTo>
                    <a:pt x="1102" y="514"/>
                  </a:lnTo>
                  <a:lnTo>
                    <a:pt x="1108" y="514"/>
                  </a:lnTo>
                  <a:lnTo>
                    <a:pt x="1113" y="514"/>
                  </a:lnTo>
                  <a:lnTo>
                    <a:pt x="1121" y="512"/>
                  </a:lnTo>
                  <a:lnTo>
                    <a:pt x="1127" y="511"/>
                  </a:lnTo>
                  <a:lnTo>
                    <a:pt x="1131" y="510"/>
                  </a:lnTo>
                  <a:lnTo>
                    <a:pt x="1138" y="508"/>
                  </a:lnTo>
                  <a:lnTo>
                    <a:pt x="1144" y="508"/>
                  </a:lnTo>
                  <a:lnTo>
                    <a:pt x="1150" y="508"/>
                  </a:lnTo>
                  <a:lnTo>
                    <a:pt x="1156" y="510"/>
                  </a:lnTo>
                  <a:lnTo>
                    <a:pt x="1162" y="512"/>
                  </a:lnTo>
                  <a:lnTo>
                    <a:pt x="1168" y="514"/>
                  </a:lnTo>
                  <a:lnTo>
                    <a:pt x="1174" y="515"/>
                  </a:lnTo>
                  <a:lnTo>
                    <a:pt x="1180" y="515"/>
                  </a:lnTo>
                  <a:lnTo>
                    <a:pt x="1186" y="514"/>
                  </a:lnTo>
                  <a:lnTo>
                    <a:pt x="1191" y="512"/>
                  </a:lnTo>
                  <a:lnTo>
                    <a:pt x="1197" y="511"/>
                  </a:lnTo>
                  <a:lnTo>
                    <a:pt x="1203" y="508"/>
                  </a:lnTo>
                  <a:lnTo>
                    <a:pt x="1209" y="508"/>
                  </a:lnTo>
                  <a:lnTo>
                    <a:pt x="1215" y="508"/>
                  </a:lnTo>
                  <a:lnTo>
                    <a:pt x="1221" y="511"/>
                  </a:lnTo>
                  <a:lnTo>
                    <a:pt x="1227" y="512"/>
                  </a:lnTo>
                  <a:lnTo>
                    <a:pt x="1233" y="512"/>
                  </a:lnTo>
                  <a:lnTo>
                    <a:pt x="1240" y="514"/>
                  </a:lnTo>
                  <a:lnTo>
                    <a:pt x="1246" y="514"/>
                  </a:lnTo>
                  <a:lnTo>
                    <a:pt x="1250" y="512"/>
                  </a:lnTo>
                  <a:lnTo>
                    <a:pt x="1258" y="512"/>
                  </a:lnTo>
                  <a:lnTo>
                    <a:pt x="1264" y="511"/>
                  </a:lnTo>
                  <a:lnTo>
                    <a:pt x="1270" y="511"/>
                  </a:lnTo>
                  <a:lnTo>
                    <a:pt x="1275" y="511"/>
                  </a:lnTo>
                  <a:lnTo>
                    <a:pt x="1281" y="512"/>
                  </a:lnTo>
                  <a:lnTo>
                    <a:pt x="1287" y="512"/>
                  </a:lnTo>
                  <a:lnTo>
                    <a:pt x="1293" y="514"/>
                  </a:lnTo>
                  <a:lnTo>
                    <a:pt x="1299" y="515"/>
                  </a:lnTo>
                  <a:lnTo>
                    <a:pt x="1305" y="515"/>
                  </a:lnTo>
                  <a:lnTo>
                    <a:pt x="1311" y="515"/>
                  </a:lnTo>
                  <a:lnTo>
                    <a:pt x="1317" y="515"/>
                  </a:lnTo>
                  <a:lnTo>
                    <a:pt x="1323" y="515"/>
                  </a:lnTo>
                  <a:lnTo>
                    <a:pt x="1328" y="515"/>
                  </a:lnTo>
                  <a:lnTo>
                    <a:pt x="1334" y="515"/>
                  </a:lnTo>
                  <a:lnTo>
                    <a:pt x="1340" y="515"/>
                  </a:lnTo>
                  <a:lnTo>
                    <a:pt x="1346" y="515"/>
                  </a:lnTo>
                  <a:lnTo>
                    <a:pt x="1352" y="515"/>
                  </a:lnTo>
                  <a:lnTo>
                    <a:pt x="1358" y="515"/>
                  </a:lnTo>
                  <a:lnTo>
                    <a:pt x="1364" y="514"/>
                  </a:lnTo>
                  <a:lnTo>
                    <a:pt x="1370" y="514"/>
                  </a:lnTo>
                  <a:lnTo>
                    <a:pt x="1377" y="512"/>
                  </a:lnTo>
                  <a:lnTo>
                    <a:pt x="1383" y="511"/>
                  </a:lnTo>
                  <a:lnTo>
                    <a:pt x="1387" y="510"/>
                  </a:lnTo>
                  <a:lnTo>
                    <a:pt x="1395" y="510"/>
                  </a:lnTo>
                  <a:lnTo>
                    <a:pt x="1401" y="510"/>
                  </a:lnTo>
                  <a:lnTo>
                    <a:pt x="1407" y="510"/>
                  </a:lnTo>
                  <a:lnTo>
                    <a:pt x="1412" y="511"/>
                  </a:lnTo>
                  <a:lnTo>
                    <a:pt x="1418" y="511"/>
                  </a:lnTo>
                  <a:lnTo>
                    <a:pt x="1424" y="511"/>
                  </a:lnTo>
                  <a:lnTo>
                    <a:pt x="1430" y="510"/>
                  </a:lnTo>
                  <a:lnTo>
                    <a:pt x="1436" y="510"/>
                  </a:lnTo>
                  <a:lnTo>
                    <a:pt x="1442" y="510"/>
                  </a:lnTo>
                  <a:lnTo>
                    <a:pt x="1448" y="510"/>
                  </a:lnTo>
                  <a:lnTo>
                    <a:pt x="1454" y="510"/>
                  </a:lnTo>
                  <a:lnTo>
                    <a:pt x="1460" y="511"/>
                  </a:lnTo>
                  <a:lnTo>
                    <a:pt x="1465" y="512"/>
                  </a:lnTo>
                  <a:lnTo>
                    <a:pt x="1471" y="514"/>
                  </a:lnTo>
                  <a:lnTo>
                    <a:pt x="1477" y="514"/>
                  </a:lnTo>
                  <a:lnTo>
                    <a:pt x="1483" y="514"/>
                  </a:lnTo>
                  <a:lnTo>
                    <a:pt x="1489" y="514"/>
                  </a:lnTo>
                  <a:lnTo>
                    <a:pt x="1496" y="514"/>
                  </a:lnTo>
                  <a:lnTo>
                    <a:pt x="1502" y="512"/>
                  </a:lnTo>
                  <a:lnTo>
                    <a:pt x="1507" y="511"/>
                  </a:lnTo>
                  <a:lnTo>
                    <a:pt x="1514" y="508"/>
                  </a:lnTo>
                  <a:lnTo>
                    <a:pt x="1520" y="508"/>
                  </a:lnTo>
                  <a:lnTo>
                    <a:pt x="1526" y="508"/>
                  </a:lnTo>
                  <a:lnTo>
                    <a:pt x="1532" y="510"/>
                  </a:lnTo>
                  <a:lnTo>
                    <a:pt x="1538" y="511"/>
                  </a:lnTo>
                  <a:lnTo>
                    <a:pt x="1543" y="512"/>
                  </a:lnTo>
                  <a:lnTo>
                    <a:pt x="1549" y="512"/>
                  </a:lnTo>
                  <a:lnTo>
                    <a:pt x="1555" y="512"/>
                  </a:lnTo>
                  <a:lnTo>
                    <a:pt x="1561" y="512"/>
                  </a:lnTo>
                  <a:lnTo>
                    <a:pt x="1567" y="514"/>
                  </a:lnTo>
                  <a:lnTo>
                    <a:pt x="1573" y="514"/>
                  </a:lnTo>
                  <a:lnTo>
                    <a:pt x="1579" y="515"/>
                  </a:lnTo>
                  <a:lnTo>
                    <a:pt x="1585" y="515"/>
                  </a:lnTo>
                  <a:lnTo>
                    <a:pt x="1591" y="515"/>
                  </a:lnTo>
                  <a:lnTo>
                    <a:pt x="1596" y="514"/>
                  </a:lnTo>
                  <a:lnTo>
                    <a:pt x="1602" y="514"/>
                  </a:lnTo>
                  <a:lnTo>
                    <a:pt x="1608" y="512"/>
                  </a:lnTo>
                  <a:lnTo>
                    <a:pt x="1614" y="512"/>
                  </a:lnTo>
                  <a:lnTo>
                    <a:pt x="1620" y="514"/>
                  </a:lnTo>
                  <a:lnTo>
                    <a:pt x="1626" y="514"/>
                  </a:lnTo>
                  <a:lnTo>
                    <a:pt x="1633" y="514"/>
                  </a:lnTo>
                  <a:lnTo>
                    <a:pt x="1639" y="514"/>
                  </a:lnTo>
                  <a:lnTo>
                    <a:pt x="1644" y="514"/>
                  </a:lnTo>
                  <a:lnTo>
                    <a:pt x="1651" y="511"/>
                  </a:lnTo>
                  <a:lnTo>
                    <a:pt x="1657" y="510"/>
                  </a:lnTo>
                  <a:lnTo>
                    <a:pt x="1663" y="508"/>
                  </a:lnTo>
                  <a:lnTo>
                    <a:pt x="1669" y="508"/>
                  </a:lnTo>
                  <a:lnTo>
                    <a:pt x="1675" y="508"/>
                  </a:lnTo>
                  <a:lnTo>
                    <a:pt x="1680" y="508"/>
                  </a:lnTo>
                  <a:lnTo>
                    <a:pt x="1686" y="508"/>
                  </a:lnTo>
                  <a:lnTo>
                    <a:pt x="1692" y="508"/>
                  </a:lnTo>
                  <a:lnTo>
                    <a:pt x="1698" y="508"/>
                  </a:lnTo>
                  <a:lnTo>
                    <a:pt x="1704" y="510"/>
                  </a:lnTo>
                  <a:lnTo>
                    <a:pt x="1710" y="511"/>
                  </a:lnTo>
                  <a:lnTo>
                    <a:pt x="1716" y="514"/>
                  </a:lnTo>
                  <a:lnTo>
                    <a:pt x="1722" y="514"/>
                  </a:lnTo>
                  <a:lnTo>
                    <a:pt x="1728" y="514"/>
                  </a:lnTo>
                  <a:lnTo>
                    <a:pt x="1733" y="512"/>
                  </a:lnTo>
                  <a:lnTo>
                    <a:pt x="1739" y="511"/>
                  </a:lnTo>
                  <a:lnTo>
                    <a:pt x="1745" y="510"/>
                  </a:lnTo>
                  <a:lnTo>
                    <a:pt x="1751" y="508"/>
                  </a:lnTo>
                  <a:lnTo>
                    <a:pt x="1758" y="508"/>
                  </a:lnTo>
                  <a:lnTo>
                    <a:pt x="1763" y="507"/>
                  </a:lnTo>
                  <a:lnTo>
                    <a:pt x="1770" y="505"/>
                  </a:lnTo>
                  <a:lnTo>
                    <a:pt x="1776" y="505"/>
                  </a:lnTo>
                  <a:lnTo>
                    <a:pt x="1782" y="505"/>
                  </a:lnTo>
                  <a:lnTo>
                    <a:pt x="1788" y="505"/>
                  </a:lnTo>
                  <a:lnTo>
                    <a:pt x="1794" y="505"/>
                  </a:lnTo>
                  <a:lnTo>
                    <a:pt x="1800" y="505"/>
                  </a:lnTo>
                  <a:lnTo>
                    <a:pt x="1806" y="504"/>
                  </a:lnTo>
                  <a:lnTo>
                    <a:pt x="1812" y="504"/>
                  </a:lnTo>
                  <a:lnTo>
                    <a:pt x="1817" y="502"/>
                  </a:lnTo>
                  <a:lnTo>
                    <a:pt x="1823" y="502"/>
                  </a:lnTo>
                  <a:lnTo>
                    <a:pt x="1829" y="502"/>
                  </a:lnTo>
                  <a:lnTo>
                    <a:pt x="1835" y="504"/>
                  </a:lnTo>
                  <a:lnTo>
                    <a:pt x="1841" y="504"/>
                  </a:lnTo>
                  <a:lnTo>
                    <a:pt x="1847" y="502"/>
                  </a:lnTo>
                  <a:lnTo>
                    <a:pt x="1853" y="502"/>
                  </a:lnTo>
                  <a:lnTo>
                    <a:pt x="1859" y="502"/>
                  </a:lnTo>
                  <a:lnTo>
                    <a:pt x="1865" y="501"/>
                  </a:lnTo>
                  <a:lnTo>
                    <a:pt x="1870" y="501"/>
                  </a:lnTo>
                  <a:lnTo>
                    <a:pt x="1876" y="499"/>
                  </a:lnTo>
                  <a:lnTo>
                    <a:pt x="1882" y="499"/>
                  </a:lnTo>
                  <a:lnTo>
                    <a:pt x="1890" y="498"/>
                  </a:lnTo>
                  <a:lnTo>
                    <a:pt x="1895" y="496"/>
                  </a:lnTo>
                  <a:lnTo>
                    <a:pt x="1900" y="496"/>
                  </a:lnTo>
                  <a:lnTo>
                    <a:pt x="1907" y="496"/>
                  </a:lnTo>
                  <a:lnTo>
                    <a:pt x="1913" y="498"/>
                  </a:lnTo>
                  <a:lnTo>
                    <a:pt x="1919" y="499"/>
                  </a:lnTo>
                  <a:lnTo>
                    <a:pt x="1925" y="499"/>
                  </a:lnTo>
                  <a:lnTo>
                    <a:pt x="1931" y="498"/>
                  </a:lnTo>
                  <a:lnTo>
                    <a:pt x="1937" y="495"/>
                  </a:lnTo>
                  <a:lnTo>
                    <a:pt x="1943" y="492"/>
                  </a:lnTo>
                  <a:lnTo>
                    <a:pt x="1948" y="489"/>
                  </a:lnTo>
                  <a:lnTo>
                    <a:pt x="1954" y="486"/>
                  </a:lnTo>
                  <a:lnTo>
                    <a:pt x="1960" y="483"/>
                  </a:lnTo>
                  <a:lnTo>
                    <a:pt x="1966" y="480"/>
                  </a:lnTo>
                  <a:lnTo>
                    <a:pt x="1972" y="479"/>
                  </a:lnTo>
                  <a:lnTo>
                    <a:pt x="1978" y="476"/>
                  </a:lnTo>
                  <a:lnTo>
                    <a:pt x="1984" y="473"/>
                  </a:lnTo>
                  <a:lnTo>
                    <a:pt x="1990" y="467"/>
                  </a:lnTo>
                  <a:lnTo>
                    <a:pt x="1996" y="458"/>
                  </a:lnTo>
                  <a:lnTo>
                    <a:pt x="2001" y="446"/>
                  </a:lnTo>
                  <a:lnTo>
                    <a:pt x="2007" y="433"/>
                  </a:lnTo>
                  <a:lnTo>
                    <a:pt x="2015" y="418"/>
                  </a:lnTo>
                  <a:lnTo>
                    <a:pt x="2019" y="403"/>
                  </a:lnTo>
                  <a:lnTo>
                    <a:pt x="2027" y="387"/>
                  </a:lnTo>
                  <a:lnTo>
                    <a:pt x="2032" y="370"/>
                  </a:lnTo>
                  <a:lnTo>
                    <a:pt x="2038" y="352"/>
                  </a:lnTo>
                  <a:lnTo>
                    <a:pt x="2044" y="331"/>
                  </a:lnTo>
                  <a:lnTo>
                    <a:pt x="2050" y="311"/>
                  </a:lnTo>
                  <a:lnTo>
                    <a:pt x="2056" y="289"/>
                  </a:lnTo>
                  <a:lnTo>
                    <a:pt x="2062" y="268"/>
                  </a:lnTo>
                  <a:lnTo>
                    <a:pt x="2068" y="249"/>
                  </a:lnTo>
                  <a:lnTo>
                    <a:pt x="2074" y="230"/>
                  </a:lnTo>
                  <a:lnTo>
                    <a:pt x="2080" y="215"/>
                  </a:lnTo>
                  <a:lnTo>
                    <a:pt x="2085" y="205"/>
                  </a:lnTo>
                  <a:lnTo>
                    <a:pt x="2091" y="202"/>
                  </a:lnTo>
                  <a:lnTo>
                    <a:pt x="2097" y="203"/>
                  </a:lnTo>
                  <a:lnTo>
                    <a:pt x="2103" y="211"/>
                  </a:lnTo>
                  <a:lnTo>
                    <a:pt x="2109" y="224"/>
                  </a:lnTo>
                  <a:lnTo>
                    <a:pt x="2115" y="239"/>
                  </a:lnTo>
                  <a:lnTo>
                    <a:pt x="2121" y="258"/>
                  </a:lnTo>
                  <a:lnTo>
                    <a:pt x="2127" y="278"/>
                  </a:lnTo>
                  <a:lnTo>
                    <a:pt x="2133" y="299"/>
                  </a:lnTo>
                  <a:lnTo>
                    <a:pt x="2138" y="321"/>
                  </a:lnTo>
                  <a:lnTo>
                    <a:pt x="2146" y="343"/>
                  </a:lnTo>
                  <a:lnTo>
                    <a:pt x="2152" y="367"/>
                  </a:lnTo>
                  <a:lnTo>
                    <a:pt x="2156" y="387"/>
                  </a:lnTo>
                  <a:lnTo>
                    <a:pt x="2163" y="406"/>
                  </a:lnTo>
                  <a:lnTo>
                    <a:pt x="2169" y="424"/>
                  </a:lnTo>
                  <a:lnTo>
                    <a:pt x="2175" y="439"/>
                  </a:lnTo>
                  <a:lnTo>
                    <a:pt x="2181" y="451"/>
                  </a:lnTo>
                  <a:lnTo>
                    <a:pt x="2187" y="458"/>
                  </a:lnTo>
                  <a:lnTo>
                    <a:pt x="2193" y="464"/>
                  </a:lnTo>
                  <a:lnTo>
                    <a:pt x="2199" y="467"/>
                  </a:lnTo>
                  <a:lnTo>
                    <a:pt x="2205" y="467"/>
                  </a:lnTo>
                  <a:lnTo>
                    <a:pt x="2211" y="462"/>
                  </a:lnTo>
                  <a:lnTo>
                    <a:pt x="2217" y="456"/>
                  </a:lnTo>
                  <a:lnTo>
                    <a:pt x="2222" y="446"/>
                  </a:lnTo>
                  <a:lnTo>
                    <a:pt x="2228" y="431"/>
                  </a:lnTo>
                  <a:lnTo>
                    <a:pt x="2234" y="411"/>
                  </a:lnTo>
                  <a:lnTo>
                    <a:pt x="2240" y="383"/>
                  </a:lnTo>
                  <a:lnTo>
                    <a:pt x="2246" y="349"/>
                  </a:lnTo>
                  <a:lnTo>
                    <a:pt x="2252" y="314"/>
                  </a:lnTo>
                  <a:lnTo>
                    <a:pt x="2258" y="274"/>
                  </a:lnTo>
                  <a:lnTo>
                    <a:pt x="2264" y="234"/>
                  </a:lnTo>
                  <a:lnTo>
                    <a:pt x="2271" y="193"/>
                  </a:lnTo>
                  <a:lnTo>
                    <a:pt x="2275" y="152"/>
                  </a:lnTo>
                  <a:lnTo>
                    <a:pt x="2283" y="109"/>
                  </a:lnTo>
                  <a:lnTo>
                    <a:pt x="2289" y="69"/>
                  </a:lnTo>
                  <a:lnTo>
                    <a:pt x="2295" y="37"/>
                  </a:lnTo>
                  <a:lnTo>
                    <a:pt x="2300" y="13"/>
                  </a:lnTo>
                  <a:lnTo>
                    <a:pt x="2306" y="0"/>
                  </a:lnTo>
                  <a:lnTo>
                    <a:pt x="2312" y="0"/>
                  </a:lnTo>
                  <a:lnTo>
                    <a:pt x="2318" y="9"/>
                  </a:lnTo>
                  <a:lnTo>
                    <a:pt x="2324" y="25"/>
                  </a:lnTo>
                  <a:lnTo>
                    <a:pt x="2330" y="47"/>
                  </a:lnTo>
                  <a:lnTo>
                    <a:pt x="2336" y="74"/>
                  </a:lnTo>
                  <a:lnTo>
                    <a:pt x="2342" y="103"/>
                  </a:lnTo>
                  <a:lnTo>
                    <a:pt x="2348" y="134"/>
                  </a:lnTo>
                  <a:lnTo>
                    <a:pt x="2353" y="163"/>
                  </a:lnTo>
                  <a:lnTo>
                    <a:pt x="2359" y="191"/>
                  </a:lnTo>
                  <a:lnTo>
                    <a:pt x="2365" y="218"/>
                  </a:lnTo>
                  <a:lnTo>
                    <a:pt x="2371" y="240"/>
                  </a:lnTo>
                  <a:lnTo>
                    <a:pt x="2377" y="261"/>
                  </a:lnTo>
                  <a:lnTo>
                    <a:pt x="2383" y="277"/>
                  </a:lnTo>
                  <a:lnTo>
                    <a:pt x="2390" y="290"/>
                  </a:lnTo>
                  <a:lnTo>
                    <a:pt x="2395" y="302"/>
                  </a:lnTo>
                  <a:lnTo>
                    <a:pt x="2402" y="311"/>
                  </a:lnTo>
                  <a:lnTo>
                    <a:pt x="2408" y="320"/>
                  </a:lnTo>
                  <a:lnTo>
                    <a:pt x="2412" y="330"/>
                  </a:lnTo>
                  <a:lnTo>
                    <a:pt x="2420" y="339"/>
                  </a:lnTo>
                  <a:lnTo>
                    <a:pt x="2426" y="348"/>
                  </a:lnTo>
                  <a:lnTo>
                    <a:pt x="2432" y="356"/>
                  </a:lnTo>
                  <a:lnTo>
                    <a:pt x="2437" y="364"/>
                  </a:lnTo>
                  <a:lnTo>
                    <a:pt x="2443" y="370"/>
                  </a:lnTo>
                  <a:lnTo>
                    <a:pt x="2449" y="377"/>
                  </a:lnTo>
                  <a:lnTo>
                    <a:pt x="2455" y="384"/>
                  </a:lnTo>
                  <a:lnTo>
                    <a:pt x="2461" y="390"/>
                  </a:lnTo>
                  <a:lnTo>
                    <a:pt x="2467" y="396"/>
                  </a:lnTo>
                  <a:lnTo>
                    <a:pt x="2473" y="399"/>
                  </a:lnTo>
                  <a:lnTo>
                    <a:pt x="2479" y="401"/>
                  </a:lnTo>
                  <a:lnTo>
                    <a:pt x="2485" y="401"/>
                  </a:lnTo>
                  <a:lnTo>
                    <a:pt x="2490" y="401"/>
                  </a:lnTo>
                  <a:lnTo>
                    <a:pt x="2496" y="403"/>
                  </a:lnTo>
                  <a:lnTo>
                    <a:pt x="2502" y="403"/>
                  </a:lnTo>
                  <a:lnTo>
                    <a:pt x="2508" y="405"/>
                  </a:lnTo>
                  <a:lnTo>
                    <a:pt x="2514" y="406"/>
                  </a:lnTo>
                  <a:lnTo>
                    <a:pt x="2520" y="408"/>
                  </a:lnTo>
                  <a:lnTo>
                    <a:pt x="2527" y="408"/>
                  </a:lnTo>
                  <a:lnTo>
                    <a:pt x="2532" y="409"/>
                  </a:lnTo>
                  <a:lnTo>
                    <a:pt x="2539" y="409"/>
                  </a:lnTo>
                  <a:lnTo>
                    <a:pt x="2545" y="411"/>
                  </a:lnTo>
                  <a:lnTo>
                    <a:pt x="2551" y="411"/>
                  </a:lnTo>
                  <a:lnTo>
                    <a:pt x="2557" y="414"/>
                  </a:lnTo>
                  <a:lnTo>
                    <a:pt x="2563" y="415"/>
                  </a:lnTo>
                  <a:lnTo>
                    <a:pt x="2568" y="418"/>
                  </a:lnTo>
                  <a:lnTo>
                    <a:pt x="2574" y="420"/>
                  </a:lnTo>
                  <a:lnTo>
                    <a:pt x="2580" y="421"/>
                  </a:lnTo>
                  <a:lnTo>
                    <a:pt x="2586" y="421"/>
                  </a:lnTo>
                  <a:lnTo>
                    <a:pt x="2592" y="421"/>
                  </a:lnTo>
                  <a:lnTo>
                    <a:pt x="2598" y="421"/>
                  </a:lnTo>
                  <a:lnTo>
                    <a:pt x="2604" y="421"/>
                  </a:lnTo>
                  <a:lnTo>
                    <a:pt x="2610" y="423"/>
                  </a:lnTo>
                  <a:lnTo>
                    <a:pt x="2616" y="426"/>
                  </a:lnTo>
                  <a:lnTo>
                    <a:pt x="2622" y="427"/>
                  </a:lnTo>
                  <a:lnTo>
                    <a:pt x="2627" y="429"/>
                  </a:lnTo>
                  <a:lnTo>
                    <a:pt x="2633" y="430"/>
                  </a:lnTo>
                  <a:lnTo>
                    <a:pt x="2639" y="431"/>
                  </a:lnTo>
                  <a:lnTo>
                    <a:pt x="2647" y="433"/>
                  </a:lnTo>
                  <a:lnTo>
                    <a:pt x="2651" y="433"/>
                  </a:lnTo>
                  <a:lnTo>
                    <a:pt x="2657" y="433"/>
                  </a:lnTo>
                  <a:lnTo>
                    <a:pt x="2664" y="431"/>
                  </a:lnTo>
                  <a:lnTo>
                    <a:pt x="2670" y="430"/>
                  </a:lnTo>
                  <a:lnTo>
                    <a:pt x="2676" y="430"/>
                  </a:lnTo>
                  <a:lnTo>
                    <a:pt x="2682" y="430"/>
                  </a:lnTo>
                  <a:lnTo>
                    <a:pt x="2688" y="431"/>
                  </a:lnTo>
                  <a:lnTo>
                    <a:pt x="2694" y="434"/>
                  </a:lnTo>
                  <a:lnTo>
                    <a:pt x="2700" y="437"/>
                  </a:lnTo>
                  <a:lnTo>
                    <a:pt x="2705" y="440"/>
                  </a:lnTo>
                  <a:lnTo>
                    <a:pt x="2711" y="442"/>
                  </a:lnTo>
                  <a:lnTo>
                    <a:pt x="2717" y="445"/>
                  </a:lnTo>
                  <a:lnTo>
                    <a:pt x="2723" y="446"/>
                  </a:lnTo>
                  <a:lnTo>
                    <a:pt x="2729" y="448"/>
                  </a:lnTo>
                  <a:lnTo>
                    <a:pt x="2735" y="446"/>
                  </a:lnTo>
                  <a:lnTo>
                    <a:pt x="2741" y="445"/>
                  </a:lnTo>
                  <a:lnTo>
                    <a:pt x="2747" y="443"/>
                  </a:lnTo>
                  <a:lnTo>
                    <a:pt x="2753" y="442"/>
                  </a:lnTo>
                  <a:lnTo>
                    <a:pt x="2758" y="443"/>
                  </a:lnTo>
                  <a:lnTo>
                    <a:pt x="2764" y="445"/>
                  </a:lnTo>
                  <a:lnTo>
                    <a:pt x="2770" y="446"/>
                  </a:lnTo>
                  <a:lnTo>
                    <a:pt x="2776" y="446"/>
                  </a:lnTo>
                  <a:lnTo>
                    <a:pt x="2784" y="446"/>
                  </a:lnTo>
                  <a:lnTo>
                    <a:pt x="2788" y="445"/>
                  </a:lnTo>
                  <a:lnTo>
                    <a:pt x="2795" y="445"/>
                  </a:lnTo>
                  <a:lnTo>
                    <a:pt x="2801" y="445"/>
                  </a:lnTo>
                  <a:lnTo>
                    <a:pt x="2807" y="445"/>
                  </a:lnTo>
                  <a:lnTo>
                    <a:pt x="2813" y="443"/>
                  </a:lnTo>
                  <a:lnTo>
                    <a:pt x="2819" y="442"/>
                  </a:lnTo>
                  <a:lnTo>
                    <a:pt x="2825" y="442"/>
                  </a:lnTo>
                  <a:lnTo>
                    <a:pt x="2831" y="442"/>
                  </a:lnTo>
                  <a:lnTo>
                    <a:pt x="2837" y="442"/>
                  </a:lnTo>
                  <a:lnTo>
                    <a:pt x="2842" y="443"/>
                  </a:lnTo>
                  <a:lnTo>
                    <a:pt x="2848" y="445"/>
                  </a:lnTo>
                  <a:lnTo>
                    <a:pt x="2854" y="446"/>
                  </a:lnTo>
                  <a:lnTo>
                    <a:pt x="2860" y="446"/>
                  </a:lnTo>
                  <a:lnTo>
                    <a:pt x="2866" y="445"/>
                  </a:lnTo>
                  <a:lnTo>
                    <a:pt x="2872" y="442"/>
                  </a:lnTo>
                  <a:lnTo>
                    <a:pt x="2878" y="440"/>
                  </a:lnTo>
                  <a:lnTo>
                    <a:pt x="2884" y="439"/>
                  </a:lnTo>
                  <a:lnTo>
                    <a:pt x="2890" y="437"/>
                  </a:lnTo>
                  <a:lnTo>
                    <a:pt x="2895" y="437"/>
                  </a:lnTo>
                  <a:lnTo>
                    <a:pt x="2903" y="439"/>
                  </a:lnTo>
                  <a:lnTo>
                    <a:pt x="2907" y="439"/>
                  </a:lnTo>
                  <a:lnTo>
                    <a:pt x="2913" y="439"/>
                  </a:lnTo>
                  <a:lnTo>
                    <a:pt x="2920" y="440"/>
                  </a:lnTo>
                  <a:lnTo>
                    <a:pt x="2926" y="442"/>
                  </a:lnTo>
                  <a:lnTo>
                    <a:pt x="2932" y="445"/>
                  </a:lnTo>
                  <a:lnTo>
                    <a:pt x="2938" y="448"/>
                  </a:lnTo>
                  <a:lnTo>
                    <a:pt x="2944" y="451"/>
                  </a:lnTo>
                  <a:lnTo>
                    <a:pt x="2950" y="451"/>
                  </a:lnTo>
                  <a:lnTo>
                    <a:pt x="2956" y="452"/>
                  </a:lnTo>
                  <a:lnTo>
                    <a:pt x="2962" y="454"/>
                  </a:lnTo>
                  <a:lnTo>
                    <a:pt x="2968" y="454"/>
                  </a:lnTo>
                  <a:lnTo>
                    <a:pt x="2973" y="455"/>
                  </a:lnTo>
                  <a:lnTo>
                    <a:pt x="2979" y="455"/>
                  </a:lnTo>
                  <a:lnTo>
                    <a:pt x="2985" y="455"/>
                  </a:lnTo>
                  <a:lnTo>
                    <a:pt x="2991" y="455"/>
                  </a:lnTo>
                  <a:lnTo>
                    <a:pt x="2997" y="454"/>
                  </a:lnTo>
                  <a:lnTo>
                    <a:pt x="3003" y="454"/>
                  </a:lnTo>
                  <a:lnTo>
                    <a:pt x="3009" y="452"/>
                  </a:lnTo>
                  <a:lnTo>
                    <a:pt x="3015" y="451"/>
                  </a:lnTo>
                  <a:lnTo>
                    <a:pt x="3021" y="449"/>
                  </a:lnTo>
                  <a:lnTo>
                    <a:pt x="3027" y="449"/>
                  </a:lnTo>
                  <a:lnTo>
                    <a:pt x="3032" y="449"/>
                  </a:lnTo>
                  <a:lnTo>
                    <a:pt x="3040" y="449"/>
                  </a:lnTo>
                  <a:lnTo>
                    <a:pt x="3044" y="449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18" name="Freeform 198"/>
            <p:cNvSpPr>
              <a:spLocks noChangeArrowheads="1"/>
            </p:cNvSpPr>
            <p:nvPr/>
          </p:nvSpPr>
          <p:spPr bwMode="auto">
            <a:xfrm>
              <a:off x="2606" y="1431"/>
              <a:ext cx="1523" cy="419"/>
            </a:xfrm>
            <a:custGeom>
              <a:avLst/>
              <a:gdLst>
                <a:gd name="T0" fmla="*/ 1 w 3046"/>
                <a:gd name="T1" fmla="*/ 1 h 838"/>
                <a:gd name="T2" fmla="*/ 1 w 3046"/>
                <a:gd name="T3" fmla="*/ 1 h 838"/>
                <a:gd name="T4" fmla="*/ 1 w 3046"/>
                <a:gd name="T5" fmla="*/ 1 h 838"/>
                <a:gd name="T6" fmla="*/ 1 w 3046"/>
                <a:gd name="T7" fmla="*/ 1 h 838"/>
                <a:gd name="T8" fmla="*/ 1 w 3046"/>
                <a:gd name="T9" fmla="*/ 1 h 838"/>
                <a:gd name="T10" fmla="*/ 1 w 3046"/>
                <a:gd name="T11" fmla="*/ 1 h 838"/>
                <a:gd name="T12" fmla="*/ 1 w 3046"/>
                <a:gd name="T13" fmla="*/ 1 h 838"/>
                <a:gd name="T14" fmla="*/ 1 w 3046"/>
                <a:gd name="T15" fmla="*/ 1 h 838"/>
                <a:gd name="T16" fmla="*/ 1 w 3046"/>
                <a:gd name="T17" fmla="*/ 1 h 838"/>
                <a:gd name="T18" fmla="*/ 1 w 3046"/>
                <a:gd name="T19" fmla="*/ 1 h 838"/>
                <a:gd name="T20" fmla="*/ 1 w 3046"/>
                <a:gd name="T21" fmla="*/ 1 h 838"/>
                <a:gd name="T22" fmla="*/ 1 w 3046"/>
                <a:gd name="T23" fmla="*/ 1 h 838"/>
                <a:gd name="T24" fmla="*/ 1 w 3046"/>
                <a:gd name="T25" fmla="*/ 1 h 838"/>
                <a:gd name="T26" fmla="*/ 1 w 3046"/>
                <a:gd name="T27" fmla="*/ 1 h 838"/>
                <a:gd name="T28" fmla="*/ 1 w 3046"/>
                <a:gd name="T29" fmla="*/ 1 h 838"/>
                <a:gd name="T30" fmla="*/ 1 w 3046"/>
                <a:gd name="T31" fmla="*/ 1 h 838"/>
                <a:gd name="T32" fmla="*/ 1 w 3046"/>
                <a:gd name="T33" fmla="*/ 1 h 838"/>
                <a:gd name="T34" fmla="*/ 1 w 3046"/>
                <a:gd name="T35" fmla="*/ 1 h 838"/>
                <a:gd name="T36" fmla="*/ 1 w 3046"/>
                <a:gd name="T37" fmla="*/ 1 h 838"/>
                <a:gd name="T38" fmla="*/ 1 w 3046"/>
                <a:gd name="T39" fmla="*/ 1 h 838"/>
                <a:gd name="T40" fmla="*/ 1 w 3046"/>
                <a:gd name="T41" fmla="*/ 1 h 838"/>
                <a:gd name="T42" fmla="*/ 1 w 3046"/>
                <a:gd name="T43" fmla="*/ 1 h 838"/>
                <a:gd name="T44" fmla="*/ 1 w 3046"/>
                <a:gd name="T45" fmla="*/ 1 h 838"/>
                <a:gd name="T46" fmla="*/ 1 w 3046"/>
                <a:gd name="T47" fmla="*/ 1 h 838"/>
                <a:gd name="T48" fmla="*/ 1 w 3046"/>
                <a:gd name="T49" fmla="*/ 1 h 838"/>
                <a:gd name="T50" fmla="*/ 1 w 3046"/>
                <a:gd name="T51" fmla="*/ 1 h 838"/>
                <a:gd name="T52" fmla="*/ 1 w 3046"/>
                <a:gd name="T53" fmla="*/ 1 h 838"/>
                <a:gd name="T54" fmla="*/ 1 w 3046"/>
                <a:gd name="T55" fmla="*/ 1 h 838"/>
                <a:gd name="T56" fmla="*/ 1 w 3046"/>
                <a:gd name="T57" fmla="*/ 1 h 838"/>
                <a:gd name="T58" fmla="*/ 1 w 3046"/>
                <a:gd name="T59" fmla="*/ 1 h 838"/>
                <a:gd name="T60" fmla="*/ 1 w 3046"/>
                <a:gd name="T61" fmla="*/ 1 h 838"/>
                <a:gd name="T62" fmla="*/ 1 w 3046"/>
                <a:gd name="T63" fmla="*/ 1 h 838"/>
                <a:gd name="T64" fmla="*/ 1 w 3046"/>
                <a:gd name="T65" fmla="*/ 1 h 838"/>
                <a:gd name="T66" fmla="*/ 1 w 3046"/>
                <a:gd name="T67" fmla="*/ 1 h 838"/>
                <a:gd name="T68" fmla="*/ 1 w 3046"/>
                <a:gd name="T69" fmla="*/ 1 h 838"/>
                <a:gd name="T70" fmla="*/ 1 w 3046"/>
                <a:gd name="T71" fmla="*/ 1 h 838"/>
                <a:gd name="T72" fmla="*/ 1 w 3046"/>
                <a:gd name="T73" fmla="*/ 1 h 838"/>
                <a:gd name="T74" fmla="*/ 1 w 3046"/>
                <a:gd name="T75" fmla="*/ 1 h 838"/>
                <a:gd name="T76" fmla="*/ 1 w 3046"/>
                <a:gd name="T77" fmla="*/ 1 h 838"/>
                <a:gd name="T78" fmla="*/ 1 w 3046"/>
                <a:gd name="T79" fmla="*/ 1 h 838"/>
                <a:gd name="T80" fmla="*/ 1 w 3046"/>
                <a:gd name="T81" fmla="*/ 1 h 838"/>
                <a:gd name="T82" fmla="*/ 1 w 3046"/>
                <a:gd name="T83" fmla="*/ 1 h 838"/>
                <a:gd name="T84" fmla="*/ 1 w 3046"/>
                <a:gd name="T85" fmla="*/ 1 h 838"/>
                <a:gd name="T86" fmla="*/ 1 w 3046"/>
                <a:gd name="T87" fmla="*/ 1 h 838"/>
                <a:gd name="T88" fmla="*/ 1 w 3046"/>
                <a:gd name="T89" fmla="*/ 1 h 838"/>
                <a:gd name="T90" fmla="*/ 1 w 3046"/>
                <a:gd name="T91" fmla="*/ 1 h 838"/>
                <a:gd name="T92" fmla="*/ 1 w 3046"/>
                <a:gd name="T93" fmla="*/ 1 h 838"/>
                <a:gd name="T94" fmla="*/ 1 w 3046"/>
                <a:gd name="T95" fmla="*/ 1 h 838"/>
                <a:gd name="T96" fmla="*/ 1 w 3046"/>
                <a:gd name="T97" fmla="*/ 1 h 838"/>
                <a:gd name="T98" fmla="*/ 1 w 3046"/>
                <a:gd name="T99" fmla="*/ 1 h 838"/>
                <a:gd name="T100" fmla="*/ 1 w 3046"/>
                <a:gd name="T101" fmla="*/ 1 h 838"/>
                <a:gd name="T102" fmla="*/ 1 w 3046"/>
                <a:gd name="T103" fmla="*/ 1 h 838"/>
                <a:gd name="T104" fmla="*/ 1 w 3046"/>
                <a:gd name="T105" fmla="*/ 1 h 838"/>
                <a:gd name="T106" fmla="*/ 1 w 3046"/>
                <a:gd name="T107" fmla="*/ 1 h 838"/>
                <a:gd name="T108" fmla="*/ 1 w 3046"/>
                <a:gd name="T109" fmla="*/ 1 h 838"/>
                <a:gd name="T110" fmla="*/ 1 w 3046"/>
                <a:gd name="T111" fmla="*/ 1 h 8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46"/>
                <a:gd name="T169" fmla="*/ 0 h 838"/>
                <a:gd name="T170" fmla="*/ 3046 w 3046"/>
                <a:gd name="T171" fmla="*/ 838 h 8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46" h="838">
                  <a:moveTo>
                    <a:pt x="0" y="833"/>
                  </a:moveTo>
                  <a:lnTo>
                    <a:pt x="8" y="832"/>
                  </a:lnTo>
                  <a:lnTo>
                    <a:pt x="13" y="830"/>
                  </a:lnTo>
                  <a:lnTo>
                    <a:pt x="19" y="830"/>
                  </a:lnTo>
                  <a:lnTo>
                    <a:pt x="25" y="832"/>
                  </a:lnTo>
                  <a:lnTo>
                    <a:pt x="31" y="833"/>
                  </a:lnTo>
                  <a:lnTo>
                    <a:pt x="37" y="836"/>
                  </a:lnTo>
                  <a:lnTo>
                    <a:pt x="43" y="838"/>
                  </a:lnTo>
                  <a:lnTo>
                    <a:pt x="49" y="838"/>
                  </a:lnTo>
                  <a:lnTo>
                    <a:pt x="55" y="835"/>
                  </a:lnTo>
                  <a:lnTo>
                    <a:pt x="61" y="832"/>
                  </a:lnTo>
                  <a:lnTo>
                    <a:pt x="66" y="829"/>
                  </a:lnTo>
                  <a:lnTo>
                    <a:pt x="72" y="827"/>
                  </a:lnTo>
                  <a:lnTo>
                    <a:pt x="78" y="826"/>
                  </a:lnTo>
                  <a:lnTo>
                    <a:pt x="84" y="826"/>
                  </a:lnTo>
                  <a:lnTo>
                    <a:pt x="90" y="827"/>
                  </a:lnTo>
                  <a:lnTo>
                    <a:pt x="96" y="829"/>
                  </a:lnTo>
                  <a:lnTo>
                    <a:pt x="102" y="829"/>
                  </a:lnTo>
                  <a:lnTo>
                    <a:pt x="108" y="830"/>
                  </a:lnTo>
                  <a:lnTo>
                    <a:pt x="115" y="832"/>
                  </a:lnTo>
                  <a:lnTo>
                    <a:pt x="119" y="833"/>
                  </a:lnTo>
                  <a:lnTo>
                    <a:pt x="125" y="832"/>
                  </a:lnTo>
                  <a:lnTo>
                    <a:pt x="133" y="832"/>
                  </a:lnTo>
                  <a:lnTo>
                    <a:pt x="139" y="830"/>
                  </a:lnTo>
                  <a:lnTo>
                    <a:pt x="145" y="827"/>
                  </a:lnTo>
                  <a:lnTo>
                    <a:pt x="150" y="826"/>
                  </a:lnTo>
                  <a:lnTo>
                    <a:pt x="156" y="824"/>
                  </a:lnTo>
                  <a:lnTo>
                    <a:pt x="162" y="823"/>
                  </a:lnTo>
                  <a:lnTo>
                    <a:pt x="168" y="823"/>
                  </a:lnTo>
                  <a:lnTo>
                    <a:pt x="174" y="824"/>
                  </a:lnTo>
                  <a:lnTo>
                    <a:pt x="180" y="824"/>
                  </a:lnTo>
                  <a:lnTo>
                    <a:pt x="186" y="826"/>
                  </a:lnTo>
                  <a:lnTo>
                    <a:pt x="192" y="826"/>
                  </a:lnTo>
                  <a:lnTo>
                    <a:pt x="198" y="827"/>
                  </a:lnTo>
                  <a:lnTo>
                    <a:pt x="203" y="827"/>
                  </a:lnTo>
                  <a:lnTo>
                    <a:pt x="209" y="827"/>
                  </a:lnTo>
                  <a:lnTo>
                    <a:pt x="215" y="827"/>
                  </a:lnTo>
                  <a:lnTo>
                    <a:pt x="221" y="827"/>
                  </a:lnTo>
                  <a:lnTo>
                    <a:pt x="227" y="829"/>
                  </a:lnTo>
                  <a:lnTo>
                    <a:pt x="233" y="832"/>
                  </a:lnTo>
                  <a:lnTo>
                    <a:pt x="239" y="832"/>
                  </a:lnTo>
                  <a:lnTo>
                    <a:pt x="245" y="832"/>
                  </a:lnTo>
                  <a:lnTo>
                    <a:pt x="252" y="832"/>
                  </a:lnTo>
                  <a:lnTo>
                    <a:pt x="256" y="832"/>
                  </a:lnTo>
                  <a:lnTo>
                    <a:pt x="262" y="829"/>
                  </a:lnTo>
                  <a:lnTo>
                    <a:pt x="270" y="829"/>
                  </a:lnTo>
                  <a:lnTo>
                    <a:pt x="276" y="826"/>
                  </a:lnTo>
                  <a:lnTo>
                    <a:pt x="281" y="824"/>
                  </a:lnTo>
                  <a:lnTo>
                    <a:pt x="287" y="821"/>
                  </a:lnTo>
                  <a:lnTo>
                    <a:pt x="293" y="821"/>
                  </a:lnTo>
                  <a:lnTo>
                    <a:pt x="299" y="821"/>
                  </a:lnTo>
                  <a:lnTo>
                    <a:pt x="305" y="821"/>
                  </a:lnTo>
                  <a:lnTo>
                    <a:pt x="311" y="823"/>
                  </a:lnTo>
                  <a:lnTo>
                    <a:pt x="317" y="821"/>
                  </a:lnTo>
                  <a:lnTo>
                    <a:pt x="323" y="820"/>
                  </a:lnTo>
                  <a:lnTo>
                    <a:pt x="329" y="817"/>
                  </a:lnTo>
                  <a:lnTo>
                    <a:pt x="334" y="814"/>
                  </a:lnTo>
                  <a:lnTo>
                    <a:pt x="340" y="813"/>
                  </a:lnTo>
                  <a:lnTo>
                    <a:pt x="346" y="813"/>
                  </a:lnTo>
                  <a:lnTo>
                    <a:pt x="352" y="814"/>
                  </a:lnTo>
                  <a:lnTo>
                    <a:pt x="358" y="817"/>
                  </a:lnTo>
                  <a:lnTo>
                    <a:pt x="364" y="820"/>
                  </a:lnTo>
                  <a:lnTo>
                    <a:pt x="371" y="823"/>
                  </a:lnTo>
                  <a:lnTo>
                    <a:pt x="376" y="823"/>
                  </a:lnTo>
                  <a:lnTo>
                    <a:pt x="382" y="823"/>
                  </a:lnTo>
                  <a:lnTo>
                    <a:pt x="389" y="821"/>
                  </a:lnTo>
                  <a:lnTo>
                    <a:pt x="395" y="820"/>
                  </a:lnTo>
                  <a:lnTo>
                    <a:pt x="401" y="820"/>
                  </a:lnTo>
                  <a:lnTo>
                    <a:pt x="407" y="818"/>
                  </a:lnTo>
                  <a:lnTo>
                    <a:pt x="413" y="818"/>
                  </a:lnTo>
                  <a:lnTo>
                    <a:pt x="418" y="820"/>
                  </a:lnTo>
                  <a:lnTo>
                    <a:pt x="424" y="821"/>
                  </a:lnTo>
                  <a:lnTo>
                    <a:pt x="430" y="824"/>
                  </a:lnTo>
                  <a:lnTo>
                    <a:pt x="436" y="827"/>
                  </a:lnTo>
                  <a:lnTo>
                    <a:pt x="442" y="829"/>
                  </a:lnTo>
                  <a:lnTo>
                    <a:pt x="448" y="829"/>
                  </a:lnTo>
                  <a:lnTo>
                    <a:pt x="454" y="829"/>
                  </a:lnTo>
                  <a:lnTo>
                    <a:pt x="460" y="829"/>
                  </a:lnTo>
                  <a:lnTo>
                    <a:pt x="466" y="829"/>
                  </a:lnTo>
                  <a:lnTo>
                    <a:pt x="471" y="829"/>
                  </a:lnTo>
                  <a:lnTo>
                    <a:pt x="477" y="829"/>
                  </a:lnTo>
                  <a:lnTo>
                    <a:pt x="483" y="830"/>
                  </a:lnTo>
                  <a:lnTo>
                    <a:pt x="489" y="829"/>
                  </a:lnTo>
                  <a:lnTo>
                    <a:pt x="495" y="827"/>
                  </a:lnTo>
                  <a:lnTo>
                    <a:pt x="501" y="824"/>
                  </a:lnTo>
                  <a:lnTo>
                    <a:pt x="508" y="823"/>
                  </a:lnTo>
                  <a:lnTo>
                    <a:pt x="513" y="823"/>
                  </a:lnTo>
                  <a:lnTo>
                    <a:pt x="519" y="821"/>
                  </a:lnTo>
                  <a:lnTo>
                    <a:pt x="526" y="817"/>
                  </a:lnTo>
                  <a:lnTo>
                    <a:pt x="532" y="805"/>
                  </a:lnTo>
                  <a:lnTo>
                    <a:pt x="538" y="785"/>
                  </a:lnTo>
                  <a:lnTo>
                    <a:pt x="544" y="746"/>
                  </a:lnTo>
                  <a:lnTo>
                    <a:pt x="550" y="689"/>
                  </a:lnTo>
                  <a:lnTo>
                    <a:pt x="555" y="609"/>
                  </a:lnTo>
                  <a:lnTo>
                    <a:pt x="561" y="506"/>
                  </a:lnTo>
                  <a:lnTo>
                    <a:pt x="567" y="385"/>
                  </a:lnTo>
                  <a:lnTo>
                    <a:pt x="573" y="260"/>
                  </a:lnTo>
                  <a:lnTo>
                    <a:pt x="579" y="145"/>
                  </a:lnTo>
                  <a:lnTo>
                    <a:pt x="585" y="56"/>
                  </a:lnTo>
                  <a:lnTo>
                    <a:pt x="591" y="4"/>
                  </a:lnTo>
                  <a:lnTo>
                    <a:pt x="597" y="0"/>
                  </a:lnTo>
                  <a:lnTo>
                    <a:pt x="603" y="41"/>
                  </a:lnTo>
                  <a:lnTo>
                    <a:pt x="608" y="120"/>
                  </a:lnTo>
                  <a:lnTo>
                    <a:pt x="614" y="228"/>
                  </a:lnTo>
                  <a:lnTo>
                    <a:pt x="620" y="346"/>
                  </a:lnTo>
                  <a:lnTo>
                    <a:pt x="628" y="458"/>
                  </a:lnTo>
                  <a:lnTo>
                    <a:pt x="632" y="558"/>
                  </a:lnTo>
                  <a:lnTo>
                    <a:pt x="638" y="637"/>
                  </a:lnTo>
                  <a:lnTo>
                    <a:pt x="645" y="698"/>
                  </a:lnTo>
                  <a:lnTo>
                    <a:pt x="651" y="739"/>
                  </a:lnTo>
                  <a:lnTo>
                    <a:pt x="657" y="765"/>
                  </a:lnTo>
                  <a:lnTo>
                    <a:pt x="663" y="783"/>
                  </a:lnTo>
                  <a:lnTo>
                    <a:pt x="669" y="793"/>
                  </a:lnTo>
                  <a:lnTo>
                    <a:pt x="675" y="799"/>
                  </a:lnTo>
                  <a:lnTo>
                    <a:pt x="681" y="804"/>
                  </a:lnTo>
                  <a:lnTo>
                    <a:pt x="686" y="808"/>
                  </a:lnTo>
                  <a:lnTo>
                    <a:pt x="692" y="811"/>
                  </a:lnTo>
                  <a:lnTo>
                    <a:pt x="698" y="813"/>
                  </a:lnTo>
                  <a:lnTo>
                    <a:pt x="704" y="814"/>
                  </a:lnTo>
                  <a:lnTo>
                    <a:pt x="710" y="814"/>
                  </a:lnTo>
                  <a:lnTo>
                    <a:pt x="716" y="814"/>
                  </a:lnTo>
                  <a:lnTo>
                    <a:pt x="722" y="814"/>
                  </a:lnTo>
                  <a:lnTo>
                    <a:pt x="728" y="814"/>
                  </a:lnTo>
                  <a:lnTo>
                    <a:pt x="734" y="815"/>
                  </a:lnTo>
                  <a:lnTo>
                    <a:pt x="739" y="818"/>
                  </a:lnTo>
                  <a:lnTo>
                    <a:pt x="745" y="821"/>
                  </a:lnTo>
                  <a:lnTo>
                    <a:pt x="751" y="821"/>
                  </a:lnTo>
                  <a:lnTo>
                    <a:pt x="757" y="821"/>
                  </a:lnTo>
                  <a:lnTo>
                    <a:pt x="765" y="820"/>
                  </a:lnTo>
                  <a:lnTo>
                    <a:pt x="769" y="818"/>
                  </a:lnTo>
                  <a:lnTo>
                    <a:pt x="775" y="820"/>
                  </a:lnTo>
                  <a:lnTo>
                    <a:pt x="782" y="820"/>
                  </a:lnTo>
                  <a:lnTo>
                    <a:pt x="788" y="823"/>
                  </a:lnTo>
                  <a:lnTo>
                    <a:pt x="794" y="824"/>
                  </a:lnTo>
                  <a:lnTo>
                    <a:pt x="800" y="826"/>
                  </a:lnTo>
                  <a:lnTo>
                    <a:pt x="806" y="826"/>
                  </a:lnTo>
                  <a:lnTo>
                    <a:pt x="812" y="826"/>
                  </a:lnTo>
                  <a:lnTo>
                    <a:pt x="818" y="824"/>
                  </a:lnTo>
                  <a:lnTo>
                    <a:pt x="823" y="823"/>
                  </a:lnTo>
                  <a:lnTo>
                    <a:pt x="829" y="820"/>
                  </a:lnTo>
                  <a:lnTo>
                    <a:pt x="835" y="820"/>
                  </a:lnTo>
                  <a:lnTo>
                    <a:pt x="841" y="820"/>
                  </a:lnTo>
                  <a:lnTo>
                    <a:pt x="847" y="820"/>
                  </a:lnTo>
                  <a:lnTo>
                    <a:pt x="853" y="823"/>
                  </a:lnTo>
                  <a:lnTo>
                    <a:pt x="859" y="824"/>
                  </a:lnTo>
                  <a:lnTo>
                    <a:pt x="865" y="826"/>
                  </a:lnTo>
                  <a:lnTo>
                    <a:pt x="871" y="826"/>
                  </a:lnTo>
                  <a:lnTo>
                    <a:pt x="876" y="826"/>
                  </a:lnTo>
                  <a:lnTo>
                    <a:pt x="884" y="824"/>
                  </a:lnTo>
                  <a:lnTo>
                    <a:pt x="888" y="823"/>
                  </a:lnTo>
                  <a:lnTo>
                    <a:pt x="894" y="820"/>
                  </a:lnTo>
                  <a:lnTo>
                    <a:pt x="901" y="817"/>
                  </a:lnTo>
                  <a:lnTo>
                    <a:pt x="907" y="815"/>
                  </a:lnTo>
                  <a:lnTo>
                    <a:pt x="913" y="814"/>
                  </a:lnTo>
                  <a:lnTo>
                    <a:pt x="919" y="814"/>
                  </a:lnTo>
                  <a:lnTo>
                    <a:pt x="925" y="814"/>
                  </a:lnTo>
                  <a:lnTo>
                    <a:pt x="931" y="814"/>
                  </a:lnTo>
                  <a:lnTo>
                    <a:pt x="937" y="814"/>
                  </a:lnTo>
                  <a:lnTo>
                    <a:pt x="943" y="814"/>
                  </a:lnTo>
                  <a:lnTo>
                    <a:pt x="949" y="814"/>
                  </a:lnTo>
                  <a:lnTo>
                    <a:pt x="954" y="817"/>
                  </a:lnTo>
                  <a:lnTo>
                    <a:pt x="960" y="818"/>
                  </a:lnTo>
                  <a:lnTo>
                    <a:pt x="966" y="820"/>
                  </a:lnTo>
                  <a:lnTo>
                    <a:pt x="972" y="820"/>
                  </a:lnTo>
                  <a:lnTo>
                    <a:pt x="978" y="818"/>
                  </a:lnTo>
                  <a:lnTo>
                    <a:pt x="984" y="815"/>
                  </a:lnTo>
                  <a:lnTo>
                    <a:pt x="990" y="814"/>
                  </a:lnTo>
                  <a:lnTo>
                    <a:pt x="996" y="814"/>
                  </a:lnTo>
                  <a:lnTo>
                    <a:pt x="1002" y="814"/>
                  </a:lnTo>
                  <a:lnTo>
                    <a:pt x="1008" y="813"/>
                  </a:lnTo>
                  <a:lnTo>
                    <a:pt x="1013" y="813"/>
                  </a:lnTo>
                  <a:lnTo>
                    <a:pt x="1021" y="814"/>
                  </a:lnTo>
                  <a:lnTo>
                    <a:pt x="1027" y="814"/>
                  </a:lnTo>
                  <a:lnTo>
                    <a:pt x="1031" y="815"/>
                  </a:lnTo>
                  <a:lnTo>
                    <a:pt x="1038" y="817"/>
                  </a:lnTo>
                  <a:lnTo>
                    <a:pt x="1044" y="817"/>
                  </a:lnTo>
                  <a:lnTo>
                    <a:pt x="1050" y="817"/>
                  </a:lnTo>
                  <a:lnTo>
                    <a:pt x="1056" y="815"/>
                  </a:lnTo>
                  <a:lnTo>
                    <a:pt x="1062" y="817"/>
                  </a:lnTo>
                  <a:lnTo>
                    <a:pt x="1068" y="818"/>
                  </a:lnTo>
                  <a:lnTo>
                    <a:pt x="1074" y="818"/>
                  </a:lnTo>
                  <a:lnTo>
                    <a:pt x="1080" y="818"/>
                  </a:lnTo>
                  <a:lnTo>
                    <a:pt x="1086" y="817"/>
                  </a:lnTo>
                  <a:lnTo>
                    <a:pt x="1091" y="817"/>
                  </a:lnTo>
                  <a:lnTo>
                    <a:pt x="1097" y="817"/>
                  </a:lnTo>
                  <a:lnTo>
                    <a:pt x="1103" y="817"/>
                  </a:lnTo>
                  <a:lnTo>
                    <a:pt x="1109" y="818"/>
                  </a:lnTo>
                  <a:lnTo>
                    <a:pt x="1115" y="818"/>
                  </a:lnTo>
                  <a:lnTo>
                    <a:pt x="1121" y="818"/>
                  </a:lnTo>
                  <a:lnTo>
                    <a:pt x="1127" y="817"/>
                  </a:lnTo>
                  <a:lnTo>
                    <a:pt x="1133" y="817"/>
                  </a:lnTo>
                  <a:lnTo>
                    <a:pt x="1140" y="817"/>
                  </a:lnTo>
                  <a:lnTo>
                    <a:pt x="1144" y="815"/>
                  </a:lnTo>
                  <a:lnTo>
                    <a:pt x="1150" y="815"/>
                  </a:lnTo>
                  <a:lnTo>
                    <a:pt x="1158" y="815"/>
                  </a:lnTo>
                  <a:lnTo>
                    <a:pt x="1164" y="814"/>
                  </a:lnTo>
                  <a:lnTo>
                    <a:pt x="1168" y="814"/>
                  </a:lnTo>
                  <a:lnTo>
                    <a:pt x="1175" y="814"/>
                  </a:lnTo>
                  <a:lnTo>
                    <a:pt x="1181" y="815"/>
                  </a:lnTo>
                  <a:lnTo>
                    <a:pt x="1187" y="815"/>
                  </a:lnTo>
                  <a:lnTo>
                    <a:pt x="1193" y="814"/>
                  </a:lnTo>
                  <a:lnTo>
                    <a:pt x="1199" y="814"/>
                  </a:lnTo>
                  <a:lnTo>
                    <a:pt x="1205" y="813"/>
                  </a:lnTo>
                  <a:lnTo>
                    <a:pt x="1211" y="813"/>
                  </a:lnTo>
                  <a:lnTo>
                    <a:pt x="1217" y="813"/>
                  </a:lnTo>
                  <a:lnTo>
                    <a:pt x="1223" y="814"/>
                  </a:lnTo>
                  <a:lnTo>
                    <a:pt x="1228" y="814"/>
                  </a:lnTo>
                  <a:lnTo>
                    <a:pt x="1234" y="814"/>
                  </a:lnTo>
                  <a:lnTo>
                    <a:pt x="1240" y="814"/>
                  </a:lnTo>
                  <a:lnTo>
                    <a:pt x="1246" y="814"/>
                  </a:lnTo>
                  <a:lnTo>
                    <a:pt x="1252" y="814"/>
                  </a:lnTo>
                  <a:lnTo>
                    <a:pt x="1258" y="814"/>
                  </a:lnTo>
                  <a:lnTo>
                    <a:pt x="1264" y="814"/>
                  </a:lnTo>
                  <a:lnTo>
                    <a:pt x="1270" y="814"/>
                  </a:lnTo>
                  <a:lnTo>
                    <a:pt x="1277" y="815"/>
                  </a:lnTo>
                  <a:lnTo>
                    <a:pt x="1283" y="817"/>
                  </a:lnTo>
                  <a:lnTo>
                    <a:pt x="1287" y="817"/>
                  </a:lnTo>
                  <a:lnTo>
                    <a:pt x="1295" y="817"/>
                  </a:lnTo>
                  <a:lnTo>
                    <a:pt x="1301" y="815"/>
                  </a:lnTo>
                  <a:lnTo>
                    <a:pt x="1306" y="815"/>
                  </a:lnTo>
                  <a:lnTo>
                    <a:pt x="1312" y="814"/>
                  </a:lnTo>
                  <a:lnTo>
                    <a:pt x="1318" y="814"/>
                  </a:lnTo>
                  <a:lnTo>
                    <a:pt x="1324" y="814"/>
                  </a:lnTo>
                  <a:lnTo>
                    <a:pt x="1330" y="813"/>
                  </a:lnTo>
                  <a:lnTo>
                    <a:pt x="1336" y="813"/>
                  </a:lnTo>
                  <a:lnTo>
                    <a:pt x="1342" y="813"/>
                  </a:lnTo>
                  <a:lnTo>
                    <a:pt x="1348" y="813"/>
                  </a:lnTo>
                  <a:lnTo>
                    <a:pt x="1354" y="813"/>
                  </a:lnTo>
                  <a:lnTo>
                    <a:pt x="1359" y="813"/>
                  </a:lnTo>
                  <a:lnTo>
                    <a:pt x="1365" y="813"/>
                  </a:lnTo>
                  <a:lnTo>
                    <a:pt x="1371" y="811"/>
                  </a:lnTo>
                  <a:lnTo>
                    <a:pt x="1377" y="810"/>
                  </a:lnTo>
                  <a:lnTo>
                    <a:pt x="1383" y="808"/>
                  </a:lnTo>
                  <a:lnTo>
                    <a:pt x="1389" y="808"/>
                  </a:lnTo>
                  <a:lnTo>
                    <a:pt x="1396" y="810"/>
                  </a:lnTo>
                  <a:lnTo>
                    <a:pt x="1401" y="810"/>
                  </a:lnTo>
                  <a:lnTo>
                    <a:pt x="1407" y="810"/>
                  </a:lnTo>
                  <a:lnTo>
                    <a:pt x="1414" y="810"/>
                  </a:lnTo>
                  <a:lnTo>
                    <a:pt x="1420" y="810"/>
                  </a:lnTo>
                  <a:lnTo>
                    <a:pt x="1424" y="808"/>
                  </a:lnTo>
                  <a:lnTo>
                    <a:pt x="1432" y="810"/>
                  </a:lnTo>
                  <a:lnTo>
                    <a:pt x="1438" y="811"/>
                  </a:lnTo>
                  <a:lnTo>
                    <a:pt x="1443" y="811"/>
                  </a:lnTo>
                  <a:lnTo>
                    <a:pt x="1449" y="811"/>
                  </a:lnTo>
                  <a:lnTo>
                    <a:pt x="1455" y="813"/>
                  </a:lnTo>
                  <a:lnTo>
                    <a:pt x="1461" y="814"/>
                  </a:lnTo>
                  <a:lnTo>
                    <a:pt x="1467" y="815"/>
                  </a:lnTo>
                  <a:lnTo>
                    <a:pt x="1473" y="817"/>
                  </a:lnTo>
                  <a:lnTo>
                    <a:pt x="1479" y="817"/>
                  </a:lnTo>
                  <a:lnTo>
                    <a:pt x="1485" y="815"/>
                  </a:lnTo>
                  <a:lnTo>
                    <a:pt x="1491" y="811"/>
                  </a:lnTo>
                  <a:lnTo>
                    <a:pt x="1496" y="807"/>
                  </a:lnTo>
                  <a:lnTo>
                    <a:pt x="1502" y="802"/>
                  </a:lnTo>
                  <a:lnTo>
                    <a:pt x="1508" y="798"/>
                  </a:lnTo>
                  <a:lnTo>
                    <a:pt x="1514" y="795"/>
                  </a:lnTo>
                  <a:lnTo>
                    <a:pt x="1520" y="795"/>
                  </a:lnTo>
                  <a:lnTo>
                    <a:pt x="1526" y="795"/>
                  </a:lnTo>
                  <a:lnTo>
                    <a:pt x="1533" y="798"/>
                  </a:lnTo>
                  <a:lnTo>
                    <a:pt x="1539" y="799"/>
                  </a:lnTo>
                  <a:lnTo>
                    <a:pt x="1544" y="799"/>
                  </a:lnTo>
                  <a:lnTo>
                    <a:pt x="1551" y="801"/>
                  </a:lnTo>
                  <a:lnTo>
                    <a:pt x="1557" y="801"/>
                  </a:lnTo>
                  <a:lnTo>
                    <a:pt x="1563" y="799"/>
                  </a:lnTo>
                  <a:lnTo>
                    <a:pt x="1569" y="799"/>
                  </a:lnTo>
                  <a:lnTo>
                    <a:pt x="1575" y="799"/>
                  </a:lnTo>
                  <a:lnTo>
                    <a:pt x="1580" y="801"/>
                  </a:lnTo>
                  <a:lnTo>
                    <a:pt x="1586" y="802"/>
                  </a:lnTo>
                  <a:lnTo>
                    <a:pt x="1592" y="802"/>
                  </a:lnTo>
                  <a:lnTo>
                    <a:pt x="1598" y="802"/>
                  </a:lnTo>
                  <a:lnTo>
                    <a:pt x="1604" y="802"/>
                  </a:lnTo>
                  <a:lnTo>
                    <a:pt x="1610" y="799"/>
                  </a:lnTo>
                  <a:lnTo>
                    <a:pt x="1616" y="799"/>
                  </a:lnTo>
                  <a:lnTo>
                    <a:pt x="1622" y="799"/>
                  </a:lnTo>
                  <a:lnTo>
                    <a:pt x="1628" y="799"/>
                  </a:lnTo>
                  <a:lnTo>
                    <a:pt x="1633" y="799"/>
                  </a:lnTo>
                  <a:lnTo>
                    <a:pt x="1639" y="799"/>
                  </a:lnTo>
                  <a:lnTo>
                    <a:pt x="1645" y="798"/>
                  </a:lnTo>
                  <a:lnTo>
                    <a:pt x="1651" y="798"/>
                  </a:lnTo>
                  <a:lnTo>
                    <a:pt x="1657" y="796"/>
                  </a:lnTo>
                  <a:lnTo>
                    <a:pt x="1663" y="796"/>
                  </a:lnTo>
                  <a:lnTo>
                    <a:pt x="1670" y="796"/>
                  </a:lnTo>
                  <a:lnTo>
                    <a:pt x="1676" y="795"/>
                  </a:lnTo>
                  <a:lnTo>
                    <a:pt x="1681" y="796"/>
                  </a:lnTo>
                  <a:lnTo>
                    <a:pt x="1688" y="798"/>
                  </a:lnTo>
                  <a:lnTo>
                    <a:pt x="1694" y="799"/>
                  </a:lnTo>
                  <a:lnTo>
                    <a:pt x="1700" y="802"/>
                  </a:lnTo>
                  <a:lnTo>
                    <a:pt x="1706" y="804"/>
                  </a:lnTo>
                  <a:lnTo>
                    <a:pt x="1711" y="802"/>
                  </a:lnTo>
                  <a:lnTo>
                    <a:pt x="1717" y="801"/>
                  </a:lnTo>
                  <a:lnTo>
                    <a:pt x="1723" y="796"/>
                  </a:lnTo>
                  <a:lnTo>
                    <a:pt x="1729" y="793"/>
                  </a:lnTo>
                  <a:lnTo>
                    <a:pt x="1735" y="790"/>
                  </a:lnTo>
                  <a:lnTo>
                    <a:pt x="1741" y="789"/>
                  </a:lnTo>
                  <a:lnTo>
                    <a:pt x="1747" y="786"/>
                  </a:lnTo>
                  <a:lnTo>
                    <a:pt x="1753" y="785"/>
                  </a:lnTo>
                  <a:lnTo>
                    <a:pt x="1759" y="782"/>
                  </a:lnTo>
                  <a:lnTo>
                    <a:pt x="1764" y="782"/>
                  </a:lnTo>
                  <a:lnTo>
                    <a:pt x="1770" y="782"/>
                  </a:lnTo>
                  <a:lnTo>
                    <a:pt x="1776" y="785"/>
                  </a:lnTo>
                  <a:lnTo>
                    <a:pt x="1782" y="786"/>
                  </a:lnTo>
                  <a:lnTo>
                    <a:pt x="1790" y="787"/>
                  </a:lnTo>
                  <a:lnTo>
                    <a:pt x="1795" y="790"/>
                  </a:lnTo>
                  <a:lnTo>
                    <a:pt x="1800" y="790"/>
                  </a:lnTo>
                  <a:lnTo>
                    <a:pt x="1807" y="790"/>
                  </a:lnTo>
                  <a:lnTo>
                    <a:pt x="1813" y="790"/>
                  </a:lnTo>
                  <a:lnTo>
                    <a:pt x="1819" y="789"/>
                  </a:lnTo>
                  <a:lnTo>
                    <a:pt x="1825" y="787"/>
                  </a:lnTo>
                  <a:lnTo>
                    <a:pt x="1831" y="787"/>
                  </a:lnTo>
                  <a:lnTo>
                    <a:pt x="1837" y="786"/>
                  </a:lnTo>
                  <a:lnTo>
                    <a:pt x="1843" y="785"/>
                  </a:lnTo>
                  <a:lnTo>
                    <a:pt x="1848" y="785"/>
                  </a:lnTo>
                  <a:lnTo>
                    <a:pt x="1854" y="785"/>
                  </a:lnTo>
                  <a:lnTo>
                    <a:pt x="1860" y="785"/>
                  </a:lnTo>
                  <a:lnTo>
                    <a:pt x="1866" y="786"/>
                  </a:lnTo>
                  <a:lnTo>
                    <a:pt x="1872" y="787"/>
                  </a:lnTo>
                  <a:lnTo>
                    <a:pt x="1878" y="789"/>
                  </a:lnTo>
                  <a:lnTo>
                    <a:pt x="1884" y="792"/>
                  </a:lnTo>
                  <a:lnTo>
                    <a:pt x="1890" y="793"/>
                  </a:lnTo>
                  <a:lnTo>
                    <a:pt x="1896" y="793"/>
                  </a:lnTo>
                  <a:lnTo>
                    <a:pt x="1901" y="792"/>
                  </a:lnTo>
                  <a:lnTo>
                    <a:pt x="1907" y="790"/>
                  </a:lnTo>
                  <a:lnTo>
                    <a:pt x="1913" y="789"/>
                  </a:lnTo>
                  <a:lnTo>
                    <a:pt x="1919" y="789"/>
                  </a:lnTo>
                  <a:lnTo>
                    <a:pt x="1926" y="787"/>
                  </a:lnTo>
                  <a:lnTo>
                    <a:pt x="1932" y="786"/>
                  </a:lnTo>
                  <a:lnTo>
                    <a:pt x="1937" y="785"/>
                  </a:lnTo>
                  <a:lnTo>
                    <a:pt x="1944" y="783"/>
                  </a:lnTo>
                  <a:lnTo>
                    <a:pt x="1950" y="782"/>
                  </a:lnTo>
                  <a:lnTo>
                    <a:pt x="1956" y="780"/>
                  </a:lnTo>
                  <a:lnTo>
                    <a:pt x="1962" y="779"/>
                  </a:lnTo>
                  <a:lnTo>
                    <a:pt x="1968" y="777"/>
                  </a:lnTo>
                  <a:lnTo>
                    <a:pt x="1974" y="776"/>
                  </a:lnTo>
                  <a:lnTo>
                    <a:pt x="1980" y="776"/>
                  </a:lnTo>
                  <a:lnTo>
                    <a:pt x="1985" y="776"/>
                  </a:lnTo>
                  <a:lnTo>
                    <a:pt x="1991" y="776"/>
                  </a:lnTo>
                  <a:lnTo>
                    <a:pt x="1997" y="774"/>
                  </a:lnTo>
                  <a:lnTo>
                    <a:pt x="2003" y="774"/>
                  </a:lnTo>
                  <a:lnTo>
                    <a:pt x="2009" y="773"/>
                  </a:lnTo>
                  <a:lnTo>
                    <a:pt x="2015" y="773"/>
                  </a:lnTo>
                  <a:lnTo>
                    <a:pt x="2021" y="771"/>
                  </a:lnTo>
                  <a:lnTo>
                    <a:pt x="2027" y="771"/>
                  </a:lnTo>
                  <a:lnTo>
                    <a:pt x="2033" y="770"/>
                  </a:lnTo>
                  <a:lnTo>
                    <a:pt x="2038" y="768"/>
                  </a:lnTo>
                  <a:lnTo>
                    <a:pt x="2046" y="767"/>
                  </a:lnTo>
                  <a:lnTo>
                    <a:pt x="2052" y="765"/>
                  </a:lnTo>
                  <a:lnTo>
                    <a:pt x="2056" y="764"/>
                  </a:lnTo>
                  <a:lnTo>
                    <a:pt x="2063" y="764"/>
                  </a:lnTo>
                  <a:lnTo>
                    <a:pt x="2069" y="764"/>
                  </a:lnTo>
                  <a:lnTo>
                    <a:pt x="2075" y="765"/>
                  </a:lnTo>
                  <a:lnTo>
                    <a:pt x="2081" y="765"/>
                  </a:lnTo>
                  <a:lnTo>
                    <a:pt x="2087" y="765"/>
                  </a:lnTo>
                  <a:lnTo>
                    <a:pt x="2093" y="765"/>
                  </a:lnTo>
                  <a:lnTo>
                    <a:pt x="2099" y="764"/>
                  </a:lnTo>
                  <a:lnTo>
                    <a:pt x="2105" y="762"/>
                  </a:lnTo>
                  <a:lnTo>
                    <a:pt x="2111" y="762"/>
                  </a:lnTo>
                  <a:lnTo>
                    <a:pt x="2116" y="761"/>
                  </a:lnTo>
                  <a:lnTo>
                    <a:pt x="2122" y="761"/>
                  </a:lnTo>
                  <a:lnTo>
                    <a:pt x="2128" y="759"/>
                  </a:lnTo>
                  <a:lnTo>
                    <a:pt x="2134" y="759"/>
                  </a:lnTo>
                  <a:lnTo>
                    <a:pt x="2140" y="758"/>
                  </a:lnTo>
                  <a:lnTo>
                    <a:pt x="2146" y="758"/>
                  </a:lnTo>
                  <a:lnTo>
                    <a:pt x="2152" y="758"/>
                  </a:lnTo>
                  <a:lnTo>
                    <a:pt x="2158" y="759"/>
                  </a:lnTo>
                  <a:lnTo>
                    <a:pt x="2164" y="759"/>
                  </a:lnTo>
                  <a:lnTo>
                    <a:pt x="2169" y="761"/>
                  </a:lnTo>
                  <a:lnTo>
                    <a:pt x="2175" y="759"/>
                  </a:lnTo>
                  <a:lnTo>
                    <a:pt x="2183" y="759"/>
                  </a:lnTo>
                  <a:lnTo>
                    <a:pt x="2189" y="758"/>
                  </a:lnTo>
                  <a:lnTo>
                    <a:pt x="2193" y="757"/>
                  </a:lnTo>
                  <a:lnTo>
                    <a:pt x="2200" y="755"/>
                  </a:lnTo>
                  <a:lnTo>
                    <a:pt x="2206" y="754"/>
                  </a:lnTo>
                  <a:lnTo>
                    <a:pt x="2212" y="752"/>
                  </a:lnTo>
                  <a:lnTo>
                    <a:pt x="2218" y="752"/>
                  </a:lnTo>
                  <a:lnTo>
                    <a:pt x="2224" y="752"/>
                  </a:lnTo>
                  <a:lnTo>
                    <a:pt x="2230" y="754"/>
                  </a:lnTo>
                  <a:lnTo>
                    <a:pt x="2236" y="755"/>
                  </a:lnTo>
                  <a:lnTo>
                    <a:pt x="2242" y="754"/>
                  </a:lnTo>
                  <a:lnTo>
                    <a:pt x="2248" y="752"/>
                  </a:lnTo>
                  <a:lnTo>
                    <a:pt x="2253" y="751"/>
                  </a:lnTo>
                  <a:lnTo>
                    <a:pt x="2259" y="749"/>
                  </a:lnTo>
                  <a:lnTo>
                    <a:pt x="2265" y="751"/>
                  </a:lnTo>
                  <a:lnTo>
                    <a:pt x="2271" y="754"/>
                  </a:lnTo>
                  <a:lnTo>
                    <a:pt x="2277" y="757"/>
                  </a:lnTo>
                  <a:lnTo>
                    <a:pt x="2283" y="759"/>
                  </a:lnTo>
                  <a:lnTo>
                    <a:pt x="2289" y="762"/>
                  </a:lnTo>
                  <a:lnTo>
                    <a:pt x="2295" y="762"/>
                  </a:lnTo>
                  <a:lnTo>
                    <a:pt x="2302" y="761"/>
                  </a:lnTo>
                  <a:lnTo>
                    <a:pt x="2308" y="757"/>
                  </a:lnTo>
                  <a:lnTo>
                    <a:pt x="2312" y="752"/>
                  </a:lnTo>
                  <a:lnTo>
                    <a:pt x="2320" y="745"/>
                  </a:lnTo>
                  <a:lnTo>
                    <a:pt x="2326" y="740"/>
                  </a:lnTo>
                  <a:lnTo>
                    <a:pt x="2331" y="737"/>
                  </a:lnTo>
                  <a:lnTo>
                    <a:pt x="2337" y="737"/>
                  </a:lnTo>
                  <a:lnTo>
                    <a:pt x="2343" y="739"/>
                  </a:lnTo>
                  <a:lnTo>
                    <a:pt x="2349" y="742"/>
                  </a:lnTo>
                  <a:lnTo>
                    <a:pt x="2355" y="743"/>
                  </a:lnTo>
                  <a:lnTo>
                    <a:pt x="2361" y="743"/>
                  </a:lnTo>
                  <a:lnTo>
                    <a:pt x="2367" y="743"/>
                  </a:lnTo>
                  <a:lnTo>
                    <a:pt x="2373" y="742"/>
                  </a:lnTo>
                  <a:lnTo>
                    <a:pt x="2379" y="742"/>
                  </a:lnTo>
                  <a:lnTo>
                    <a:pt x="2385" y="742"/>
                  </a:lnTo>
                  <a:lnTo>
                    <a:pt x="2390" y="740"/>
                  </a:lnTo>
                  <a:lnTo>
                    <a:pt x="2396" y="737"/>
                  </a:lnTo>
                  <a:lnTo>
                    <a:pt x="2402" y="736"/>
                  </a:lnTo>
                  <a:lnTo>
                    <a:pt x="2408" y="734"/>
                  </a:lnTo>
                  <a:lnTo>
                    <a:pt x="2414" y="733"/>
                  </a:lnTo>
                  <a:lnTo>
                    <a:pt x="2420" y="733"/>
                  </a:lnTo>
                  <a:lnTo>
                    <a:pt x="2426" y="734"/>
                  </a:lnTo>
                  <a:lnTo>
                    <a:pt x="2432" y="736"/>
                  </a:lnTo>
                  <a:lnTo>
                    <a:pt x="2439" y="736"/>
                  </a:lnTo>
                  <a:lnTo>
                    <a:pt x="2445" y="736"/>
                  </a:lnTo>
                  <a:lnTo>
                    <a:pt x="2449" y="733"/>
                  </a:lnTo>
                  <a:lnTo>
                    <a:pt x="2457" y="732"/>
                  </a:lnTo>
                  <a:lnTo>
                    <a:pt x="2463" y="730"/>
                  </a:lnTo>
                  <a:lnTo>
                    <a:pt x="2468" y="729"/>
                  </a:lnTo>
                  <a:lnTo>
                    <a:pt x="2474" y="729"/>
                  </a:lnTo>
                  <a:lnTo>
                    <a:pt x="2480" y="727"/>
                  </a:lnTo>
                  <a:lnTo>
                    <a:pt x="2486" y="726"/>
                  </a:lnTo>
                  <a:lnTo>
                    <a:pt x="2492" y="723"/>
                  </a:lnTo>
                  <a:lnTo>
                    <a:pt x="2498" y="721"/>
                  </a:lnTo>
                  <a:lnTo>
                    <a:pt x="2504" y="720"/>
                  </a:lnTo>
                  <a:lnTo>
                    <a:pt x="2510" y="721"/>
                  </a:lnTo>
                  <a:lnTo>
                    <a:pt x="2516" y="726"/>
                  </a:lnTo>
                  <a:lnTo>
                    <a:pt x="2521" y="729"/>
                  </a:lnTo>
                  <a:lnTo>
                    <a:pt x="2527" y="730"/>
                  </a:lnTo>
                  <a:lnTo>
                    <a:pt x="2533" y="732"/>
                  </a:lnTo>
                  <a:lnTo>
                    <a:pt x="2539" y="732"/>
                  </a:lnTo>
                  <a:lnTo>
                    <a:pt x="2545" y="730"/>
                  </a:lnTo>
                  <a:lnTo>
                    <a:pt x="2551" y="730"/>
                  </a:lnTo>
                  <a:lnTo>
                    <a:pt x="2557" y="730"/>
                  </a:lnTo>
                  <a:lnTo>
                    <a:pt x="2564" y="729"/>
                  </a:lnTo>
                  <a:lnTo>
                    <a:pt x="2569" y="727"/>
                  </a:lnTo>
                  <a:lnTo>
                    <a:pt x="2576" y="727"/>
                  </a:lnTo>
                  <a:lnTo>
                    <a:pt x="2582" y="724"/>
                  </a:lnTo>
                  <a:lnTo>
                    <a:pt x="2588" y="723"/>
                  </a:lnTo>
                  <a:lnTo>
                    <a:pt x="2594" y="721"/>
                  </a:lnTo>
                  <a:lnTo>
                    <a:pt x="2600" y="720"/>
                  </a:lnTo>
                  <a:lnTo>
                    <a:pt x="2605" y="721"/>
                  </a:lnTo>
                  <a:lnTo>
                    <a:pt x="2611" y="721"/>
                  </a:lnTo>
                  <a:lnTo>
                    <a:pt x="2617" y="721"/>
                  </a:lnTo>
                  <a:lnTo>
                    <a:pt x="2623" y="721"/>
                  </a:lnTo>
                  <a:lnTo>
                    <a:pt x="2629" y="721"/>
                  </a:lnTo>
                  <a:lnTo>
                    <a:pt x="2635" y="720"/>
                  </a:lnTo>
                  <a:lnTo>
                    <a:pt x="2641" y="721"/>
                  </a:lnTo>
                  <a:lnTo>
                    <a:pt x="2647" y="724"/>
                  </a:lnTo>
                  <a:lnTo>
                    <a:pt x="2653" y="729"/>
                  </a:lnTo>
                  <a:lnTo>
                    <a:pt x="2658" y="734"/>
                  </a:lnTo>
                  <a:lnTo>
                    <a:pt x="2664" y="737"/>
                  </a:lnTo>
                  <a:lnTo>
                    <a:pt x="2670" y="736"/>
                  </a:lnTo>
                  <a:lnTo>
                    <a:pt x="2676" y="733"/>
                  </a:lnTo>
                  <a:lnTo>
                    <a:pt x="2683" y="727"/>
                  </a:lnTo>
                  <a:lnTo>
                    <a:pt x="2688" y="720"/>
                  </a:lnTo>
                  <a:lnTo>
                    <a:pt x="2695" y="714"/>
                  </a:lnTo>
                  <a:lnTo>
                    <a:pt x="2701" y="711"/>
                  </a:lnTo>
                  <a:lnTo>
                    <a:pt x="2706" y="709"/>
                  </a:lnTo>
                  <a:lnTo>
                    <a:pt x="2713" y="708"/>
                  </a:lnTo>
                  <a:lnTo>
                    <a:pt x="2719" y="708"/>
                  </a:lnTo>
                  <a:lnTo>
                    <a:pt x="2725" y="708"/>
                  </a:lnTo>
                  <a:lnTo>
                    <a:pt x="2731" y="709"/>
                  </a:lnTo>
                  <a:lnTo>
                    <a:pt x="2736" y="712"/>
                  </a:lnTo>
                  <a:lnTo>
                    <a:pt x="2742" y="714"/>
                  </a:lnTo>
                  <a:lnTo>
                    <a:pt x="2748" y="715"/>
                  </a:lnTo>
                  <a:lnTo>
                    <a:pt x="2754" y="714"/>
                  </a:lnTo>
                  <a:lnTo>
                    <a:pt x="2760" y="712"/>
                  </a:lnTo>
                  <a:lnTo>
                    <a:pt x="2766" y="711"/>
                  </a:lnTo>
                  <a:lnTo>
                    <a:pt x="2772" y="712"/>
                  </a:lnTo>
                  <a:lnTo>
                    <a:pt x="2778" y="715"/>
                  </a:lnTo>
                  <a:lnTo>
                    <a:pt x="2784" y="718"/>
                  </a:lnTo>
                  <a:lnTo>
                    <a:pt x="2790" y="724"/>
                  </a:lnTo>
                  <a:lnTo>
                    <a:pt x="2795" y="729"/>
                  </a:lnTo>
                  <a:lnTo>
                    <a:pt x="2801" y="732"/>
                  </a:lnTo>
                  <a:lnTo>
                    <a:pt x="2807" y="733"/>
                  </a:lnTo>
                  <a:lnTo>
                    <a:pt x="2813" y="730"/>
                  </a:lnTo>
                  <a:lnTo>
                    <a:pt x="2820" y="727"/>
                  </a:lnTo>
                  <a:lnTo>
                    <a:pt x="2825" y="723"/>
                  </a:lnTo>
                  <a:lnTo>
                    <a:pt x="2832" y="720"/>
                  </a:lnTo>
                  <a:lnTo>
                    <a:pt x="2838" y="718"/>
                  </a:lnTo>
                  <a:lnTo>
                    <a:pt x="2844" y="718"/>
                  </a:lnTo>
                  <a:lnTo>
                    <a:pt x="2850" y="717"/>
                  </a:lnTo>
                  <a:lnTo>
                    <a:pt x="2856" y="714"/>
                  </a:lnTo>
                  <a:lnTo>
                    <a:pt x="2862" y="709"/>
                  </a:lnTo>
                  <a:lnTo>
                    <a:pt x="2868" y="704"/>
                  </a:lnTo>
                  <a:lnTo>
                    <a:pt x="2873" y="701"/>
                  </a:lnTo>
                  <a:lnTo>
                    <a:pt x="2879" y="699"/>
                  </a:lnTo>
                  <a:lnTo>
                    <a:pt x="2885" y="702"/>
                  </a:lnTo>
                  <a:lnTo>
                    <a:pt x="2891" y="705"/>
                  </a:lnTo>
                  <a:lnTo>
                    <a:pt x="2897" y="708"/>
                  </a:lnTo>
                  <a:lnTo>
                    <a:pt x="2903" y="709"/>
                  </a:lnTo>
                  <a:lnTo>
                    <a:pt x="2909" y="708"/>
                  </a:lnTo>
                  <a:lnTo>
                    <a:pt x="2915" y="708"/>
                  </a:lnTo>
                  <a:lnTo>
                    <a:pt x="2921" y="708"/>
                  </a:lnTo>
                  <a:lnTo>
                    <a:pt x="2926" y="709"/>
                  </a:lnTo>
                  <a:lnTo>
                    <a:pt x="2932" y="712"/>
                  </a:lnTo>
                  <a:lnTo>
                    <a:pt x="2940" y="712"/>
                  </a:lnTo>
                  <a:lnTo>
                    <a:pt x="2944" y="712"/>
                  </a:lnTo>
                  <a:lnTo>
                    <a:pt x="2952" y="711"/>
                  </a:lnTo>
                  <a:lnTo>
                    <a:pt x="2957" y="711"/>
                  </a:lnTo>
                  <a:lnTo>
                    <a:pt x="2963" y="712"/>
                  </a:lnTo>
                  <a:lnTo>
                    <a:pt x="2969" y="715"/>
                  </a:lnTo>
                  <a:lnTo>
                    <a:pt x="2975" y="718"/>
                  </a:lnTo>
                  <a:lnTo>
                    <a:pt x="2981" y="720"/>
                  </a:lnTo>
                  <a:lnTo>
                    <a:pt x="2987" y="720"/>
                  </a:lnTo>
                  <a:lnTo>
                    <a:pt x="2993" y="718"/>
                  </a:lnTo>
                  <a:lnTo>
                    <a:pt x="2999" y="717"/>
                  </a:lnTo>
                  <a:lnTo>
                    <a:pt x="3005" y="717"/>
                  </a:lnTo>
                  <a:lnTo>
                    <a:pt x="3010" y="717"/>
                  </a:lnTo>
                  <a:lnTo>
                    <a:pt x="3016" y="718"/>
                  </a:lnTo>
                  <a:lnTo>
                    <a:pt x="3022" y="718"/>
                  </a:lnTo>
                  <a:lnTo>
                    <a:pt x="3028" y="718"/>
                  </a:lnTo>
                  <a:lnTo>
                    <a:pt x="3034" y="717"/>
                  </a:lnTo>
                  <a:lnTo>
                    <a:pt x="3040" y="714"/>
                  </a:lnTo>
                  <a:lnTo>
                    <a:pt x="3046" y="712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19" name="Freeform 199"/>
            <p:cNvSpPr>
              <a:spLocks noChangeArrowheads="1"/>
            </p:cNvSpPr>
            <p:nvPr/>
          </p:nvSpPr>
          <p:spPr bwMode="auto">
            <a:xfrm>
              <a:off x="4129" y="1787"/>
              <a:ext cx="1100" cy="94"/>
            </a:xfrm>
            <a:custGeom>
              <a:avLst/>
              <a:gdLst>
                <a:gd name="T0" fmla="*/ 1 w 2200"/>
                <a:gd name="T1" fmla="*/ 0 h 189"/>
                <a:gd name="T2" fmla="*/ 1 w 2200"/>
                <a:gd name="T3" fmla="*/ 0 h 189"/>
                <a:gd name="T4" fmla="*/ 1 w 2200"/>
                <a:gd name="T5" fmla="*/ 0 h 189"/>
                <a:gd name="T6" fmla="*/ 1 w 2200"/>
                <a:gd name="T7" fmla="*/ 0 h 189"/>
                <a:gd name="T8" fmla="*/ 1 w 2200"/>
                <a:gd name="T9" fmla="*/ 0 h 189"/>
                <a:gd name="T10" fmla="*/ 1 w 2200"/>
                <a:gd name="T11" fmla="*/ 0 h 189"/>
                <a:gd name="T12" fmla="*/ 1 w 2200"/>
                <a:gd name="T13" fmla="*/ 0 h 189"/>
                <a:gd name="T14" fmla="*/ 1 w 2200"/>
                <a:gd name="T15" fmla="*/ 0 h 189"/>
                <a:gd name="T16" fmla="*/ 1 w 2200"/>
                <a:gd name="T17" fmla="*/ 0 h 189"/>
                <a:gd name="T18" fmla="*/ 1 w 2200"/>
                <a:gd name="T19" fmla="*/ 0 h 189"/>
                <a:gd name="T20" fmla="*/ 1 w 2200"/>
                <a:gd name="T21" fmla="*/ 0 h 189"/>
                <a:gd name="T22" fmla="*/ 1 w 2200"/>
                <a:gd name="T23" fmla="*/ 0 h 189"/>
                <a:gd name="T24" fmla="*/ 1 w 2200"/>
                <a:gd name="T25" fmla="*/ 0 h 189"/>
                <a:gd name="T26" fmla="*/ 1 w 2200"/>
                <a:gd name="T27" fmla="*/ 0 h 189"/>
                <a:gd name="T28" fmla="*/ 1 w 2200"/>
                <a:gd name="T29" fmla="*/ 0 h 189"/>
                <a:gd name="T30" fmla="*/ 1 w 2200"/>
                <a:gd name="T31" fmla="*/ 0 h 189"/>
                <a:gd name="T32" fmla="*/ 1 w 2200"/>
                <a:gd name="T33" fmla="*/ 0 h 189"/>
                <a:gd name="T34" fmla="*/ 1 w 2200"/>
                <a:gd name="T35" fmla="*/ 0 h 189"/>
                <a:gd name="T36" fmla="*/ 1 w 2200"/>
                <a:gd name="T37" fmla="*/ 0 h 189"/>
                <a:gd name="T38" fmla="*/ 1 w 2200"/>
                <a:gd name="T39" fmla="*/ 0 h 189"/>
                <a:gd name="T40" fmla="*/ 1 w 2200"/>
                <a:gd name="T41" fmla="*/ 0 h 189"/>
                <a:gd name="T42" fmla="*/ 1 w 2200"/>
                <a:gd name="T43" fmla="*/ 0 h 189"/>
                <a:gd name="T44" fmla="*/ 1 w 2200"/>
                <a:gd name="T45" fmla="*/ 0 h 189"/>
                <a:gd name="T46" fmla="*/ 1 w 2200"/>
                <a:gd name="T47" fmla="*/ 0 h 189"/>
                <a:gd name="T48" fmla="*/ 1 w 2200"/>
                <a:gd name="T49" fmla="*/ 0 h 189"/>
                <a:gd name="T50" fmla="*/ 1 w 2200"/>
                <a:gd name="T51" fmla="*/ 0 h 189"/>
                <a:gd name="T52" fmla="*/ 1 w 2200"/>
                <a:gd name="T53" fmla="*/ 0 h 189"/>
                <a:gd name="T54" fmla="*/ 1 w 2200"/>
                <a:gd name="T55" fmla="*/ 0 h 189"/>
                <a:gd name="T56" fmla="*/ 1 w 2200"/>
                <a:gd name="T57" fmla="*/ 0 h 189"/>
                <a:gd name="T58" fmla="*/ 1 w 2200"/>
                <a:gd name="T59" fmla="*/ 0 h 189"/>
                <a:gd name="T60" fmla="*/ 1 w 2200"/>
                <a:gd name="T61" fmla="*/ 0 h 189"/>
                <a:gd name="T62" fmla="*/ 1 w 2200"/>
                <a:gd name="T63" fmla="*/ 0 h 189"/>
                <a:gd name="T64" fmla="*/ 1 w 2200"/>
                <a:gd name="T65" fmla="*/ 0 h 189"/>
                <a:gd name="T66" fmla="*/ 1 w 2200"/>
                <a:gd name="T67" fmla="*/ 0 h 189"/>
                <a:gd name="T68" fmla="*/ 1 w 2200"/>
                <a:gd name="T69" fmla="*/ 0 h 189"/>
                <a:gd name="T70" fmla="*/ 1 w 2200"/>
                <a:gd name="T71" fmla="*/ 0 h 189"/>
                <a:gd name="T72" fmla="*/ 1 w 2200"/>
                <a:gd name="T73" fmla="*/ 0 h 189"/>
                <a:gd name="T74" fmla="*/ 1 w 2200"/>
                <a:gd name="T75" fmla="*/ 0 h 189"/>
                <a:gd name="T76" fmla="*/ 1 w 2200"/>
                <a:gd name="T77" fmla="*/ 0 h 189"/>
                <a:gd name="T78" fmla="*/ 1 w 2200"/>
                <a:gd name="T79" fmla="*/ 0 h 189"/>
                <a:gd name="T80" fmla="*/ 1 w 2200"/>
                <a:gd name="T81" fmla="*/ 0 h 189"/>
                <a:gd name="T82" fmla="*/ 1 w 2200"/>
                <a:gd name="T83" fmla="*/ 0 h 189"/>
                <a:gd name="T84" fmla="*/ 1 w 2200"/>
                <a:gd name="T85" fmla="*/ 0 h 189"/>
                <a:gd name="T86" fmla="*/ 1 w 2200"/>
                <a:gd name="T87" fmla="*/ 0 h 189"/>
                <a:gd name="T88" fmla="*/ 1 w 2200"/>
                <a:gd name="T89" fmla="*/ 0 h 189"/>
                <a:gd name="T90" fmla="*/ 1 w 2200"/>
                <a:gd name="T91" fmla="*/ 0 h 189"/>
                <a:gd name="T92" fmla="*/ 1 w 2200"/>
                <a:gd name="T93" fmla="*/ 0 h 189"/>
                <a:gd name="T94" fmla="*/ 1 w 2200"/>
                <a:gd name="T95" fmla="*/ 0 h 189"/>
                <a:gd name="T96" fmla="*/ 1 w 2200"/>
                <a:gd name="T97" fmla="*/ 0 h 189"/>
                <a:gd name="T98" fmla="*/ 1 w 2200"/>
                <a:gd name="T99" fmla="*/ 0 h 189"/>
                <a:gd name="T100" fmla="*/ 1 w 2200"/>
                <a:gd name="T101" fmla="*/ 0 h 189"/>
                <a:gd name="T102" fmla="*/ 1 w 2200"/>
                <a:gd name="T103" fmla="*/ 0 h 189"/>
                <a:gd name="T104" fmla="*/ 1 w 2200"/>
                <a:gd name="T105" fmla="*/ 0 h 189"/>
                <a:gd name="T106" fmla="*/ 1 w 2200"/>
                <a:gd name="T107" fmla="*/ 0 h 189"/>
                <a:gd name="T108" fmla="*/ 1 w 2200"/>
                <a:gd name="T109" fmla="*/ 0 h 189"/>
                <a:gd name="T110" fmla="*/ 1 w 2200"/>
                <a:gd name="T111" fmla="*/ 0 h 189"/>
                <a:gd name="T112" fmla="*/ 1 w 2200"/>
                <a:gd name="T113" fmla="*/ 0 h 189"/>
                <a:gd name="T114" fmla="*/ 1 w 2200"/>
                <a:gd name="T115" fmla="*/ 0 h 189"/>
                <a:gd name="T116" fmla="*/ 1 w 2200"/>
                <a:gd name="T117" fmla="*/ 0 h 189"/>
                <a:gd name="T118" fmla="*/ 1 w 2200"/>
                <a:gd name="T119" fmla="*/ 0 h 189"/>
                <a:gd name="T120" fmla="*/ 1 w 2200"/>
                <a:gd name="T121" fmla="*/ 0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00"/>
                <a:gd name="T184" fmla="*/ 0 h 189"/>
                <a:gd name="T185" fmla="*/ 2200 w 2200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00" h="189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31" y="6"/>
                  </a:lnTo>
                  <a:lnTo>
                    <a:pt x="35" y="9"/>
                  </a:lnTo>
                  <a:lnTo>
                    <a:pt x="42" y="12"/>
                  </a:lnTo>
                  <a:lnTo>
                    <a:pt x="48" y="15"/>
                  </a:lnTo>
                  <a:lnTo>
                    <a:pt x="54" y="17"/>
                  </a:lnTo>
                  <a:lnTo>
                    <a:pt x="60" y="17"/>
                  </a:lnTo>
                  <a:lnTo>
                    <a:pt x="66" y="17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1"/>
                  </a:lnTo>
                  <a:lnTo>
                    <a:pt x="101" y="15"/>
                  </a:lnTo>
                  <a:lnTo>
                    <a:pt x="107" y="20"/>
                  </a:lnTo>
                  <a:lnTo>
                    <a:pt x="113" y="21"/>
                  </a:lnTo>
                  <a:lnTo>
                    <a:pt x="119" y="21"/>
                  </a:lnTo>
                  <a:lnTo>
                    <a:pt x="125" y="20"/>
                  </a:lnTo>
                  <a:lnTo>
                    <a:pt x="131" y="15"/>
                  </a:lnTo>
                  <a:lnTo>
                    <a:pt x="137" y="14"/>
                  </a:lnTo>
                  <a:lnTo>
                    <a:pt x="143" y="12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60" y="12"/>
                  </a:lnTo>
                  <a:lnTo>
                    <a:pt x="168" y="15"/>
                  </a:lnTo>
                  <a:lnTo>
                    <a:pt x="174" y="18"/>
                  </a:lnTo>
                  <a:lnTo>
                    <a:pt x="179" y="22"/>
                  </a:lnTo>
                  <a:lnTo>
                    <a:pt x="185" y="25"/>
                  </a:lnTo>
                  <a:lnTo>
                    <a:pt x="191" y="24"/>
                  </a:lnTo>
                  <a:lnTo>
                    <a:pt x="197" y="24"/>
                  </a:lnTo>
                  <a:lnTo>
                    <a:pt x="203" y="21"/>
                  </a:lnTo>
                  <a:lnTo>
                    <a:pt x="209" y="21"/>
                  </a:lnTo>
                  <a:lnTo>
                    <a:pt x="215" y="24"/>
                  </a:lnTo>
                  <a:lnTo>
                    <a:pt x="221" y="27"/>
                  </a:lnTo>
                  <a:lnTo>
                    <a:pt x="227" y="31"/>
                  </a:lnTo>
                  <a:lnTo>
                    <a:pt x="232" y="36"/>
                  </a:lnTo>
                  <a:lnTo>
                    <a:pt x="238" y="37"/>
                  </a:lnTo>
                  <a:lnTo>
                    <a:pt x="244" y="40"/>
                  </a:lnTo>
                  <a:lnTo>
                    <a:pt x="250" y="42"/>
                  </a:lnTo>
                  <a:lnTo>
                    <a:pt x="256" y="43"/>
                  </a:lnTo>
                  <a:lnTo>
                    <a:pt x="262" y="43"/>
                  </a:lnTo>
                  <a:lnTo>
                    <a:pt x="268" y="43"/>
                  </a:lnTo>
                  <a:lnTo>
                    <a:pt x="274" y="40"/>
                  </a:lnTo>
                  <a:lnTo>
                    <a:pt x="280" y="36"/>
                  </a:lnTo>
                  <a:lnTo>
                    <a:pt x="287" y="33"/>
                  </a:lnTo>
                  <a:lnTo>
                    <a:pt x="291" y="30"/>
                  </a:lnTo>
                  <a:lnTo>
                    <a:pt x="299" y="27"/>
                  </a:lnTo>
                  <a:lnTo>
                    <a:pt x="305" y="27"/>
                  </a:lnTo>
                  <a:lnTo>
                    <a:pt x="311" y="30"/>
                  </a:lnTo>
                  <a:lnTo>
                    <a:pt x="316" y="34"/>
                  </a:lnTo>
                  <a:lnTo>
                    <a:pt x="322" y="40"/>
                  </a:lnTo>
                  <a:lnTo>
                    <a:pt x="328" y="45"/>
                  </a:lnTo>
                  <a:lnTo>
                    <a:pt x="334" y="47"/>
                  </a:lnTo>
                  <a:lnTo>
                    <a:pt x="340" y="49"/>
                  </a:lnTo>
                  <a:lnTo>
                    <a:pt x="346" y="47"/>
                  </a:lnTo>
                  <a:lnTo>
                    <a:pt x="352" y="47"/>
                  </a:lnTo>
                  <a:lnTo>
                    <a:pt x="358" y="49"/>
                  </a:lnTo>
                  <a:lnTo>
                    <a:pt x="364" y="50"/>
                  </a:lnTo>
                  <a:lnTo>
                    <a:pt x="369" y="52"/>
                  </a:lnTo>
                  <a:lnTo>
                    <a:pt x="375" y="52"/>
                  </a:lnTo>
                  <a:lnTo>
                    <a:pt x="381" y="53"/>
                  </a:lnTo>
                  <a:lnTo>
                    <a:pt x="387" y="53"/>
                  </a:lnTo>
                  <a:lnTo>
                    <a:pt x="393" y="55"/>
                  </a:lnTo>
                  <a:lnTo>
                    <a:pt x="399" y="56"/>
                  </a:lnTo>
                  <a:lnTo>
                    <a:pt x="406" y="59"/>
                  </a:lnTo>
                  <a:lnTo>
                    <a:pt x="411" y="62"/>
                  </a:lnTo>
                  <a:lnTo>
                    <a:pt x="417" y="65"/>
                  </a:lnTo>
                  <a:lnTo>
                    <a:pt x="424" y="70"/>
                  </a:lnTo>
                  <a:lnTo>
                    <a:pt x="430" y="73"/>
                  </a:lnTo>
                  <a:lnTo>
                    <a:pt x="436" y="77"/>
                  </a:lnTo>
                  <a:lnTo>
                    <a:pt x="442" y="80"/>
                  </a:lnTo>
                  <a:lnTo>
                    <a:pt x="447" y="83"/>
                  </a:lnTo>
                  <a:lnTo>
                    <a:pt x="453" y="84"/>
                  </a:lnTo>
                  <a:lnTo>
                    <a:pt x="459" y="86"/>
                  </a:lnTo>
                  <a:lnTo>
                    <a:pt x="465" y="87"/>
                  </a:lnTo>
                  <a:lnTo>
                    <a:pt x="471" y="86"/>
                  </a:lnTo>
                  <a:lnTo>
                    <a:pt x="477" y="86"/>
                  </a:lnTo>
                  <a:lnTo>
                    <a:pt x="483" y="84"/>
                  </a:lnTo>
                  <a:lnTo>
                    <a:pt x="489" y="84"/>
                  </a:lnTo>
                  <a:lnTo>
                    <a:pt x="495" y="86"/>
                  </a:lnTo>
                  <a:lnTo>
                    <a:pt x="500" y="89"/>
                  </a:lnTo>
                  <a:lnTo>
                    <a:pt x="506" y="93"/>
                  </a:lnTo>
                  <a:lnTo>
                    <a:pt x="512" y="98"/>
                  </a:lnTo>
                  <a:lnTo>
                    <a:pt x="518" y="101"/>
                  </a:lnTo>
                  <a:lnTo>
                    <a:pt x="524" y="102"/>
                  </a:lnTo>
                  <a:lnTo>
                    <a:pt x="530" y="103"/>
                  </a:lnTo>
                  <a:lnTo>
                    <a:pt x="536" y="105"/>
                  </a:lnTo>
                  <a:lnTo>
                    <a:pt x="543" y="105"/>
                  </a:lnTo>
                  <a:lnTo>
                    <a:pt x="548" y="106"/>
                  </a:lnTo>
                  <a:lnTo>
                    <a:pt x="555" y="106"/>
                  </a:lnTo>
                  <a:lnTo>
                    <a:pt x="561" y="108"/>
                  </a:lnTo>
                  <a:lnTo>
                    <a:pt x="567" y="111"/>
                  </a:lnTo>
                  <a:lnTo>
                    <a:pt x="573" y="112"/>
                  </a:lnTo>
                  <a:lnTo>
                    <a:pt x="579" y="114"/>
                  </a:lnTo>
                  <a:lnTo>
                    <a:pt x="584" y="117"/>
                  </a:lnTo>
                  <a:lnTo>
                    <a:pt x="590" y="120"/>
                  </a:lnTo>
                  <a:lnTo>
                    <a:pt x="596" y="121"/>
                  </a:lnTo>
                  <a:lnTo>
                    <a:pt x="602" y="121"/>
                  </a:lnTo>
                  <a:lnTo>
                    <a:pt x="608" y="123"/>
                  </a:lnTo>
                  <a:lnTo>
                    <a:pt x="614" y="124"/>
                  </a:lnTo>
                  <a:lnTo>
                    <a:pt x="620" y="126"/>
                  </a:lnTo>
                  <a:lnTo>
                    <a:pt x="626" y="127"/>
                  </a:lnTo>
                  <a:lnTo>
                    <a:pt x="632" y="128"/>
                  </a:lnTo>
                  <a:lnTo>
                    <a:pt x="637" y="130"/>
                  </a:lnTo>
                  <a:lnTo>
                    <a:pt x="643" y="131"/>
                  </a:lnTo>
                  <a:lnTo>
                    <a:pt x="649" y="134"/>
                  </a:lnTo>
                  <a:lnTo>
                    <a:pt x="655" y="136"/>
                  </a:lnTo>
                  <a:lnTo>
                    <a:pt x="662" y="137"/>
                  </a:lnTo>
                  <a:lnTo>
                    <a:pt x="667" y="139"/>
                  </a:lnTo>
                  <a:lnTo>
                    <a:pt x="673" y="140"/>
                  </a:lnTo>
                  <a:lnTo>
                    <a:pt x="680" y="140"/>
                  </a:lnTo>
                  <a:lnTo>
                    <a:pt x="686" y="142"/>
                  </a:lnTo>
                  <a:lnTo>
                    <a:pt x="692" y="142"/>
                  </a:lnTo>
                  <a:lnTo>
                    <a:pt x="698" y="143"/>
                  </a:lnTo>
                  <a:lnTo>
                    <a:pt x="704" y="143"/>
                  </a:lnTo>
                  <a:lnTo>
                    <a:pt x="710" y="143"/>
                  </a:lnTo>
                  <a:lnTo>
                    <a:pt x="716" y="145"/>
                  </a:lnTo>
                  <a:lnTo>
                    <a:pt x="721" y="146"/>
                  </a:lnTo>
                  <a:lnTo>
                    <a:pt x="727" y="149"/>
                  </a:lnTo>
                  <a:lnTo>
                    <a:pt x="733" y="151"/>
                  </a:lnTo>
                  <a:lnTo>
                    <a:pt x="739" y="152"/>
                  </a:lnTo>
                  <a:lnTo>
                    <a:pt x="745" y="152"/>
                  </a:lnTo>
                  <a:lnTo>
                    <a:pt x="751" y="152"/>
                  </a:lnTo>
                  <a:lnTo>
                    <a:pt x="757" y="152"/>
                  </a:lnTo>
                  <a:lnTo>
                    <a:pt x="763" y="152"/>
                  </a:lnTo>
                  <a:lnTo>
                    <a:pt x="769" y="152"/>
                  </a:lnTo>
                  <a:lnTo>
                    <a:pt x="774" y="154"/>
                  </a:lnTo>
                  <a:lnTo>
                    <a:pt x="780" y="155"/>
                  </a:lnTo>
                  <a:lnTo>
                    <a:pt x="786" y="158"/>
                  </a:lnTo>
                  <a:lnTo>
                    <a:pt x="792" y="158"/>
                  </a:lnTo>
                  <a:lnTo>
                    <a:pt x="799" y="159"/>
                  </a:lnTo>
                  <a:lnTo>
                    <a:pt x="804" y="159"/>
                  </a:lnTo>
                  <a:lnTo>
                    <a:pt x="811" y="161"/>
                  </a:lnTo>
                  <a:lnTo>
                    <a:pt x="817" y="162"/>
                  </a:lnTo>
                  <a:lnTo>
                    <a:pt x="823" y="164"/>
                  </a:lnTo>
                  <a:lnTo>
                    <a:pt x="829" y="168"/>
                  </a:lnTo>
                  <a:lnTo>
                    <a:pt x="835" y="170"/>
                  </a:lnTo>
                  <a:lnTo>
                    <a:pt x="841" y="173"/>
                  </a:lnTo>
                  <a:lnTo>
                    <a:pt x="847" y="173"/>
                  </a:lnTo>
                  <a:lnTo>
                    <a:pt x="852" y="174"/>
                  </a:lnTo>
                  <a:lnTo>
                    <a:pt x="858" y="174"/>
                  </a:lnTo>
                  <a:lnTo>
                    <a:pt x="864" y="174"/>
                  </a:lnTo>
                  <a:lnTo>
                    <a:pt x="870" y="174"/>
                  </a:lnTo>
                  <a:lnTo>
                    <a:pt x="876" y="177"/>
                  </a:lnTo>
                  <a:lnTo>
                    <a:pt x="882" y="179"/>
                  </a:lnTo>
                  <a:lnTo>
                    <a:pt x="888" y="180"/>
                  </a:lnTo>
                  <a:lnTo>
                    <a:pt x="894" y="182"/>
                  </a:lnTo>
                  <a:lnTo>
                    <a:pt x="900" y="183"/>
                  </a:lnTo>
                  <a:lnTo>
                    <a:pt x="905" y="184"/>
                  </a:lnTo>
                  <a:lnTo>
                    <a:pt x="911" y="183"/>
                  </a:lnTo>
                  <a:lnTo>
                    <a:pt x="919" y="183"/>
                  </a:lnTo>
                  <a:lnTo>
                    <a:pt x="923" y="182"/>
                  </a:lnTo>
                  <a:lnTo>
                    <a:pt x="929" y="182"/>
                  </a:lnTo>
                  <a:lnTo>
                    <a:pt x="936" y="182"/>
                  </a:lnTo>
                  <a:lnTo>
                    <a:pt x="942" y="183"/>
                  </a:lnTo>
                  <a:lnTo>
                    <a:pt x="948" y="184"/>
                  </a:lnTo>
                  <a:lnTo>
                    <a:pt x="954" y="186"/>
                  </a:lnTo>
                  <a:lnTo>
                    <a:pt x="960" y="186"/>
                  </a:lnTo>
                  <a:lnTo>
                    <a:pt x="966" y="186"/>
                  </a:lnTo>
                  <a:lnTo>
                    <a:pt x="972" y="186"/>
                  </a:lnTo>
                  <a:lnTo>
                    <a:pt x="978" y="187"/>
                  </a:lnTo>
                  <a:lnTo>
                    <a:pt x="984" y="187"/>
                  </a:lnTo>
                  <a:lnTo>
                    <a:pt x="989" y="189"/>
                  </a:lnTo>
                  <a:lnTo>
                    <a:pt x="995" y="189"/>
                  </a:lnTo>
                  <a:lnTo>
                    <a:pt x="1001" y="189"/>
                  </a:lnTo>
                  <a:lnTo>
                    <a:pt x="1007" y="187"/>
                  </a:lnTo>
                  <a:lnTo>
                    <a:pt x="1013" y="186"/>
                  </a:lnTo>
                  <a:lnTo>
                    <a:pt x="1019" y="184"/>
                  </a:lnTo>
                  <a:lnTo>
                    <a:pt x="1025" y="184"/>
                  </a:lnTo>
                  <a:lnTo>
                    <a:pt x="1031" y="184"/>
                  </a:lnTo>
                  <a:lnTo>
                    <a:pt x="1037" y="186"/>
                  </a:lnTo>
                  <a:lnTo>
                    <a:pt x="1042" y="187"/>
                  </a:lnTo>
                  <a:lnTo>
                    <a:pt x="1048" y="189"/>
                  </a:lnTo>
                  <a:lnTo>
                    <a:pt x="1056" y="189"/>
                  </a:lnTo>
                  <a:lnTo>
                    <a:pt x="1060" y="189"/>
                  </a:lnTo>
                  <a:lnTo>
                    <a:pt x="1066" y="189"/>
                  </a:lnTo>
                  <a:lnTo>
                    <a:pt x="1073" y="189"/>
                  </a:lnTo>
                  <a:lnTo>
                    <a:pt x="1079" y="189"/>
                  </a:lnTo>
                  <a:lnTo>
                    <a:pt x="1085" y="189"/>
                  </a:lnTo>
                  <a:lnTo>
                    <a:pt x="1091" y="187"/>
                  </a:lnTo>
                  <a:lnTo>
                    <a:pt x="1097" y="187"/>
                  </a:lnTo>
                  <a:lnTo>
                    <a:pt x="1103" y="186"/>
                  </a:lnTo>
                  <a:lnTo>
                    <a:pt x="1109" y="184"/>
                  </a:lnTo>
                  <a:lnTo>
                    <a:pt x="1115" y="184"/>
                  </a:lnTo>
                  <a:lnTo>
                    <a:pt x="1120" y="186"/>
                  </a:lnTo>
                  <a:lnTo>
                    <a:pt x="1126" y="186"/>
                  </a:lnTo>
                  <a:lnTo>
                    <a:pt x="1132" y="187"/>
                  </a:lnTo>
                  <a:lnTo>
                    <a:pt x="1138" y="187"/>
                  </a:lnTo>
                  <a:lnTo>
                    <a:pt x="1144" y="187"/>
                  </a:lnTo>
                  <a:lnTo>
                    <a:pt x="1150" y="186"/>
                  </a:lnTo>
                  <a:lnTo>
                    <a:pt x="1156" y="186"/>
                  </a:lnTo>
                  <a:lnTo>
                    <a:pt x="1162" y="184"/>
                  </a:lnTo>
                  <a:lnTo>
                    <a:pt x="1168" y="183"/>
                  </a:lnTo>
                  <a:lnTo>
                    <a:pt x="1175" y="182"/>
                  </a:lnTo>
                  <a:lnTo>
                    <a:pt x="1179" y="179"/>
                  </a:lnTo>
                  <a:lnTo>
                    <a:pt x="1185" y="177"/>
                  </a:lnTo>
                  <a:lnTo>
                    <a:pt x="1193" y="177"/>
                  </a:lnTo>
                  <a:lnTo>
                    <a:pt x="1199" y="177"/>
                  </a:lnTo>
                  <a:lnTo>
                    <a:pt x="1204" y="179"/>
                  </a:lnTo>
                  <a:lnTo>
                    <a:pt x="1210" y="179"/>
                  </a:lnTo>
                  <a:lnTo>
                    <a:pt x="1216" y="179"/>
                  </a:lnTo>
                  <a:lnTo>
                    <a:pt x="1222" y="179"/>
                  </a:lnTo>
                  <a:lnTo>
                    <a:pt x="1228" y="176"/>
                  </a:lnTo>
                  <a:lnTo>
                    <a:pt x="1234" y="173"/>
                  </a:lnTo>
                  <a:lnTo>
                    <a:pt x="1240" y="170"/>
                  </a:lnTo>
                  <a:lnTo>
                    <a:pt x="1246" y="167"/>
                  </a:lnTo>
                  <a:lnTo>
                    <a:pt x="1252" y="164"/>
                  </a:lnTo>
                  <a:lnTo>
                    <a:pt x="1257" y="162"/>
                  </a:lnTo>
                  <a:lnTo>
                    <a:pt x="1263" y="162"/>
                  </a:lnTo>
                  <a:lnTo>
                    <a:pt x="1269" y="161"/>
                  </a:lnTo>
                  <a:lnTo>
                    <a:pt x="1275" y="161"/>
                  </a:lnTo>
                  <a:lnTo>
                    <a:pt x="1281" y="159"/>
                  </a:lnTo>
                  <a:lnTo>
                    <a:pt x="1287" y="158"/>
                  </a:lnTo>
                  <a:lnTo>
                    <a:pt x="1294" y="158"/>
                  </a:lnTo>
                  <a:lnTo>
                    <a:pt x="1299" y="155"/>
                  </a:lnTo>
                  <a:lnTo>
                    <a:pt x="1305" y="154"/>
                  </a:lnTo>
                  <a:lnTo>
                    <a:pt x="1312" y="151"/>
                  </a:lnTo>
                  <a:lnTo>
                    <a:pt x="1316" y="149"/>
                  </a:lnTo>
                  <a:lnTo>
                    <a:pt x="1322" y="148"/>
                  </a:lnTo>
                  <a:lnTo>
                    <a:pt x="1330" y="146"/>
                  </a:lnTo>
                  <a:lnTo>
                    <a:pt x="1336" y="146"/>
                  </a:lnTo>
                  <a:lnTo>
                    <a:pt x="1341" y="146"/>
                  </a:lnTo>
                  <a:lnTo>
                    <a:pt x="1347" y="149"/>
                  </a:lnTo>
                  <a:lnTo>
                    <a:pt x="1353" y="151"/>
                  </a:lnTo>
                  <a:lnTo>
                    <a:pt x="1359" y="152"/>
                  </a:lnTo>
                  <a:lnTo>
                    <a:pt x="1365" y="152"/>
                  </a:lnTo>
                  <a:lnTo>
                    <a:pt x="1371" y="152"/>
                  </a:lnTo>
                  <a:lnTo>
                    <a:pt x="1377" y="151"/>
                  </a:lnTo>
                  <a:lnTo>
                    <a:pt x="1383" y="151"/>
                  </a:lnTo>
                  <a:lnTo>
                    <a:pt x="1389" y="149"/>
                  </a:lnTo>
                  <a:lnTo>
                    <a:pt x="1394" y="148"/>
                  </a:lnTo>
                  <a:lnTo>
                    <a:pt x="1400" y="146"/>
                  </a:lnTo>
                  <a:lnTo>
                    <a:pt x="1406" y="145"/>
                  </a:lnTo>
                  <a:lnTo>
                    <a:pt x="1412" y="143"/>
                  </a:lnTo>
                  <a:lnTo>
                    <a:pt x="1418" y="143"/>
                  </a:lnTo>
                  <a:lnTo>
                    <a:pt x="1424" y="145"/>
                  </a:lnTo>
                  <a:lnTo>
                    <a:pt x="1431" y="143"/>
                  </a:lnTo>
                  <a:lnTo>
                    <a:pt x="1436" y="140"/>
                  </a:lnTo>
                  <a:lnTo>
                    <a:pt x="1442" y="139"/>
                  </a:lnTo>
                  <a:lnTo>
                    <a:pt x="1449" y="136"/>
                  </a:lnTo>
                  <a:lnTo>
                    <a:pt x="1455" y="134"/>
                  </a:lnTo>
                  <a:lnTo>
                    <a:pt x="1461" y="133"/>
                  </a:lnTo>
                  <a:lnTo>
                    <a:pt x="1467" y="131"/>
                  </a:lnTo>
                  <a:lnTo>
                    <a:pt x="1472" y="130"/>
                  </a:lnTo>
                  <a:lnTo>
                    <a:pt x="1478" y="128"/>
                  </a:lnTo>
                  <a:lnTo>
                    <a:pt x="1484" y="128"/>
                  </a:lnTo>
                  <a:lnTo>
                    <a:pt x="1490" y="131"/>
                  </a:lnTo>
                  <a:lnTo>
                    <a:pt x="1496" y="134"/>
                  </a:lnTo>
                  <a:lnTo>
                    <a:pt x="1502" y="137"/>
                  </a:lnTo>
                  <a:lnTo>
                    <a:pt x="1508" y="139"/>
                  </a:lnTo>
                  <a:lnTo>
                    <a:pt x="1514" y="139"/>
                  </a:lnTo>
                  <a:lnTo>
                    <a:pt x="1520" y="139"/>
                  </a:lnTo>
                  <a:lnTo>
                    <a:pt x="1525" y="139"/>
                  </a:lnTo>
                  <a:lnTo>
                    <a:pt x="1531" y="140"/>
                  </a:lnTo>
                  <a:lnTo>
                    <a:pt x="1537" y="140"/>
                  </a:lnTo>
                  <a:lnTo>
                    <a:pt x="1543" y="139"/>
                  </a:lnTo>
                  <a:lnTo>
                    <a:pt x="1549" y="139"/>
                  </a:lnTo>
                  <a:lnTo>
                    <a:pt x="1555" y="137"/>
                  </a:lnTo>
                  <a:lnTo>
                    <a:pt x="1561" y="136"/>
                  </a:lnTo>
                  <a:lnTo>
                    <a:pt x="1568" y="136"/>
                  </a:lnTo>
                  <a:lnTo>
                    <a:pt x="1574" y="134"/>
                  </a:lnTo>
                  <a:lnTo>
                    <a:pt x="1579" y="133"/>
                  </a:lnTo>
                  <a:lnTo>
                    <a:pt x="1586" y="131"/>
                  </a:lnTo>
                  <a:lnTo>
                    <a:pt x="1592" y="131"/>
                  </a:lnTo>
                  <a:lnTo>
                    <a:pt x="1598" y="130"/>
                  </a:lnTo>
                  <a:lnTo>
                    <a:pt x="1604" y="131"/>
                  </a:lnTo>
                  <a:lnTo>
                    <a:pt x="1609" y="131"/>
                  </a:lnTo>
                  <a:lnTo>
                    <a:pt x="1615" y="133"/>
                  </a:lnTo>
                  <a:lnTo>
                    <a:pt x="1621" y="133"/>
                  </a:lnTo>
                  <a:lnTo>
                    <a:pt x="1627" y="131"/>
                  </a:lnTo>
                  <a:lnTo>
                    <a:pt x="1633" y="128"/>
                  </a:lnTo>
                  <a:lnTo>
                    <a:pt x="1639" y="127"/>
                  </a:lnTo>
                  <a:lnTo>
                    <a:pt x="1645" y="126"/>
                  </a:lnTo>
                  <a:lnTo>
                    <a:pt x="1651" y="126"/>
                  </a:lnTo>
                  <a:lnTo>
                    <a:pt x="1657" y="128"/>
                  </a:lnTo>
                  <a:lnTo>
                    <a:pt x="1662" y="131"/>
                  </a:lnTo>
                  <a:lnTo>
                    <a:pt x="1668" y="134"/>
                  </a:lnTo>
                  <a:lnTo>
                    <a:pt x="1674" y="136"/>
                  </a:lnTo>
                  <a:lnTo>
                    <a:pt x="1680" y="134"/>
                  </a:lnTo>
                  <a:lnTo>
                    <a:pt x="1687" y="131"/>
                  </a:lnTo>
                  <a:lnTo>
                    <a:pt x="1692" y="128"/>
                  </a:lnTo>
                  <a:lnTo>
                    <a:pt x="1698" y="126"/>
                  </a:lnTo>
                  <a:lnTo>
                    <a:pt x="1705" y="124"/>
                  </a:lnTo>
                  <a:lnTo>
                    <a:pt x="1711" y="127"/>
                  </a:lnTo>
                  <a:lnTo>
                    <a:pt x="1717" y="131"/>
                  </a:lnTo>
                  <a:lnTo>
                    <a:pt x="1723" y="136"/>
                  </a:lnTo>
                  <a:lnTo>
                    <a:pt x="1729" y="139"/>
                  </a:lnTo>
                  <a:lnTo>
                    <a:pt x="1735" y="140"/>
                  </a:lnTo>
                  <a:lnTo>
                    <a:pt x="1741" y="139"/>
                  </a:lnTo>
                  <a:lnTo>
                    <a:pt x="1746" y="137"/>
                  </a:lnTo>
                  <a:lnTo>
                    <a:pt x="1752" y="136"/>
                  </a:lnTo>
                  <a:lnTo>
                    <a:pt x="1758" y="134"/>
                  </a:lnTo>
                  <a:lnTo>
                    <a:pt x="1764" y="133"/>
                  </a:lnTo>
                  <a:lnTo>
                    <a:pt x="1770" y="131"/>
                  </a:lnTo>
                  <a:lnTo>
                    <a:pt x="1776" y="131"/>
                  </a:lnTo>
                  <a:lnTo>
                    <a:pt x="1782" y="131"/>
                  </a:lnTo>
                  <a:lnTo>
                    <a:pt x="1788" y="134"/>
                  </a:lnTo>
                  <a:lnTo>
                    <a:pt x="1794" y="137"/>
                  </a:lnTo>
                  <a:lnTo>
                    <a:pt x="1799" y="142"/>
                  </a:lnTo>
                  <a:lnTo>
                    <a:pt x="1805" y="145"/>
                  </a:lnTo>
                  <a:lnTo>
                    <a:pt x="1811" y="146"/>
                  </a:lnTo>
                  <a:lnTo>
                    <a:pt x="1817" y="146"/>
                  </a:lnTo>
                  <a:lnTo>
                    <a:pt x="1824" y="146"/>
                  </a:lnTo>
                  <a:lnTo>
                    <a:pt x="1830" y="143"/>
                  </a:lnTo>
                  <a:lnTo>
                    <a:pt x="1835" y="143"/>
                  </a:lnTo>
                  <a:lnTo>
                    <a:pt x="1842" y="143"/>
                  </a:lnTo>
                  <a:lnTo>
                    <a:pt x="1848" y="145"/>
                  </a:lnTo>
                  <a:lnTo>
                    <a:pt x="1854" y="146"/>
                  </a:lnTo>
                  <a:lnTo>
                    <a:pt x="1860" y="148"/>
                  </a:lnTo>
                  <a:lnTo>
                    <a:pt x="1866" y="148"/>
                  </a:lnTo>
                  <a:lnTo>
                    <a:pt x="1872" y="149"/>
                  </a:lnTo>
                  <a:lnTo>
                    <a:pt x="1877" y="148"/>
                  </a:lnTo>
                  <a:lnTo>
                    <a:pt x="1883" y="146"/>
                  </a:lnTo>
                  <a:lnTo>
                    <a:pt x="1889" y="145"/>
                  </a:lnTo>
                  <a:lnTo>
                    <a:pt x="1895" y="145"/>
                  </a:lnTo>
                  <a:lnTo>
                    <a:pt x="1901" y="145"/>
                  </a:lnTo>
                  <a:lnTo>
                    <a:pt x="1907" y="146"/>
                  </a:lnTo>
                  <a:lnTo>
                    <a:pt x="1913" y="146"/>
                  </a:lnTo>
                  <a:lnTo>
                    <a:pt x="1919" y="146"/>
                  </a:lnTo>
                  <a:lnTo>
                    <a:pt x="1925" y="145"/>
                  </a:lnTo>
                  <a:lnTo>
                    <a:pt x="1930" y="145"/>
                  </a:lnTo>
                  <a:lnTo>
                    <a:pt x="1936" y="143"/>
                  </a:lnTo>
                  <a:lnTo>
                    <a:pt x="1944" y="143"/>
                  </a:lnTo>
                  <a:lnTo>
                    <a:pt x="1948" y="143"/>
                  </a:lnTo>
                  <a:lnTo>
                    <a:pt x="1954" y="142"/>
                  </a:lnTo>
                  <a:lnTo>
                    <a:pt x="1961" y="140"/>
                  </a:lnTo>
                  <a:lnTo>
                    <a:pt x="1967" y="139"/>
                  </a:lnTo>
                  <a:lnTo>
                    <a:pt x="1972" y="137"/>
                  </a:lnTo>
                  <a:lnTo>
                    <a:pt x="1979" y="136"/>
                  </a:lnTo>
                  <a:lnTo>
                    <a:pt x="1985" y="137"/>
                  </a:lnTo>
                  <a:lnTo>
                    <a:pt x="1991" y="136"/>
                  </a:lnTo>
                  <a:lnTo>
                    <a:pt x="1997" y="134"/>
                  </a:lnTo>
                  <a:lnTo>
                    <a:pt x="2003" y="133"/>
                  </a:lnTo>
                  <a:lnTo>
                    <a:pt x="2009" y="133"/>
                  </a:lnTo>
                  <a:lnTo>
                    <a:pt x="2014" y="134"/>
                  </a:lnTo>
                  <a:lnTo>
                    <a:pt x="2020" y="137"/>
                  </a:lnTo>
                  <a:lnTo>
                    <a:pt x="2026" y="140"/>
                  </a:lnTo>
                  <a:lnTo>
                    <a:pt x="2032" y="143"/>
                  </a:lnTo>
                  <a:lnTo>
                    <a:pt x="2038" y="143"/>
                  </a:lnTo>
                  <a:lnTo>
                    <a:pt x="2044" y="145"/>
                  </a:lnTo>
                  <a:lnTo>
                    <a:pt x="2050" y="143"/>
                  </a:lnTo>
                  <a:lnTo>
                    <a:pt x="2056" y="143"/>
                  </a:lnTo>
                  <a:lnTo>
                    <a:pt x="2062" y="143"/>
                  </a:lnTo>
                  <a:lnTo>
                    <a:pt x="2067" y="143"/>
                  </a:lnTo>
                  <a:lnTo>
                    <a:pt x="2073" y="143"/>
                  </a:lnTo>
                  <a:lnTo>
                    <a:pt x="2081" y="143"/>
                  </a:lnTo>
                  <a:lnTo>
                    <a:pt x="2087" y="143"/>
                  </a:lnTo>
                  <a:lnTo>
                    <a:pt x="2091" y="143"/>
                  </a:lnTo>
                  <a:lnTo>
                    <a:pt x="2098" y="142"/>
                  </a:lnTo>
                  <a:lnTo>
                    <a:pt x="2104" y="142"/>
                  </a:lnTo>
                  <a:lnTo>
                    <a:pt x="2110" y="142"/>
                  </a:lnTo>
                  <a:lnTo>
                    <a:pt x="2116" y="143"/>
                  </a:lnTo>
                  <a:lnTo>
                    <a:pt x="2122" y="145"/>
                  </a:lnTo>
                  <a:lnTo>
                    <a:pt x="2128" y="146"/>
                  </a:lnTo>
                  <a:lnTo>
                    <a:pt x="2134" y="146"/>
                  </a:lnTo>
                  <a:lnTo>
                    <a:pt x="2140" y="146"/>
                  </a:lnTo>
                  <a:lnTo>
                    <a:pt x="2146" y="145"/>
                  </a:lnTo>
                  <a:lnTo>
                    <a:pt x="2151" y="146"/>
                  </a:lnTo>
                  <a:lnTo>
                    <a:pt x="2157" y="148"/>
                  </a:lnTo>
                  <a:lnTo>
                    <a:pt x="2163" y="149"/>
                  </a:lnTo>
                  <a:lnTo>
                    <a:pt x="2169" y="152"/>
                  </a:lnTo>
                  <a:lnTo>
                    <a:pt x="2175" y="152"/>
                  </a:lnTo>
                  <a:lnTo>
                    <a:pt x="2181" y="152"/>
                  </a:lnTo>
                  <a:lnTo>
                    <a:pt x="2187" y="151"/>
                  </a:lnTo>
                  <a:lnTo>
                    <a:pt x="2193" y="149"/>
                  </a:lnTo>
                  <a:lnTo>
                    <a:pt x="2200" y="14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20" name="Rectangle 200"/>
            <p:cNvSpPr>
              <a:spLocks noChangeArrowheads="1"/>
            </p:cNvSpPr>
            <p:nvPr/>
          </p:nvSpPr>
          <p:spPr bwMode="auto">
            <a:xfrm rot="-5400000">
              <a:off x="2049" y="1612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18.869</a:t>
              </a:r>
            </a:p>
          </p:txBody>
        </p:sp>
        <p:sp>
          <p:nvSpPr>
            <p:cNvPr id="111021" name="Freeform 201"/>
            <p:cNvSpPr>
              <a:spLocks noChangeArrowheads="1"/>
            </p:cNvSpPr>
            <p:nvPr/>
          </p:nvSpPr>
          <p:spPr bwMode="auto">
            <a:xfrm>
              <a:off x="2066" y="1856"/>
              <a:ext cx="119" cy="11"/>
            </a:xfrm>
            <a:custGeom>
              <a:avLst/>
              <a:gdLst>
                <a:gd name="T0" fmla="*/ 0 w 237"/>
                <a:gd name="T1" fmla="*/ 1 h 22"/>
                <a:gd name="T2" fmla="*/ 0 w 237"/>
                <a:gd name="T3" fmla="*/ 1 h 22"/>
                <a:gd name="T4" fmla="*/ 1 w 237"/>
                <a:gd name="T5" fmla="*/ 0 h 22"/>
                <a:gd name="T6" fmla="*/ 1 w 23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7"/>
                <a:gd name="T13" fmla="*/ 0 h 22"/>
                <a:gd name="T14" fmla="*/ 237 w 23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" h="22">
                  <a:moveTo>
                    <a:pt x="0" y="15"/>
                  </a:moveTo>
                  <a:lnTo>
                    <a:pt x="0" y="22"/>
                  </a:lnTo>
                  <a:lnTo>
                    <a:pt x="237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22" name="Line 202"/>
            <p:cNvSpPr>
              <a:spLocks noChangeShapeType="1"/>
            </p:cNvSpPr>
            <p:nvPr/>
          </p:nvSpPr>
          <p:spPr bwMode="auto">
            <a:xfrm flipV="1">
              <a:off x="2066" y="1838"/>
              <a:ext cx="1" cy="33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0597" name="Group 203"/>
          <p:cNvGrpSpPr>
            <a:grpSpLocks/>
          </p:cNvGrpSpPr>
          <p:nvPr/>
        </p:nvGrpSpPr>
        <p:grpSpPr bwMode="auto">
          <a:xfrm>
            <a:off x="1295400" y="2913063"/>
            <a:ext cx="7004050" cy="3089275"/>
            <a:chOff x="816" y="1336"/>
            <a:chExt cx="4412" cy="1946"/>
          </a:xfrm>
        </p:grpSpPr>
        <p:sp>
          <p:nvSpPr>
            <p:cNvPr id="110623" name="Line 204"/>
            <p:cNvSpPr>
              <a:spLocks noChangeShapeType="1"/>
            </p:cNvSpPr>
            <p:nvPr/>
          </p:nvSpPr>
          <p:spPr bwMode="auto">
            <a:xfrm>
              <a:off x="2185" y="1856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24" name="Rectangle 205"/>
            <p:cNvSpPr>
              <a:spLocks noChangeArrowheads="1"/>
            </p:cNvSpPr>
            <p:nvPr/>
          </p:nvSpPr>
          <p:spPr bwMode="auto">
            <a:xfrm rot="-5400000">
              <a:off x="2158" y="1510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19.779</a:t>
              </a:r>
            </a:p>
          </p:txBody>
        </p:sp>
        <p:sp>
          <p:nvSpPr>
            <p:cNvPr id="110625" name="Freeform 206"/>
            <p:cNvSpPr>
              <a:spLocks noChangeArrowheads="1"/>
            </p:cNvSpPr>
            <p:nvPr/>
          </p:nvSpPr>
          <p:spPr bwMode="auto">
            <a:xfrm>
              <a:off x="2185" y="1823"/>
              <a:ext cx="144" cy="33"/>
            </a:xfrm>
            <a:custGeom>
              <a:avLst/>
              <a:gdLst>
                <a:gd name="T0" fmla="*/ 0 w 288"/>
                <a:gd name="T1" fmla="*/ 1 h 66"/>
                <a:gd name="T2" fmla="*/ 0 w 288"/>
                <a:gd name="T3" fmla="*/ 1 h 66"/>
                <a:gd name="T4" fmla="*/ 1 w 288"/>
                <a:gd name="T5" fmla="*/ 1 h 66"/>
                <a:gd name="T6" fmla="*/ 1 w 288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66"/>
                <a:gd name="T14" fmla="*/ 288 w 288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66">
                  <a:moveTo>
                    <a:pt x="0" y="66"/>
                  </a:moveTo>
                  <a:lnTo>
                    <a:pt x="0" y="66"/>
                  </a:lnTo>
                  <a:lnTo>
                    <a:pt x="288" y="14"/>
                  </a:lnTo>
                  <a:lnTo>
                    <a:pt x="288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6" name="Line 207"/>
            <p:cNvSpPr>
              <a:spLocks noChangeShapeType="1"/>
            </p:cNvSpPr>
            <p:nvPr/>
          </p:nvSpPr>
          <p:spPr bwMode="auto">
            <a:xfrm flipV="1">
              <a:off x="2185" y="1831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27" name="Line 208"/>
            <p:cNvSpPr>
              <a:spLocks noChangeShapeType="1"/>
            </p:cNvSpPr>
            <p:nvPr/>
          </p:nvSpPr>
          <p:spPr bwMode="auto">
            <a:xfrm>
              <a:off x="2329" y="1823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28" name="Rectangle 209"/>
            <p:cNvSpPr>
              <a:spLocks noChangeArrowheads="1"/>
            </p:cNvSpPr>
            <p:nvPr/>
          </p:nvSpPr>
          <p:spPr bwMode="auto">
            <a:xfrm rot="-5400000">
              <a:off x="2823" y="1459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25.368</a:t>
              </a:r>
            </a:p>
          </p:txBody>
        </p:sp>
        <p:sp>
          <p:nvSpPr>
            <p:cNvPr id="110629" name="Freeform 210"/>
            <p:cNvSpPr>
              <a:spLocks noChangeArrowheads="1"/>
            </p:cNvSpPr>
            <p:nvPr/>
          </p:nvSpPr>
          <p:spPr bwMode="auto">
            <a:xfrm>
              <a:off x="2867" y="1837"/>
              <a:ext cx="88" cy="7"/>
            </a:xfrm>
            <a:custGeom>
              <a:avLst/>
              <a:gdLst>
                <a:gd name="T0" fmla="*/ 0 w 175"/>
                <a:gd name="T1" fmla="*/ 1 h 13"/>
                <a:gd name="T2" fmla="*/ 0 w 175"/>
                <a:gd name="T3" fmla="*/ 1 h 13"/>
                <a:gd name="T4" fmla="*/ 1 w 175"/>
                <a:gd name="T5" fmla="*/ 1 h 13"/>
                <a:gd name="T6" fmla="*/ 1 w 175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"/>
                <a:gd name="T13" fmla="*/ 0 h 13"/>
                <a:gd name="T14" fmla="*/ 175 w 17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" h="13">
                  <a:moveTo>
                    <a:pt x="0" y="5"/>
                  </a:moveTo>
                  <a:lnTo>
                    <a:pt x="0" y="13"/>
                  </a:lnTo>
                  <a:lnTo>
                    <a:pt x="175" y="5"/>
                  </a:lnTo>
                  <a:lnTo>
                    <a:pt x="175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0" name="Line 211"/>
            <p:cNvSpPr>
              <a:spLocks noChangeShapeType="1"/>
            </p:cNvSpPr>
            <p:nvPr/>
          </p:nvSpPr>
          <p:spPr bwMode="auto">
            <a:xfrm flipV="1">
              <a:off x="2867" y="1815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31" name="Line 212"/>
            <p:cNvSpPr>
              <a:spLocks noChangeShapeType="1"/>
            </p:cNvSpPr>
            <p:nvPr/>
          </p:nvSpPr>
          <p:spPr bwMode="auto">
            <a:xfrm>
              <a:off x="2955" y="1837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32" name="Rectangle 213"/>
            <p:cNvSpPr>
              <a:spLocks noChangeArrowheads="1"/>
            </p:cNvSpPr>
            <p:nvPr/>
          </p:nvSpPr>
          <p:spPr bwMode="auto">
            <a:xfrm>
              <a:off x="1085" y="1336"/>
              <a:ext cx="1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10633" name="Line 214"/>
            <p:cNvSpPr>
              <a:spLocks noChangeShapeType="1"/>
            </p:cNvSpPr>
            <p:nvPr/>
          </p:nvSpPr>
          <p:spPr bwMode="auto">
            <a:xfrm>
              <a:off x="816" y="1336"/>
              <a:ext cx="441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34" name="Line 215"/>
            <p:cNvSpPr>
              <a:spLocks noChangeShapeType="1"/>
            </p:cNvSpPr>
            <p:nvPr/>
          </p:nvSpPr>
          <p:spPr bwMode="auto">
            <a:xfrm>
              <a:off x="1085" y="2549"/>
              <a:ext cx="414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35" name="Rectangle 216"/>
            <p:cNvSpPr>
              <a:spLocks noChangeArrowheads="1"/>
            </p:cNvSpPr>
            <p:nvPr/>
          </p:nvSpPr>
          <p:spPr bwMode="auto">
            <a:xfrm>
              <a:off x="5149" y="2582"/>
              <a:ext cx="7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min</a:t>
              </a:r>
            </a:p>
          </p:txBody>
        </p:sp>
        <p:sp>
          <p:nvSpPr>
            <p:cNvPr id="110636" name="Line 217"/>
            <p:cNvSpPr>
              <a:spLocks noChangeShapeType="1"/>
            </p:cNvSpPr>
            <p:nvPr/>
          </p:nvSpPr>
          <p:spPr bwMode="auto">
            <a:xfrm>
              <a:off x="1194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37" name="Line 218"/>
            <p:cNvSpPr>
              <a:spLocks noChangeShapeType="1"/>
            </p:cNvSpPr>
            <p:nvPr/>
          </p:nvSpPr>
          <p:spPr bwMode="auto">
            <a:xfrm>
              <a:off x="1314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38" name="Line 219"/>
            <p:cNvSpPr>
              <a:spLocks noChangeShapeType="1"/>
            </p:cNvSpPr>
            <p:nvPr/>
          </p:nvSpPr>
          <p:spPr bwMode="auto">
            <a:xfrm>
              <a:off x="1432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39" name="Line 220"/>
            <p:cNvSpPr>
              <a:spLocks noChangeShapeType="1"/>
            </p:cNvSpPr>
            <p:nvPr/>
          </p:nvSpPr>
          <p:spPr bwMode="auto">
            <a:xfrm>
              <a:off x="1552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40" name="Line 221"/>
            <p:cNvSpPr>
              <a:spLocks noChangeShapeType="1"/>
            </p:cNvSpPr>
            <p:nvPr/>
          </p:nvSpPr>
          <p:spPr bwMode="auto">
            <a:xfrm>
              <a:off x="1670" y="2549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41" name="Rectangle 222"/>
            <p:cNvSpPr>
              <a:spLocks noChangeArrowheads="1"/>
            </p:cNvSpPr>
            <p:nvPr/>
          </p:nvSpPr>
          <p:spPr bwMode="auto">
            <a:xfrm>
              <a:off x="1643" y="2573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110642" name="Line 223"/>
            <p:cNvSpPr>
              <a:spLocks noChangeShapeType="1"/>
            </p:cNvSpPr>
            <p:nvPr/>
          </p:nvSpPr>
          <p:spPr bwMode="auto">
            <a:xfrm>
              <a:off x="1789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43" name="Line 224"/>
            <p:cNvSpPr>
              <a:spLocks noChangeShapeType="1"/>
            </p:cNvSpPr>
            <p:nvPr/>
          </p:nvSpPr>
          <p:spPr bwMode="auto">
            <a:xfrm>
              <a:off x="1908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44" name="Line 225"/>
            <p:cNvSpPr>
              <a:spLocks noChangeShapeType="1"/>
            </p:cNvSpPr>
            <p:nvPr/>
          </p:nvSpPr>
          <p:spPr bwMode="auto">
            <a:xfrm>
              <a:off x="2027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45" name="Line 226"/>
            <p:cNvSpPr>
              <a:spLocks noChangeShapeType="1"/>
            </p:cNvSpPr>
            <p:nvPr/>
          </p:nvSpPr>
          <p:spPr bwMode="auto">
            <a:xfrm>
              <a:off x="2146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46" name="Line 227"/>
            <p:cNvSpPr>
              <a:spLocks noChangeShapeType="1"/>
            </p:cNvSpPr>
            <p:nvPr/>
          </p:nvSpPr>
          <p:spPr bwMode="auto">
            <a:xfrm>
              <a:off x="2265" y="2549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47" name="Rectangle 228"/>
            <p:cNvSpPr>
              <a:spLocks noChangeArrowheads="1"/>
            </p:cNvSpPr>
            <p:nvPr/>
          </p:nvSpPr>
          <p:spPr bwMode="auto">
            <a:xfrm>
              <a:off x="2238" y="2573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10648" name="Line 229"/>
            <p:cNvSpPr>
              <a:spLocks noChangeShapeType="1"/>
            </p:cNvSpPr>
            <p:nvPr/>
          </p:nvSpPr>
          <p:spPr bwMode="auto">
            <a:xfrm>
              <a:off x="2384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49" name="Line 230"/>
            <p:cNvSpPr>
              <a:spLocks noChangeShapeType="1"/>
            </p:cNvSpPr>
            <p:nvPr/>
          </p:nvSpPr>
          <p:spPr bwMode="auto">
            <a:xfrm>
              <a:off x="2503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50" name="Line 231"/>
            <p:cNvSpPr>
              <a:spLocks noChangeShapeType="1"/>
            </p:cNvSpPr>
            <p:nvPr/>
          </p:nvSpPr>
          <p:spPr bwMode="auto">
            <a:xfrm>
              <a:off x="2622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51" name="Line 232"/>
            <p:cNvSpPr>
              <a:spLocks noChangeShapeType="1"/>
            </p:cNvSpPr>
            <p:nvPr/>
          </p:nvSpPr>
          <p:spPr bwMode="auto">
            <a:xfrm>
              <a:off x="2741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52" name="Line 233"/>
            <p:cNvSpPr>
              <a:spLocks noChangeShapeType="1"/>
            </p:cNvSpPr>
            <p:nvPr/>
          </p:nvSpPr>
          <p:spPr bwMode="auto">
            <a:xfrm>
              <a:off x="2859" y="2549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53" name="Rectangle 234"/>
            <p:cNvSpPr>
              <a:spLocks noChangeArrowheads="1"/>
            </p:cNvSpPr>
            <p:nvPr/>
          </p:nvSpPr>
          <p:spPr bwMode="auto">
            <a:xfrm>
              <a:off x="2832" y="2573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110654" name="Line 235"/>
            <p:cNvSpPr>
              <a:spLocks noChangeShapeType="1"/>
            </p:cNvSpPr>
            <p:nvPr/>
          </p:nvSpPr>
          <p:spPr bwMode="auto">
            <a:xfrm>
              <a:off x="2979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55" name="Line 236"/>
            <p:cNvSpPr>
              <a:spLocks noChangeShapeType="1"/>
            </p:cNvSpPr>
            <p:nvPr/>
          </p:nvSpPr>
          <p:spPr bwMode="auto">
            <a:xfrm>
              <a:off x="3097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56" name="Line 237"/>
            <p:cNvSpPr>
              <a:spLocks noChangeShapeType="1"/>
            </p:cNvSpPr>
            <p:nvPr/>
          </p:nvSpPr>
          <p:spPr bwMode="auto">
            <a:xfrm>
              <a:off x="3217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57" name="Line 238"/>
            <p:cNvSpPr>
              <a:spLocks noChangeShapeType="1"/>
            </p:cNvSpPr>
            <p:nvPr/>
          </p:nvSpPr>
          <p:spPr bwMode="auto">
            <a:xfrm>
              <a:off x="3335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58" name="Line 239"/>
            <p:cNvSpPr>
              <a:spLocks noChangeShapeType="1"/>
            </p:cNvSpPr>
            <p:nvPr/>
          </p:nvSpPr>
          <p:spPr bwMode="auto">
            <a:xfrm>
              <a:off x="3454" y="2549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59" name="Rectangle 240"/>
            <p:cNvSpPr>
              <a:spLocks noChangeArrowheads="1"/>
            </p:cNvSpPr>
            <p:nvPr/>
          </p:nvSpPr>
          <p:spPr bwMode="auto">
            <a:xfrm>
              <a:off x="3427" y="2573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110660" name="Line 241"/>
            <p:cNvSpPr>
              <a:spLocks noChangeShapeType="1"/>
            </p:cNvSpPr>
            <p:nvPr/>
          </p:nvSpPr>
          <p:spPr bwMode="auto">
            <a:xfrm>
              <a:off x="3573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61" name="Line 242"/>
            <p:cNvSpPr>
              <a:spLocks noChangeShapeType="1"/>
            </p:cNvSpPr>
            <p:nvPr/>
          </p:nvSpPr>
          <p:spPr bwMode="auto">
            <a:xfrm>
              <a:off x="3692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62" name="Line 243"/>
            <p:cNvSpPr>
              <a:spLocks noChangeShapeType="1"/>
            </p:cNvSpPr>
            <p:nvPr/>
          </p:nvSpPr>
          <p:spPr bwMode="auto">
            <a:xfrm>
              <a:off x="3811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63" name="Line 244"/>
            <p:cNvSpPr>
              <a:spLocks noChangeShapeType="1"/>
            </p:cNvSpPr>
            <p:nvPr/>
          </p:nvSpPr>
          <p:spPr bwMode="auto">
            <a:xfrm>
              <a:off x="3930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64" name="Line 245"/>
            <p:cNvSpPr>
              <a:spLocks noChangeShapeType="1"/>
            </p:cNvSpPr>
            <p:nvPr/>
          </p:nvSpPr>
          <p:spPr bwMode="auto">
            <a:xfrm>
              <a:off x="4049" y="2549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65" name="Rectangle 246"/>
            <p:cNvSpPr>
              <a:spLocks noChangeArrowheads="1"/>
            </p:cNvSpPr>
            <p:nvPr/>
          </p:nvSpPr>
          <p:spPr bwMode="auto">
            <a:xfrm>
              <a:off x="4021" y="2573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110666" name="Line 247"/>
            <p:cNvSpPr>
              <a:spLocks noChangeShapeType="1"/>
            </p:cNvSpPr>
            <p:nvPr/>
          </p:nvSpPr>
          <p:spPr bwMode="auto">
            <a:xfrm>
              <a:off x="4168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67" name="Line 248"/>
            <p:cNvSpPr>
              <a:spLocks noChangeShapeType="1"/>
            </p:cNvSpPr>
            <p:nvPr/>
          </p:nvSpPr>
          <p:spPr bwMode="auto">
            <a:xfrm>
              <a:off x="4286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68" name="Line 249"/>
            <p:cNvSpPr>
              <a:spLocks noChangeShapeType="1"/>
            </p:cNvSpPr>
            <p:nvPr/>
          </p:nvSpPr>
          <p:spPr bwMode="auto">
            <a:xfrm>
              <a:off x="4406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69" name="Line 250"/>
            <p:cNvSpPr>
              <a:spLocks noChangeShapeType="1"/>
            </p:cNvSpPr>
            <p:nvPr/>
          </p:nvSpPr>
          <p:spPr bwMode="auto">
            <a:xfrm>
              <a:off x="4524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70" name="Line 251"/>
            <p:cNvSpPr>
              <a:spLocks noChangeShapeType="1"/>
            </p:cNvSpPr>
            <p:nvPr/>
          </p:nvSpPr>
          <p:spPr bwMode="auto">
            <a:xfrm>
              <a:off x="4644" y="2549"/>
              <a:ext cx="1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71" name="Rectangle 252"/>
            <p:cNvSpPr>
              <a:spLocks noChangeArrowheads="1"/>
            </p:cNvSpPr>
            <p:nvPr/>
          </p:nvSpPr>
          <p:spPr bwMode="auto">
            <a:xfrm>
              <a:off x="4616" y="2573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110672" name="Line 253"/>
            <p:cNvSpPr>
              <a:spLocks noChangeShapeType="1"/>
            </p:cNvSpPr>
            <p:nvPr/>
          </p:nvSpPr>
          <p:spPr bwMode="auto">
            <a:xfrm>
              <a:off x="4762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73" name="Line 254"/>
            <p:cNvSpPr>
              <a:spLocks noChangeShapeType="1"/>
            </p:cNvSpPr>
            <p:nvPr/>
          </p:nvSpPr>
          <p:spPr bwMode="auto">
            <a:xfrm>
              <a:off x="4881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74" name="Line 255"/>
            <p:cNvSpPr>
              <a:spLocks noChangeShapeType="1"/>
            </p:cNvSpPr>
            <p:nvPr/>
          </p:nvSpPr>
          <p:spPr bwMode="auto">
            <a:xfrm>
              <a:off x="5000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75" name="Line 256"/>
            <p:cNvSpPr>
              <a:spLocks noChangeShapeType="1"/>
            </p:cNvSpPr>
            <p:nvPr/>
          </p:nvSpPr>
          <p:spPr bwMode="auto">
            <a:xfrm>
              <a:off x="5119" y="2549"/>
              <a:ext cx="1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76" name="Line 257"/>
            <p:cNvSpPr>
              <a:spLocks noChangeShapeType="1"/>
            </p:cNvSpPr>
            <p:nvPr/>
          </p:nvSpPr>
          <p:spPr bwMode="auto">
            <a:xfrm flipV="1">
              <a:off x="1085" y="2045"/>
              <a:ext cx="1" cy="5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77" name="Line 258"/>
            <p:cNvSpPr>
              <a:spLocks noChangeShapeType="1"/>
            </p:cNvSpPr>
            <p:nvPr/>
          </p:nvSpPr>
          <p:spPr bwMode="auto">
            <a:xfrm flipH="1">
              <a:off x="1066" y="2543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78" name="Line 259"/>
            <p:cNvSpPr>
              <a:spLocks noChangeShapeType="1"/>
            </p:cNvSpPr>
            <p:nvPr/>
          </p:nvSpPr>
          <p:spPr bwMode="auto">
            <a:xfrm flipH="1">
              <a:off x="1066" y="253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79" name="Line 260"/>
            <p:cNvSpPr>
              <a:spLocks noChangeShapeType="1"/>
            </p:cNvSpPr>
            <p:nvPr/>
          </p:nvSpPr>
          <p:spPr bwMode="auto">
            <a:xfrm flipH="1">
              <a:off x="1066" y="251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80" name="Line 261"/>
            <p:cNvSpPr>
              <a:spLocks noChangeShapeType="1"/>
            </p:cNvSpPr>
            <p:nvPr/>
          </p:nvSpPr>
          <p:spPr bwMode="auto">
            <a:xfrm flipH="1">
              <a:off x="1066" y="2505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81" name="Line 262"/>
            <p:cNvSpPr>
              <a:spLocks noChangeShapeType="1"/>
            </p:cNvSpPr>
            <p:nvPr/>
          </p:nvSpPr>
          <p:spPr bwMode="auto">
            <a:xfrm flipH="1">
              <a:off x="1053" y="2492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82" name="Rectangle 263"/>
            <p:cNvSpPr>
              <a:spLocks noChangeArrowheads="1"/>
            </p:cNvSpPr>
            <p:nvPr/>
          </p:nvSpPr>
          <p:spPr bwMode="auto">
            <a:xfrm>
              <a:off x="965" y="2468"/>
              <a:ext cx="81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500</a:t>
              </a:r>
            </a:p>
          </p:txBody>
        </p:sp>
        <p:sp>
          <p:nvSpPr>
            <p:cNvPr id="110683" name="Line 264"/>
            <p:cNvSpPr>
              <a:spLocks noChangeShapeType="1"/>
            </p:cNvSpPr>
            <p:nvPr/>
          </p:nvSpPr>
          <p:spPr bwMode="auto">
            <a:xfrm flipH="1">
              <a:off x="1066" y="2479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84" name="Line 265"/>
            <p:cNvSpPr>
              <a:spLocks noChangeShapeType="1"/>
            </p:cNvSpPr>
            <p:nvPr/>
          </p:nvSpPr>
          <p:spPr bwMode="auto">
            <a:xfrm flipH="1">
              <a:off x="1066" y="2466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85" name="Line 266"/>
            <p:cNvSpPr>
              <a:spLocks noChangeShapeType="1"/>
            </p:cNvSpPr>
            <p:nvPr/>
          </p:nvSpPr>
          <p:spPr bwMode="auto">
            <a:xfrm flipH="1">
              <a:off x="1066" y="245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86" name="Line 267"/>
            <p:cNvSpPr>
              <a:spLocks noChangeShapeType="1"/>
            </p:cNvSpPr>
            <p:nvPr/>
          </p:nvSpPr>
          <p:spPr bwMode="auto">
            <a:xfrm flipH="1">
              <a:off x="1066" y="244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87" name="Line 268"/>
            <p:cNvSpPr>
              <a:spLocks noChangeShapeType="1"/>
            </p:cNvSpPr>
            <p:nvPr/>
          </p:nvSpPr>
          <p:spPr bwMode="auto">
            <a:xfrm flipH="1">
              <a:off x="1053" y="2428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88" name="Rectangle 269"/>
            <p:cNvSpPr>
              <a:spLocks noChangeArrowheads="1"/>
            </p:cNvSpPr>
            <p:nvPr/>
          </p:nvSpPr>
          <p:spPr bwMode="auto">
            <a:xfrm>
              <a:off x="938" y="2403"/>
              <a:ext cx="10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1000</a:t>
              </a:r>
            </a:p>
          </p:txBody>
        </p:sp>
        <p:sp>
          <p:nvSpPr>
            <p:cNvPr id="110689" name="Line 270"/>
            <p:cNvSpPr>
              <a:spLocks noChangeShapeType="1"/>
            </p:cNvSpPr>
            <p:nvPr/>
          </p:nvSpPr>
          <p:spPr bwMode="auto">
            <a:xfrm flipH="1">
              <a:off x="1066" y="2415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90" name="Line 271"/>
            <p:cNvSpPr>
              <a:spLocks noChangeShapeType="1"/>
            </p:cNvSpPr>
            <p:nvPr/>
          </p:nvSpPr>
          <p:spPr bwMode="auto">
            <a:xfrm flipH="1">
              <a:off x="1066" y="2402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91" name="Line 272"/>
            <p:cNvSpPr>
              <a:spLocks noChangeShapeType="1"/>
            </p:cNvSpPr>
            <p:nvPr/>
          </p:nvSpPr>
          <p:spPr bwMode="auto">
            <a:xfrm flipH="1">
              <a:off x="1066" y="239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92" name="Line 273"/>
            <p:cNvSpPr>
              <a:spLocks noChangeShapeType="1"/>
            </p:cNvSpPr>
            <p:nvPr/>
          </p:nvSpPr>
          <p:spPr bwMode="auto">
            <a:xfrm flipH="1">
              <a:off x="1066" y="2376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93" name="Line 274"/>
            <p:cNvSpPr>
              <a:spLocks noChangeShapeType="1"/>
            </p:cNvSpPr>
            <p:nvPr/>
          </p:nvSpPr>
          <p:spPr bwMode="auto">
            <a:xfrm flipH="1">
              <a:off x="1053" y="2364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94" name="Rectangle 275"/>
            <p:cNvSpPr>
              <a:spLocks noChangeArrowheads="1"/>
            </p:cNvSpPr>
            <p:nvPr/>
          </p:nvSpPr>
          <p:spPr bwMode="auto">
            <a:xfrm>
              <a:off x="938" y="2339"/>
              <a:ext cx="10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1500</a:t>
              </a:r>
            </a:p>
          </p:txBody>
        </p:sp>
        <p:sp>
          <p:nvSpPr>
            <p:cNvPr id="110695" name="Line 276"/>
            <p:cNvSpPr>
              <a:spLocks noChangeShapeType="1"/>
            </p:cNvSpPr>
            <p:nvPr/>
          </p:nvSpPr>
          <p:spPr bwMode="auto">
            <a:xfrm flipH="1">
              <a:off x="1066" y="235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96" name="Line 277"/>
            <p:cNvSpPr>
              <a:spLocks noChangeShapeType="1"/>
            </p:cNvSpPr>
            <p:nvPr/>
          </p:nvSpPr>
          <p:spPr bwMode="auto">
            <a:xfrm flipH="1">
              <a:off x="1066" y="233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97" name="Line 278"/>
            <p:cNvSpPr>
              <a:spLocks noChangeShapeType="1"/>
            </p:cNvSpPr>
            <p:nvPr/>
          </p:nvSpPr>
          <p:spPr bwMode="auto">
            <a:xfrm flipH="1">
              <a:off x="1066" y="2325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98" name="Line 279"/>
            <p:cNvSpPr>
              <a:spLocks noChangeShapeType="1"/>
            </p:cNvSpPr>
            <p:nvPr/>
          </p:nvSpPr>
          <p:spPr bwMode="auto">
            <a:xfrm flipH="1">
              <a:off x="1066" y="2312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99" name="Line 280"/>
            <p:cNvSpPr>
              <a:spLocks noChangeShapeType="1"/>
            </p:cNvSpPr>
            <p:nvPr/>
          </p:nvSpPr>
          <p:spPr bwMode="auto">
            <a:xfrm flipH="1">
              <a:off x="1053" y="2300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00" name="Rectangle 281"/>
            <p:cNvSpPr>
              <a:spLocks noChangeArrowheads="1"/>
            </p:cNvSpPr>
            <p:nvPr/>
          </p:nvSpPr>
          <p:spPr bwMode="auto">
            <a:xfrm>
              <a:off x="938" y="2275"/>
              <a:ext cx="10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2000</a:t>
              </a:r>
            </a:p>
          </p:txBody>
        </p:sp>
        <p:sp>
          <p:nvSpPr>
            <p:cNvPr id="110701" name="Line 282"/>
            <p:cNvSpPr>
              <a:spLocks noChangeShapeType="1"/>
            </p:cNvSpPr>
            <p:nvPr/>
          </p:nvSpPr>
          <p:spPr bwMode="auto">
            <a:xfrm flipH="1">
              <a:off x="1066" y="2287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02" name="Line 283"/>
            <p:cNvSpPr>
              <a:spLocks noChangeShapeType="1"/>
            </p:cNvSpPr>
            <p:nvPr/>
          </p:nvSpPr>
          <p:spPr bwMode="auto">
            <a:xfrm flipH="1">
              <a:off x="1066" y="227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03" name="Line 284"/>
            <p:cNvSpPr>
              <a:spLocks noChangeShapeType="1"/>
            </p:cNvSpPr>
            <p:nvPr/>
          </p:nvSpPr>
          <p:spPr bwMode="auto">
            <a:xfrm flipH="1">
              <a:off x="1066" y="226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04" name="Line 285"/>
            <p:cNvSpPr>
              <a:spLocks noChangeShapeType="1"/>
            </p:cNvSpPr>
            <p:nvPr/>
          </p:nvSpPr>
          <p:spPr bwMode="auto">
            <a:xfrm flipH="1">
              <a:off x="1066" y="224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05" name="Line 286"/>
            <p:cNvSpPr>
              <a:spLocks noChangeShapeType="1"/>
            </p:cNvSpPr>
            <p:nvPr/>
          </p:nvSpPr>
          <p:spPr bwMode="auto">
            <a:xfrm flipH="1">
              <a:off x="1053" y="2236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06" name="Rectangle 287"/>
            <p:cNvSpPr>
              <a:spLocks noChangeArrowheads="1"/>
            </p:cNvSpPr>
            <p:nvPr/>
          </p:nvSpPr>
          <p:spPr bwMode="auto">
            <a:xfrm>
              <a:off x="938" y="2211"/>
              <a:ext cx="10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2500</a:t>
              </a:r>
            </a:p>
          </p:txBody>
        </p:sp>
        <p:sp>
          <p:nvSpPr>
            <p:cNvPr id="110707" name="Line 288"/>
            <p:cNvSpPr>
              <a:spLocks noChangeShapeType="1"/>
            </p:cNvSpPr>
            <p:nvPr/>
          </p:nvSpPr>
          <p:spPr bwMode="auto">
            <a:xfrm flipH="1">
              <a:off x="1066" y="2223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08" name="Line 289"/>
            <p:cNvSpPr>
              <a:spLocks noChangeShapeType="1"/>
            </p:cNvSpPr>
            <p:nvPr/>
          </p:nvSpPr>
          <p:spPr bwMode="auto">
            <a:xfrm flipH="1">
              <a:off x="1066" y="221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09" name="Line 290"/>
            <p:cNvSpPr>
              <a:spLocks noChangeShapeType="1"/>
            </p:cNvSpPr>
            <p:nvPr/>
          </p:nvSpPr>
          <p:spPr bwMode="auto">
            <a:xfrm flipH="1">
              <a:off x="1066" y="2197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10" name="Line 291"/>
            <p:cNvSpPr>
              <a:spLocks noChangeShapeType="1"/>
            </p:cNvSpPr>
            <p:nvPr/>
          </p:nvSpPr>
          <p:spPr bwMode="auto">
            <a:xfrm flipH="1">
              <a:off x="1066" y="218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11" name="Line 292"/>
            <p:cNvSpPr>
              <a:spLocks noChangeShapeType="1"/>
            </p:cNvSpPr>
            <p:nvPr/>
          </p:nvSpPr>
          <p:spPr bwMode="auto">
            <a:xfrm flipH="1">
              <a:off x="1053" y="2172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12" name="Rectangle 293"/>
            <p:cNvSpPr>
              <a:spLocks noChangeArrowheads="1"/>
            </p:cNvSpPr>
            <p:nvPr/>
          </p:nvSpPr>
          <p:spPr bwMode="auto">
            <a:xfrm>
              <a:off x="938" y="2147"/>
              <a:ext cx="10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3000</a:t>
              </a:r>
            </a:p>
          </p:txBody>
        </p:sp>
        <p:sp>
          <p:nvSpPr>
            <p:cNvPr id="110713" name="Line 294"/>
            <p:cNvSpPr>
              <a:spLocks noChangeShapeType="1"/>
            </p:cNvSpPr>
            <p:nvPr/>
          </p:nvSpPr>
          <p:spPr bwMode="auto">
            <a:xfrm flipH="1">
              <a:off x="1066" y="215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14" name="Line 295"/>
            <p:cNvSpPr>
              <a:spLocks noChangeShapeType="1"/>
            </p:cNvSpPr>
            <p:nvPr/>
          </p:nvSpPr>
          <p:spPr bwMode="auto">
            <a:xfrm flipH="1">
              <a:off x="1066" y="2146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15" name="Line 296"/>
            <p:cNvSpPr>
              <a:spLocks noChangeShapeType="1"/>
            </p:cNvSpPr>
            <p:nvPr/>
          </p:nvSpPr>
          <p:spPr bwMode="auto">
            <a:xfrm flipH="1">
              <a:off x="1066" y="2133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16" name="Line 297"/>
            <p:cNvSpPr>
              <a:spLocks noChangeShapeType="1"/>
            </p:cNvSpPr>
            <p:nvPr/>
          </p:nvSpPr>
          <p:spPr bwMode="auto">
            <a:xfrm flipH="1">
              <a:off x="1066" y="212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17" name="Line 298"/>
            <p:cNvSpPr>
              <a:spLocks noChangeShapeType="1"/>
            </p:cNvSpPr>
            <p:nvPr/>
          </p:nvSpPr>
          <p:spPr bwMode="auto">
            <a:xfrm flipH="1">
              <a:off x="1053" y="2107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18" name="Rectangle 299"/>
            <p:cNvSpPr>
              <a:spLocks noChangeArrowheads="1"/>
            </p:cNvSpPr>
            <p:nvPr/>
          </p:nvSpPr>
          <p:spPr bwMode="auto">
            <a:xfrm>
              <a:off x="938" y="2083"/>
              <a:ext cx="10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3500</a:t>
              </a:r>
            </a:p>
          </p:txBody>
        </p:sp>
        <p:sp>
          <p:nvSpPr>
            <p:cNvPr id="110719" name="Line 300"/>
            <p:cNvSpPr>
              <a:spLocks noChangeShapeType="1"/>
            </p:cNvSpPr>
            <p:nvPr/>
          </p:nvSpPr>
          <p:spPr bwMode="auto">
            <a:xfrm flipH="1">
              <a:off x="1066" y="209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20" name="Line 301"/>
            <p:cNvSpPr>
              <a:spLocks noChangeShapeType="1"/>
            </p:cNvSpPr>
            <p:nvPr/>
          </p:nvSpPr>
          <p:spPr bwMode="auto">
            <a:xfrm flipH="1">
              <a:off x="1066" y="2082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21" name="Line 302"/>
            <p:cNvSpPr>
              <a:spLocks noChangeShapeType="1"/>
            </p:cNvSpPr>
            <p:nvPr/>
          </p:nvSpPr>
          <p:spPr bwMode="auto">
            <a:xfrm flipH="1">
              <a:off x="1066" y="2069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22" name="Line 303"/>
            <p:cNvSpPr>
              <a:spLocks noChangeShapeType="1"/>
            </p:cNvSpPr>
            <p:nvPr/>
          </p:nvSpPr>
          <p:spPr bwMode="auto">
            <a:xfrm flipH="1">
              <a:off x="1066" y="2056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23" name="Freeform 304"/>
            <p:cNvSpPr>
              <a:spLocks noChangeArrowheads="1"/>
            </p:cNvSpPr>
            <p:nvPr/>
          </p:nvSpPr>
          <p:spPr bwMode="auto">
            <a:xfrm>
              <a:off x="1084" y="2468"/>
              <a:ext cx="1522" cy="19"/>
            </a:xfrm>
            <a:custGeom>
              <a:avLst/>
              <a:gdLst>
                <a:gd name="T0" fmla="*/ 1 w 3044"/>
                <a:gd name="T1" fmla="*/ 1 h 36"/>
                <a:gd name="T2" fmla="*/ 1 w 3044"/>
                <a:gd name="T3" fmla="*/ 1 h 36"/>
                <a:gd name="T4" fmla="*/ 1 w 3044"/>
                <a:gd name="T5" fmla="*/ 1 h 36"/>
                <a:gd name="T6" fmla="*/ 1 w 3044"/>
                <a:gd name="T7" fmla="*/ 1 h 36"/>
                <a:gd name="T8" fmla="*/ 1 w 3044"/>
                <a:gd name="T9" fmla="*/ 1 h 36"/>
                <a:gd name="T10" fmla="*/ 1 w 3044"/>
                <a:gd name="T11" fmla="*/ 1 h 36"/>
                <a:gd name="T12" fmla="*/ 1 w 3044"/>
                <a:gd name="T13" fmla="*/ 1 h 36"/>
                <a:gd name="T14" fmla="*/ 1 w 3044"/>
                <a:gd name="T15" fmla="*/ 1 h 36"/>
                <a:gd name="T16" fmla="*/ 1 w 3044"/>
                <a:gd name="T17" fmla="*/ 1 h 36"/>
                <a:gd name="T18" fmla="*/ 1 w 3044"/>
                <a:gd name="T19" fmla="*/ 1 h 36"/>
                <a:gd name="T20" fmla="*/ 1 w 3044"/>
                <a:gd name="T21" fmla="*/ 1 h 36"/>
                <a:gd name="T22" fmla="*/ 1 w 3044"/>
                <a:gd name="T23" fmla="*/ 1 h 36"/>
                <a:gd name="T24" fmla="*/ 1 w 3044"/>
                <a:gd name="T25" fmla="*/ 1 h 36"/>
                <a:gd name="T26" fmla="*/ 1 w 3044"/>
                <a:gd name="T27" fmla="*/ 1 h 36"/>
                <a:gd name="T28" fmla="*/ 1 w 3044"/>
                <a:gd name="T29" fmla="*/ 1 h 36"/>
                <a:gd name="T30" fmla="*/ 1 w 3044"/>
                <a:gd name="T31" fmla="*/ 1 h 36"/>
                <a:gd name="T32" fmla="*/ 1 w 3044"/>
                <a:gd name="T33" fmla="*/ 1 h 36"/>
                <a:gd name="T34" fmla="*/ 1 w 3044"/>
                <a:gd name="T35" fmla="*/ 1 h 36"/>
                <a:gd name="T36" fmla="*/ 1 w 3044"/>
                <a:gd name="T37" fmla="*/ 1 h 36"/>
                <a:gd name="T38" fmla="*/ 1 w 3044"/>
                <a:gd name="T39" fmla="*/ 1 h 36"/>
                <a:gd name="T40" fmla="*/ 1 w 3044"/>
                <a:gd name="T41" fmla="*/ 1 h 36"/>
                <a:gd name="T42" fmla="*/ 1 w 3044"/>
                <a:gd name="T43" fmla="*/ 1 h 36"/>
                <a:gd name="T44" fmla="*/ 1 w 3044"/>
                <a:gd name="T45" fmla="*/ 1 h 36"/>
                <a:gd name="T46" fmla="*/ 1 w 3044"/>
                <a:gd name="T47" fmla="*/ 1 h 36"/>
                <a:gd name="T48" fmla="*/ 1 w 3044"/>
                <a:gd name="T49" fmla="*/ 1 h 36"/>
                <a:gd name="T50" fmla="*/ 1 w 3044"/>
                <a:gd name="T51" fmla="*/ 1 h 36"/>
                <a:gd name="T52" fmla="*/ 1 w 3044"/>
                <a:gd name="T53" fmla="*/ 1 h 36"/>
                <a:gd name="T54" fmla="*/ 1 w 3044"/>
                <a:gd name="T55" fmla="*/ 1 h 36"/>
                <a:gd name="T56" fmla="*/ 1 w 3044"/>
                <a:gd name="T57" fmla="*/ 1 h 36"/>
                <a:gd name="T58" fmla="*/ 1 w 3044"/>
                <a:gd name="T59" fmla="*/ 1 h 36"/>
                <a:gd name="T60" fmla="*/ 1 w 3044"/>
                <a:gd name="T61" fmla="*/ 1 h 36"/>
                <a:gd name="T62" fmla="*/ 1 w 3044"/>
                <a:gd name="T63" fmla="*/ 1 h 36"/>
                <a:gd name="T64" fmla="*/ 1 w 3044"/>
                <a:gd name="T65" fmla="*/ 1 h 36"/>
                <a:gd name="T66" fmla="*/ 1 w 3044"/>
                <a:gd name="T67" fmla="*/ 1 h 36"/>
                <a:gd name="T68" fmla="*/ 1 w 3044"/>
                <a:gd name="T69" fmla="*/ 1 h 36"/>
                <a:gd name="T70" fmla="*/ 1 w 3044"/>
                <a:gd name="T71" fmla="*/ 1 h 36"/>
                <a:gd name="T72" fmla="*/ 1 w 3044"/>
                <a:gd name="T73" fmla="*/ 1 h 36"/>
                <a:gd name="T74" fmla="*/ 1 w 3044"/>
                <a:gd name="T75" fmla="*/ 1 h 36"/>
                <a:gd name="T76" fmla="*/ 1 w 3044"/>
                <a:gd name="T77" fmla="*/ 1 h 36"/>
                <a:gd name="T78" fmla="*/ 1 w 3044"/>
                <a:gd name="T79" fmla="*/ 1 h 36"/>
                <a:gd name="T80" fmla="*/ 1 w 3044"/>
                <a:gd name="T81" fmla="*/ 1 h 36"/>
                <a:gd name="T82" fmla="*/ 1 w 3044"/>
                <a:gd name="T83" fmla="*/ 1 h 36"/>
                <a:gd name="T84" fmla="*/ 1 w 3044"/>
                <a:gd name="T85" fmla="*/ 1 h 36"/>
                <a:gd name="T86" fmla="*/ 1 w 3044"/>
                <a:gd name="T87" fmla="*/ 1 h 36"/>
                <a:gd name="T88" fmla="*/ 1 w 3044"/>
                <a:gd name="T89" fmla="*/ 1 h 36"/>
                <a:gd name="T90" fmla="*/ 1 w 3044"/>
                <a:gd name="T91" fmla="*/ 1 h 36"/>
                <a:gd name="T92" fmla="*/ 1 w 3044"/>
                <a:gd name="T93" fmla="*/ 1 h 36"/>
                <a:gd name="T94" fmla="*/ 1 w 3044"/>
                <a:gd name="T95" fmla="*/ 1 h 36"/>
                <a:gd name="T96" fmla="*/ 1 w 3044"/>
                <a:gd name="T97" fmla="*/ 1 h 36"/>
                <a:gd name="T98" fmla="*/ 1 w 3044"/>
                <a:gd name="T99" fmla="*/ 1 h 36"/>
                <a:gd name="T100" fmla="*/ 1 w 3044"/>
                <a:gd name="T101" fmla="*/ 1 h 36"/>
                <a:gd name="T102" fmla="*/ 1 w 3044"/>
                <a:gd name="T103" fmla="*/ 1 h 36"/>
                <a:gd name="T104" fmla="*/ 1 w 3044"/>
                <a:gd name="T105" fmla="*/ 1 h 36"/>
                <a:gd name="T106" fmla="*/ 1 w 3044"/>
                <a:gd name="T107" fmla="*/ 1 h 36"/>
                <a:gd name="T108" fmla="*/ 1 w 3044"/>
                <a:gd name="T109" fmla="*/ 1 h 36"/>
                <a:gd name="T110" fmla="*/ 1 w 3044"/>
                <a:gd name="T111" fmla="*/ 1 h 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44"/>
                <a:gd name="T169" fmla="*/ 0 h 36"/>
                <a:gd name="T170" fmla="*/ 3044 w 3044"/>
                <a:gd name="T171" fmla="*/ 36 h 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44" h="36">
                  <a:moveTo>
                    <a:pt x="0" y="32"/>
                  </a:moveTo>
                  <a:lnTo>
                    <a:pt x="6" y="32"/>
                  </a:lnTo>
                  <a:lnTo>
                    <a:pt x="12" y="33"/>
                  </a:lnTo>
                  <a:lnTo>
                    <a:pt x="18" y="33"/>
                  </a:lnTo>
                  <a:lnTo>
                    <a:pt x="24" y="33"/>
                  </a:lnTo>
                  <a:lnTo>
                    <a:pt x="30" y="33"/>
                  </a:lnTo>
                  <a:lnTo>
                    <a:pt x="35" y="33"/>
                  </a:lnTo>
                  <a:lnTo>
                    <a:pt x="41" y="33"/>
                  </a:lnTo>
                  <a:lnTo>
                    <a:pt x="47" y="32"/>
                  </a:lnTo>
                  <a:lnTo>
                    <a:pt x="53" y="32"/>
                  </a:lnTo>
                  <a:lnTo>
                    <a:pt x="59" y="33"/>
                  </a:lnTo>
                  <a:lnTo>
                    <a:pt x="65" y="35"/>
                  </a:lnTo>
                  <a:lnTo>
                    <a:pt x="71" y="35"/>
                  </a:lnTo>
                  <a:lnTo>
                    <a:pt x="78" y="36"/>
                  </a:lnTo>
                  <a:lnTo>
                    <a:pt x="83" y="36"/>
                  </a:lnTo>
                  <a:lnTo>
                    <a:pt x="88" y="36"/>
                  </a:lnTo>
                  <a:lnTo>
                    <a:pt x="96" y="35"/>
                  </a:lnTo>
                  <a:lnTo>
                    <a:pt x="102" y="35"/>
                  </a:lnTo>
                  <a:lnTo>
                    <a:pt x="108" y="33"/>
                  </a:lnTo>
                  <a:lnTo>
                    <a:pt x="113" y="32"/>
                  </a:lnTo>
                  <a:lnTo>
                    <a:pt x="119" y="32"/>
                  </a:lnTo>
                  <a:lnTo>
                    <a:pt x="125" y="31"/>
                  </a:lnTo>
                  <a:lnTo>
                    <a:pt x="131" y="31"/>
                  </a:lnTo>
                  <a:lnTo>
                    <a:pt x="137" y="29"/>
                  </a:lnTo>
                  <a:lnTo>
                    <a:pt x="143" y="26"/>
                  </a:lnTo>
                  <a:lnTo>
                    <a:pt x="149" y="26"/>
                  </a:lnTo>
                  <a:lnTo>
                    <a:pt x="155" y="26"/>
                  </a:lnTo>
                  <a:lnTo>
                    <a:pt x="161" y="26"/>
                  </a:lnTo>
                  <a:lnTo>
                    <a:pt x="166" y="28"/>
                  </a:lnTo>
                  <a:lnTo>
                    <a:pt x="172" y="29"/>
                  </a:lnTo>
                  <a:lnTo>
                    <a:pt x="178" y="31"/>
                  </a:lnTo>
                  <a:lnTo>
                    <a:pt x="184" y="32"/>
                  </a:lnTo>
                  <a:lnTo>
                    <a:pt x="190" y="33"/>
                  </a:lnTo>
                  <a:lnTo>
                    <a:pt x="196" y="33"/>
                  </a:lnTo>
                  <a:lnTo>
                    <a:pt x="202" y="35"/>
                  </a:lnTo>
                  <a:lnTo>
                    <a:pt x="208" y="35"/>
                  </a:lnTo>
                  <a:lnTo>
                    <a:pt x="215" y="35"/>
                  </a:lnTo>
                  <a:lnTo>
                    <a:pt x="220" y="35"/>
                  </a:lnTo>
                  <a:lnTo>
                    <a:pt x="225" y="35"/>
                  </a:lnTo>
                  <a:lnTo>
                    <a:pt x="233" y="35"/>
                  </a:lnTo>
                  <a:lnTo>
                    <a:pt x="239" y="35"/>
                  </a:lnTo>
                  <a:lnTo>
                    <a:pt x="245" y="32"/>
                  </a:lnTo>
                  <a:lnTo>
                    <a:pt x="250" y="31"/>
                  </a:lnTo>
                  <a:lnTo>
                    <a:pt x="256" y="31"/>
                  </a:lnTo>
                  <a:lnTo>
                    <a:pt x="262" y="31"/>
                  </a:lnTo>
                  <a:lnTo>
                    <a:pt x="268" y="31"/>
                  </a:lnTo>
                  <a:lnTo>
                    <a:pt x="274" y="32"/>
                  </a:lnTo>
                  <a:lnTo>
                    <a:pt x="280" y="32"/>
                  </a:lnTo>
                  <a:lnTo>
                    <a:pt x="286" y="33"/>
                  </a:lnTo>
                  <a:lnTo>
                    <a:pt x="292" y="33"/>
                  </a:lnTo>
                  <a:lnTo>
                    <a:pt x="298" y="32"/>
                  </a:lnTo>
                  <a:lnTo>
                    <a:pt x="303" y="32"/>
                  </a:lnTo>
                  <a:lnTo>
                    <a:pt x="309" y="31"/>
                  </a:lnTo>
                  <a:lnTo>
                    <a:pt x="315" y="29"/>
                  </a:lnTo>
                  <a:lnTo>
                    <a:pt x="321" y="31"/>
                  </a:lnTo>
                  <a:lnTo>
                    <a:pt x="327" y="31"/>
                  </a:lnTo>
                  <a:lnTo>
                    <a:pt x="334" y="32"/>
                  </a:lnTo>
                  <a:lnTo>
                    <a:pt x="339" y="33"/>
                  </a:lnTo>
                  <a:lnTo>
                    <a:pt x="345" y="35"/>
                  </a:lnTo>
                  <a:lnTo>
                    <a:pt x="352" y="35"/>
                  </a:lnTo>
                  <a:lnTo>
                    <a:pt x="358" y="35"/>
                  </a:lnTo>
                  <a:lnTo>
                    <a:pt x="362" y="35"/>
                  </a:lnTo>
                  <a:lnTo>
                    <a:pt x="370" y="35"/>
                  </a:lnTo>
                  <a:lnTo>
                    <a:pt x="376" y="35"/>
                  </a:lnTo>
                  <a:lnTo>
                    <a:pt x="382" y="35"/>
                  </a:lnTo>
                  <a:lnTo>
                    <a:pt x="387" y="35"/>
                  </a:lnTo>
                  <a:lnTo>
                    <a:pt x="393" y="35"/>
                  </a:lnTo>
                  <a:lnTo>
                    <a:pt x="399" y="36"/>
                  </a:lnTo>
                  <a:lnTo>
                    <a:pt x="405" y="36"/>
                  </a:lnTo>
                  <a:lnTo>
                    <a:pt x="411" y="36"/>
                  </a:lnTo>
                  <a:lnTo>
                    <a:pt x="417" y="36"/>
                  </a:lnTo>
                  <a:lnTo>
                    <a:pt x="423" y="36"/>
                  </a:lnTo>
                  <a:lnTo>
                    <a:pt x="429" y="35"/>
                  </a:lnTo>
                  <a:lnTo>
                    <a:pt x="435" y="35"/>
                  </a:lnTo>
                  <a:lnTo>
                    <a:pt x="440" y="35"/>
                  </a:lnTo>
                  <a:lnTo>
                    <a:pt x="446" y="35"/>
                  </a:lnTo>
                  <a:lnTo>
                    <a:pt x="452" y="36"/>
                  </a:lnTo>
                  <a:lnTo>
                    <a:pt x="458" y="36"/>
                  </a:lnTo>
                  <a:lnTo>
                    <a:pt x="464" y="36"/>
                  </a:lnTo>
                  <a:lnTo>
                    <a:pt x="471" y="35"/>
                  </a:lnTo>
                  <a:lnTo>
                    <a:pt x="476" y="35"/>
                  </a:lnTo>
                  <a:lnTo>
                    <a:pt x="482" y="33"/>
                  </a:lnTo>
                  <a:lnTo>
                    <a:pt x="489" y="33"/>
                  </a:lnTo>
                  <a:lnTo>
                    <a:pt x="495" y="33"/>
                  </a:lnTo>
                  <a:lnTo>
                    <a:pt x="501" y="32"/>
                  </a:lnTo>
                  <a:lnTo>
                    <a:pt x="507" y="32"/>
                  </a:lnTo>
                  <a:lnTo>
                    <a:pt x="513" y="32"/>
                  </a:lnTo>
                  <a:lnTo>
                    <a:pt x="518" y="32"/>
                  </a:lnTo>
                  <a:lnTo>
                    <a:pt x="524" y="33"/>
                  </a:lnTo>
                  <a:lnTo>
                    <a:pt x="530" y="35"/>
                  </a:lnTo>
                  <a:lnTo>
                    <a:pt x="536" y="35"/>
                  </a:lnTo>
                  <a:lnTo>
                    <a:pt x="542" y="36"/>
                  </a:lnTo>
                  <a:lnTo>
                    <a:pt x="548" y="36"/>
                  </a:lnTo>
                  <a:lnTo>
                    <a:pt x="554" y="35"/>
                  </a:lnTo>
                  <a:lnTo>
                    <a:pt x="560" y="35"/>
                  </a:lnTo>
                  <a:lnTo>
                    <a:pt x="566" y="35"/>
                  </a:lnTo>
                  <a:lnTo>
                    <a:pt x="571" y="33"/>
                  </a:lnTo>
                  <a:lnTo>
                    <a:pt x="577" y="33"/>
                  </a:lnTo>
                  <a:lnTo>
                    <a:pt x="583" y="33"/>
                  </a:lnTo>
                  <a:lnTo>
                    <a:pt x="591" y="33"/>
                  </a:lnTo>
                  <a:lnTo>
                    <a:pt x="595" y="33"/>
                  </a:lnTo>
                  <a:lnTo>
                    <a:pt x="601" y="33"/>
                  </a:lnTo>
                  <a:lnTo>
                    <a:pt x="608" y="35"/>
                  </a:lnTo>
                  <a:lnTo>
                    <a:pt x="614" y="35"/>
                  </a:lnTo>
                  <a:lnTo>
                    <a:pt x="619" y="35"/>
                  </a:lnTo>
                  <a:lnTo>
                    <a:pt x="626" y="35"/>
                  </a:lnTo>
                  <a:lnTo>
                    <a:pt x="632" y="35"/>
                  </a:lnTo>
                  <a:lnTo>
                    <a:pt x="638" y="35"/>
                  </a:lnTo>
                  <a:lnTo>
                    <a:pt x="644" y="35"/>
                  </a:lnTo>
                  <a:lnTo>
                    <a:pt x="650" y="35"/>
                  </a:lnTo>
                  <a:lnTo>
                    <a:pt x="655" y="33"/>
                  </a:lnTo>
                  <a:lnTo>
                    <a:pt x="661" y="33"/>
                  </a:lnTo>
                  <a:lnTo>
                    <a:pt x="667" y="33"/>
                  </a:lnTo>
                  <a:lnTo>
                    <a:pt x="673" y="35"/>
                  </a:lnTo>
                  <a:lnTo>
                    <a:pt x="679" y="35"/>
                  </a:lnTo>
                  <a:lnTo>
                    <a:pt x="685" y="33"/>
                  </a:lnTo>
                  <a:lnTo>
                    <a:pt x="691" y="32"/>
                  </a:lnTo>
                  <a:lnTo>
                    <a:pt x="697" y="31"/>
                  </a:lnTo>
                  <a:lnTo>
                    <a:pt x="703" y="28"/>
                  </a:lnTo>
                  <a:lnTo>
                    <a:pt x="708" y="26"/>
                  </a:lnTo>
                  <a:lnTo>
                    <a:pt x="714" y="26"/>
                  </a:lnTo>
                  <a:lnTo>
                    <a:pt x="720" y="26"/>
                  </a:lnTo>
                  <a:lnTo>
                    <a:pt x="728" y="28"/>
                  </a:lnTo>
                  <a:lnTo>
                    <a:pt x="733" y="29"/>
                  </a:lnTo>
                  <a:lnTo>
                    <a:pt x="738" y="31"/>
                  </a:lnTo>
                  <a:lnTo>
                    <a:pt x="745" y="32"/>
                  </a:lnTo>
                  <a:lnTo>
                    <a:pt x="751" y="33"/>
                  </a:lnTo>
                  <a:lnTo>
                    <a:pt x="757" y="33"/>
                  </a:lnTo>
                  <a:lnTo>
                    <a:pt x="763" y="33"/>
                  </a:lnTo>
                  <a:lnTo>
                    <a:pt x="769" y="32"/>
                  </a:lnTo>
                  <a:lnTo>
                    <a:pt x="775" y="32"/>
                  </a:lnTo>
                  <a:lnTo>
                    <a:pt x="781" y="31"/>
                  </a:lnTo>
                  <a:lnTo>
                    <a:pt x="787" y="31"/>
                  </a:lnTo>
                  <a:lnTo>
                    <a:pt x="792" y="32"/>
                  </a:lnTo>
                  <a:lnTo>
                    <a:pt x="798" y="33"/>
                  </a:lnTo>
                  <a:lnTo>
                    <a:pt x="804" y="33"/>
                  </a:lnTo>
                  <a:lnTo>
                    <a:pt x="810" y="35"/>
                  </a:lnTo>
                  <a:lnTo>
                    <a:pt x="816" y="35"/>
                  </a:lnTo>
                  <a:lnTo>
                    <a:pt x="822" y="35"/>
                  </a:lnTo>
                  <a:lnTo>
                    <a:pt x="828" y="35"/>
                  </a:lnTo>
                  <a:lnTo>
                    <a:pt x="834" y="35"/>
                  </a:lnTo>
                  <a:lnTo>
                    <a:pt x="840" y="35"/>
                  </a:lnTo>
                  <a:lnTo>
                    <a:pt x="845" y="35"/>
                  </a:lnTo>
                  <a:lnTo>
                    <a:pt x="851" y="33"/>
                  </a:lnTo>
                  <a:lnTo>
                    <a:pt x="857" y="33"/>
                  </a:lnTo>
                  <a:lnTo>
                    <a:pt x="865" y="32"/>
                  </a:lnTo>
                  <a:lnTo>
                    <a:pt x="870" y="31"/>
                  </a:lnTo>
                  <a:lnTo>
                    <a:pt x="875" y="29"/>
                  </a:lnTo>
                  <a:lnTo>
                    <a:pt x="882" y="28"/>
                  </a:lnTo>
                  <a:lnTo>
                    <a:pt x="888" y="28"/>
                  </a:lnTo>
                  <a:lnTo>
                    <a:pt x="894" y="29"/>
                  </a:lnTo>
                  <a:lnTo>
                    <a:pt x="900" y="31"/>
                  </a:lnTo>
                  <a:lnTo>
                    <a:pt x="906" y="32"/>
                  </a:lnTo>
                  <a:lnTo>
                    <a:pt x="912" y="32"/>
                  </a:lnTo>
                  <a:lnTo>
                    <a:pt x="918" y="33"/>
                  </a:lnTo>
                  <a:lnTo>
                    <a:pt x="923" y="33"/>
                  </a:lnTo>
                  <a:lnTo>
                    <a:pt x="929" y="33"/>
                  </a:lnTo>
                  <a:lnTo>
                    <a:pt x="935" y="33"/>
                  </a:lnTo>
                  <a:lnTo>
                    <a:pt x="941" y="32"/>
                  </a:lnTo>
                  <a:lnTo>
                    <a:pt x="947" y="32"/>
                  </a:lnTo>
                  <a:lnTo>
                    <a:pt x="953" y="32"/>
                  </a:lnTo>
                  <a:lnTo>
                    <a:pt x="959" y="31"/>
                  </a:lnTo>
                  <a:lnTo>
                    <a:pt x="965" y="31"/>
                  </a:lnTo>
                  <a:lnTo>
                    <a:pt x="971" y="31"/>
                  </a:lnTo>
                  <a:lnTo>
                    <a:pt x="976" y="32"/>
                  </a:lnTo>
                  <a:lnTo>
                    <a:pt x="984" y="33"/>
                  </a:lnTo>
                  <a:lnTo>
                    <a:pt x="990" y="36"/>
                  </a:lnTo>
                  <a:lnTo>
                    <a:pt x="994" y="36"/>
                  </a:lnTo>
                  <a:lnTo>
                    <a:pt x="1002" y="36"/>
                  </a:lnTo>
                  <a:lnTo>
                    <a:pt x="1007" y="36"/>
                  </a:lnTo>
                  <a:lnTo>
                    <a:pt x="1013" y="35"/>
                  </a:lnTo>
                  <a:lnTo>
                    <a:pt x="1019" y="32"/>
                  </a:lnTo>
                  <a:lnTo>
                    <a:pt x="1025" y="32"/>
                  </a:lnTo>
                  <a:lnTo>
                    <a:pt x="1031" y="31"/>
                  </a:lnTo>
                  <a:lnTo>
                    <a:pt x="1037" y="31"/>
                  </a:lnTo>
                  <a:lnTo>
                    <a:pt x="1043" y="32"/>
                  </a:lnTo>
                  <a:lnTo>
                    <a:pt x="1049" y="32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6" y="32"/>
                  </a:lnTo>
                  <a:lnTo>
                    <a:pt x="1072" y="32"/>
                  </a:lnTo>
                  <a:lnTo>
                    <a:pt x="1078" y="32"/>
                  </a:lnTo>
                  <a:lnTo>
                    <a:pt x="1084" y="32"/>
                  </a:lnTo>
                  <a:lnTo>
                    <a:pt x="1090" y="33"/>
                  </a:lnTo>
                  <a:lnTo>
                    <a:pt x="1096" y="35"/>
                  </a:lnTo>
                  <a:lnTo>
                    <a:pt x="1102" y="36"/>
                  </a:lnTo>
                  <a:lnTo>
                    <a:pt x="1108" y="36"/>
                  </a:lnTo>
                  <a:lnTo>
                    <a:pt x="1113" y="36"/>
                  </a:lnTo>
                  <a:lnTo>
                    <a:pt x="1121" y="36"/>
                  </a:lnTo>
                  <a:lnTo>
                    <a:pt x="1127" y="36"/>
                  </a:lnTo>
                  <a:lnTo>
                    <a:pt x="1131" y="35"/>
                  </a:lnTo>
                  <a:lnTo>
                    <a:pt x="1138" y="33"/>
                  </a:lnTo>
                  <a:lnTo>
                    <a:pt x="1144" y="33"/>
                  </a:lnTo>
                  <a:lnTo>
                    <a:pt x="1150" y="32"/>
                  </a:lnTo>
                  <a:lnTo>
                    <a:pt x="1156" y="32"/>
                  </a:lnTo>
                  <a:lnTo>
                    <a:pt x="1162" y="32"/>
                  </a:lnTo>
                  <a:lnTo>
                    <a:pt x="1168" y="32"/>
                  </a:lnTo>
                  <a:lnTo>
                    <a:pt x="1174" y="32"/>
                  </a:lnTo>
                  <a:lnTo>
                    <a:pt x="1180" y="32"/>
                  </a:lnTo>
                  <a:lnTo>
                    <a:pt x="1186" y="32"/>
                  </a:lnTo>
                  <a:lnTo>
                    <a:pt x="1191" y="33"/>
                  </a:lnTo>
                  <a:lnTo>
                    <a:pt x="1197" y="35"/>
                  </a:lnTo>
                  <a:lnTo>
                    <a:pt x="1203" y="35"/>
                  </a:lnTo>
                  <a:lnTo>
                    <a:pt x="1209" y="35"/>
                  </a:lnTo>
                  <a:lnTo>
                    <a:pt x="1215" y="35"/>
                  </a:lnTo>
                  <a:lnTo>
                    <a:pt x="1221" y="33"/>
                  </a:lnTo>
                  <a:lnTo>
                    <a:pt x="1227" y="32"/>
                  </a:lnTo>
                  <a:lnTo>
                    <a:pt x="1233" y="32"/>
                  </a:lnTo>
                  <a:lnTo>
                    <a:pt x="1240" y="31"/>
                  </a:lnTo>
                  <a:lnTo>
                    <a:pt x="1246" y="31"/>
                  </a:lnTo>
                  <a:lnTo>
                    <a:pt x="1250" y="31"/>
                  </a:lnTo>
                  <a:lnTo>
                    <a:pt x="1258" y="31"/>
                  </a:lnTo>
                  <a:lnTo>
                    <a:pt x="1264" y="32"/>
                  </a:lnTo>
                  <a:lnTo>
                    <a:pt x="1270" y="32"/>
                  </a:lnTo>
                  <a:lnTo>
                    <a:pt x="1275" y="32"/>
                  </a:lnTo>
                  <a:lnTo>
                    <a:pt x="1281" y="32"/>
                  </a:lnTo>
                  <a:lnTo>
                    <a:pt x="1287" y="32"/>
                  </a:lnTo>
                  <a:lnTo>
                    <a:pt x="1293" y="31"/>
                  </a:lnTo>
                  <a:lnTo>
                    <a:pt x="1299" y="31"/>
                  </a:lnTo>
                  <a:lnTo>
                    <a:pt x="1305" y="32"/>
                  </a:lnTo>
                  <a:lnTo>
                    <a:pt x="1311" y="32"/>
                  </a:lnTo>
                  <a:lnTo>
                    <a:pt x="1317" y="33"/>
                  </a:lnTo>
                  <a:lnTo>
                    <a:pt x="1323" y="33"/>
                  </a:lnTo>
                  <a:lnTo>
                    <a:pt x="1328" y="33"/>
                  </a:lnTo>
                  <a:lnTo>
                    <a:pt x="1334" y="33"/>
                  </a:lnTo>
                  <a:lnTo>
                    <a:pt x="1340" y="32"/>
                  </a:lnTo>
                  <a:lnTo>
                    <a:pt x="1346" y="32"/>
                  </a:lnTo>
                  <a:lnTo>
                    <a:pt x="1352" y="31"/>
                  </a:lnTo>
                  <a:lnTo>
                    <a:pt x="1358" y="31"/>
                  </a:lnTo>
                  <a:lnTo>
                    <a:pt x="1364" y="29"/>
                  </a:lnTo>
                  <a:lnTo>
                    <a:pt x="1370" y="28"/>
                  </a:lnTo>
                  <a:lnTo>
                    <a:pt x="1377" y="26"/>
                  </a:lnTo>
                  <a:lnTo>
                    <a:pt x="1383" y="25"/>
                  </a:lnTo>
                  <a:lnTo>
                    <a:pt x="1387" y="26"/>
                  </a:lnTo>
                  <a:lnTo>
                    <a:pt x="1395" y="26"/>
                  </a:lnTo>
                  <a:lnTo>
                    <a:pt x="1401" y="28"/>
                  </a:lnTo>
                  <a:lnTo>
                    <a:pt x="1407" y="29"/>
                  </a:lnTo>
                  <a:lnTo>
                    <a:pt x="1412" y="31"/>
                  </a:lnTo>
                  <a:lnTo>
                    <a:pt x="1418" y="31"/>
                  </a:lnTo>
                  <a:lnTo>
                    <a:pt x="1424" y="31"/>
                  </a:lnTo>
                  <a:lnTo>
                    <a:pt x="1430" y="31"/>
                  </a:lnTo>
                  <a:lnTo>
                    <a:pt x="1436" y="31"/>
                  </a:lnTo>
                  <a:lnTo>
                    <a:pt x="1442" y="29"/>
                  </a:lnTo>
                  <a:lnTo>
                    <a:pt x="1448" y="29"/>
                  </a:lnTo>
                  <a:lnTo>
                    <a:pt x="1454" y="31"/>
                  </a:lnTo>
                  <a:lnTo>
                    <a:pt x="1460" y="31"/>
                  </a:lnTo>
                  <a:lnTo>
                    <a:pt x="1465" y="31"/>
                  </a:lnTo>
                  <a:lnTo>
                    <a:pt x="1471" y="31"/>
                  </a:lnTo>
                  <a:lnTo>
                    <a:pt x="1477" y="29"/>
                  </a:lnTo>
                  <a:lnTo>
                    <a:pt x="1483" y="28"/>
                  </a:lnTo>
                  <a:lnTo>
                    <a:pt x="1489" y="25"/>
                  </a:lnTo>
                  <a:lnTo>
                    <a:pt x="1496" y="23"/>
                  </a:lnTo>
                  <a:lnTo>
                    <a:pt x="1502" y="23"/>
                  </a:lnTo>
                  <a:lnTo>
                    <a:pt x="1507" y="23"/>
                  </a:lnTo>
                  <a:lnTo>
                    <a:pt x="1514" y="25"/>
                  </a:lnTo>
                  <a:lnTo>
                    <a:pt x="1520" y="26"/>
                  </a:lnTo>
                  <a:lnTo>
                    <a:pt x="1526" y="28"/>
                  </a:lnTo>
                  <a:lnTo>
                    <a:pt x="1532" y="28"/>
                  </a:lnTo>
                  <a:lnTo>
                    <a:pt x="1538" y="26"/>
                  </a:lnTo>
                  <a:lnTo>
                    <a:pt x="1543" y="25"/>
                  </a:lnTo>
                  <a:lnTo>
                    <a:pt x="1549" y="23"/>
                  </a:lnTo>
                  <a:lnTo>
                    <a:pt x="1555" y="22"/>
                  </a:lnTo>
                  <a:lnTo>
                    <a:pt x="1561" y="20"/>
                  </a:lnTo>
                  <a:lnTo>
                    <a:pt x="1567" y="20"/>
                  </a:lnTo>
                  <a:lnTo>
                    <a:pt x="1573" y="20"/>
                  </a:lnTo>
                  <a:lnTo>
                    <a:pt x="1579" y="22"/>
                  </a:lnTo>
                  <a:lnTo>
                    <a:pt x="1585" y="23"/>
                  </a:lnTo>
                  <a:lnTo>
                    <a:pt x="1591" y="25"/>
                  </a:lnTo>
                  <a:lnTo>
                    <a:pt x="1596" y="26"/>
                  </a:lnTo>
                  <a:lnTo>
                    <a:pt x="1602" y="28"/>
                  </a:lnTo>
                  <a:lnTo>
                    <a:pt x="1608" y="29"/>
                  </a:lnTo>
                  <a:lnTo>
                    <a:pt x="1614" y="29"/>
                  </a:lnTo>
                  <a:lnTo>
                    <a:pt x="1620" y="29"/>
                  </a:lnTo>
                  <a:lnTo>
                    <a:pt x="1626" y="29"/>
                  </a:lnTo>
                  <a:lnTo>
                    <a:pt x="1633" y="29"/>
                  </a:lnTo>
                  <a:lnTo>
                    <a:pt x="1639" y="28"/>
                  </a:lnTo>
                  <a:lnTo>
                    <a:pt x="1644" y="26"/>
                  </a:lnTo>
                  <a:lnTo>
                    <a:pt x="1651" y="25"/>
                  </a:lnTo>
                  <a:lnTo>
                    <a:pt x="1657" y="23"/>
                  </a:lnTo>
                  <a:lnTo>
                    <a:pt x="1663" y="23"/>
                  </a:lnTo>
                  <a:lnTo>
                    <a:pt x="1669" y="25"/>
                  </a:lnTo>
                  <a:lnTo>
                    <a:pt x="1675" y="26"/>
                  </a:lnTo>
                  <a:lnTo>
                    <a:pt x="1680" y="28"/>
                  </a:lnTo>
                  <a:lnTo>
                    <a:pt x="1686" y="29"/>
                  </a:lnTo>
                  <a:lnTo>
                    <a:pt x="1692" y="29"/>
                  </a:lnTo>
                  <a:lnTo>
                    <a:pt x="1698" y="28"/>
                  </a:lnTo>
                  <a:lnTo>
                    <a:pt x="1704" y="28"/>
                  </a:lnTo>
                  <a:lnTo>
                    <a:pt x="1710" y="28"/>
                  </a:lnTo>
                  <a:lnTo>
                    <a:pt x="1716" y="28"/>
                  </a:lnTo>
                  <a:lnTo>
                    <a:pt x="1722" y="29"/>
                  </a:lnTo>
                  <a:lnTo>
                    <a:pt x="1728" y="31"/>
                  </a:lnTo>
                  <a:lnTo>
                    <a:pt x="1733" y="31"/>
                  </a:lnTo>
                  <a:lnTo>
                    <a:pt x="1739" y="31"/>
                  </a:lnTo>
                  <a:lnTo>
                    <a:pt x="1745" y="31"/>
                  </a:lnTo>
                  <a:lnTo>
                    <a:pt x="1751" y="31"/>
                  </a:lnTo>
                  <a:lnTo>
                    <a:pt x="1758" y="29"/>
                  </a:lnTo>
                  <a:lnTo>
                    <a:pt x="1763" y="29"/>
                  </a:lnTo>
                  <a:lnTo>
                    <a:pt x="1770" y="28"/>
                  </a:lnTo>
                  <a:lnTo>
                    <a:pt x="1776" y="26"/>
                  </a:lnTo>
                  <a:lnTo>
                    <a:pt x="1782" y="26"/>
                  </a:lnTo>
                  <a:lnTo>
                    <a:pt x="1788" y="26"/>
                  </a:lnTo>
                  <a:lnTo>
                    <a:pt x="1794" y="26"/>
                  </a:lnTo>
                  <a:lnTo>
                    <a:pt x="1800" y="26"/>
                  </a:lnTo>
                  <a:lnTo>
                    <a:pt x="1806" y="26"/>
                  </a:lnTo>
                  <a:lnTo>
                    <a:pt x="1812" y="25"/>
                  </a:lnTo>
                  <a:lnTo>
                    <a:pt x="1817" y="23"/>
                  </a:lnTo>
                  <a:lnTo>
                    <a:pt x="1823" y="23"/>
                  </a:lnTo>
                  <a:lnTo>
                    <a:pt x="1829" y="23"/>
                  </a:lnTo>
                  <a:lnTo>
                    <a:pt x="1835" y="23"/>
                  </a:lnTo>
                  <a:lnTo>
                    <a:pt x="1841" y="22"/>
                  </a:lnTo>
                  <a:lnTo>
                    <a:pt x="1847" y="22"/>
                  </a:lnTo>
                  <a:lnTo>
                    <a:pt x="1853" y="22"/>
                  </a:lnTo>
                  <a:lnTo>
                    <a:pt x="1859" y="22"/>
                  </a:lnTo>
                  <a:lnTo>
                    <a:pt x="1865" y="23"/>
                  </a:lnTo>
                  <a:lnTo>
                    <a:pt x="1870" y="23"/>
                  </a:lnTo>
                  <a:lnTo>
                    <a:pt x="1876" y="25"/>
                  </a:lnTo>
                  <a:lnTo>
                    <a:pt x="1882" y="23"/>
                  </a:lnTo>
                  <a:lnTo>
                    <a:pt x="1890" y="23"/>
                  </a:lnTo>
                  <a:lnTo>
                    <a:pt x="1895" y="22"/>
                  </a:lnTo>
                  <a:lnTo>
                    <a:pt x="1900" y="22"/>
                  </a:lnTo>
                  <a:lnTo>
                    <a:pt x="1907" y="22"/>
                  </a:lnTo>
                  <a:lnTo>
                    <a:pt x="1913" y="23"/>
                  </a:lnTo>
                  <a:lnTo>
                    <a:pt x="1919" y="22"/>
                  </a:lnTo>
                  <a:lnTo>
                    <a:pt x="1925" y="20"/>
                  </a:lnTo>
                  <a:lnTo>
                    <a:pt x="1931" y="19"/>
                  </a:lnTo>
                  <a:lnTo>
                    <a:pt x="1937" y="16"/>
                  </a:lnTo>
                  <a:lnTo>
                    <a:pt x="1943" y="13"/>
                  </a:lnTo>
                  <a:lnTo>
                    <a:pt x="1948" y="11"/>
                  </a:lnTo>
                  <a:lnTo>
                    <a:pt x="1954" y="11"/>
                  </a:lnTo>
                  <a:lnTo>
                    <a:pt x="1960" y="11"/>
                  </a:lnTo>
                  <a:lnTo>
                    <a:pt x="1966" y="13"/>
                  </a:lnTo>
                  <a:lnTo>
                    <a:pt x="1972" y="13"/>
                  </a:lnTo>
                  <a:lnTo>
                    <a:pt x="1978" y="14"/>
                  </a:lnTo>
                  <a:lnTo>
                    <a:pt x="1984" y="16"/>
                  </a:lnTo>
                  <a:lnTo>
                    <a:pt x="1990" y="16"/>
                  </a:lnTo>
                  <a:lnTo>
                    <a:pt x="1996" y="17"/>
                  </a:lnTo>
                  <a:lnTo>
                    <a:pt x="2001" y="17"/>
                  </a:lnTo>
                  <a:lnTo>
                    <a:pt x="2007" y="19"/>
                  </a:lnTo>
                  <a:lnTo>
                    <a:pt x="2015" y="19"/>
                  </a:lnTo>
                  <a:lnTo>
                    <a:pt x="2019" y="19"/>
                  </a:lnTo>
                  <a:lnTo>
                    <a:pt x="2027" y="19"/>
                  </a:lnTo>
                  <a:lnTo>
                    <a:pt x="2032" y="19"/>
                  </a:lnTo>
                  <a:lnTo>
                    <a:pt x="2038" y="19"/>
                  </a:lnTo>
                  <a:lnTo>
                    <a:pt x="2044" y="19"/>
                  </a:lnTo>
                  <a:lnTo>
                    <a:pt x="2050" y="17"/>
                  </a:lnTo>
                  <a:lnTo>
                    <a:pt x="2056" y="17"/>
                  </a:lnTo>
                  <a:lnTo>
                    <a:pt x="2062" y="17"/>
                  </a:lnTo>
                  <a:lnTo>
                    <a:pt x="2068" y="17"/>
                  </a:lnTo>
                  <a:lnTo>
                    <a:pt x="2074" y="17"/>
                  </a:lnTo>
                  <a:lnTo>
                    <a:pt x="2080" y="17"/>
                  </a:lnTo>
                  <a:lnTo>
                    <a:pt x="2085" y="17"/>
                  </a:lnTo>
                  <a:lnTo>
                    <a:pt x="2091" y="16"/>
                  </a:lnTo>
                  <a:lnTo>
                    <a:pt x="2097" y="14"/>
                  </a:lnTo>
                  <a:lnTo>
                    <a:pt x="2103" y="13"/>
                  </a:lnTo>
                  <a:lnTo>
                    <a:pt x="2109" y="11"/>
                  </a:lnTo>
                  <a:lnTo>
                    <a:pt x="2115" y="10"/>
                  </a:lnTo>
                  <a:lnTo>
                    <a:pt x="2121" y="10"/>
                  </a:lnTo>
                  <a:lnTo>
                    <a:pt x="2127" y="8"/>
                  </a:lnTo>
                  <a:lnTo>
                    <a:pt x="2133" y="10"/>
                  </a:lnTo>
                  <a:lnTo>
                    <a:pt x="2138" y="11"/>
                  </a:lnTo>
                  <a:lnTo>
                    <a:pt x="2146" y="13"/>
                  </a:lnTo>
                  <a:lnTo>
                    <a:pt x="2152" y="14"/>
                  </a:lnTo>
                  <a:lnTo>
                    <a:pt x="2156" y="16"/>
                  </a:lnTo>
                  <a:lnTo>
                    <a:pt x="2163" y="17"/>
                  </a:lnTo>
                  <a:lnTo>
                    <a:pt x="2169" y="17"/>
                  </a:lnTo>
                  <a:lnTo>
                    <a:pt x="2175" y="17"/>
                  </a:lnTo>
                  <a:lnTo>
                    <a:pt x="2181" y="17"/>
                  </a:lnTo>
                  <a:lnTo>
                    <a:pt x="2187" y="17"/>
                  </a:lnTo>
                  <a:lnTo>
                    <a:pt x="2193" y="16"/>
                  </a:lnTo>
                  <a:lnTo>
                    <a:pt x="2199" y="16"/>
                  </a:lnTo>
                  <a:lnTo>
                    <a:pt x="2205" y="16"/>
                  </a:lnTo>
                  <a:lnTo>
                    <a:pt x="2211" y="17"/>
                  </a:lnTo>
                  <a:lnTo>
                    <a:pt x="2217" y="17"/>
                  </a:lnTo>
                  <a:lnTo>
                    <a:pt x="2222" y="17"/>
                  </a:lnTo>
                  <a:lnTo>
                    <a:pt x="2228" y="17"/>
                  </a:lnTo>
                  <a:lnTo>
                    <a:pt x="2234" y="16"/>
                  </a:lnTo>
                  <a:lnTo>
                    <a:pt x="2240" y="14"/>
                  </a:lnTo>
                  <a:lnTo>
                    <a:pt x="2246" y="13"/>
                  </a:lnTo>
                  <a:lnTo>
                    <a:pt x="2252" y="11"/>
                  </a:lnTo>
                  <a:lnTo>
                    <a:pt x="2258" y="11"/>
                  </a:lnTo>
                  <a:lnTo>
                    <a:pt x="2264" y="11"/>
                  </a:lnTo>
                  <a:lnTo>
                    <a:pt x="2271" y="11"/>
                  </a:lnTo>
                  <a:lnTo>
                    <a:pt x="2275" y="11"/>
                  </a:lnTo>
                  <a:lnTo>
                    <a:pt x="2283" y="11"/>
                  </a:lnTo>
                  <a:lnTo>
                    <a:pt x="2289" y="10"/>
                  </a:lnTo>
                  <a:lnTo>
                    <a:pt x="2295" y="8"/>
                  </a:lnTo>
                  <a:lnTo>
                    <a:pt x="2300" y="7"/>
                  </a:lnTo>
                  <a:lnTo>
                    <a:pt x="2306" y="5"/>
                  </a:lnTo>
                  <a:lnTo>
                    <a:pt x="2312" y="4"/>
                  </a:lnTo>
                  <a:lnTo>
                    <a:pt x="2318" y="4"/>
                  </a:lnTo>
                  <a:lnTo>
                    <a:pt x="2324" y="4"/>
                  </a:lnTo>
                  <a:lnTo>
                    <a:pt x="2330" y="5"/>
                  </a:lnTo>
                  <a:lnTo>
                    <a:pt x="2336" y="8"/>
                  </a:lnTo>
                  <a:lnTo>
                    <a:pt x="2342" y="11"/>
                  </a:lnTo>
                  <a:lnTo>
                    <a:pt x="2348" y="13"/>
                  </a:lnTo>
                  <a:lnTo>
                    <a:pt x="2353" y="14"/>
                  </a:lnTo>
                  <a:lnTo>
                    <a:pt x="2359" y="14"/>
                  </a:lnTo>
                  <a:lnTo>
                    <a:pt x="2365" y="13"/>
                  </a:lnTo>
                  <a:lnTo>
                    <a:pt x="2371" y="10"/>
                  </a:lnTo>
                  <a:lnTo>
                    <a:pt x="2377" y="10"/>
                  </a:lnTo>
                  <a:lnTo>
                    <a:pt x="2383" y="11"/>
                  </a:lnTo>
                  <a:lnTo>
                    <a:pt x="2390" y="13"/>
                  </a:lnTo>
                  <a:lnTo>
                    <a:pt x="2395" y="16"/>
                  </a:lnTo>
                  <a:lnTo>
                    <a:pt x="2402" y="17"/>
                  </a:lnTo>
                  <a:lnTo>
                    <a:pt x="2408" y="17"/>
                  </a:lnTo>
                  <a:lnTo>
                    <a:pt x="2412" y="14"/>
                  </a:lnTo>
                  <a:lnTo>
                    <a:pt x="2420" y="13"/>
                  </a:lnTo>
                  <a:lnTo>
                    <a:pt x="2426" y="10"/>
                  </a:lnTo>
                  <a:lnTo>
                    <a:pt x="2432" y="8"/>
                  </a:lnTo>
                  <a:lnTo>
                    <a:pt x="2437" y="7"/>
                  </a:lnTo>
                  <a:lnTo>
                    <a:pt x="2443" y="7"/>
                  </a:lnTo>
                  <a:lnTo>
                    <a:pt x="2449" y="7"/>
                  </a:lnTo>
                  <a:lnTo>
                    <a:pt x="2455" y="8"/>
                  </a:lnTo>
                  <a:lnTo>
                    <a:pt x="2461" y="10"/>
                  </a:lnTo>
                  <a:lnTo>
                    <a:pt x="2467" y="10"/>
                  </a:lnTo>
                  <a:lnTo>
                    <a:pt x="2473" y="11"/>
                  </a:lnTo>
                  <a:lnTo>
                    <a:pt x="2479" y="10"/>
                  </a:lnTo>
                  <a:lnTo>
                    <a:pt x="2485" y="10"/>
                  </a:lnTo>
                  <a:lnTo>
                    <a:pt x="2490" y="10"/>
                  </a:lnTo>
                  <a:lnTo>
                    <a:pt x="2496" y="10"/>
                  </a:lnTo>
                  <a:lnTo>
                    <a:pt x="2502" y="11"/>
                  </a:lnTo>
                  <a:lnTo>
                    <a:pt x="2508" y="11"/>
                  </a:lnTo>
                  <a:lnTo>
                    <a:pt x="2514" y="10"/>
                  </a:lnTo>
                  <a:lnTo>
                    <a:pt x="2520" y="8"/>
                  </a:lnTo>
                  <a:lnTo>
                    <a:pt x="2527" y="7"/>
                  </a:lnTo>
                  <a:lnTo>
                    <a:pt x="2532" y="5"/>
                  </a:lnTo>
                  <a:lnTo>
                    <a:pt x="2539" y="5"/>
                  </a:lnTo>
                  <a:lnTo>
                    <a:pt x="2545" y="7"/>
                  </a:lnTo>
                  <a:lnTo>
                    <a:pt x="2551" y="7"/>
                  </a:lnTo>
                  <a:lnTo>
                    <a:pt x="2557" y="7"/>
                  </a:lnTo>
                  <a:lnTo>
                    <a:pt x="2563" y="7"/>
                  </a:lnTo>
                  <a:lnTo>
                    <a:pt x="2568" y="5"/>
                  </a:lnTo>
                  <a:lnTo>
                    <a:pt x="2574" y="5"/>
                  </a:lnTo>
                  <a:lnTo>
                    <a:pt x="2580" y="5"/>
                  </a:lnTo>
                  <a:lnTo>
                    <a:pt x="2586" y="5"/>
                  </a:lnTo>
                  <a:lnTo>
                    <a:pt x="2592" y="5"/>
                  </a:lnTo>
                  <a:lnTo>
                    <a:pt x="2598" y="5"/>
                  </a:lnTo>
                  <a:lnTo>
                    <a:pt x="2604" y="4"/>
                  </a:lnTo>
                  <a:lnTo>
                    <a:pt x="2610" y="4"/>
                  </a:lnTo>
                  <a:lnTo>
                    <a:pt x="2616" y="4"/>
                  </a:lnTo>
                  <a:lnTo>
                    <a:pt x="2622" y="4"/>
                  </a:lnTo>
                  <a:lnTo>
                    <a:pt x="2627" y="4"/>
                  </a:lnTo>
                  <a:lnTo>
                    <a:pt x="2633" y="4"/>
                  </a:lnTo>
                  <a:lnTo>
                    <a:pt x="2639" y="4"/>
                  </a:lnTo>
                  <a:lnTo>
                    <a:pt x="2647" y="4"/>
                  </a:lnTo>
                  <a:lnTo>
                    <a:pt x="2651" y="3"/>
                  </a:lnTo>
                  <a:lnTo>
                    <a:pt x="2657" y="1"/>
                  </a:lnTo>
                  <a:lnTo>
                    <a:pt x="2664" y="1"/>
                  </a:lnTo>
                  <a:lnTo>
                    <a:pt x="2670" y="1"/>
                  </a:lnTo>
                  <a:lnTo>
                    <a:pt x="2676" y="1"/>
                  </a:lnTo>
                  <a:lnTo>
                    <a:pt x="2682" y="3"/>
                  </a:lnTo>
                  <a:lnTo>
                    <a:pt x="2688" y="4"/>
                  </a:lnTo>
                  <a:lnTo>
                    <a:pt x="2694" y="5"/>
                  </a:lnTo>
                  <a:lnTo>
                    <a:pt x="2700" y="5"/>
                  </a:lnTo>
                  <a:lnTo>
                    <a:pt x="2705" y="4"/>
                  </a:lnTo>
                  <a:lnTo>
                    <a:pt x="2711" y="4"/>
                  </a:lnTo>
                  <a:lnTo>
                    <a:pt x="2717" y="4"/>
                  </a:lnTo>
                  <a:lnTo>
                    <a:pt x="2723" y="4"/>
                  </a:lnTo>
                  <a:lnTo>
                    <a:pt x="2729" y="4"/>
                  </a:lnTo>
                  <a:lnTo>
                    <a:pt x="2735" y="4"/>
                  </a:lnTo>
                  <a:lnTo>
                    <a:pt x="2741" y="5"/>
                  </a:lnTo>
                  <a:lnTo>
                    <a:pt x="2747" y="5"/>
                  </a:lnTo>
                  <a:lnTo>
                    <a:pt x="2753" y="4"/>
                  </a:lnTo>
                  <a:lnTo>
                    <a:pt x="2758" y="4"/>
                  </a:lnTo>
                  <a:lnTo>
                    <a:pt x="2764" y="3"/>
                  </a:lnTo>
                  <a:lnTo>
                    <a:pt x="2770" y="3"/>
                  </a:lnTo>
                  <a:lnTo>
                    <a:pt x="2776" y="3"/>
                  </a:lnTo>
                  <a:lnTo>
                    <a:pt x="2784" y="3"/>
                  </a:lnTo>
                  <a:lnTo>
                    <a:pt x="2788" y="4"/>
                  </a:lnTo>
                  <a:lnTo>
                    <a:pt x="2795" y="5"/>
                  </a:lnTo>
                  <a:lnTo>
                    <a:pt x="2801" y="7"/>
                  </a:lnTo>
                  <a:lnTo>
                    <a:pt x="2807" y="7"/>
                  </a:lnTo>
                  <a:lnTo>
                    <a:pt x="2813" y="7"/>
                  </a:lnTo>
                  <a:lnTo>
                    <a:pt x="2819" y="7"/>
                  </a:lnTo>
                  <a:lnTo>
                    <a:pt x="2825" y="5"/>
                  </a:lnTo>
                  <a:lnTo>
                    <a:pt x="2831" y="4"/>
                  </a:lnTo>
                  <a:lnTo>
                    <a:pt x="2837" y="4"/>
                  </a:lnTo>
                  <a:lnTo>
                    <a:pt x="2842" y="4"/>
                  </a:lnTo>
                  <a:lnTo>
                    <a:pt x="2848" y="3"/>
                  </a:lnTo>
                  <a:lnTo>
                    <a:pt x="2854" y="3"/>
                  </a:lnTo>
                  <a:lnTo>
                    <a:pt x="2860" y="1"/>
                  </a:lnTo>
                  <a:lnTo>
                    <a:pt x="2866" y="1"/>
                  </a:lnTo>
                  <a:lnTo>
                    <a:pt x="2872" y="1"/>
                  </a:lnTo>
                  <a:lnTo>
                    <a:pt x="2878" y="1"/>
                  </a:lnTo>
                  <a:lnTo>
                    <a:pt x="2884" y="1"/>
                  </a:lnTo>
                  <a:lnTo>
                    <a:pt x="2890" y="1"/>
                  </a:lnTo>
                  <a:lnTo>
                    <a:pt x="2895" y="1"/>
                  </a:lnTo>
                  <a:lnTo>
                    <a:pt x="2903" y="1"/>
                  </a:lnTo>
                  <a:lnTo>
                    <a:pt x="2907" y="0"/>
                  </a:lnTo>
                  <a:lnTo>
                    <a:pt x="2913" y="0"/>
                  </a:lnTo>
                  <a:lnTo>
                    <a:pt x="2920" y="1"/>
                  </a:lnTo>
                  <a:lnTo>
                    <a:pt x="2926" y="3"/>
                  </a:lnTo>
                  <a:lnTo>
                    <a:pt x="2932" y="4"/>
                  </a:lnTo>
                  <a:lnTo>
                    <a:pt x="2938" y="4"/>
                  </a:lnTo>
                  <a:lnTo>
                    <a:pt x="2944" y="3"/>
                  </a:lnTo>
                  <a:lnTo>
                    <a:pt x="2950" y="3"/>
                  </a:lnTo>
                  <a:lnTo>
                    <a:pt x="2956" y="3"/>
                  </a:lnTo>
                  <a:lnTo>
                    <a:pt x="2962" y="4"/>
                  </a:lnTo>
                  <a:lnTo>
                    <a:pt x="2968" y="5"/>
                  </a:lnTo>
                  <a:lnTo>
                    <a:pt x="2973" y="8"/>
                  </a:lnTo>
                  <a:lnTo>
                    <a:pt x="2979" y="11"/>
                  </a:lnTo>
                  <a:lnTo>
                    <a:pt x="2985" y="14"/>
                  </a:lnTo>
                  <a:lnTo>
                    <a:pt x="2991" y="16"/>
                  </a:lnTo>
                  <a:lnTo>
                    <a:pt x="2997" y="16"/>
                  </a:lnTo>
                  <a:lnTo>
                    <a:pt x="3003" y="17"/>
                  </a:lnTo>
                  <a:lnTo>
                    <a:pt x="3009" y="16"/>
                  </a:lnTo>
                  <a:lnTo>
                    <a:pt x="3015" y="14"/>
                  </a:lnTo>
                  <a:lnTo>
                    <a:pt x="3021" y="13"/>
                  </a:lnTo>
                  <a:lnTo>
                    <a:pt x="3027" y="10"/>
                  </a:lnTo>
                  <a:lnTo>
                    <a:pt x="3032" y="8"/>
                  </a:lnTo>
                  <a:lnTo>
                    <a:pt x="3040" y="7"/>
                  </a:lnTo>
                  <a:lnTo>
                    <a:pt x="3044" y="5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24" name="Freeform 305"/>
            <p:cNvSpPr>
              <a:spLocks noChangeArrowheads="1"/>
            </p:cNvSpPr>
            <p:nvPr/>
          </p:nvSpPr>
          <p:spPr bwMode="auto">
            <a:xfrm>
              <a:off x="2606" y="2074"/>
              <a:ext cx="1523" cy="417"/>
            </a:xfrm>
            <a:custGeom>
              <a:avLst/>
              <a:gdLst>
                <a:gd name="T0" fmla="*/ 1 w 3046"/>
                <a:gd name="T1" fmla="*/ 0 h 835"/>
                <a:gd name="T2" fmla="*/ 1 w 3046"/>
                <a:gd name="T3" fmla="*/ 0 h 835"/>
                <a:gd name="T4" fmla="*/ 1 w 3046"/>
                <a:gd name="T5" fmla="*/ 0 h 835"/>
                <a:gd name="T6" fmla="*/ 1 w 3046"/>
                <a:gd name="T7" fmla="*/ 0 h 835"/>
                <a:gd name="T8" fmla="*/ 1 w 3046"/>
                <a:gd name="T9" fmla="*/ 0 h 835"/>
                <a:gd name="T10" fmla="*/ 1 w 3046"/>
                <a:gd name="T11" fmla="*/ 0 h 835"/>
                <a:gd name="T12" fmla="*/ 1 w 3046"/>
                <a:gd name="T13" fmla="*/ 0 h 835"/>
                <a:gd name="T14" fmla="*/ 1 w 3046"/>
                <a:gd name="T15" fmla="*/ 0 h 835"/>
                <a:gd name="T16" fmla="*/ 1 w 3046"/>
                <a:gd name="T17" fmla="*/ 0 h 835"/>
                <a:gd name="T18" fmla="*/ 1 w 3046"/>
                <a:gd name="T19" fmla="*/ 0 h 835"/>
                <a:gd name="T20" fmla="*/ 1 w 3046"/>
                <a:gd name="T21" fmla="*/ 0 h 835"/>
                <a:gd name="T22" fmla="*/ 1 w 3046"/>
                <a:gd name="T23" fmla="*/ 0 h 835"/>
                <a:gd name="T24" fmla="*/ 1 w 3046"/>
                <a:gd name="T25" fmla="*/ 0 h 835"/>
                <a:gd name="T26" fmla="*/ 1 w 3046"/>
                <a:gd name="T27" fmla="*/ 0 h 835"/>
                <a:gd name="T28" fmla="*/ 1 w 3046"/>
                <a:gd name="T29" fmla="*/ 0 h 835"/>
                <a:gd name="T30" fmla="*/ 1 w 3046"/>
                <a:gd name="T31" fmla="*/ 0 h 835"/>
                <a:gd name="T32" fmla="*/ 1 w 3046"/>
                <a:gd name="T33" fmla="*/ 0 h 835"/>
                <a:gd name="T34" fmla="*/ 1 w 3046"/>
                <a:gd name="T35" fmla="*/ 0 h 835"/>
                <a:gd name="T36" fmla="*/ 1 w 3046"/>
                <a:gd name="T37" fmla="*/ 0 h 835"/>
                <a:gd name="T38" fmla="*/ 1 w 3046"/>
                <a:gd name="T39" fmla="*/ 0 h 835"/>
                <a:gd name="T40" fmla="*/ 1 w 3046"/>
                <a:gd name="T41" fmla="*/ 0 h 835"/>
                <a:gd name="T42" fmla="*/ 1 w 3046"/>
                <a:gd name="T43" fmla="*/ 0 h 835"/>
                <a:gd name="T44" fmla="*/ 1 w 3046"/>
                <a:gd name="T45" fmla="*/ 0 h 835"/>
                <a:gd name="T46" fmla="*/ 1 w 3046"/>
                <a:gd name="T47" fmla="*/ 0 h 835"/>
                <a:gd name="T48" fmla="*/ 1 w 3046"/>
                <a:gd name="T49" fmla="*/ 0 h 835"/>
                <a:gd name="T50" fmla="*/ 1 w 3046"/>
                <a:gd name="T51" fmla="*/ 0 h 835"/>
                <a:gd name="T52" fmla="*/ 1 w 3046"/>
                <a:gd name="T53" fmla="*/ 0 h 835"/>
                <a:gd name="T54" fmla="*/ 1 w 3046"/>
                <a:gd name="T55" fmla="*/ 0 h 835"/>
                <a:gd name="T56" fmla="*/ 1 w 3046"/>
                <a:gd name="T57" fmla="*/ 0 h 835"/>
                <a:gd name="T58" fmla="*/ 1 w 3046"/>
                <a:gd name="T59" fmla="*/ 0 h 835"/>
                <a:gd name="T60" fmla="*/ 1 w 3046"/>
                <a:gd name="T61" fmla="*/ 0 h 835"/>
                <a:gd name="T62" fmla="*/ 1 w 3046"/>
                <a:gd name="T63" fmla="*/ 0 h 835"/>
                <a:gd name="T64" fmla="*/ 1 w 3046"/>
                <a:gd name="T65" fmla="*/ 0 h 835"/>
                <a:gd name="T66" fmla="*/ 1 w 3046"/>
                <a:gd name="T67" fmla="*/ 0 h 835"/>
                <a:gd name="T68" fmla="*/ 1 w 3046"/>
                <a:gd name="T69" fmla="*/ 0 h 835"/>
                <a:gd name="T70" fmla="*/ 1 w 3046"/>
                <a:gd name="T71" fmla="*/ 0 h 835"/>
                <a:gd name="T72" fmla="*/ 1 w 3046"/>
                <a:gd name="T73" fmla="*/ 0 h 835"/>
                <a:gd name="T74" fmla="*/ 1 w 3046"/>
                <a:gd name="T75" fmla="*/ 0 h 835"/>
                <a:gd name="T76" fmla="*/ 1 w 3046"/>
                <a:gd name="T77" fmla="*/ 0 h 835"/>
                <a:gd name="T78" fmla="*/ 1 w 3046"/>
                <a:gd name="T79" fmla="*/ 0 h 835"/>
                <a:gd name="T80" fmla="*/ 1 w 3046"/>
                <a:gd name="T81" fmla="*/ 0 h 835"/>
                <a:gd name="T82" fmla="*/ 1 w 3046"/>
                <a:gd name="T83" fmla="*/ 0 h 835"/>
                <a:gd name="T84" fmla="*/ 1 w 3046"/>
                <a:gd name="T85" fmla="*/ 0 h 835"/>
                <a:gd name="T86" fmla="*/ 1 w 3046"/>
                <a:gd name="T87" fmla="*/ 0 h 835"/>
                <a:gd name="T88" fmla="*/ 1 w 3046"/>
                <a:gd name="T89" fmla="*/ 0 h 835"/>
                <a:gd name="T90" fmla="*/ 1 w 3046"/>
                <a:gd name="T91" fmla="*/ 0 h 835"/>
                <a:gd name="T92" fmla="*/ 1 w 3046"/>
                <a:gd name="T93" fmla="*/ 0 h 835"/>
                <a:gd name="T94" fmla="*/ 1 w 3046"/>
                <a:gd name="T95" fmla="*/ 0 h 835"/>
                <a:gd name="T96" fmla="*/ 1 w 3046"/>
                <a:gd name="T97" fmla="*/ 0 h 835"/>
                <a:gd name="T98" fmla="*/ 1 w 3046"/>
                <a:gd name="T99" fmla="*/ 0 h 835"/>
                <a:gd name="T100" fmla="*/ 1 w 3046"/>
                <a:gd name="T101" fmla="*/ 0 h 835"/>
                <a:gd name="T102" fmla="*/ 1 w 3046"/>
                <a:gd name="T103" fmla="*/ 0 h 835"/>
                <a:gd name="T104" fmla="*/ 1 w 3046"/>
                <a:gd name="T105" fmla="*/ 0 h 835"/>
                <a:gd name="T106" fmla="*/ 1 w 3046"/>
                <a:gd name="T107" fmla="*/ 0 h 835"/>
                <a:gd name="T108" fmla="*/ 1 w 3046"/>
                <a:gd name="T109" fmla="*/ 0 h 835"/>
                <a:gd name="T110" fmla="*/ 1 w 3046"/>
                <a:gd name="T111" fmla="*/ 0 h 8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46"/>
                <a:gd name="T169" fmla="*/ 0 h 835"/>
                <a:gd name="T170" fmla="*/ 3046 w 3046"/>
                <a:gd name="T171" fmla="*/ 835 h 8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46" h="835">
                  <a:moveTo>
                    <a:pt x="0" y="795"/>
                  </a:moveTo>
                  <a:lnTo>
                    <a:pt x="8" y="795"/>
                  </a:lnTo>
                  <a:lnTo>
                    <a:pt x="13" y="797"/>
                  </a:lnTo>
                  <a:lnTo>
                    <a:pt x="19" y="797"/>
                  </a:lnTo>
                  <a:lnTo>
                    <a:pt x="25" y="798"/>
                  </a:lnTo>
                  <a:lnTo>
                    <a:pt x="31" y="798"/>
                  </a:lnTo>
                  <a:lnTo>
                    <a:pt x="37" y="798"/>
                  </a:lnTo>
                  <a:lnTo>
                    <a:pt x="43" y="798"/>
                  </a:lnTo>
                  <a:lnTo>
                    <a:pt x="49" y="798"/>
                  </a:lnTo>
                  <a:lnTo>
                    <a:pt x="55" y="798"/>
                  </a:lnTo>
                  <a:lnTo>
                    <a:pt x="61" y="798"/>
                  </a:lnTo>
                  <a:lnTo>
                    <a:pt x="66" y="797"/>
                  </a:lnTo>
                  <a:lnTo>
                    <a:pt x="72" y="797"/>
                  </a:lnTo>
                  <a:lnTo>
                    <a:pt x="78" y="797"/>
                  </a:lnTo>
                  <a:lnTo>
                    <a:pt x="84" y="797"/>
                  </a:lnTo>
                  <a:lnTo>
                    <a:pt x="90" y="798"/>
                  </a:lnTo>
                  <a:lnTo>
                    <a:pt x="96" y="798"/>
                  </a:lnTo>
                  <a:lnTo>
                    <a:pt x="102" y="800"/>
                  </a:lnTo>
                  <a:lnTo>
                    <a:pt x="108" y="798"/>
                  </a:lnTo>
                  <a:lnTo>
                    <a:pt x="115" y="798"/>
                  </a:lnTo>
                  <a:lnTo>
                    <a:pt x="119" y="798"/>
                  </a:lnTo>
                  <a:lnTo>
                    <a:pt x="125" y="798"/>
                  </a:lnTo>
                  <a:lnTo>
                    <a:pt x="133" y="798"/>
                  </a:lnTo>
                  <a:lnTo>
                    <a:pt x="139" y="800"/>
                  </a:lnTo>
                  <a:lnTo>
                    <a:pt x="145" y="801"/>
                  </a:lnTo>
                  <a:lnTo>
                    <a:pt x="150" y="801"/>
                  </a:lnTo>
                  <a:lnTo>
                    <a:pt x="156" y="803"/>
                  </a:lnTo>
                  <a:lnTo>
                    <a:pt x="162" y="803"/>
                  </a:lnTo>
                  <a:lnTo>
                    <a:pt x="168" y="801"/>
                  </a:lnTo>
                  <a:lnTo>
                    <a:pt x="174" y="801"/>
                  </a:lnTo>
                  <a:lnTo>
                    <a:pt x="180" y="800"/>
                  </a:lnTo>
                  <a:lnTo>
                    <a:pt x="186" y="798"/>
                  </a:lnTo>
                  <a:lnTo>
                    <a:pt x="192" y="798"/>
                  </a:lnTo>
                  <a:lnTo>
                    <a:pt x="198" y="798"/>
                  </a:lnTo>
                  <a:lnTo>
                    <a:pt x="203" y="800"/>
                  </a:lnTo>
                  <a:lnTo>
                    <a:pt x="209" y="801"/>
                  </a:lnTo>
                  <a:lnTo>
                    <a:pt x="215" y="801"/>
                  </a:lnTo>
                  <a:lnTo>
                    <a:pt x="221" y="803"/>
                  </a:lnTo>
                  <a:lnTo>
                    <a:pt x="227" y="803"/>
                  </a:lnTo>
                  <a:lnTo>
                    <a:pt x="233" y="803"/>
                  </a:lnTo>
                  <a:lnTo>
                    <a:pt x="239" y="801"/>
                  </a:lnTo>
                  <a:lnTo>
                    <a:pt x="245" y="801"/>
                  </a:lnTo>
                  <a:lnTo>
                    <a:pt x="252" y="800"/>
                  </a:lnTo>
                  <a:lnTo>
                    <a:pt x="256" y="800"/>
                  </a:lnTo>
                  <a:lnTo>
                    <a:pt x="262" y="801"/>
                  </a:lnTo>
                  <a:lnTo>
                    <a:pt x="270" y="801"/>
                  </a:lnTo>
                  <a:lnTo>
                    <a:pt x="276" y="800"/>
                  </a:lnTo>
                  <a:lnTo>
                    <a:pt x="281" y="800"/>
                  </a:lnTo>
                  <a:lnTo>
                    <a:pt x="287" y="798"/>
                  </a:lnTo>
                  <a:lnTo>
                    <a:pt x="293" y="797"/>
                  </a:lnTo>
                  <a:lnTo>
                    <a:pt x="299" y="794"/>
                  </a:lnTo>
                  <a:lnTo>
                    <a:pt x="305" y="790"/>
                  </a:lnTo>
                  <a:lnTo>
                    <a:pt x="311" y="776"/>
                  </a:lnTo>
                  <a:lnTo>
                    <a:pt x="317" y="750"/>
                  </a:lnTo>
                  <a:lnTo>
                    <a:pt x="323" y="709"/>
                  </a:lnTo>
                  <a:lnTo>
                    <a:pt x="329" y="647"/>
                  </a:lnTo>
                  <a:lnTo>
                    <a:pt x="334" y="563"/>
                  </a:lnTo>
                  <a:lnTo>
                    <a:pt x="340" y="461"/>
                  </a:lnTo>
                  <a:lnTo>
                    <a:pt x="346" y="345"/>
                  </a:lnTo>
                  <a:lnTo>
                    <a:pt x="352" y="227"/>
                  </a:lnTo>
                  <a:lnTo>
                    <a:pt x="358" y="121"/>
                  </a:lnTo>
                  <a:lnTo>
                    <a:pt x="364" y="41"/>
                  </a:lnTo>
                  <a:lnTo>
                    <a:pt x="371" y="0"/>
                  </a:lnTo>
                  <a:lnTo>
                    <a:pt x="376" y="6"/>
                  </a:lnTo>
                  <a:lnTo>
                    <a:pt x="382" y="53"/>
                  </a:lnTo>
                  <a:lnTo>
                    <a:pt x="389" y="134"/>
                  </a:lnTo>
                  <a:lnTo>
                    <a:pt x="395" y="236"/>
                  </a:lnTo>
                  <a:lnTo>
                    <a:pt x="401" y="345"/>
                  </a:lnTo>
                  <a:lnTo>
                    <a:pt x="407" y="448"/>
                  </a:lnTo>
                  <a:lnTo>
                    <a:pt x="413" y="538"/>
                  </a:lnTo>
                  <a:lnTo>
                    <a:pt x="418" y="610"/>
                  </a:lnTo>
                  <a:lnTo>
                    <a:pt x="424" y="663"/>
                  </a:lnTo>
                  <a:lnTo>
                    <a:pt x="430" y="700"/>
                  </a:lnTo>
                  <a:lnTo>
                    <a:pt x="436" y="723"/>
                  </a:lnTo>
                  <a:lnTo>
                    <a:pt x="442" y="740"/>
                  </a:lnTo>
                  <a:lnTo>
                    <a:pt x="448" y="753"/>
                  </a:lnTo>
                  <a:lnTo>
                    <a:pt x="454" y="762"/>
                  </a:lnTo>
                  <a:lnTo>
                    <a:pt x="460" y="769"/>
                  </a:lnTo>
                  <a:lnTo>
                    <a:pt x="466" y="776"/>
                  </a:lnTo>
                  <a:lnTo>
                    <a:pt x="471" y="781"/>
                  </a:lnTo>
                  <a:lnTo>
                    <a:pt x="477" y="785"/>
                  </a:lnTo>
                  <a:lnTo>
                    <a:pt x="483" y="788"/>
                  </a:lnTo>
                  <a:lnTo>
                    <a:pt x="489" y="790"/>
                  </a:lnTo>
                  <a:lnTo>
                    <a:pt x="495" y="791"/>
                  </a:lnTo>
                  <a:lnTo>
                    <a:pt x="501" y="791"/>
                  </a:lnTo>
                  <a:lnTo>
                    <a:pt x="508" y="793"/>
                  </a:lnTo>
                  <a:lnTo>
                    <a:pt x="513" y="791"/>
                  </a:lnTo>
                  <a:lnTo>
                    <a:pt x="519" y="791"/>
                  </a:lnTo>
                  <a:lnTo>
                    <a:pt x="526" y="791"/>
                  </a:lnTo>
                  <a:lnTo>
                    <a:pt x="532" y="793"/>
                  </a:lnTo>
                  <a:lnTo>
                    <a:pt x="538" y="794"/>
                  </a:lnTo>
                  <a:lnTo>
                    <a:pt x="544" y="795"/>
                  </a:lnTo>
                  <a:lnTo>
                    <a:pt x="550" y="798"/>
                  </a:lnTo>
                  <a:lnTo>
                    <a:pt x="555" y="801"/>
                  </a:lnTo>
                  <a:lnTo>
                    <a:pt x="561" y="803"/>
                  </a:lnTo>
                  <a:lnTo>
                    <a:pt x="567" y="806"/>
                  </a:lnTo>
                  <a:lnTo>
                    <a:pt x="573" y="807"/>
                  </a:lnTo>
                  <a:lnTo>
                    <a:pt x="579" y="807"/>
                  </a:lnTo>
                  <a:lnTo>
                    <a:pt x="585" y="807"/>
                  </a:lnTo>
                  <a:lnTo>
                    <a:pt x="591" y="806"/>
                  </a:lnTo>
                  <a:lnTo>
                    <a:pt x="597" y="804"/>
                  </a:lnTo>
                  <a:lnTo>
                    <a:pt x="603" y="804"/>
                  </a:lnTo>
                  <a:lnTo>
                    <a:pt x="608" y="803"/>
                  </a:lnTo>
                  <a:lnTo>
                    <a:pt x="614" y="803"/>
                  </a:lnTo>
                  <a:lnTo>
                    <a:pt x="620" y="801"/>
                  </a:lnTo>
                  <a:lnTo>
                    <a:pt x="628" y="801"/>
                  </a:lnTo>
                  <a:lnTo>
                    <a:pt x="632" y="800"/>
                  </a:lnTo>
                  <a:lnTo>
                    <a:pt x="638" y="800"/>
                  </a:lnTo>
                  <a:lnTo>
                    <a:pt x="645" y="800"/>
                  </a:lnTo>
                  <a:lnTo>
                    <a:pt x="651" y="800"/>
                  </a:lnTo>
                  <a:lnTo>
                    <a:pt x="657" y="801"/>
                  </a:lnTo>
                  <a:lnTo>
                    <a:pt x="663" y="801"/>
                  </a:lnTo>
                  <a:lnTo>
                    <a:pt x="669" y="803"/>
                  </a:lnTo>
                  <a:lnTo>
                    <a:pt x="675" y="804"/>
                  </a:lnTo>
                  <a:lnTo>
                    <a:pt x="681" y="804"/>
                  </a:lnTo>
                  <a:lnTo>
                    <a:pt x="686" y="804"/>
                  </a:lnTo>
                  <a:lnTo>
                    <a:pt x="692" y="803"/>
                  </a:lnTo>
                  <a:lnTo>
                    <a:pt x="698" y="801"/>
                  </a:lnTo>
                  <a:lnTo>
                    <a:pt x="704" y="801"/>
                  </a:lnTo>
                  <a:lnTo>
                    <a:pt x="710" y="801"/>
                  </a:lnTo>
                  <a:lnTo>
                    <a:pt x="716" y="801"/>
                  </a:lnTo>
                  <a:lnTo>
                    <a:pt x="722" y="801"/>
                  </a:lnTo>
                  <a:lnTo>
                    <a:pt x="728" y="803"/>
                  </a:lnTo>
                  <a:lnTo>
                    <a:pt x="734" y="803"/>
                  </a:lnTo>
                  <a:lnTo>
                    <a:pt x="739" y="803"/>
                  </a:lnTo>
                  <a:lnTo>
                    <a:pt x="745" y="801"/>
                  </a:lnTo>
                  <a:lnTo>
                    <a:pt x="751" y="801"/>
                  </a:lnTo>
                  <a:lnTo>
                    <a:pt x="757" y="800"/>
                  </a:lnTo>
                  <a:lnTo>
                    <a:pt x="765" y="800"/>
                  </a:lnTo>
                  <a:lnTo>
                    <a:pt x="769" y="801"/>
                  </a:lnTo>
                  <a:lnTo>
                    <a:pt x="775" y="803"/>
                  </a:lnTo>
                  <a:lnTo>
                    <a:pt x="782" y="803"/>
                  </a:lnTo>
                  <a:lnTo>
                    <a:pt x="788" y="803"/>
                  </a:lnTo>
                  <a:lnTo>
                    <a:pt x="794" y="803"/>
                  </a:lnTo>
                  <a:lnTo>
                    <a:pt x="800" y="801"/>
                  </a:lnTo>
                  <a:lnTo>
                    <a:pt x="806" y="800"/>
                  </a:lnTo>
                  <a:lnTo>
                    <a:pt x="812" y="798"/>
                  </a:lnTo>
                  <a:lnTo>
                    <a:pt x="818" y="797"/>
                  </a:lnTo>
                  <a:lnTo>
                    <a:pt x="823" y="797"/>
                  </a:lnTo>
                  <a:lnTo>
                    <a:pt x="829" y="797"/>
                  </a:lnTo>
                  <a:lnTo>
                    <a:pt x="835" y="798"/>
                  </a:lnTo>
                  <a:lnTo>
                    <a:pt x="841" y="800"/>
                  </a:lnTo>
                  <a:lnTo>
                    <a:pt x="847" y="801"/>
                  </a:lnTo>
                  <a:lnTo>
                    <a:pt x="853" y="803"/>
                  </a:lnTo>
                  <a:lnTo>
                    <a:pt x="859" y="803"/>
                  </a:lnTo>
                  <a:lnTo>
                    <a:pt x="865" y="803"/>
                  </a:lnTo>
                  <a:lnTo>
                    <a:pt x="871" y="801"/>
                  </a:lnTo>
                  <a:lnTo>
                    <a:pt x="876" y="801"/>
                  </a:lnTo>
                  <a:lnTo>
                    <a:pt x="884" y="800"/>
                  </a:lnTo>
                  <a:lnTo>
                    <a:pt x="888" y="800"/>
                  </a:lnTo>
                  <a:lnTo>
                    <a:pt x="894" y="800"/>
                  </a:lnTo>
                  <a:lnTo>
                    <a:pt x="901" y="800"/>
                  </a:lnTo>
                  <a:lnTo>
                    <a:pt x="907" y="800"/>
                  </a:lnTo>
                  <a:lnTo>
                    <a:pt x="913" y="800"/>
                  </a:lnTo>
                  <a:lnTo>
                    <a:pt x="919" y="800"/>
                  </a:lnTo>
                  <a:lnTo>
                    <a:pt x="925" y="800"/>
                  </a:lnTo>
                  <a:lnTo>
                    <a:pt x="931" y="800"/>
                  </a:lnTo>
                  <a:lnTo>
                    <a:pt x="937" y="800"/>
                  </a:lnTo>
                  <a:lnTo>
                    <a:pt x="943" y="800"/>
                  </a:lnTo>
                  <a:lnTo>
                    <a:pt x="949" y="800"/>
                  </a:lnTo>
                  <a:lnTo>
                    <a:pt x="954" y="800"/>
                  </a:lnTo>
                  <a:lnTo>
                    <a:pt x="960" y="800"/>
                  </a:lnTo>
                  <a:lnTo>
                    <a:pt x="966" y="800"/>
                  </a:lnTo>
                  <a:lnTo>
                    <a:pt x="972" y="800"/>
                  </a:lnTo>
                  <a:lnTo>
                    <a:pt x="978" y="800"/>
                  </a:lnTo>
                  <a:lnTo>
                    <a:pt x="984" y="801"/>
                  </a:lnTo>
                  <a:lnTo>
                    <a:pt x="990" y="801"/>
                  </a:lnTo>
                  <a:lnTo>
                    <a:pt x="996" y="803"/>
                  </a:lnTo>
                  <a:lnTo>
                    <a:pt x="1002" y="803"/>
                  </a:lnTo>
                  <a:lnTo>
                    <a:pt x="1008" y="803"/>
                  </a:lnTo>
                  <a:lnTo>
                    <a:pt x="1013" y="803"/>
                  </a:lnTo>
                  <a:lnTo>
                    <a:pt x="1021" y="803"/>
                  </a:lnTo>
                  <a:lnTo>
                    <a:pt x="1027" y="803"/>
                  </a:lnTo>
                  <a:lnTo>
                    <a:pt x="1031" y="801"/>
                  </a:lnTo>
                  <a:lnTo>
                    <a:pt x="1038" y="801"/>
                  </a:lnTo>
                  <a:lnTo>
                    <a:pt x="1044" y="801"/>
                  </a:lnTo>
                  <a:lnTo>
                    <a:pt x="1050" y="803"/>
                  </a:lnTo>
                  <a:lnTo>
                    <a:pt x="1056" y="803"/>
                  </a:lnTo>
                  <a:lnTo>
                    <a:pt x="1062" y="804"/>
                  </a:lnTo>
                  <a:lnTo>
                    <a:pt x="1068" y="804"/>
                  </a:lnTo>
                  <a:lnTo>
                    <a:pt x="1074" y="804"/>
                  </a:lnTo>
                  <a:lnTo>
                    <a:pt x="1080" y="806"/>
                  </a:lnTo>
                  <a:lnTo>
                    <a:pt x="1086" y="804"/>
                  </a:lnTo>
                  <a:lnTo>
                    <a:pt x="1091" y="804"/>
                  </a:lnTo>
                  <a:lnTo>
                    <a:pt x="1097" y="803"/>
                  </a:lnTo>
                  <a:lnTo>
                    <a:pt x="1103" y="801"/>
                  </a:lnTo>
                  <a:lnTo>
                    <a:pt x="1109" y="798"/>
                  </a:lnTo>
                  <a:lnTo>
                    <a:pt x="1115" y="797"/>
                  </a:lnTo>
                  <a:lnTo>
                    <a:pt x="1121" y="797"/>
                  </a:lnTo>
                  <a:lnTo>
                    <a:pt x="1127" y="795"/>
                  </a:lnTo>
                  <a:lnTo>
                    <a:pt x="1133" y="795"/>
                  </a:lnTo>
                  <a:lnTo>
                    <a:pt x="1140" y="797"/>
                  </a:lnTo>
                  <a:lnTo>
                    <a:pt x="1144" y="797"/>
                  </a:lnTo>
                  <a:lnTo>
                    <a:pt x="1150" y="797"/>
                  </a:lnTo>
                  <a:lnTo>
                    <a:pt x="1158" y="797"/>
                  </a:lnTo>
                  <a:lnTo>
                    <a:pt x="1164" y="798"/>
                  </a:lnTo>
                  <a:lnTo>
                    <a:pt x="1168" y="798"/>
                  </a:lnTo>
                  <a:lnTo>
                    <a:pt x="1175" y="798"/>
                  </a:lnTo>
                  <a:lnTo>
                    <a:pt x="1181" y="800"/>
                  </a:lnTo>
                  <a:lnTo>
                    <a:pt x="1187" y="800"/>
                  </a:lnTo>
                  <a:lnTo>
                    <a:pt x="1193" y="800"/>
                  </a:lnTo>
                  <a:lnTo>
                    <a:pt x="1199" y="801"/>
                  </a:lnTo>
                  <a:lnTo>
                    <a:pt x="1205" y="801"/>
                  </a:lnTo>
                  <a:lnTo>
                    <a:pt x="1211" y="803"/>
                  </a:lnTo>
                  <a:lnTo>
                    <a:pt x="1217" y="804"/>
                  </a:lnTo>
                  <a:lnTo>
                    <a:pt x="1223" y="804"/>
                  </a:lnTo>
                  <a:lnTo>
                    <a:pt x="1228" y="804"/>
                  </a:lnTo>
                  <a:lnTo>
                    <a:pt x="1234" y="804"/>
                  </a:lnTo>
                  <a:lnTo>
                    <a:pt x="1240" y="803"/>
                  </a:lnTo>
                  <a:lnTo>
                    <a:pt x="1246" y="803"/>
                  </a:lnTo>
                  <a:lnTo>
                    <a:pt x="1252" y="801"/>
                  </a:lnTo>
                  <a:lnTo>
                    <a:pt x="1258" y="801"/>
                  </a:lnTo>
                  <a:lnTo>
                    <a:pt x="1264" y="798"/>
                  </a:lnTo>
                  <a:lnTo>
                    <a:pt x="1270" y="798"/>
                  </a:lnTo>
                  <a:lnTo>
                    <a:pt x="1277" y="797"/>
                  </a:lnTo>
                  <a:lnTo>
                    <a:pt x="1283" y="797"/>
                  </a:lnTo>
                  <a:lnTo>
                    <a:pt x="1287" y="797"/>
                  </a:lnTo>
                  <a:lnTo>
                    <a:pt x="1295" y="797"/>
                  </a:lnTo>
                  <a:lnTo>
                    <a:pt x="1301" y="797"/>
                  </a:lnTo>
                  <a:lnTo>
                    <a:pt x="1306" y="797"/>
                  </a:lnTo>
                  <a:lnTo>
                    <a:pt x="1312" y="798"/>
                  </a:lnTo>
                  <a:lnTo>
                    <a:pt x="1318" y="800"/>
                  </a:lnTo>
                  <a:lnTo>
                    <a:pt x="1324" y="801"/>
                  </a:lnTo>
                  <a:lnTo>
                    <a:pt x="1330" y="803"/>
                  </a:lnTo>
                  <a:lnTo>
                    <a:pt x="1336" y="804"/>
                  </a:lnTo>
                  <a:lnTo>
                    <a:pt x="1342" y="804"/>
                  </a:lnTo>
                  <a:lnTo>
                    <a:pt x="1348" y="803"/>
                  </a:lnTo>
                  <a:lnTo>
                    <a:pt x="1354" y="801"/>
                  </a:lnTo>
                  <a:lnTo>
                    <a:pt x="1359" y="801"/>
                  </a:lnTo>
                  <a:lnTo>
                    <a:pt x="1365" y="801"/>
                  </a:lnTo>
                  <a:lnTo>
                    <a:pt x="1371" y="801"/>
                  </a:lnTo>
                  <a:lnTo>
                    <a:pt x="1377" y="801"/>
                  </a:lnTo>
                  <a:lnTo>
                    <a:pt x="1383" y="800"/>
                  </a:lnTo>
                  <a:lnTo>
                    <a:pt x="1389" y="798"/>
                  </a:lnTo>
                  <a:lnTo>
                    <a:pt x="1396" y="798"/>
                  </a:lnTo>
                  <a:lnTo>
                    <a:pt x="1401" y="797"/>
                  </a:lnTo>
                  <a:lnTo>
                    <a:pt x="1407" y="797"/>
                  </a:lnTo>
                  <a:lnTo>
                    <a:pt x="1414" y="797"/>
                  </a:lnTo>
                  <a:lnTo>
                    <a:pt x="1420" y="797"/>
                  </a:lnTo>
                  <a:lnTo>
                    <a:pt x="1424" y="798"/>
                  </a:lnTo>
                  <a:lnTo>
                    <a:pt x="1432" y="798"/>
                  </a:lnTo>
                  <a:lnTo>
                    <a:pt x="1438" y="798"/>
                  </a:lnTo>
                  <a:lnTo>
                    <a:pt x="1443" y="798"/>
                  </a:lnTo>
                  <a:lnTo>
                    <a:pt x="1449" y="798"/>
                  </a:lnTo>
                  <a:lnTo>
                    <a:pt x="1455" y="797"/>
                  </a:lnTo>
                  <a:lnTo>
                    <a:pt x="1461" y="795"/>
                  </a:lnTo>
                  <a:lnTo>
                    <a:pt x="1467" y="795"/>
                  </a:lnTo>
                  <a:lnTo>
                    <a:pt x="1473" y="797"/>
                  </a:lnTo>
                  <a:lnTo>
                    <a:pt x="1479" y="797"/>
                  </a:lnTo>
                  <a:lnTo>
                    <a:pt x="1485" y="798"/>
                  </a:lnTo>
                  <a:lnTo>
                    <a:pt x="1491" y="797"/>
                  </a:lnTo>
                  <a:lnTo>
                    <a:pt x="1496" y="797"/>
                  </a:lnTo>
                  <a:lnTo>
                    <a:pt x="1502" y="797"/>
                  </a:lnTo>
                  <a:lnTo>
                    <a:pt x="1508" y="795"/>
                  </a:lnTo>
                  <a:lnTo>
                    <a:pt x="1514" y="795"/>
                  </a:lnTo>
                  <a:lnTo>
                    <a:pt x="1520" y="795"/>
                  </a:lnTo>
                  <a:lnTo>
                    <a:pt x="1526" y="795"/>
                  </a:lnTo>
                  <a:lnTo>
                    <a:pt x="1533" y="797"/>
                  </a:lnTo>
                  <a:lnTo>
                    <a:pt x="1539" y="797"/>
                  </a:lnTo>
                  <a:lnTo>
                    <a:pt x="1544" y="798"/>
                  </a:lnTo>
                  <a:lnTo>
                    <a:pt x="1551" y="798"/>
                  </a:lnTo>
                  <a:lnTo>
                    <a:pt x="1557" y="800"/>
                  </a:lnTo>
                  <a:lnTo>
                    <a:pt x="1563" y="800"/>
                  </a:lnTo>
                  <a:lnTo>
                    <a:pt x="1569" y="800"/>
                  </a:lnTo>
                  <a:lnTo>
                    <a:pt x="1575" y="800"/>
                  </a:lnTo>
                  <a:lnTo>
                    <a:pt x="1580" y="800"/>
                  </a:lnTo>
                  <a:lnTo>
                    <a:pt x="1586" y="801"/>
                  </a:lnTo>
                  <a:lnTo>
                    <a:pt x="1592" y="801"/>
                  </a:lnTo>
                  <a:lnTo>
                    <a:pt x="1598" y="801"/>
                  </a:lnTo>
                  <a:lnTo>
                    <a:pt x="1604" y="801"/>
                  </a:lnTo>
                  <a:lnTo>
                    <a:pt x="1610" y="801"/>
                  </a:lnTo>
                  <a:lnTo>
                    <a:pt x="1616" y="800"/>
                  </a:lnTo>
                  <a:lnTo>
                    <a:pt x="1622" y="800"/>
                  </a:lnTo>
                  <a:lnTo>
                    <a:pt x="1628" y="800"/>
                  </a:lnTo>
                  <a:lnTo>
                    <a:pt x="1633" y="798"/>
                  </a:lnTo>
                  <a:lnTo>
                    <a:pt x="1639" y="798"/>
                  </a:lnTo>
                  <a:lnTo>
                    <a:pt x="1645" y="798"/>
                  </a:lnTo>
                  <a:lnTo>
                    <a:pt x="1651" y="800"/>
                  </a:lnTo>
                  <a:lnTo>
                    <a:pt x="1657" y="801"/>
                  </a:lnTo>
                  <a:lnTo>
                    <a:pt x="1663" y="801"/>
                  </a:lnTo>
                  <a:lnTo>
                    <a:pt x="1670" y="803"/>
                  </a:lnTo>
                  <a:lnTo>
                    <a:pt x="1676" y="804"/>
                  </a:lnTo>
                  <a:lnTo>
                    <a:pt x="1681" y="806"/>
                  </a:lnTo>
                  <a:lnTo>
                    <a:pt x="1688" y="806"/>
                  </a:lnTo>
                  <a:lnTo>
                    <a:pt x="1694" y="804"/>
                  </a:lnTo>
                  <a:lnTo>
                    <a:pt x="1700" y="803"/>
                  </a:lnTo>
                  <a:lnTo>
                    <a:pt x="1706" y="801"/>
                  </a:lnTo>
                  <a:lnTo>
                    <a:pt x="1711" y="798"/>
                  </a:lnTo>
                  <a:lnTo>
                    <a:pt x="1717" y="797"/>
                  </a:lnTo>
                  <a:lnTo>
                    <a:pt x="1723" y="794"/>
                  </a:lnTo>
                  <a:lnTo>
                    <a:pt x="1729" y="794"/>
                  </a:lnTo>
                  <a:lnTo>
                    <a:pt x="1735" y="793"/>
                  </a:lnTo>
                  <a:lnTo>
                    <a:pt x="1741" y="793"/>
                  </a:lnTo>
                  <a:lnTo>
                    <a:pt x="1747" y="793"/>
                  </a:lnTo>
                  <a:lnTo>
                    <a:pt x="1753" y="791"/>
                  </a:lnTo>
                  <a:lnTo>
                    <a:pt x="1759" y="788"/>
                  </a:lnTo>
                  <a:lnTo>
                    <a:pt x="1764" y="784"/>
                  </a:lnTo>
                  <a:lnTo>
                    <a:pt x="1770" y="778"/>
                  </a:lnTo>
                  <a:lnTo>
                    <a:pt x="1776" y="773"/>
                  </a:lnTo>
                  <a:lnTo>
                    <a:pt x="1782" y="770"/>
                  </a:lnTo>
                  <a:lnTo>
                    <a:pt x="1790" y="767"/>
                  </a:lnTo>
                  <a:lnTo>
                    <a:pt x="1795" y="767"/>
                  </a:lnTo>
                  <a:lnTo>
                    <a:pt x="1800" y="770"/>
                  </a:lnTo>
                  <a:lnTo>
                    <a:pt x="1807" y="775"/>
                  </a:lnTo>
                  <a:lnTo>
                    <a:pt x="1813" y="779"/>
                  </a:lnTo>
                  <a:lnTo>
                    <a:pt x="1819" y="785"/>
                  </a:lnTo>
                  <a:lnTo>
                    <a:pt x="1825" y="790"/>
                  </a:lnTo>
                  <a:lnTo>
                    <a:pt x="1831" y="793"/>
                  </a:lnTo>
                  <a:lnTo>
                    <a:pt x="1837" y="794"/>
                  </a:lnTo>
                  <a:lnTo>
                    <a:pt x="1843" y="795"/>
                  </a:lnTo>
                  <a:lnTo>
                    <a:pt x="1848" y="794"/>
                  </a:lnTo>
                  <a:lnTo>
                    <a:pt x="1854" y="788"/>
                  </a:lnTo>
                  <a:lnTo>
                    <a:pt x="1860" y="776"/>
                  </a:lnTo>
                  <a:lnTo>
                    <a:pt x="1866" y="753"/>
                  </a:lnTo>
                  <a:lnTo>
                    <a:pt x="1872" y="712"/>
                  </a:lnTo>
                  <a:lnTo>
                    <a:pt x="1878" y="653"/>
                  </a:lnTo>
                  <a:lnTo>
                    <a:pt x="1884" y="576"/>
                  </a:lnTo>
                  <a:lnTo>
                    <a:pt x="1890" y="494"/>
                  </a:lnTo>
                  <a:lnTo>
                    <a:pt x="1896" y="418"/>
                  </a:lnTo>
                  <a:lnTo>
                    <a:pt x="1901" y="367"/>
                  </a:lnTo>
                  <a:lnTo>
                    <a:pt x="1907" y="351"/>
                  </a:lnTo>
                  <a:lnTo>
                    <a:pt x="1913" y="368"/>
                  </a:lnTo>
                  <a:lnTo>
                    <a:pt x="1919" y="416"/>
                  </a:lnTo>
                  <a:lnTo>
                    <a:pt x="1926" y="477"/>
                  </a:lnTo>
                  <a:lnTo>
                    <a:pt x="1932" y="542"/>
                  </a:lnTo>
                  <a:lnTo>
                    <a:pt x="1937" y="601"/>
                  </a:lnTo>
                  <a:lnTo>
                    <a:pt x="1944" y="648"/>
                  </a:lnTo>
                  <a:lnTo>
                    <a:pt x="1950" y="684"/>
                  </a:lnTo>
                  <a:lnTo>
                    <a:pt x="1956" y="707"/>
                  </a:lnTo>
                  <a:lnTo>
                    <a:pt x="1962" y="725"/>
                  </a:lnTo>
                  <a:lnTo>
                    <a:pt x="1968" y="737"/>
                  </a:lnTo>
                  <a:lnTo>
                    <a:pt x="1974" y="745"/>
                  </a:lnTo>
                  <a:lnTo>
                    <a:pt x="1980" y="753"/>
                  </a:lnTo>
                  <a:lnTo>
                    <a:pt x="1985" y="760"/>
                  </a:lnTo>
                  <a:lnTo>
                    <a:pt x="1991" y="765"/>
                  </a:lnTo>
                  <a:lnTo>
                    <a:pt x="1997" y="769"/>
                  </a:lnTo>
                  <a:lnTo>
                    <a:pt x="2003" y="770"/>
                  </a:lnTo>
                  <a:lnTo>
                    <a:pt x="2009" y="772"/>
                  </a:lnTo>
                  <a:lnTo>
                    <a:pt x="2015" y="773"/>
                  </a:lnTo>
                  <a:lnTo>
                    <a:pt x="2021" y="775"/>
                  </a:lnTo>
                  <a:lnTo>
                    <a:pt x="2027" y="775"/>
                  </a:lnTo>
                  <a:lnTo>
                    <a:pt x="2033" y="776"/>
                  </a:lnTo>
                  <a:lnTo>
                    <a:pt x="2038" y="776"/>
                  </a:lnTo>
                  <a:lnTo>
                    <a:pt x="2046" y="776"/>
                  </a:lnTo>
                  <a:lnTo>
                    <a:pt x="2052" y="778"/>
                  </a:lnTo>
                  <a:lnTo>
                    <a:pt x="2056" y="781"/>
                  </a:lnTo>
                  <a:lnTo>
                    <a:pt x="2063" y="784"/>
                  </a:lnTo>
                  <a:lnTo>
                    <a:pt x="2069" y="787"/>
                  </a:lnTo>
                  <a:lnTo>
                    <a:pt x="2075" y="787"/>
                  </a:lnTo>
                  <a:lnTo>
                    <a:pt x="2081" y="787"/>
                  </a:lnTo>
                  <a:lnTo>
                    <a:pt x="2087" y="787"/>
                  </a:lnTo>
                  <a:lnTo>
                    <a:pt x="2093" y="787"/>
                  </a:lnTo>
                  <a:lnTo>
                    <a:pt x="2099" y="787"/>
                  </a:lnTo>
                  <a:lnTo>
                    <a:pt x="2105" y="788"/>
                  </a:lnTo>
                  <a:lnTo>
                    <a:pt x="2111" y="790"/>
                  </a:lnTo>
                  <a:lnTo>
                    <a:pt x="2116" y="790"/>
                  </a:lnTo>
                  <a:lnTo>
                    <a:pt x="2122" y="790"/>
                  </a:lnTo>
                  <a:lnTo>
                    <a:pt x="2128" y="788"/>
                  </a:lnTo>
                  <a:lnTo>
                    <a:pt x="2134" y="787"/>
                  </a:lnTo>
                  <a:lnTo>
                    <a:pt x="2140" y="784"/>
                  </a:lnTo>
                  <a:lnTo>
                    <a:pt x="2146" y="782"/>
                  </a:lnTo>
                  <a:lnTo>
                    <a:pt x="2152" y="781"/>
                  </a:lnTo>
                  <a:lnTo>
                    <a:pt x="2158" y="781"/>
                  </a:lnTo>
                  <a:lnTo>
                    <a:pt x="2164" y="781"/>
                  </a:lnTo>
                  <a:lnTo>
                    <a:pt x="2169" y="782"/>
                  </a:lnTo>
                  <a:lnTo>
                    <a:pt x="2175" y="784"/>
                  </a:lnTo>
                  <a:lnTo>
                    <a:pt x="2183" y="785"/>
                  </a:lnTo>
                  <a:lnTo>
                    <a:pt x="2189" y="787"/>
                  </a:lnTo>
                  <a:lnTo>
                    <a:pt x="2193" y="787"/>
                  </a:lnTo>
                  <a:lnTo>
                    <a:pt x="2200" y="788"/>
                  </a:lnTo>
                  <a:lnTo>
                    <a:pt x="2206" y="788"/>
                  </a:lnTo>
                  <a:lnTo>
                    <a:pt x="2212" y="788"/>
                  </a:lnTo>
                  <a:lnTo>
                    <a:pt x="2218" y="788"/>
                  </a:lnTo>
                  <a:lnTo>
                    <a:pt x="2224" y="788"/>
                  </a:lnTo>
                  <a:lnTo>
                    <a:pt x="2230" y="790"/>
                  </a:lnTo>
                  <a:lnTo>
                    <a:pt x="2236" y="791"/>
                  </a:lnTo>
                  <a:lnTo>
                    <a:pt x="2242" y="793"/>
                  </a:lnTo>
                  <a:lnTo>
                    <a:pt x="2248" y="795"/>
                  </a:lnTo>
                  <a:lnTo>
                    <a:pt x="2253" y="797"/>
                  </a:lnTo>
                  <a:lnTo>
                    <a:pt x="2259" y="798"/>
                  </a:lnTo>
                  <a:lnTo>
                    <a:pt x="2265" y="798"/>
                  </a:lnTo>
                  <a:lnTo>
                    <a:pt x="2271" y="801"/>
                  </a:lnTo>
                  <a:lnTo>
                    <a:pt x="2277" y="803"/>
                  </a:lnTo>
                  <a:lnTo>
                    <a:pt x="2283" y="804"/>
                  </a:lnTo>
                  <a:lnTo>
                    <a:pt x="2289" y="806"/>
                  </a:lnTo>
                  <a:lnTo>
                    <a:pt x="2295" y="806"/>
                  </a:lnTo>
                  <a:lnTo>
                    <a:pt x="2302" y="804"/>
                  </a:lnTo>
                  <a:lnTo>
                    <a:pt x="2308" y="803"/>
                  </a:lnTo>
                  <a:lnTo>
                    <a:pt x="2312" y="801"/>
                  </a:lnTo>
                  <a:lnTo>
                    <a:pt x="2320" y="801"/>
                  </a:lnTo>
                  <a:lnTo>
                    <a:pt x="2326" y="801"/>
                  </a:lnTo>
                  <a:lnTo>
                    <a:pt x="2331" y="801"/>
                  </a:lnTo>
                  <a:lnTo>
                    <a:pt x="2337" y="800"/>
                  </a:lnTo>
                  <a:lnTo>
                    <a:pt x="2343" y="798"/>
                  </a:lnTo>
                  <a:lnTo>
                    <a:pt x="2349" y="797"/>
                  </a:lnTo>
                  <a:lnTo>
                    <a:pt x="2355" y="797"/>
                  </a:lnTo>
                  <a:lnTo>
                    <a:pt x="2361" y="797"/>
                  </a:lnTo>
                  <a:lnTo>
                    <a:pt x="2367" y="798"/>
                  </a:lnTo>
                  <a:lnTo>
                    <a:pt x="2373" y="800"/>
                  </a:lnTo>
                  <a:lnTo>
                    <a:pt x="2379" y="801"/>
                  </a:lnTo>
                  <a:lnTo>
                    <a:pt x="2385" y="803"/>
                  </a:lnTo>
                  <a:lnTo>
                    <a:pt x="2390" y="804"/>
                  </a:lnTo>
                  <a:lnTo>
                    <a:pt x="2396" y="806"/>
                  </a:lnTo>
                  <a:lnTo>
                    <a:pt x="2402" y="807"/>
                  </a:lnTo>
                  <a:lnTo>
                    <a:pt x="2408" y="809"/>
                  </a:lnTo>
                  <a:lnTo>
                    <a:pt x="2414" y="809"/>
                  </a:lnTo>
                  <a:lnTo>
                    <a:pt x="2420" y="807"/>
                  </a:lnTo>
                  <a:lnTo>
                    <a:pt x="2426" y="804"/>
                  </a:lnTo>
                  <a:lnTo>
                    <a:pt x="2432" y="803"/>
                  </a:lnTo>
                  <a:lnTo>
                    <a:pt x="2439" y="801"/>
                  </a:lnTo>
                  <a:lnTo>
                    <a:pt x="2445" y="801"/>
                  </a:lnTo>
                  <a:lnTo>
                    <a:pt x="2449" y="801"/>
                  </a:lnTo>
                  <a:lnTo>
                    <a:pt x="2457" y="801"/>
                  </a:lnTo>
                  <a:lnTo>
                    <a:pt x="2463" y="803"/>
                  </a:lnTo>
                  <a:lnTo>
                    <a:pt x="2468" y="804"/>
                  </a:lnTo>
                  <a:lnTo>
                    <a:pt x="2474" y="804"/>
                  </a:lnTo>
                  <a:lnTo>
                    <a:pt x="2480" y="806"/>
                  </a:lnTo>
                  <a:lnTo>
                    <a:pt x="2486" y="807"/>
                  </a:lnTo>
                  <a:lnTo>
                    <a:pt x="2492" y="809"/>
                  </a:lnTo>
                  <a:lnTo>
                    <a:pt x="2498" y="809"/>
                  </a:lnTo>
                  <a:lnTo>
                    <a:pt x="2504" y="807"/>
                  </a:lnTo>
                  <a:lnTo>
                    <a:pt x="2510" y="806"/>
                  </a:lnTo>
                  <a:lnTo>
                    <a:pt x="2516" y="803"/>
                  </a:lnTo>
                  <a:lnTo>
                    <a:pt x="2521" y="801"/>
                  </a:lnTo>
                  <a:lnTo>
                    <a:pt x="2527" y="801"/>
                  </a:lnTo>
                  <a:lnTo>
                    <a:pt x="2533" y="800"/>
                  </a:lnTo>
                  <a:lnTo>
                    <a:pt x="2539" y="800"/>
                  </a:lnTo>
                  <a:lnTo>
                    <a:pt x="2545" y="801"/>
                  </a:lnTo>
                  <a:lnTo>
                    <a:pt x="2551" y="801"/>
                  </a:lnTo>
                  <a:lnTo>
                    <a:pt x="2557" y="801"/>
                  </a:lnTo>
                  <a:lnTo>
                    <a:pt x="2564" y="801"/>
                  </a:lnTo>
                  <a:lnTo>
                    <a:pt x="2569" y="803"/>
                  </a:lnTo>
                  <a:lnTo>
                    <a:pt x="2576" y="804"/>
                  </a:lnTo>
                  <a:lnTo>
                    <a:pt x="2582" y="806"/>
                  </a:lnTo>
                  <a:lnTo>
                    <a:pt x="2588" y="809"/>
                  </a:lnTo>
                  <a:lnTo>
                    <a:pt x="2594" y="810"/>
                  </a:lnTo>
                  <a:lnTo>
                    <a:pt x="2600" y="812"/>
                  </a:lnTo>
                  <a:lnTo>
                    <a:pt x="2605" y="812"/>
                  </a:lnTo>
                  <a:lnTo>
                    <a:pt x="2611" y="810"/>
                  </a:lnTo>
                  <a:lnTo>
                    <a:pt x="2617" y="809"/>
                  </a:lnTo>
                  <a:lnTo>
                    <a:pt x="2623" y="807"/>
                  </a:lnTo>
                  <a:lnTo>
                    <a:pt x="2629" y="806"/>
                  </a:lnTo>
                  <a:lnTo>
                    <a:pt x="2635" y="806"/>
                  </a:lnTo>
                  <a:lnTo>
                    <a:pt x="2641" y="807"/>
                  </a:lnTo>
                  <a:lnTo>
                    <a:pt x="2647" y="810"/>
                  </a:lnTo>
                  <a:lnTo>
                    <a:pt x="2653" y="813"/>
                  </a:lnTo>
                  <a:lnTo>
                    <a:pt x="2658" y="816"/>
                  </a:lnTo>
                  <a:lnTo>
                    <a:pt x="2664" y="816"/>
                  </a:lnTo>
                  <a:lnTo>
                    <a:pt x="2670" y="816"/>
                  </a:lnTo>
                  <a:lnTo>
                    <a:pt x="2676" y="816"/>
                  </a:lnTo>
                  <a:lnTo>
                    <a:pt x="2683" y="813"/>
                  </a:lnTo>
                  <a:lnTo>
                    <a:pt x="2688" y="810"/>
                  </a:lnTo>
                  <a:lnTo>
                    <a:pt x="2695" y="809"/>
                  </a:lnTo>
                  <a:lnTo>
                    <a:pt x="2701" y="809"/>
                  </a:lnTo>
                  <a:lnTo>
                    <a:pt x="2706" y="809"/>
                  </a:lnTo>
                  <a:lnTo>
                    <a:pt x="2713" y="809"/>
                  </a:lnTo>
                  <a:lnTo>
                    <a:pt x="2719" y="810"/>
                  </a:lnTo>
                  <a:lnTo>
                    <a:pt x="2725" y="812"/>
                  </a:lnTo>
                  <a:lnTo>
                    <a:pt x="2731" y="813"/>
                  </a:lnTo>
                  <a:lnTo>
                    <a:pt x="2736" y="813"/>
                  </a:lnTo>
                  <a:lnTo>
                    <a:pt x="2742" y="813"/>
                  </a:lnTo>
                  <a:lnTo>
                    <a:pt x="2748" y="813"/>
                  </a:lnTo>
                  <a:lnTo>
                    <a:pt x="2754" y="815"/>
                  </a:lnTo>
                  <a:lnTo>
                    <a:pt x="2760" y="816"/>
                  </a:lnTo>
                  <a:lnTo>
                    <a:pt x="2766" y="818"/>
                  </a:lnTo>
                  <a:lnTo>
                    <a:pt x="2772" y="819"/>
                  </a:lnTo>
                  <a:lnTo>
                    <a:pt x="2778" y="819"/>
                  </a:lnTo>
                  <a:lnTo>
                    <a:pt x="2784" y="819"/>
                  </a:lnTo>
                  <a:lnTo>
                    <a:pt x="2790" y="816"/>
                  </a:lnTo>
                  <a:lnTo>
                    <a:pt x="2795" y="815"/>
                  </a:lnTo>
                  <a:lnTo>
                    <a:pt x="2801" y="815"/>
                  </a:lnTo>
                  <a:lnTo>
                    <a:pt x="2807" y="816"/>
                  </a:lnTo>
                  <a:lnTo>
                    <a:pt x="2813" y="816"/>
                  </a:lnTo>
                  <a:lnTo>
                    <a:pt x="2820" y="818"/>
                  </a:lnTo>
                  <a:lnTo>
                    <a:pt x="2825" y="819"/>
                  </a:lnTo>
                  <a:lnTo>
                    <a:pt x="2832" y="819"/>
                  </a:lnTo>
                  <a:lnTo>
                    <a:pt x="2838" y="819"/>
                  </a:lnTo>
                  <a:lnTo>
                    <a:pt x="2844" y="819"/>
                  </a:lnTo>
                  <a:lnTo>
                    <a:pt x="2850" y="821"/>
                  </a:lnTo>
                  <a:lnTo>
                    <a:pt x="2856" y="822"/>
                  </a:lnTo>
                  <a:lnTo>
                    <a:pt x="2862" y="822"/>
                  </a:lnTo>
                  <a:lnTo>
                    <a:pt x="2868" y="823"/>
                  </a:lnTo>
                  <a:lnTo>
                    <a:pt x="2873" y="823"/>
                  </a:lnTo>
                  <a:lnTo>
                    <a:pt x="2879" y="823"/>
                  </a:lnTo>
                  <a:lnTo>
                    <a:pt x="2885" y="822"/>
                  </a:lnTo>
                  <a:lnTo>
                    <a:pt x="2891" y="821"/>
                  </a:lnTo>
                  <a:lnTo>
                    <a:pt x="2897" y="819"/>
                  </a:lnTo>
                  <a:lnTo>
                    <a:pt x="2903" y="818"/>
                  </a:lnTo>
                  <a:lnTo>
                    <a:pt x="2909" y="816"/>
                  </a:lnTo>
                  <a:lnTo>
                    <a:pt x="2915" y="816"/>
                  </a:lnTo>
                  <a:lnTo>
                    <a:pt x="2921" y="816"/>
                  </a:lnTo>
                  <a:lnTo>
                    <a:pt x="2926" y="819"/>
                  </a:lnTo>
                  <a:lnTo>
                    <a:pt x="2932" y="821"/>
                  </a:lnTo>
                  <a:lnTo>
                    <a:pt x="2940" y="822"/>
                  </a:lnTo>
                  <a:lnTo>
                    <a:pt x="2944" y="823"/>
                  </a:lnTo>
                  <a:lnTo>
                    <a:pt x="2952" y="825"/>
                  </a:lnTo>
                  <a:lnTo>
                    <a:pt x="2957" y="825"/>
                  </a:lnTo>
                  <a:lnTo>
                    <a:pt x="2963" y="825"/>
                  </a:lnTo>
                  <a:lnTo>
                    <a:pt x="2969" y="825"/>
                  </a:lnTo>
                  <a:lnTo>
                    <a:pt x="2975" y="825"/>
                  </a:lnTo>
                  <a:lnTo>
                    <a:pt x="2981" y="825"/>
                  </a:lnTo>
                  <a:lnTo>
                    <a:pt x="2987" y="825"/>
                  </a:lnTo>
                  <a:lnTo>
                    <a:pt x="2993" y="826"/>
                  </a:lnTo>
                  <a:lnTo>
                    <a:pt x="2999" y="825"/>
                  </a:lnTo>
                  <a:lnTo>
                    <a:pt x="3005" y="825"/>
                  </a:lnTo>
                  <a:lnTo>
                    <a:pt x="3010" y="823"/>
                  </a:lnTo>
                  <a:lnTo>
                    <a:pt x="3016" y="825"/>
                  </a:lnTo>
                  <a:lnTo>
                    <a:pt x="3022" y="826"/>
                  </a:lnTo>
                  <a:lnTo>
                    <a:pt x="3028" y="828"/>
                  </a:lnTo>
                  <a:lnTo>
                    <a:pt x="3034" y="831"/>
                  </a:lnTo>
                  <a:lnTo>
                    <a:pt x="3040" y="834"/>
                  </a:lnTo>
                  <a:lnTo>
                    <a:pt x="3046" y="835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25" name="Freeform 306"/>
            <p:cNvSpPr>
              <a:spLocks noChangeArrowheads="1"/>
            </p:cNvSpPr>
            <p:nvPr/>
          </p:nvSpPr>
          <p:spPr bwMode="auto">
            <a:xfrm>
              <a:off x="4129" y="2487"/>
              <a:ext cx="1100" cy="39"/>
            </a:xfrm>
            <a:custGeom>
              <a:avLst/>
              <a:gdLst>
                <a:gd name="T0" fmla="*/ 1 w 2200"/>
                <a:gd name="T1" fmla="*/ 1 h 76"/>
                <a:gd name="T2" fmla="*/ 1 w 2200"/>
                <a:gd name="T3" fmla="*/ 0 h 76"/>
                <a:gd name="T4" fmla="*/ 1 w 2200"/>
                <a:gd name="T5" fmla="*/ 1 h 76"/>
                <a:gd name="T6" fmla="*/ 1 w 2200"/>
                <a:gd name="T7" fmla="*/ 1 h 76"/>
                <a:gd name="T8" fmla="*/ 1 w 2200"/>
                <a:gd name="T9" fmla="*/ 1 h 76"/>
                <a:gd name="T10" fmla="*/ 1 w 2200"/>
                <a:gd name="T11" fmla="*/ 1 h 76"/>
                <a:gd name="T12" fmla="*/ 1 w 2200"/>
                <a:gd name="T13" fmla="*/ 1 h 76"/>
                <a:gd name="T14" fmla="*/ 1 w 2200"/>
                <a:gd name="T15" fmla="*/ 1 h 76"/>
                <a:gd name="T16" fmla="*/ 1 w 2200"/>
                <a:gd name="T17" fmla="*/ 1 h 76"/>
                <a:gd name="T18" fmla="*/ 1 w 2200"/>
                <a:gd name="T19" fmla="*/ 1 h 76"/>
                <a:gd name="T20" fmla="*/ 1 w 2200"/>
                <a:gd name="T21" fmla="*/ 1 h 76"/>
                <a:gd name="T22" fmla="*/ 1 w 2200"/>
                <a:gd name="T23" fmla="*/ 1 h 76"/>
                <a:gd name="T24" fmla="*/ 1 w 2200"/>
                <a:gd name="T25" fmla="*/ 1 h 76"/>
                <a:gd name="T26" fmla="*/ 1 w 2200"/>
                <a:gd name="T27" fmla="*/ 1 h 76"/>
                <a:gd name="T28" fmla="*/ 1 w 2200"/>
                <a:gd name="T29" fmla="*/ 1 h 76"/>
                <a:gd name="T30" fmla="*/ 1 w 2200"/>
                <a:gd name="T31" fmla="*/ 1 h 76"/>
                <a:gd name="T32" fmla="*/ 1 w 2200"/>
                <a:gd name="T33" fmla="*/ 1 h 76"/>
                <a:gd name="T34" fmla="*/ 1 w 2200"/>
                <a:gd name="T35" fmla="*/ 1 h 76"/>
                <a:gd name="T36" fmla="*/ 1 w 2200"/>
                <a:gd name="T37" fmla="*/ 1 h 76"/>
                <a:gd name="T38" fmla="*/ 1 w 2200"/>
                <a:gd name="T39" fmla="*/ 1 h 76"/>
                <a:gd name="T40" fmla="*/ 1 w 2200"/>
                <a:gd name="T41" fmla="*/ 1 h 76"/>
                <a:gd name="T42" fmla="*/ 1 w 2200"/>
                <a:gd name="T43" fmla="*/ 1 h 76"/>
                <a:gd name="T44" fmla="*/ 1 w 2200"/>
                <a:gd name="T45" fmla="*/ 1 h 76"/>
                <a:gd name="T46" fmla="*/ 1 w 2200"/>
                <a:gd name="T47" fmla="*/ 1 h 76"/>
                <a:gd name="T48" fmla="*/ 1 w 2200"/>
                <a:gd name="T49" fmla="*/ 1 h 76"/>
                <a:gd name="T50" fmla="*/ 1 w 2200"/>
                <a:gd name="T51" fmla="*/ 1 h 76"/>
                <a:gd name="T52" fmla="*/ 1 w 2200"/>
                <a:gd name="T53" fmla="*/ 1 h 76"/>
                <a:gd name="T54" fmla="*/ 1 w 2200"/>
                <a:gd name="T55" fmla="*/ 1 h 76"/>
                <a:gd name="T56" fmla="*/ 1 w 2200"/>
                <a:gd name="T57" fmla="*/ 1 h 76"/>
                <a:gd name="T58" fmla="*/ 1 w 2200"/>
                <a:gd name="T59" fmla="*/ 1 h 76"/>
                <a:gd name="T60" fmla="*/ 1 w 2200"/>
                <a:gd name="T61" fmla="*/ 1 h 76"/>
                <a:gd name="T62" fmla="*/ 1 w 2200"/>
                <a:gd name="T63" fmla="*/ 1 h 76"/>
                <a:gd name="T64" fmla="*/ 1 w 2200"/>
                <a:gd name="T65" fmla="*/ 1 h 76"/>
                <a:gd name="T66" fmla="*/ 1 w 2200"/>
                <a:gd name="T67" fmla="*/ 1 h 76"/>
                <a:gd name="T68" fmla="*/ 1 w 2200"/>
                <a:gd name="T69" fmla="*/ 1 h 76"/>
                <a:gd name="T70" fmla="*/ 1 w 2200"/>
                <a:gd name="T71" fmla="*/ 1 h 76"/>
                <a:gd name="T72" fmla="*/ 1 w 2200"/>
                <a:gd name="T73" fmla="*/ 1 h 76"/>
                <a:gd name="T74" fmla="*/ 1 w 2200"/>
                <a:gd name="T75" fmla="*/ 1 h 76"/>
                <a:gd name="T76" fmla="*/ 1 w 2200"/>
                <a:gd name="T77" fmla="*/ 1 h 76"/>
                <a:gd name="T78" fmla="*/ 1 w 2200"/>
                <a:gd name="T79" fmla="*/ 1 h 76"/>
                <a:gd name="T80" fmla="*/ 1 w 2200"/>
                <a:gd name="T81" fmla="*/ 1 h 76"/>
                <a:gd name="T82" fmla="*/ 1 w 2200"/>
                <a:gd name="T83" fmla="*/ 1 h 76"/>
                <a:gd name="T84" fmla="*/ 1 w 2200"/>
                <a:gd name="T85" fmla="*/ 1 h 76"/>
                <a:gd name="T86" fmla="*/ 1 w 2200"/>
                <a:gd name="T87" fmla="*/ 1 h 76"/>
                <a:gd name="T88" fmla="*/ 1 w 2200"/>
                <a:gd name="T89" fmla="*/ 1 h 76"/>
                <a:gd name="T90" fmla="*/ 1 w 2200"/>
                <a:gd name="T91" fmla="*/ 1 h 76"/>
                <a:gd name="T92" fmla="*/ 1 w 2200"/>
                <a:gd name="T93" fmla="*/ 1 h 76"/>
                <a:gd name="T94" fmla="*/ 1 w 2200"/>
                <a:gd name="T95" fmla="*/ 1 h 76"/>
                <a:gd name="T96" fmla="*/ 1 w 2200"/>
                <a:gd name="T97" fmla="*/ 1 h 76"/>
                <a:gd name="T98" fmla="*/ 1 w 2200"/>
                <a:gd name="T99" fmla="*/ 1 h 76"/>
                <a:gd name="T100" fmla="*/ 1 w 2200"/>
                <a:gd name="T101" fmla="*/ 1 h 76"/>
                <a:gd name="T102" fmla="*/ 1 w 2200"/>
                <a:gd name="T103" fmla="*/ 1 h 76"/>
                <a:gd name="T104" fmla="*/ 1 w 2200"/>
                <a:gd name="T105" fmla="*/ 1 h 76"/>
                <a:gd name="T106" fmla="*/ 1 w 2200"/>
                <a:gd name="T107" fmla="*/ 1 h 76"/>
                <a:gd name="T108" fmla="*/ 1 w 2200"/>
                <a:gd name="T109" fmla="*/ 1 h 76"/>
                <a:gd name="T110" fmla="*/ 1 w 2200"/>
                <a:gd name="T111" fmla="*/ 1 h 76"/>
                <a:gd name="T112" fmla="*/ 1 w 2200"/>
                <a:gd name="T113" fmla="*/ 1 h 76"/>
                <a:gd name="T114" fmla="*/ 1 w 2200"/>
                <a:gd name="T115" fmla="*/ 1 h 76"/>
                <a:gd name="T116" fmla="*/ 1 w 2200"/>
                <a:gd name="T117" fmla="*/ 1 h 76"/>
                <a:gd name="T118" fmla="*/ 1 w 2200"/>
                <a:gd name="T119" fmla="*/ 1 h 76"/>
                <a:gd name="T120" fmla="*/ 1 w 2200"/>
                <a:gd name="T121" fmla="*/ 1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00"/>
                <a:gd name="T184" fmla="*/ 0 h 76"/>
                <a:gd name="T185" fmla="*/ 2200 w 2200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00" h="76">
                  <a:moveTo>
                    <a:pt x="0" y="7"/>
                  </a:moveTo>
                  <a:lnTo>
                    <a:pt x="6" y="9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1"/>
                  </a:lnTo>
                  <a:lnTo>
                    <a:pt x="84" y="3"/>
                  </a:lnTo>
                  <a:lnTo>
                    <a:pt x="90" y="6"/>
                  </a:lnTo>
                  <a:lnTo>
                    <a:pt x="95" y="7"/>
                  </a:lnTo>
                  <a:lnTo>
                    <a:pt x="101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5"/>
                  </a:lnTo>
                  <a:lnTo>
                    <a:pt x="125" y="15"/>
                  </a:lnTo>
                  <a:lnTo>
                    <a:pt x="131" y="15"/>
                  </a:lnTo>
                  <a:lnTo>
                    <a:pt x="137" y="15"/>
                  </a:lnTo>
                  <a:lnTo>
                    <a:pt x="143" y="16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60" y="18"/>
                  </a:lnTo>
                  <a:lnTo>
                    <a:pt x="168" y="18"/>
                  </a:lnTo>
                  <a:lnTo>
                    <a:pt x="174" y="16"/>
                  </a:lnTo>
                  <a:lnTo>
                    <a:pt x="179" y="16"/>
                  </a:lnTo>
                  <a:lnTo>
                    <a:pt x="185" y="16"/>
                  </a:lnTo>
                  <a:lnTo>
                    <a:pt x="191" y="16"/>
                  </a:lnTo>
                  <a:lnTo>
                    <a:pt x="197" y="18"/>
                  </a:lnTo>
                  <a:lnTo>
                    <a:pt x="203" y="18"/>
                  </a:lnTo>
                  <a:lnTo>
                    <a:pt x="209" y="18"/>
                  </a:lnTo>
                  <a:lnTo>
                    <a:pt x="215" y="18"/>
                  </a:lnTo>
                  <a:lnTo>
                    <a:pt x="221" y="18"/>
                  </a:lnTo>
                  <a:lnTo>
                    <a:pt x="227" y="18"/>
                  </a:lnTo>
                  <a:lnTo>
                    <a:pt x="232" y="20"/>
                  </a:lnTo>
                  <a:lnTo>
                    <a:pt x="238" y="22"/>
                  </a:lnTo>
                  <a:lnTo>
                    <a:pt x="244" y="23"/>
                  </a:lnTo>
                  <a:lnTo>
                    <a:pt x="250" y="23"/>
                  </a:lnTo>
                  <a:lnTo>
                    <a:pt x="256" y="22"/>
                  </a:lnTo>
                  <a:lnTo>
                    <a:pt x="262" y="19"/>
                  </a:lnTo>
                  <a:lnTo>
                    <a:pt x="268" y="18"/>
                  </a:lnTo>
                  <a:lnTo>
                    <a:pt x="274" y="15"/>
                  </a:lnTo>
                  <a:lnTo>
                    <a:pt x="280" y="12"/>
                  </a:lnTo>
                  <a:lnTo>
                    <a:pt x="287" y="10"/>
                  </a:lnTo>
                  <a:lnTo>
                    <a:pt x="291" y="9"/>
                  </a:lnTo>
                  <a:lnTo>
                    <a:pt x="299" y="7"/>
                  </a:lnTo>
                  <a:lnTo>
                    <a:pt x="305" y="9"/>
                  </a:lnTo>
                  <a:lnTo>
                    <a:pt x="311" y="10"/>
                  </a:lnTo>
                  <a:lnTo>
                    <a:pt x="316" y="15"/>
                  </a:lnTo>
                  <a:lnTo>
                    <a:pt x="322" y="18"/>
                  </a:lnTo>
                  <a:lnTo>
                    <a:pt x="328" y="20"/>
                  </a:lnTo>
                  <a:lnTo>
                    <a:pt x="334" y="23"/>
                  </a:lnTo>
                  <a:lnTo>
                    <a:pt x="340" y="25"/>
                  </a:lnTo>
                  <a:lnTo>
                    <a:pt x="346" y="26"/>
                  </a:lnTo>
                  <a:lnTo>
                    <a:pt x="352" y="28"/>
                  </a:lnTo>
                  <a:lnTo>
                    <a:pt x="358" y="28"/>
                  </a:lnTo>
                  <a:lnTo>
                    <a:pt x="364" y="28"/>
                  </a:lnTo>
                  <a:lnTo>
                    <a:pt x="369" y="28"/>
                  </a:lnTo>
                  <a:lnTo>
                    <a:pt x="375" y="28"/>
                  </a:lnTo>
                  <a:lnTo>
                    <a:pt x="381" y="29"/>
                  </a:lnTo>
                  <a:lnTo>
                    <a:pt x="387" y="29"/>
                  </a:lnTo>
                  <a:lnTo>
                    <a:pt x="393" y="31"/>
                  </a:lnTo>
                  <a:lnTo>
                    <a:pt x="399" y="32"/>
                  </a:lnTo>
                  <a:lnTo>
                    <a:pt x="406" y="32"/>
                  </a:lnTo>
                  <a:lnTo>
                    <a:pt x="411" y="32"/>
                  </a:lnTo>
                  <a:lnTo>
                    <a:pt x="417" y="32"/>
                  </a:lnTo>
                  <a:lnTo>
                    <a:pt x="424" y="32"/>
                  </a:lnTo>
                  <a:lnTo>
                    <a:pt x="430" y="32"/>
                  </a:lnTo>
                  <a:lnTo>
                    <a:pt x="436" y="34"/>
                  </a:lnTo>
                  <a:lnTo>
                    <a:pt x="442" y="37"/>
                  </a:lnTo>
                  <a:lnTo>
                    <a:pt x="447" y="38"/>
                  </a:lnTo>
                  <a:lnTo>
                    <a:pt x="453" y="40"/>
                  </a:lnTo>
                  <a:lnTo>
                    <a:pt x="459" y="40"/>
                  </a:lnTo>
                  <a:lnTo>
                    <a:pt x="465" y="40"/>
                  </a:lnTo>
                  <a:lnTo>
                    <a:pt x="471" y="38"/>
                  </a:lnTo>
                  <a:lnTo>
                    <a:pt x="477" y="38"/>
                  </a:lnTo>
                  <a:lnTo>
                    <a:pt x="483" y="37"/>
                  </a:lnTo>
                  <a:lnTo>
                    <a:pt x="489" y="38"/>
                  </a:lnTo>
                  <a:lnTo>
                    <a:pt x="495" y="40"/>
                  </a:lnTo>
                  <a:lnTo>
                    <a:pt x="500" y="41"/>
                  </a:lnTo>
                  <a:lnTo>
                    <a:pt x="506" y="43"/>
                  </a:lnTo>
                  <a:lnTo>
                    <a:pt x="512" y="44"/>
                  </a:lnTo>
                  <a:lnTo>
                    <a:pt x="518" y="43"/>
                  </a:lnTo>
                  <a:lnTo>
                    <a:pt x="524" y="43"/>
                  </a:lnTo>
                  <a:lnTo>
                    <a:pt x="530" y="43"/>
                  </a:lnTo>
                  <a:lnTo>
                    <a:pt x="536" y="43"/>
                  </a:lnTo>
                  <a:lnTo>
                    <a:pt x="543" y="43"/>
                  </a:lnTo>
                  <a:lnTo>
                    <a:pt x="548" y="44"/>
                  </a:lnTo>
                  <a:lnTo>
                    <a:pt x="555" y="46"/>
                  </a:lnTo>
                  <a:lnTo>
                    <a:pt x="561" y="48"/>
                  </a:lnTo>
                  <a:lnTo>
                    <a:pt x="567" y="51"/>
                  </a:lnTo>
                  <a:lnTo>
                    <a:pt x="573" y="53"/>
                  </a:lnTo>
                  <a:lnTo>
                    <a:pt x="579" y="54"/>
                  </a:lnTo>
                  <a:lnTo>
                    <a:pt x="584" y="54"/>
                  </a:lnTo>
                  <a:lnTo>
                    <a:pt x="590" y="54"/>
                  </a:lnTo>
                  <a:lnTo>
                    <a:pt x="596" y="54"/>
                  </a:lnTo>
                  <a:lnTo>
                    <a:pt x="602" y="54"/>
                  </a:lnTo>
                  <a:lnTo>
                    <a:pt x="608" y="54"/>
                  </a:lnTo>
                  <a:lnTo>
                    <a:pt x="614" y="53"/>
                  </a:lnTo>
                  <a:lnTo>
                    <a:pt x="620" y="53"/>
                  </a:lnTo>
                  <a:lnTo>
                    <a:pt x="626" y="53"/>
                  </a:lnTo>
                  <a:lnTo>
                    <a:pt x="632" y="54"/>
                  </a:lnTo>
                  <a:lnTo>
                    <a:pt x="637" y="54"/>
                  </a:lnTo>
                  <a:lnTo>
                    <a:pt x="643" y="56"/>
                  </a:lnTo>
                  <a:lnTo>
                    <a:pt x="649" y="59"/>
                  </a:lnTo>
                  <a:lnTo>
                    <a:pt x="655" y="60"/>
                  </a:lnTo>
                  <a:lnTo>
                    <a:pt x="662" y="62"/>
                  </a:lnTo>
                  <a:lnTo>
                    <a:pt x="667" y="62"/>
                  </a:lnTo>
                  <a:lnTo>
                    <a:pt x="673" y="63"/>
                  </a:lnTo>
                  <a:lnTo>
                    <a:pt x="680" y="63"/>
                  </a:lnTo>
                  <a:lnTo>
                    <a:pt x="686" y="63"/>
                  </a:lnTo>
                  <a:lnTo>
                    <a:pt x="692" y="63"/>
                  </a:lnTo>
                  <a:lnTo>
                    <a:pt x="698" y="63"/>
                  </a:lnTo>
                  <a:lnTo>
                    <a:pt x="704" y="63"/>
                  </a:lnTo>
                  <a:lnTo>
                    <a:pt x="710" y="63"/>
                  </a:lnTo>
                  <a:lnTo>
                    <a:pt x="716" y="63"/>
                  </a:lnTo>
                  <a:lnTo>
                    <a:pt x="721" y="63"/>
                  </a:lnTo>
                  <a:lnTo>
                    <a:pt x="727" y="63"/>
                  </a:lnTo>
                  <a:lnTo>
                    <a:pt x="733" y="63"/>
                  </a:lnTo>
                  <a:lnTo>
                    <a:pt x="739" y="65"/>
                  </a:lnTo>
                  <a:lnTo>
                    <a:pt x="745" y="65"/>
                  </a:lnTo>
                  <a:lnTo>
                    <a:pt x="751" y="66"/>
                  </a:lnTo>
                  <a:lnTo>
                    <a:pt x="757" y="66"/>
                  </a:lnTo>
                  <a:lnTo>
                    <a:pt x="763" y="66"/>
                  </a:lnTo>
                  <a:lnTo>
                    <a:pt x="769" y="66"/>
                  </a:lnTo>
                  <a:lnTo>
                    <a:pt x="774" y="68"/>
                  </a:lnTo>
                  <a:lnTo>
                    <a:pt x="780" y="69"/>
                  </a:lnTo>
                  <a:lnTo>
                    <a:pt x="786" y="69"/>
                  </a:lnTo>
                  <a:lnTo>
                    <a:pt x="792" y="71"/>
                  </a:lnTo>
                  <a:lnTo>
                    <a:pt x="799" y="71"/>
                  </a:lnTo>
                  <a:lnTo>
                    <a:pt x="804" y="69"/>
                  </a:lnTo>
                  <a:lnTo>
                    <a:pt x="811" y="69"/>
                  </a:lnTo>
                  <a:lnTo>
                    <a:pt x="817" y="69"/>
                  </a:lnTo>
                  <a:lnTo>
                    <a:pt x="823" y="69"/>
                  </a:lnTo>
                  <a:lnTo>
                    <a:pt x="829" y="69"/>
                  </a:lnTo>
                  <a:lnTo>
                    <a:pt x="835" y="69"/>
                  </a:lnTo>
                  <a:lnTo>
                    <a:pt x="841" y="71"/>
                  </a:lnTo>
                  <a:lnTo>
                    <a:pt x="847" y="72"/>
                  </a:lnTo>
                  <a:lnTo>
                    <a:pt x="852" y="72"/>
                  </a:lnTo>
                  <a:lnTo>
                    <a:pt x="858" y="74"/>
                  </a:lnTo>
                  <a:lnTo>
                    <a:pt x="864" y="74"/>
                  </a:lnTo>
                  <a:lnTo>
                    <a:pt x="870" y="74"/>
                  </a:lnTo>
                  <a:lnTo>
                    <a:pt x="876" y="72"/>
                  </a:lnTo>
                  <a:lnTo>
                    <a:pt x="882" y="72"/>
                  </a:lnTo>
                  <a:lnTo>
                    <a:pt x="888" y="72"/>
                  </a:lnTo>
                  <a:lnTo>
                    <a:pt x="894" y="72"/>
                  </a:lnTo>
                  <a:lnTo>
                    <a:pt x="900" y="74"/>
                  </a:lnTo>
                  <a:lnTo>
                    <a:pt x="905" y="75"/>
                  </a:lnTo>
                  <a:lnTo>
                    <a:pt x="911" y="75"/>
                  </a:lnTo>
                  <a:lnTo>
                    <a:pt x="919" y="76"/>
                  </a:lnTo>
                  <a:lnTo>
                    <a:pt x="923" y="76"/>
                  </a:lnTo>
                  <a:lnTo>
                    <a:pt x="929" y="76"/>
                  </a:lnTo>
                  <a:lnTo>
                    <a:pt x="936" y="76"/>
                  </a:lnTo>
                  <a:lnTo>
                    <a:pt x="942" y="76"/>
                  </a:lnTo>
                  <a:lnTo>
                    <a:pt x="948" y="76"/>
                  </a:lnTo>
                  <a:lnTo>
                    <a:pt x="954" y="76"/>
                  </a:lnTo>
                  <a:lnTo>
                    <a:pt x="960" y="75"/>
                  </a:lnTo>
                  <a:lnTo>
                    <a:pt x="966" y="75"/>
                  </a:lnTo>
                  <a:lnTo>
                    <a:pt x="972" y="75"/>
                  </a:lnTo>
                  <a:lnTo>
                    <a:pt x="978" y="75"/>
                  </a:lnTo>
                  <a:lnTo>
                    <a:pt x="984" y="75"/>
                  </a:lnTo>
                  <a:lnTo>
                    <a:pt x="989" y="75"/>
                  </a:lnTo>
                  <a:lnTo>
                    <a:pt x="995" y="76"/>
                  </a:lnTo>
                  <a:lnTo>
                    <a:pt x="1001" y="76"/>
                  </a:lnTo>
                  <a:lnTo>
                    <a:pt x="1007" y="75"/>
                  </a:lnTo>
                  <a:lnTo>
                    <a:pt x="1013" y="76"/>
                  </a:lnTo>
                  <a:lnTo>
                    <a:pt x="1019" y="76"/>
                  </a:lnTo>
                  <a:lnTo>
                    <a:pt x="1025" y="76"/>
                  </a:lnTo>
                  <a:lnTo>
                    <a:pt x="1031" y="76"/>
                  </a:lnTo>
                  <a:lnTo>
                    <a:pt x="1037" y="76"/>
                  </a:lnTo>
                  <a:lnTo>
                    <a:pt x="1042" y="76"/>
                  </a:lnTo>
                  <a:lnTo>
                    <a:pt x="1048" y="75"/>
                  </a:lnTo>
                  <a:lnTo>
                    <a:pt x="1056" y="75"/>
                  </a:lnTo>
                  <a:lnTo>
                    <a:pt x="1060" y="75"/>
                  </a:lnTo>
                  <a:lnTo>
                    <a:pt x="1066" y="75"/>
                  </a:lnTo>
                  <a:lnTo>
                    <a:pt x="1073" y="75"/>
                  </a:lnTo>
                  <a:lnTo>
                    <a:pt x="1079" y="75"/>
                  </a:lnTo>
                  <a:lnTo>
                    <a:pt x="1085" y="75"/>
                  </a:lnTo>
                  <a:lnTo>
                    <a:pt x="1091" y="75"/>
                  </a:lnTo>
                  <a:lnTo>
                    <a:pt x="1097" y="75"/>
                  </a:lnTo>
                  <a:lnTo>
                    <a:pt x="1103" y="75"/>
                  </a:lnTo>
                  <a:lnTo>
                    <a:pt x="1109" y="75"/>
                  </a:lnTo>
                  <a:lnTo>
                    <a:pt x="1115" y="75"/>
                  </a:lnTo>
                  <a:lnTo>
                    <a:pt x="1120" y="74"/>
                  </a:lnTo>
                  <a:lnTo>
                    <a:pt x="1126" y="74"/>
                  </a:lnTo>
                  <a:lnTo>
                    <a:pt x="1132" y="74"/>
                  </a:lnTo>
                  <a:lnTo>
                    <a:pt x="1138" y="74"/>
                  </a:lnTo>
                  <a:lnTo>
                    <a:pt x="1144" y="74"/>
                  </a:lnTo>
                  <a:lnTo>
                    <a:pt x="1150" y="75"/>
                  </a:lnTo>
                  <a:lnTo>
                    <a:pt x="1156" y="75"/>
                  </a:lnTo>
                  <a:lnTo>
                    <a:pt x="1162" y="76"/>
                  </a:lnTo>
                  <a:lnTo>
                    <a:pt x="1168" y="76"/>
                  </a:lnTo>
                  <a:lnTo>
                    <a:pt x="1175" y="76"/>
                  </a:lnTo>
                  <a:lnTo>
                    <a:pt x="1179" y="76"/>
                  </a:lnTo>
                  <a:lnTo>
                    <a:pt x="1185" y="75"/>
                  </a:lnTo>
                  <a:lnTo>
                    <a:pt x="1193" y="75"/>
                  </a:lnTo>
                  <a:lnTo>
                    <a:pt x="1199" y="75"/>
                  </a:lnTo>
                  <a:lnTo>
                    <a:pt x="1204" y="74"/>
                  </a:lnTo>
                  <a:lnTo>
                    <a:pt x="1210" y="74"/>
                  </a:lnTo>
                  <a:lnTo>
                    <a:pt x="1216" y="74"/>
                  </a:lnTo>
                  <a:lnTo>
                    <a:pt x="1222" y="74"/>
                  </a:lnTo>
                  <a:lnTo>
                    <a:pt x="1228" y="74"/>
                  </a:lnTo>
                  <a:lnTo>
                    <a:pt x="1234" y="74"/>
                  </a:lnTo>
                  <a:lnTo>
                    <a:pt x="1240" y="74"/>
                  </a:lnTo>
                  <a:lnTo>
                    <a:pt x="1246" y="74"/>
                  </a:lnTo>
                  <a:lnTo>
                    <a:pt x="1252" y="74"/>
                  </a:lnTo>
                  <a:lnTo>
                    <a:pt x="1257" y="74"/>
                  </a:lnTo>
                  <a:lnTo>
                    <a:pt x="1263" y="74"/>
                  </a:lnTo>
                  <a:lnTo>
                    <a:pt x="1269" y="72"/>
                  </a:lnTo>
                  <a:lnTo>
                    <a:pt x="1275" y="72"/>
                  </a:lnTo>
                  <a:lnTo>
                    <a:pt x="1281" y="72"/>
                  </a:lnTo>
                  <a:lnTo>
                    <a:pt x="1287" y="72"/>
                  </a:lnTo>
                  <a:lnTo>
                    <a:pt x="1294" y="72"/>
                  </a:lnTo>
                  <a:lnTo>
                    <a:pt x="1299" y="72"/>
                  </a:lnTo>
                  <a:lnTo>
                    <a:pt x="1305" y="72"/>
                  </a:lnTo>
                  <a:lnTo>
                    <a:pt x="1312" y="72"/>
                  </a:lnTo>
                  <a:lnTo>
                    <a:pt x="1316" y="72"/>
                  </a:lnTo>
                  <a:lnTo>
                    <a:pt x="1322" y="71"/>
                  </a:lnTo>
                  <a:lnTo>
                    <a:pt x="1330" y="71"/>
                  </a:lnTo>
                  <a:lnTo>
                    <a:pt x="1336" y="69"/>
                  </a:lnTo>
                  <a:lnTo>
                    <a:pt x="1341" y="69"/>
                  </a:lnTo>
                  <a:lnTo>
                    <a:pt x="1347" y="69"/>
                  </a:lnTo>
                  <a:lnTo>
                    <a:pt x="1353" y="69"/>
                  </a:lnTo>
                  <a:lnTo>
                    <a:pt x="1359" y="68"/>
                  </a:lnTo>
                  <a:lnTo>
                    <a:pt x="1365" y="68"/>
                  </a:lnTo>
                  <a:lnTo>
                    <a:pt x="1371" y="68"/>
                  </a:lnTo>
                  <a:lnTo>
                    <a:pt x="1377" y="68"/>
                  </a:lnTo>
                  <a:lnTo>
                    <a:pt x="1383" y="68"/>
                  </a:lnTo>
                  <a:lnTo>
                    <a:pt x="1389" y="68"/>
                  </a:lnTo>
                  <a:lnTo>
                    <a:pt x="1394" y="66"/>
                  </a:lnTo>
                  <a:lnTo>
                    <a:pt x="1400" y="65"/>
                  </a:lnTo>
                  <a:lnTo>
                    <a:pt x="1406" y="63"/>
                  </a:lnTo>
                  <a:lnTo>
                    <a:pt x="1412" y="63"/>
                  </a:lnTo>
                  <a:lnTo>
                    <a:pt x="1418" y="63"/>
                  </a:lnTo>
                  <a:lnTo>
                    <a:pt x="1424" y="65"/>
                  </a:lnTo>
                  <a:lnTo>
                    <a:pt x="1431" y="66"/>
                  </a:lnTo>
                  <a:lnTo>
                    <a:pt x="1436" y="66"/>
                  </a:lnTo>
                  <a:lnTo>
                    <a:pt x="1442" y="66"/>
                  </a:lnTo>
                  <a:lnTo>
                    <a:pt x="1449" y="66"/>
                  </a:lnTo>
                  <a:lnTo>
                    <a:pt x="1455" y="66"/>
                  </a:lnTo>
                  <a:lnTo>
                    <a:pt x="1461" y="65"/>
                  </a:lnTo>
                  <a:lnTo>
                    <a:pt x="1467" y="63"/>
                  </a:lnTo>
                  <a:lnTo>
                    <a:pt x="1472" y="63"/>
                  </a:lnTo>
                  <a:lnTo>
                    <a:pt x="1478" y="62"/>
                  </a:lnTo>
                  <a:lnTo>
                    <a:pt x="1484" y="62"/>
                  </a:lnTo>
                  <a:lnTo>
                    <a:pt x="1490" y="62"/>
                  </a:lnTo>
                  <a:lnTo>
                    <a:pt x="1496" y="62"/>
                  </a:lnTo>
                  <a:lnTo>
                    <a:pt x="1502" y="63"/>
                  </a:lnTo>
                  <a:lnTo>
                    <a:pt x="1508" y="63"/>
                  </a:lnTo>
                  <a:lnTo>
                    <a:pt x="1514" y="63"/>
                  </a:lnTo>
                  <a:lnTo>
                    <a:pt x="1520" y="63"/>
                  </a:lnTo>
                  <a:lnTo>
                    <a:pt x="1525" y="63"/>
                  </a:lnTo>
                  <a:lnTo>
                    <a:pt x="1531" y="63"/>
                  </a:lnTo>
                  <a:lnTo>
                    <a:pt x="1537" y="63"/>
                  </a:lnTo>
                  <a:lnTo>
                    <a:pt x="1543" y="63"/>
                  </a:lnTo>
                  <a:lnTo>
                    <a:pt x="1549" y="62"/>
                  </a:lnTo>
                  <a:lnTo>
                    <a:pt x="1555" y="62"/>
                  </a:lnTo>
                  <a:lnTo>
                    <a:pt x="1561" y="62"/>
                  </a:lnTo>
                  <a:lnTo>
                    <a:pt x="1568" y="62"/>
                  </a:lnTo>
                  <a:lnTo>
                    <a:pt x="1574" y="62"/>
                  </a:lnTo>
                  <a:lnTo>
                    <a:pt x="1579" y="60"/>
                  </a:lnTo>
                  <a:lnTo>
                    <a:pt x="1586" y="60"/>
                  </a:lnTo>
                  <a:lnTo>
                    <a:pt x="1592" y="60"/>
                  </a:lnTo>
                  <a:lnTo>
                    <a:pt x="1598" y="60"/>
                  </a:lnTo>
                  <a:lnTo>
                    <a:pt x="1604" y="60"/>
                  </a:lnTo>
                  <a:lnTo>
                    <a:pt x="1609" y="62"/>
                  </a:lnTo>
                  <a:lnTo>
                    <a:pt x="1615" y="62"/>
                  </a:lnTo>
                  <a:lnTo>
                    <a:pt x="1621" y="62"/>
                  </a:lnTo>
                  <a:lnTo>
                    <a:pt x="1627" y="62"/>
                  </a:lnTo>
                  <a:lnTo>
                    <a:pt x="1633" y="62"/>
                  </a:lnTo>
                  <a:lnTo>
                    <a:pt x="1639" y="62"/>
                  </a:lnTo>
                  <a:lnTo>
                    <a:pt x="1645" y="62"/>
                  </a:lnTo>
                  <a:lnTo>
                    <a:pt x="1651" y="62"/>
                  </a:lnTo>
                  <a:lnTo>
                    <a:pt x="1657" y="60"/>
                  </a:lnTo>
                  <a:lnTo>
                    <a:pt x="1662" y="60"/>
                  </a:lnTo>
                  <a:lnTo>
                    <a:pt x="1668" y="60"/>
                  </a:lnTo>
                  <a:lnTo>
                    <a:pt x="1674" y="59"/>
                  </a:lnTo>
                  <a:lnTo>
                    <a:pt x="1680" y="59"/>
                  </a:lnTo>
                  <a:lnTo>
                    <a:pt x="1687" y="59"/>
                  </a:lnTo>
                  <a:lnTo>
                    <a:pt x="1692" y="59"/>
                  </a:lnTo>
                  <a:lnTo>
                    <a:pt x="1698" y="59"/>
                  </a:lnTo>
                  <a:lnTo>
                    <a:pt x="1705" y="59"/>
                  </a:lnTo>
                  <a:lnTo>
                    <a:pt x="1711" y="59"/>
                  </a:lnTo>
                  <a:lnTo>
                    <a:pt x="1717" y="59"/>
                  </a:lnTo>
                  <a:lnTo>
                    <a:pt x="1723" y="59"/>
                  </a:lnTo>
                  <a:lnTo>
                    <a:pt x="1729" y="60"/>
                  </a:lnTo>
                  <a:lnTo>
                    <a:pt x="1735" y="60"/>
                  </a:lnTo>
                  <a:lnTo>
                    <a:pt x="1741" y="60"/>
                  </a:lnTo>
                  <a:lnTo>
                    <a:pt x="1746" y="60"/>
                  </a:lnTo>
                  <a:lnTo>
                    <a:pt x="1752" y="60"/>
                  </a:lnTo>
                  <a:lnTo>
                    <a:pt x="1758" y="62"/>
                  </a:lnTo>
                  <a:lnTo>
                    <a:pt x="1764" y="62"/>
                  </a:lnTo>
                  <a:lnTo>
                    <a:pt x="1770" y="62"/>
                  </a:lnTo>
                  <a:lnTo>
                    <a:pt x="1776" y="62"/>
                  </a:lnTo>
                  <a:lnTo>
                    <a:pt x="1782" y="60"/>
                  </a:lnTo>
                  <a:lnTo>
                    <a:pt x="1788" y="60"/>
                  </a:lnTo>
                  <a:lnTo>
                    <a:pt x="1794" y="59"/>
                  </a:lnTo>
                  <a:lnTo>
                    <a:pt x="1799" y="59"/>
                  </a:lnTo>
                  <a:lnTo>
                    <a:pt x="1805" y="57"/>
                  </a:lnTo>
                  <a:lnTo>
                    <a:pt x="1811" y="57"/>
                  </a:lnTo>
                  <a:lnTo>
                    <a:pt x="1817" y="56"/>
                  </a:lnTo>
                  <a:lnTo>
                    <a:pt x="1824" y="56"/>
                  </a:lnTo>
                  <a:lnTo>
                    <a:pt x="1830" y="56"/>
                  </a:lnTo>
                  <a:lnTo>
                    <a:pt x="1835" y="57"/>
                  </a:lnTo>
                  <a:lnTo>
                    <a:pt x="1842" y="57"/>
                  </a:lnTo>
                  <a:lnTo>
                    <a:pt x="1848" y="59"/>
                  </a:lnTo>
                  <a:lnTo>
                    <a:pt x="1854" y="59"/>
                  </a:lnTo>
                  <a:lnTo>
                    <a:pt x="1860" y="59"/>
                  </a:lnTo>
                  <a:lnTo>
                    <a:pt x="1866" y="59"/>
                  </a:lnTo>
                  <a:lnTo>
                    <a:pt x="1872" y="57"/>
                  </a:lnTo>
                  <a:lnTo>
                    <a:pt x="1877" y="56"/>
                  </a:lnTo>
                  <a:lnTo>
                    <a:pt x="1883" y="56"/>
                  </a:lnTo>
                  <a:lnTo>
                    <a:pt x="1889" y="56"/>
                  </a:lnTo>
                  <a:lnTo>
                    <a:pt x="1895" y="56"/>
                  </a:lnTo>
                  <a:lnTo>
                    <a:pt x="1901" y="56"/>
                  </a:lnTo>
                  <a:lnTo>
                    <a:pt x="1907" y="57"/>
                  </a:lnTo>
                  <a:lnTo>
                    <a:pt x="1913" y="57"/>
                  </a:lnTo>
                  <a:lnTo>
                    <a:pt x="1919" y="59"/>
                  </a:lnTo>
                  <a:lnTo>
                    <a:pt x="1925" y="59"/>
                  </a:lnTo>
                  <a:lnTo>
                    <a:pt x="1930" y="60"/>
                  </a:lnTo>
                  <a:lnTo>
                    <a:pt x="1936" y="60"/>
                  </a:lnTo>
                  <a:lnTo>
                    <a:pt x="1944" y="62"/>
                  </a:lnTo>
                  <a:lnTo>
                    <a:pt x="1948" y="60"/>
                  </a:lnTo>
                  <a:lnTo>
                    <a:pt x="1954" y="60"/>
                  </a:lnTo>
                  <a:lnTo>
                    <a:pt x="1961" y="60"/>
                  </a:lnTo>
                  <a:lnTo>
                    <a:pt x="1967" y="60"/>
                  </a:lnTo>
                  <a:lnTo>
                    <a:pt x="1972" y="59"/>
                  </a:lnTo>
                  <a:lnTo>
                    <a:pt x="1979" y="59"/>
                  </a:lnTo>
                  <a:lnTo>
                    <a:pt x="1985" y="59"/>
                  </a:lnTo>
                  <a:lnTo>
                    <a:pt x="1991" y="59"/>
                  </a:lnTo>
                  <a:lnTo>
                    <a:pt x="1997" y="59"/>
                  </a:lnTo>
                  <a:lnTo>
                    <a:pt x="2003" y="57"/>
                  </a:lnTo>
                  <a:lnTo>
                    <a:pt x="2009" y="57"/>
                  </a:lnTo>
                  <a:lnTo>
                    <a:pt x="2014" y="57"/>
                  </a:lnTo>
                  <a:lnTo>
                    <a:pt x="2020" y="59"/>
                  </a:lnTo>
                  <a:lnTo>
                    <a:pt x="2026" y="59"/>
                  </a:lnTo>
                  <a:lnTo>
                    <a:pt x="2032" y="59"/>
                  </a:lnTo>
                  <a:lnTo>
                    <a:pt x="2038" y="59"/>
                  </a:lnTo>
                  <a:lnTo>
                    <a:pt x="2044" y="59"/>
                  </a:lnTo>
                  <a:lnTo>
                    <a:pt x="2050" y="59"/>
                  </a:lnTo>
                  <a:lnTo>
                    <a:pt x="2056" y="59"/>
                  </a:lnTo>
                  <a:lnTo>
                    <a:pt x="2062" y="59"/>
                  </a:lnTo>
                  <a:lnTo>
                    <a:pt x="2067" y="59"/>
                  </a:lnTo>
                  <a:lnTo>
                    <a:pt x="2073" y="57"/>
                  </a:lnTo>
                  <a:lnTo>
                    <a:pt x="2081" y="57"/>
                  </a:lnTo>
                  <a:lnTo>
                    <a:pt x="2087" y="56"/>
                  </a:lnTo>
                  <a:lnTo>
                    <a:pt x="2091" y="56"/>
                  </a:lnTo>
                  <a:lnTo>
                    <a:pt x="2098" y="56"/>
                  </a:lnTo>
                  <a:lnTo>
                    <a:pt x="2104" y="57"/>
                  </a:lnTo>
                  <a:lnTo>
                    <a:pt x="2110" y="57"/>
                  </a:lnTo>
                  <a:lnTo>
                    <a:pt x="2116" y="57"/>
                  </a:lnTo>
                  <a:lnTo>
                    <a:pt x="2122" y="57"/>
                  </a:lnTo>
                  <a:lnTo>
                    <a:pt x="2128" y="57"/>
                  </a:lnTo>
                  <a:lnTo>
                    <a:pt x="2134" y="57"/>
                  </a:lnTo>
                  <a:lnTo>
                    <a:pt x="2140" y="57"/>
                  </a:lnTo>
                  <a:lnTo>
                    <a:pt x="2146" y="57"/>
                  </a:lnTo>
                  <a:lnTo>
                    <a:pt x="2151" y="59"/>
                  </a:lnTo>
                  <a:lnTo>
                    <a:pt x="2157" y="57"/>
                  </a:lnTo>
                  <a:lnTo>
                    <a:pt x="2163" y="59"/>
                  </a:lnTo>
                  <a:lnTo>
                    <a:pt x="2169" y="59"/>
                  </a:lnTo>
                  <a:lnTo>
                    <a:pt x="2175" y="60"/>
                  </a:lnTo>
                  <a:lnTo>
                    <a:pt x="2181" y="60"/>
                  </a:lnTo>
                  <a:lnTo>
                    <a:pt x="2187" y="62"/>
                  </a:lnTo>
                  <a:lnTo>
                    <a:pt x="2193" y="62"/>
                  </a:lnTo>
                  <a:lnTo>
                    <a:pt x="2200" y="62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26" name="Rectangle 307"/>
            <p:cNvSpPr>
              <a:spLocks noChangeArrowheads="1"/>
            </p:cNvSpPr>
            <p:nvPr/>
          </p:nvSpPr>
          <p:spPr bwMode="auto">
            <a:xfrm rot="-5400000">
              <a:off x="2711" y="2102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24.435</a:t>
              </a:r>
            </a:p>
          </p:txBody>
        </p:sp>
        <p:sp>
          <p:nvSpPr>
            <p:cNvPr id="110727" name="Freeform 308"/>
            <p:cNvSpPr>
              <a:spLocks noChangeArrowheads="1"/>
            </p:cNvSpPr>
            <p:nvPr/>
          </p:nvSpPr>
          <p:spPr bwMode="auto">
            <a:xfrm>
              <a:off x="2757" y="2469"/>
              <a:ext cx="100" cy="4"/>
            </a:xfrm>
            <a:custGeom>
              <a:avLst/>
              <a:gdLst>
                <a:gd name="T0" fmla="*/ 0 w 200"/>
                <a:gd name="T1" fmla="*/ 0 h 9"/>
                <a:gd name="T2" fmla="*/ 0 w 200"/>
                <a:gd name="T3" fmla="*/ 0 h 9"/>
                <a:gd name="T4" fmla="*/ 1 w 200"/>
                <a:gd name="T5" fmla="*/ 0 h 9"/>
                <a:gd name="T6" fmla="*/ 1 w 20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9"/>
                <a:gd name="T14" fmla="*/ 200 w 20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9">
                  <a:moveTo>
                    <a:pt x="0" y="2"/>
                  </a:moveTo>
                  <a:lnTo>
                    <a:pt x="0" y="9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28" name="Line 309"/>
            <p:cNvSpPr>
              <a:spLocks noChangeShapeType="1"/>
            </p:cNvSpPr>
            <p:nvPr/>
          </p:nvSpPr>
          <p:spPr bwMode="auto">
            <a:xfrm flipV="1">
              <a:off x="2757" y="2444"/>
              <a:ext cx="1" cy="33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29" name="Line 310"/>
            <p:cNvSpPr>
              <a:spLocks noChangeShapeType="1"/>
            </p:cNvSpPr>
            <p:nvPr/>
          </p:nvSpPr>
          <p:spPr bwMode="auto">
            <a:xfrm>
              <a:off x="2857" y="2469"/>
              <a:ext cx="1" cy="1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30" name="Rectangle 311"/>
            <p:cNvSpPr>
              <a:spLocks noChangeArrowheads="1"/>
            </p:cNvSpPr>
            <p:nvPr/>
          </p:nvSpPr>
          <p:spPr bwMode="auto">
            <a:xfrm rot="-5400000">
              <a:off x="3421" y="2345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30.404</a:t>
              </a:r>
            </a:p>
          </p:txBody>
        </p:sp>
        <p:sp>
          <p:nvSpPr>
            <p:cNvPr id="110731" name="Freeform 312"/>
            <p:cNvSpPr>
              <a:spLocks noChangeArrowheads="1"/>
            </p:cNvSpPr>
            <p:nvPr/>
          </p:nvSpPr>
          <p:spPr bwMode="auto">
            <a:xfrm>
              <a:off x="3476" y="2470"/>
              <a:ext cx="51" cy="3"/>
            </a:xfrm>
            <a:custGeom>
              <a:avLst/>
              <a:gdLst>
                <a:gd name="T0" fmla="*/ 0 w 100"/>
                <a:gd name="T1" fmla="*/ 0 h 5"/>
                <a:gd name="T2" fmla="*/ 0 w 100"/>
                <a:gd name="T3" fmla="*/ 1 h 5"/>
                <a:gd name="T4" fmla="*/ 1 w 100"/>
                <a:gd name="T5" fmla="*/ 1 h 5"/>
                <a:gd name="T6" fmla="*/ 1 w 100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"/>
                <a:gd name="T14" fmla="*/ 100 w 10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">
                  <a:moveTo>
                    <a:pt x="0" y="0"/>
                  </a:moveTo>
                  <a:lnTo>
                    <a:pt x="0" y="5"/>
                  </a:lnTo>
                  <a:lnTo>
                    <a:pt x="100" y="2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32" name="Line 313"/>
            <p:cNvSpPr>
              <a:spLocks noChangeShapeType="1"/>
            </p:cNvSpPr>
            <p:nvPr/>
          </p:nvSpPr>
          <p:spPr bwMode="auto">
            <a:xfrm flipV="1">
              <a:off x="3476" y="2444"/>
              <a:ext cx="1" cy="33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33" name="Line 314"/>
            <p:cNvSpPr>
              <a:spLocks noChangeShapeType="1"/>
            </p:cNvSpPr>
            <p:nvPr/>
          </p:nvSpPr>
          <p:spPr bwMode="auto">
            <a:xfrm>
              <a:off x="3527" y="2471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34" name="Rectangle 315"/>
            <p:cNvSpPr>
              <a:spLocks noChangeArrowheads="1"/>
            </p:cNvSpPr>
            <p:nvPr/>
          </p:nvSpPr>
          <p:spPr bwMode="auto">
            <a:xfrm rot="-5400000">
              <a:off x="3479" y="2137"/>
              <a:ext cx="162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 30.889</a:t>
              </a:r>
            </a:p>
          </p:txBody>
        </p:sp>
        <p:sp>
          <p:nvSpPr>
            <p:cNvPr id="110735" name="Freeform 316"/>
            <p:cNvSpPr>
              <a:spLocks noChangeArrowheads="1"/>
            </p:cNvSpPr>
            <p:nvPr/>
          </p:nvSpPr>
          <p:spPr bwMode="auto">
            <a:xfrm>
              <a:off x="3527" y="2460"/>
              <a:ext cx="86" cy="11"/>
            </a:xfrm>
            <a:custGeom>
              <a:avLst/>
              <a:gdLst>
                <a:gd name="T0" fmla="*/ 0 w 174"/>
                <a:gd name="T1" fmla="*/ 1 h 22"/>
                <a:gd name="T2" fmla="*/ 0 w 174"/>
                <a:gd name="T3" fmla="*/ 1 h 22"/>
                <a:gd name="T4" fmla="*/ 0 w 174"/>
                <a:gd name="T5" fmla="*/ 1 h 22"/>
                <a:gd name="T6" fmla="*/ 0 w 17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22"/>
                <a:gd name="T14" fmla="*/ 174 w 17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22">
                  <a:moveTo>
                    <a:pt x="0" y="22"/>
                  </a:moveTo>
                  <a:lnTo>
                    <a:pt x="0" y="22"/>
                  </a:lnTo>
                  <a:lnTo>
                    <a:pt x="174" y="9"/>
                  </a:lnTo>
                  <a:lnTo>
                    <a:pt x="174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36" name="Line 317"/>
            <p:cNvSpPr>
              <a:spLocks noChangeShapeType="1"/>
            </p:cNvSpPr>
            <p:nvPr/>
          </p:nvSpPr>
          <p:spPr bwMode="auto">
            <a:xfrm flipV="1">
              <a:off x="3527" y="2446"/>
              <a:ext cx="1" cy="32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37" name="Line 318"/>
            <p:cNvSpPr>
              <a:spLocks noChangeShapeType="1"/>
            </p:cNvSpPr>
            <p:nvPr/>
          </p:nvSpPr>
          <p:spPr bwMode="auto">
            <a:xfrm>
              <a:off x="3613" y="2460"/>
              <a:ext cx="1" cy="19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38" name="Rectangle 319"/>
            <p:cNvSpPr>
              <a:spLocks noChangeArrowheads="1"/>
            </p:cNvSpPr>
            <p:nvPr/>
          </p:nvSpPr>
          <p:spPr bwMode="auto">
            <a:xfrm>
              <a:off x="1085" y="1979"/>
              <a:ext cx="1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39" name="Line 320"/>
            <p:cNvSpPr>
              <a:spLocks noChangeShapeType="1"/>
            </p:cNvSpPr>
            <p:nvPr/>
          </p:nvSpPr>
          <p:spPr bwMode="auto">
            <a:xfrm>
              <a:off x="816" y="1979"/>
              <a:ext cx="441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40" name="Line 321"/>
            <p:cNvSpPr>
              <a:spLocks noChangeShapeType="1"/>
            </p:cNvSpPr>
            <p:nvPr/>
          </p:nvSpPr>
          <p:spPr bwMode="auto">
            <a:xfrm>
              <a:off x="1085" y="3191"/>
              <a:ext cx="414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41" name="Rectangle 322"/>
            <p:cNvSpPr>
              <a:spLocks noChangeArrowheads="1"/>
            </p:cNvSpPr>
            <p:nvPr/>
          </p:nvSpPr>
          <p:spPr bwMode="auto">
            <a:xfrm>
              <a:off x="5149" y="3225"/>
              <a:ext cx="7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min</a:t>
              </a:r>
            </a:p>
          </p:txBody>
        </p:sp>
        <p:sp>
          <p:nvSpPr>
            <p:cNvPr id="110742" name="Line 323"/>
            <p:cNvSpPr>
              <a:spLocks noChangeShapeType="1"/>
            </p:cNvSpPr>
            <p:nvPr/>
          </p:nvSpPr>
          <p:spPr bwMode="auto">
            <a:xfrm>
              <a:off x="1194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43" name="Line 324"/>
            <p:cNvSpPr>
              <a:spLocks noChangeShapeType="1"/>
            </p:cNvSpPr>
            <p:nvPr/>
          </p:nvSpPr>
          <p:spPr bwMode="auto">
            <a:xfrm>
              <a:off x="1314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44" name="Line 325"/>
            <p:cNvSpPr>
              <a:spLocks noChangeShapeType="1"/>
            </p:cNvSpPr>
            <p:nvPr/>
          </p:nvSpPr>
          <p:spPr bwMode="auto">
            <a:xfrm>
              <a:off x="1432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45" name="Line 326"/>
            <p:cNvSpPr>
              <a:spLocks noChangeShapeType="1"/>
            </p:cNvSpPr>
            <p:nvPr/>
          </p:nvSpPr>
          <p:spPr bwMode="auto">
            <a:xfrm>
              <a:off x="1552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46" name="Line 327"/>
            <p:cNvSpPr>
              <a:spLocks noChangeShapeType="1"/>
            </p:cNvSpPr>
            <p:nvPr/>
          </p:nvSpPr>
          <p:spPr bwMode="auto">
            <a:xfrm>
              <a:off x="1670" y="3191"/>
              <a:ext cx="1" cy="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47" name="Rectangle 328"/>
            <p:cNvSpPr>
              <a:spLocks noChangeArrowheads="1"/>
            </p:cNvSpPr>
            <p:nvPr/>
          </p:nvSpPr>
          <p:spPr bwMode="auto">
            <a:xfrm>
              <a:off x="1643" y="3216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110748" name="Line 329"/>
            <p:cNvSpPr>
              <a:spLocks noChangeShapeType="1"/>
            </p:cNvSpPr>
            <p:nvPr/>
          </p:nvSpPr>
          <p:spPr bwMode="auto">
            <a:xfrm>
              <a:off x="1789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49" name="Line 330"/>
            <p:cNvSpPr>
              <a:spLocks noChangeShapeType="1"/>
            </p:cNvSpPr>
            <p:nvPr/>
          </p:nvSpPr>
          <p:spPr bwMode="auto">
            <a:xfrm>
              <a:off x="1908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50" name="Line 331"/>
            <p:cNvSpPr>
              <a:spLocks noChangeShapeType="1"/>
            </p:cNvSpPr>
            <p:nvPr/>
          </p:nvSpPr>
          <p:spPr bwMode="auto">
            <a:xfrm>
              <a:off x="2027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51" name="Line 332"/>
            <p:cNvSpPr>
              <a:spLocks noChangeShapeType="1"/>
            </p:cNvSpPr>
            <p:nvPr/>
          </p:nvSpPr>
          <p:spPr bwMode="auto">
            <a:xfrm>
              <a:off x="2146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52" name="Line 333"/>
            <p:cNvSpPr>
              <a:spLocks noChangeShapeType="1"/>
            </p:cNvSpPr>
            <p:nvPr/>
          </p:nvSpPr>
          <p:spPr bwMode="auto">
            <a:xfrm>
              <a:off x="2265" y="3191"/>
              <a:ext cx="1" cy="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53" name="Rectangle 334"/>
            <p:cNvSpPr>
              <a:spLocks noChangeArrowheads="1"/>
            </p:cNvSpPr>
            <p:nvPr/>
          </p:nvSpPr>
          <p:spPr bwMode="auto">
            <a:xfrm>
              <a:off x="2238" y="3216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10754" name="Line 335"/>
            <p:cNvSpPr>
              <a:spLocks noChangeShapeType="1"/>
            </p:cNvSpPr>
            <p:nvPr/>
          </p:nvSpPr>
          <p:spPr bwMode="auto">
            <a:xfrm>
              <a:off x="2384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55" name="Line 336"/>
            <p:cNvSpPr>
              <a:spLocks noChangeShapeType="1"/>
            </p:cNvSpPr>
            <p:nvPr/>
          </p:nvSpPr>
          <p:spPr bwMode="auto">
            <a:xfrm>
              <a:off x="2503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56" name="Line 337"/>
            <p:cNvSpPr>
              <a:spLocks noChangeShapeType="1"/>
            </p:cNvSpPr>
            <p:nvPr/>
          </p:nvSpPr>
          <p:spPr bwMode="auto">
            <a:xfrm>
              <a:off x="2622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57" name="Line 338"/>
            <p:cNvSpPr>
              <a:spLocks noChangeShapeType="1"/>
            </p:cNvSpPr>
            <p:nvPr/>
          </p:nvSpPr>
          <p:spPr bwMode="auto">
            <a:xfrm>
              <a:off x="2741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58" name="Line 339"/>
            <p:cNvSpPr>
              <a:spLocks noChangeShapeType="1"/>
            </p:cNvSpPr>
            <p:nvPr/>
          </p:nvSpPr>
          <p:spPr bwMode="auto">
            <a:xfrm>
              <a:off x="2859" y="3191"/>
              <a:ext cx="1" cy="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59" name="Rectangle 340"/>
            <p:cNvSpPr>
              <a:spLocks noChangeArrowheads="1"/>
            </p:cNvSpPr>
            <p:nvPr/>
          </p:nvSpPr>
          <p:spPr bwMode="auto">
            <a:xfrm>
              <a:off x="2832" y="3216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110760" name="Line 341"/>
            <p:cNvSpPr>
              <a:spLocks noChangeShapeType="1"/>
            </p:cNvSpPr>
            <p:nvPr/>
          </p:nvSpPr>
          <p:spPr bwMode="auto">
            <a:xfrm>
              <a:off x="2979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61" name="Line 342"/>
            <p:cNvSpPr>
              <a:spLocks noChangeShapeType="1"/>
            </p:cNvSpPr>
            <p:nvPr/>
          </p:nvSpPr>
          <p:spPr bwMode="auto">
            <a:xfrm>
              <a:off x="3097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62" name="Line 343"/>
            <p:cNvSpPr>
              <a:spLocks noChangeShapeType="1"/>
            </p:cNvSpPr>
            <p:nvPr/>
          </p:nvSpPr>
          <p:spPr bwMode="auto">
            <a:xfrm>
              <a:off x="3217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63" name="Line 344"/>
            <p:cNvSpPr>
              <a:spLocks noChangeShapeType="1"/>
            </p:cNvSpPr>
            <p:nvPr/>
          </p:nvSpPr>
          <p:spPr bwMode="auto">
            <a:xfrm>
              <a:off x="3335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64" name="Line 345"/>
            <p:cNvSpPr>
              <a:spLocks noChangeShapeType="1"/>
            </p:cNvSpPr>
            <p:nvPr/>
          </p:nvSpPr>
          <p:spPr bwMode="auto">
            <a:xfrm>
              <a:off x="3454" y="3191"/>
              <a:ext cx="1" cy="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65" name="Rectangle 346"/>
            <p:cNvSpPr>
              <a:spLocks noChangeArrowheads="1"/>
            </p:cNvSpPr>
            <p:nvPr/>
          </p:nvSpPr>
          <p:spPr bwMode="auto">
            <a:xfrm>
              <a:off x="3427" y="3216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110766" name="Line 347"/>
            <p:cNvSpPr>
              <a:spLocks noChangeShapeType="1"/>
            </p:cNvSpPr>
            <p:nvPr/>
          </p:nvSpPr>
          <p:spPr bwMode="auto">
            <a:xfrm>
              <a:off x="3573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67" name="Line 348"/>
            <p:cNvSpPr>
              <a:spLocks noChangeShapeType="1"/>
            </p:cNvSpPr>
            <p:nvPr/>
          </p:nvSpPr>
          <p:spPr bwMode="auto">
            <a:xfrm>
              <a:off x="3692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68" name="Line 349"/>
            <p:cNvSpPr>
              <a:spLocks noChangeShapeType="1"/>
            </p:cNvSpPr>
            <p:nvPr/>
          </p:nvSpPr>
          <p:spPr bwMode="auto">
            <a:xfrm>
              <a:off x="3811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69" name="Line 350"/>
            <p:cNvSpPr>
              <a:spLocks noChangeShapeType="1"/>
            </p:cNvSpPr>
            <p:nvPr/>
          </p:nvSpPr>
          <p:spPr bwMode="auto">
            <a:xfrm>
              <a:off x="3930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70" name="Line 351"/>
            <p:cNvSpPr>
              <a:spLocks noChangeShapeType="1"/>
            </p:cNvSpPr>
            <p:nvPr/>
          </p:nvSpPr>
          <p:spPr bwMode="auto">
            <a:xfrm>
              <a:off x="4049" y="3191"/>
              <a:ext cx="1" cy="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71" name="Rectangle 352"/>
            <p:cNvSpPr>
              <a:spLocks noChangeArrowheads="1"/>
            </p:cNvSpPr>
            <p:nvPr/>
          </p:nvSpPr>
          <p:spPr bwMode="auto">
            <a:xfrm>
              <a:off x="4021" y="3216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110772" name="Line 353"/>
            <p:cNvSpPr>
              <a:spLocks noChangeShapeType="1"/>
            </p:cNvSpPr>
            <p:nvPr/>
          </p:nvSpPr>
          <p:spPr bwMode="auto">
            <a:xfrm>
              <a:off x="4168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73" name="Line 354"/>
            <p:cNvSpPr>
              <a:spLocks noChangeShapeType="1"/>
            </p:cNvSpPr>
            <p:nvPr/>
          </p:nvSpPr>
          <p:spPr bwMode="auto">
            <a:xfrm>
              <a:off x="4286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74" name="Line 355"/>
            <p:cNvSpPr>
              <a:spLocks noChangeShapeType="1"/>
            </p:cNvSpPr>
            <p:nvPr/>
          </p:nvSpPr>
          <p:spPr bwMode="auto">
            <a:xfrm>
              <a:off x="4406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75" name="Line 356"/>
            <p:cNvSpPr>
              <a:spLocks noChangeShapeType="1"/>
            </p:cNvSpPr>
            <p:nvPr/>
          </p:nvSpPr>
          <p:spPr bwMode="auto">
            <a:xfrm>
              <a:off x="4524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76" name="Line 357"/>
            <p:cNvSpPr>
              <a:spLocks noChangeShapeType="1"/>
            </p:cNvSpPr>
            <p:nvPr/>
          </p:nvSpPr>
          <p:spPr bwMode="auto">
            <a:xfrm>
              <a:off x="4644" y="3191"/>
              <a:ext cx="1" cy="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77" name="Rectangle 358"/>
            <p:cNvSpPr>
              <a:spLocks noChangeArrowheads="1"/>
            </p:cNvSpPr>
            <p:nvPr/>
          </p:nvSpPr>
          <p:spPr bwMode="auto">
            <a:xfrm>
              <a:off x="4616" y="3216"/>
              <a:ext cx="54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110778" name="Line 359"/>
            <p:cNvSpPr>
              <a:spLocks noChangeShapeType="1"/>
            </p:cNvSpPr>
            <p:nvPr/>
          </p:nvSpPr>
          <p:spPr bwMode="auto">
            <a:xfrm>
              <a:off x="4762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79" name="Line 360"/>
            <p:cNvSpPr>
              <a:spLocks noChangeShapeType="1"/>
            </p:cNvSpPr>
            <p:nvPr/>
          </p:nvSpPr>
          <p:spPr bwMode="auto">
            <a:xfrm>
              <a:off x="4881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80" name="Line 361"/>
            <p:cNvSpPr>
              <a:spLocks noChangeShapeType="1"/>
            </p:cNvSpPr>
            <p:nvPr/>
          </p:nvSpPr>
          <p:spPr bwMode="auto">
            <a:xfrm>
              <a:off x="5000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81" name="Line 362"/>
            <p:cNvSpPr>
              <a:spLocks noChangeShapeType="1"/>
            </p:cNvSpPr>
            <p:nvPr/>
          </p:nvSpPr>
          <p:spPr bwMode="auto">
            <a:xfrm>
              <a:off x="5119" y="3191"/>
              <a:ext cx="1" cy="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82" name="Line 363"/>
            <p:cNvSpPr>
              <a:spLocks noChangeShapeType="1"/>
            </p:cNvSpPr>
            <p:nvPr/>
          </p:nvSpPr>
          <p:spPr bwMode="auto">
            <a:xfrm flipV="1">
              <a:off x="1085" y="2687"/>
              <a:ext cx="1" cy="5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83" name="Line 364"/>
            <p:cNvSpPr>
              <a:spLocks noChangeShapeType="1"/>
            </p:cNvSpPr>
            <p:nvPr/>
          </p:nvSpPr>
          <p:spPr bwMode="auto">
            <a:xfrm flipH="1">
              <a:off x="1066" y="3185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84" name="Line 365"/>
            <p:cNvSpPr>
              <a:spLocks noChangeShapeType="1"/>
            </p:cNvSpPr>
            <p:nvPr/>
          </p:nvSpPr>
          <p:spPr bwMode="auto">
            <a:xfrm flipH="1">
              <a:off x="1053" y="3172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85" name="Rectangle 366"/>
            <p:cNvSpPr>
              <a:spLocks noChangeArrowheads="1"/>
            </p:cNvSpPr>
            <p:nvPr/>
          </p:nvSpPr>
          <p:spPr bwMode="auto">
            <a:xfrm>
              <a:off x="1020" y="3148"/>
              <a:ext cx="2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10786" name="Line 367"/>
            <p:cNvSpPr>
              <a:spLocks noChangeShapeType="1"/>
            </p:cNvSpPr>
            <p:nvPr/>
          </p:nvSpPr>
          <p:spPr bwMode="auto">
            <a:xfrm flipH="1">
              <a:off x="1066" y="315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87" name="Line 368"/>
            <p:cNvSpPr>
              <a:spLocks noChangeShapeType="1"/>
            </p:cNvSpPr>
            <p:nvPr/>
          </p:nvSpPr>
          <p:spPr bwMode="auto">
            <a:xfrm flipH="1">
              <a:off x="1066" y="3145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88" name="Line 369"/>
            <p:cNvSpPr>
              <a:spLocks noChangeShapeType="1"/>
            </p:cNvSpPr>
            <p:nvPr/>
          </p:nvSpPr>
          <p:spPr bwMode="auto">
            <a:xfrm flipH="1">
              <a:off x="1066" y="3132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89" name="Line 370"/>
            <p:cNvSpPr>
              <a:spLocks noChangeShapeType="1"/>
            </p:cNvSpPr>
            <p:nvPr/>
          </p:nvSpPr>
          <p:spPr bwMode="auto">
            <a:xfrm flipH="1">
              <a:off x="1066" y="311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90" name="Line 371"/>
            <p:cNvSpPr>
              <a:spLocks noChangeShapeType="1"/>
            </p:cNvSpPr>
            <p:nvPr/>
          </p:nvSpPr>
          <p:spPr bwMode="auto">
            <a:xfrm flipH="1">
              <a:off x="1053" y="3104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91" name="Rectangle 372"/>
            <p:cNvSpPr>
              <a:spLocks noChangeArrowheads="1"/>
            </p:cNvSpPr>
            <p:nvPr/>
          </p:nvSpPr>
          <p:spPr bwMode="auto">
            <a:xfrm>
              <a:off x="938" y="3080"/>
              <a:ext cx="108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5000</a:t>
              </a:r>
            </a:p>
          </p:txBody>
        </p:sp>
        <p:sp>
          <p:nvSpPr>
            <p:cNvPr id="110792" name="Line 373"/>
            <p:cNvSpPr>
              <a:spLocks noChangeShapeType="1"/>
            </p:cNvSpPr>
            <p:nvPr/>
          </p:nvSpPr>
          <p:spPr bwMode="auto">
            <a:xfrm flipH="1">
              <a:off x="1066" y="309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93" name="Line 374"/>
            <p:cNvSpPr>
              <a:spLocks noChangeShapeType="1"/>
            </p:cNvSpPr>
            <p:nvPr/>
          </p:nvSpPr>
          <p:spPr bwMode="auto">
            <a:xfrm flipH="1">
              <a:off x="1066" y="307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94" name="Line 375"/>
            <p:cNvSpPr>
              <a:spLocks noChangeShapeType="1"/>
            </p:cNvSpPr>
            <p:nvPr/>
          </p:nvSpPr>
          <p:spPr bwMode="auto">
            <a:xfrm flipH="1">
              <a:off x="1066" y="3065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95" name="Line 376"/>
            <p:cNvSpPr>
              <a:spLocks noChangeShapeType="1"/>
            </p:cNvSpPr>
            <p:nvPr/>
          </p:nvSpPr>
          <p:spPr bwMode="auto">
            <a:xfrm flipH="1">
              <a:off x="1066" y="305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96" name="Line 377"/>
            <p:cNvSpPr>
              <a:spLocks noChangeShapeType="1"/>
            </p:cNvSpPr>
            <p:nvPr/>
          </p:nvSpPr>
          <p:spPr bwMode="auto">
            <a:xfrm flipH="1">
              <a:off x="1053" y="3037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97" name="Rectangle 378"/>
            <p:cNvSpPr>
              <a:spLocks noChangeArrowheads="1"/>
            </p:cNvSpPr>
            <p:nvPr/>
          </p:nvSpPr>
          <p:spPr bwMode="auto">
            <a:xfrm>
              <a:off x="911" y="3013"/>
              <a:ext cx="135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10000</a:t>
              </a:r>
            </a:p>
          </p:txBody>
        </p:sp>
        <p:sp>
          <p:nvSpPr>
            <p:cNvPr id="110798" name="Line 379"/>
            <p:cNvSpPr>
              <a:spLocks noChangeShapeType="1"/>
            </p:cNvSpPr>
            <p:nvPr/>
          </p:nvSpPr>
          <p:spPr bwMode="auto">
            <a:xfrm flipH="1">
              <a:off x="1066" y="302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799" name="Line 380"/>
            <p:cNvSpPr>
              <a:spLocks noChangeShapeType="1"/>
            </p:cNvSpPr>
            <p:nvPr/>
          </p:nvSpPr>
          <p:spPr bwMode="auto">
            <a:xfrm flipH="1">
              <a:off x="1066" y="301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00" name="Line 381"/>
            <p:cNvSpPr>
              <a:spLocks noChangeShapeType="1"/>
            </p:cNvSpPr>
            <p:nvPr/>
          </p:nvSpPr>
          <p:spPr bwMode="auto">
            <a:xfrm flipH="1">
              <a:off x="1066" y="2998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01" name="Line 382"/>
            <p:cNvSpPr>
              <a:spLocks noChangeShapeType="1"/>
            </p:cNvSpPr>
            <p:nvPr/>
          </p:nvSpPr>
          <p:spPr bwMode="auto">
            <a:xfrm flipH="1">
              <a:off x="1066" y="298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02" name="Line 383"/>
            <p:cNvSpPr>
              <a:spLocks noChangeShapeType="1"/>
            </p:cNvSpPr>
            <p:nvPr/>
          </p:nvSpPr>
          <p:spPr bwMode="auto">
            <a:xfrm flipH="1">
              <a:off x="1053" y="2970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03" name="Rectangle 384"/>
            <p:cNvSpPr>
              <a:spLocks noChangeArrowheads="1"/>
            </p:cNvSpPr>
            <p:nvPr/>
          </p:nvSpPr>
          <p:spPr bwMode="auto">
            <a:xfrm>
              <a:off x="911" y="2946"/>
              <a:ext cx="135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15000</a:t>
              </a:r>
            </a:p>
          </p:txBody>
        </p:sp>
        <p:sp>
          <p:nvSpPr>
            <p:cNvPr id="110804" name="Line 385"/>
            <p:cNvSpPr>
              <a:spLocks noChangeShapeType="1"/>
            </p:cNvSpPr>
            <p:nvPr/>
          </p:nvSpPr>
          <p:spPr bwMode="auto">
            <a:xfrm flipH="1">
              <a:off x="1066" y="2957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05" name="Line 386"/>
            <p:cNvSpPr>
              <a:spLocks noChangeShapeType="1"/>
            </p:cNvSpPr>
            <p:nvPr/>
          </p:nvSpPr>
          <p:spPr bwMode="auto">
            <a:xfrm flipH="1">
              <a:off x="1066" y="294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06" name="Line 387"/>
            <p:cNvSpPr>
              <a:spLocks noChangeShapeType="1"/>
            </p:cNvSpPr>
            <p:nvPr/>
          </p:nvSpPr>
          <p:spPr bwMode="auto">
            <a:xfrm flipH="1">
              <a:off x="1066" y="2931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07" name="Line 388"/>
            <p:cNvSpPr>
              <a:spLocks noChangeShapeType="1"/>
            </p:cNvSpPr>
            <p:nvPr/>
          </p:nvSpPr>
          <p:spPr bwMode="auto">
            <a:xfrm flipH="1">
              <a:off x="1066" y="2917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08" name="Line 389"/>
            <p:cNvSpPr>
              <a:spLocks noChangeShapeType="1"/>
            </p:cNvSpPr>
            <p:nvPr/>
          </p:nvSpPr>
          <p:spPr bwMode="auto">
            <a:xfrm flipH="1">
              <a:off x="1053" y="2903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09" name="Rectangle 390"/>
            <p:cNvSpPr>
              <a:spLocks noChangeArrowheads="1"/>
            </p:cNvSpPr>
            <p:nvPr/>
          </p:nvSpPr>
          <p:spPr bwMode="auto">
            <a:xfrm>
              <a:off x="911" y="2879"/>
              <a:ext cx="135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20000</a:t>
              </a:r>
            </a:p>
          </p:txBody>
        </p:sp>
        <p:sp>
          <p:nvSpPr>
            <p:cNvPr id="110810" name="Line 391"/>
            <p:cNvSpPr>
              <a:spLocks noChangeShapeType="1"/>
            </p:cNvSpPr>
            <p:nvPr/>
          </p:nvSpPr>
          <p:spPr bwMode="auto">
            <a:xfrm flipH="1">
              <a:off x="1066" y="289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11" name="Line 392"/>
            <p:cNvSpPr>
              <a:spLocks noChangeShapeType="1"/>
            </p:cNvSpPr>
            <p:nvPr/>
          </p:nvSpPr>
          <p:spPr bwMode="auto">
            <a:xfrm flipH="1">
              <a:off x="1066" y="2877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12" name="Line 393"/>
            <p:cNvSpPr>
              <a:spLocks noChangeShapeType="1"/>
            </p:cNvSpPr>
            <p:nvPr/>
          </p:nvSpPr>
          <p:spPr bwMode="auto">
            <a:xfrm flipH="1">
              <a:off x="1066" y="2864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13" name="Line 394"/>
            <p:cNvSpPr>
              <a:spLocks noChangeShapeType="1"/>
            </p:cNvSpPr>
            <p:nvPr/>
          </p:nvSpPr>
          <p:spPr bwMode="auto">
            <a:xfrm flipH="1">
              <a:off x="1066" y="285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14" name="Line 395"/>
            <p:cNvSpPr>
              <a:spLocks noChangeShapeType="1"/>
            </p:cNvSpPr>
            <p:nvPr/>
          </p:nvSpPr>
          <p:spPr bwMode="auto">
            <a:xfrm flipH="1">
              <a:off x="1053" y="2836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15" name="Rectangle 396"/>
            <p:cNvSpPr>
              <a:spLocks noChangeArrowheads="1"/>
            </p:cNvSpPr>
            <p:nvPr/>
          </p:nvSpPr>
          <p:spPr bwMode="auto">
            <a:xfrm>
              <a:off x="911" y="2812"/>
              <a:ext cx="135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25000</a:t>
              </a:r>
            </a:p>
          </p:txBody>
        </p:sp>
        <p:sp>
          <p:nvSpPr>
            <p:cNvPr id="110816" name="Line 397"/>
            <p:cNvSpPr>
              <a:spLocks noChangeShapeType="1"/>
            </p:cNvSpPr>
            <p:nvPr/>
          </p:nvSpPr>
          <p:spPr bwMode="auto">
            <a:xfrm flipH="1">
              <a:off x="1066" y="2823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17" name="Line 398"/>
            <p:cNvSpPr>
              <a:spLocks noChangeShapeType="1"/>
            </p:cNvSpPr>
            <p:nvPr/>
          </p:nvSpPr>
          <p:spPr bwMode="auto">
            <a:xfrm flipH="1">
              <a:off x="1066" y="2810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18" name="Line 399"/>
            <p:cNvSpPr>
              <a:spLocks noChangeShapeType="1"/>
            </p:cNvSpPr>
            <p:nvPr/>
          </p:nvSpPr>
          <p:spPr bwMode="auto">
            <a:xfrm flipH="1">
              <a:off x="1066" y="2797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19" name="Line 400"/>
            <p:cNvSpPr>
              <a:spLocks noChangeShapeType="1"/>
            </p:cNvSpPr>
            <p:nvPr/>
          </p:nvSpPr>
          <p:spPr bwMode="auto">
            <a:xfrm flipH="1">
              <a:off x="1066" y="2783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20" name="Line 401"/>
            <p:cNvSpPr>
              <a:spLocks noChangeShapeType="1"/>
            </p:cNvSpPr>
            <p:nvPr/>
          </p:nvSpPr>
          <p:spPr bwMode="auto">
            <a:xfrm flipH="1">
              <a:off x="1053" y="2769"/>
              <a:ext cx="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21" name="Rectangle 402"/>
            <p:cNvSpPr>
              <a:spLocks noChangeArrowheads="1"/>
            </p:cNvSpPr>
            <p:nvPr/>
          </p:nvSpPr>
          <p:spPr bwMode="auto">
            <a:xfrm>
              <a:off x="911" y="2745"/>
              <a:ext cx="135" cy="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>
                  <a:solidFill>
                    <a:srgbClr val="000000"/>
                  </a:solidFill>
                  <a:latin typeface="Arial" charset="0"/>
                </a:rPr>
                <a:t>30000</a:t>
              </a:r>
            </a:p>
          </p:txBody>
        </p:sp>
        <p:sp>
          <p:nvSpPr>
            <p:cNvPr id="110822" name="Line 403"/>
            <p:cNvSpPr>
              <a:spLocks noChangeShapeType="1"/>
            </p:cNvSpPr>
            <p:nvPr/>
          </p:nvSpPr>
          <p:spPr bwMode="auto">
            <a:xfrm flipH="1">
              <a:off x="1066" y="2756"/>
              <a:ext cx="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0598" name="Line 404"/>
          <p:cNvSpPr>
            <a:spLocks noChangeShapeType="1"/>
          </p:cNvSpPr>
          <p:nvPr/>
        </p:nvSpPr>
        <p:spPr bwMode="auto">
          <a:xfrm flipH="1">
            <a:off x="1692275" y="5146675"/>
            <a:ext cx="412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599" name="Line 405"/>
          <p:cNvSpPr>
            <a:spLocks noChangeShapeType="1"/>
          </p:cNvSpPr>
          <p:nvPr/>
        </p:nvSpPr>
        <p:spPr bwMode="auto">
          <a:xfrm flipH="1">
            <a:off x="1692275" y="5126038"/>
            <a:ext cx="412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00" name="Line 406"/>
          <p:cNvSpPr>
            <a:spLocks noChangeShapeType="1"/>
          </p:cNvSpPr>
          <p:nvPr/>
        </p:nvSpPr>
        <p:spPr bwMode="auto">
          <a:xfrm flipH="1">
            <a:off x="1692275" y="5103813"/>
            <a:ext cx="412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01" name="Line 407"/>
          <p:cNvSpPr>
            <a:spLocks noChangeShapeType="1"/>
          </p:cNvSpPr>
          <p:nvPr/>
        </p:nvSpPr>
        <p:spPr bwMode="auto">
          <a:xfrm flipH="1">
            <a:off x="1671638" y="5081588"/>
            <a:ext cx="6191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02" name="Freeform 408"/>
          <p:cNvSpPr>
            <a:spLocks noChangeArrowheads="1"/>
          </p:cNvSpPr>
          <p:nvPr/>
        </p:nvSpPr>
        <p:spPr bwMode="auto">
          <a:xfrm>
            <a:off x="1720850" y="5740400"/>
            <a:ext cx="2416175" cy="77788"/>
          </a:xfrm>
          <a:custGeom>
            <a:avLst/>
            <a:gdLst>
              <a:gd name="T0" fmla="*/ 2147483647 w 3044"/>
              <a:gd name="T1" fmla="*/ 2147483647 h 99"/>
              <a:gd name="T2" fmla="*/ 2147483647 w 3044"/>
              <a:gd name="T3" fmla="*/ 2147483647 h 99"/>
              <a:gd name="T4" fmla="*/ 2147483647 w 3044"/>
              <a:gd name="T5" fmla="*/ 2147483647 h 99"/>
              <a:gd name="T6" fmla="*/ 2147483647 w 3044"/>
              <a:gd name="T7" fmla="*/ 2147483647 h 99"/>
              <a:gd name="T8" fmla="*/ 2147483647 w 3044"/>
              <a:gd name="T9" fmla="*/ 2147483647 h 99"/>
              <a:gd name="T10" fmla="*/ 2147483647 w 3044"/>
              <a:gd name="T11" fmla="*/ 2147483647 h 99"/>
              <a:gd name="T12" fmla="*/ 2147483647 w 3044"/>
              <a:gd name="T13" fmla="*/ 2147483647 h 99"/>
              <a:gd name="T14" fmla="*/ 2147483647 w 3044"/>
              <a:gd name="T15" fmla="*/ 2147483647 h 99"/>
              <a:gd name="T16" fmla="*/ 2147483647 w 3044"/>
              <a:gd name="T17" fmla="*/ 2147483647 h 99"/>
              <a:gd name="T18" fmla="*/ 2147483647 w 3044"/>
              <a:gd name="T19" fmla="*/ 2147483647 h 99"/>
              <a:gd name="T20" fmla="*/ 2147483647 w 3044"/>
              <a:gd name="T21" fmla="*/ 2147483647 h 99"/>
              <a:gd name="T22" fmla="*/ 2147483647 w 3044"/>
              <a:gd name="T23" fmla="*/ 2147483647 h 99"/>
              <a:gd name="T24" fmla="*/ 2147483647 w 3044"/>
              <a:gd name="T25" fmla="*/ 2147483647 h 99"/>
              <a:gd name="T26" fmla="*/ 2147483647 w 3044"/>
              <a:gd name="T27" fmla="*/ 2147483647 h 99"/>
              <a:gd name="T28" fmla="*/ 2147483647 w 3044"/>
              <a:gd name="T29" fmla="*/ 2147483647 h 99"/>
              <a:gd name="T30" fmla="*/ 2147483647 w 3044"/>
              <a:gd name="T31" fmla="*/ 2147483647 h 99"/>
              <a:gd name="T32" fmla="*/ 2147483647 w 3044"/>
              <a:gd name="T33" fmla="*/ 2147483647 h 99"/>
              <a:gd name="T34" fmla="*/ 2147483647 w 3044"/>
              <a:gd name="T35" fmla="*/ 2147483647 h 99"/>
              <a:gd name="T36" fmla="*/ 2147483647 w 3044"/>
              <a:gd name="T37" fmla="*/ 2147483647 h 99"/>
              <a:gd name="T38" fmla="*/ 2147483647 w 3044"/>
              <a:gd name="T39" fmla="*/ 2147483647 h 99"/>
              <a:gd name="T40" fmla="*/ 2147483647 w 3044"/>
              <a:gd name="T41" fmla="*/ 2147483647 h 99"/>
              <a:gd name="T42" fmla="*/ 2147483647 w 3044"/>
              <a:gd name="T43" fmla="*/ 2147483647 h 99"/>
              <a:gd name="T44" fmla="*/ 2147483647 w 3044"/>
              <a:gd name="T45" fmla="*/ 2147483647 h 99"/>
              <a:gd name="T46" fmla="*/ 2147483647 w 3044"/>
              <a:gd name="T47" fmla="*/ 2147483647 h 99"/>
              <a:gd name="T48" fmla="*/ 2147483647 w 3044"/>
              <a:gd name="T49" fmla="*/ 2147483647 h 99"/>
              <a:gd name="T50" fmla="*/ 2147483647 w 3044"/>
              <a:gd name="T51" fmla="*/ 2147483647 h 99"/>
              <a:gd name="T52" fmla="*/ 2147483647 w 3044"/>
              <a:gd name="T53" fmla="*/ 2147483647 h 99"/>
              <a:gd name="T54" fmla="*/ 2147483647 w 3044"/>
              <a:gd name="T55" fmla="*/ 2147483647 h 99"/>
              <a:gd name="T56" fmla="*/ 2147483647 w 3044"/>
              <a:gd name="T57" fmla="*/ 2147483647 h 99"/>
              <a:gd name="T58" fmla="*/ 2147483647 w 3044"/>
              <a:gd name="T59" fmla="*/ 2147483647 h 99"/>
              <a:gd name="T60" fmla="*/ 2147483647 w 3044"/>
              <a:gd name="T61" fmla="*/ 2147483647 h 99"/>
              <a:gd name="T62" fmla="*/ 2147483647 w 3044"/>
              <a:gd name="T63" fmla="*/ 2147483647 h 99"/>
              <a:gd name="T64" fmla="*/ 2147483647 w 3044"/>
              <a:gd name="T65" fmla="*/ 2147483647 h 99"/>
              <a:gd name="T66" fmla="*/ 2147483647 w 3044"/>
              <a:gd name="T67" fmla="*/ 2147483647 h 99"/>
              <a:gd name="T68" fmla="*/ 2147483647 w 3044"/>
              <a:gd name="T69" fmla="*/ 2147483647 h 99"/>
              <a:gd name="T70" fmla="*/ 2147483647 w 3044"/>
              <a:gd name="T71" fmla="*/ 2147483647 h 99"/>
              <a:gd name="T72" fmla="*/ 2147483647 w 3044"/>
              <a:gd name="T73" fmla="*/ 2147483647 h 99"/>
              <a:gd name="T74" fmla="*/ 2147483647 w 3044"/>
              <a:gd name="T75" fmla="*/ 2147483647 h 99"/>
              <a:gd name="T76" fmla="*/ 2147483647 w 3044"/>
              <a:gd name="T77" fmla="*/ 2147483647 h 99"/>
              <a:gd name="T78" fmla="*/ 2147483647 w 3044"/>
              <a:gd name="T79" fmla="*/ 2147483647 h 99"/>
              <a:gd name="T80" fmla="*/ 2147483647 w 3044"/>
              <a:gd name="T81" fmla="*/ 2147483647 h 99"/>
              <a:gd name="T82" fmla="*/ 2147483647 w 3044"/>
              <a:gd name="T83" fmla="*/ 2147483647 h 99"/>
              <a:gd name="T84" fmla="*/ 2147483647 w 3044"/>
              <a:gd name="T85" fmla="*/ 2147483647 h 99"/>
              <a:gd name="T86" fmla="*/ 2147483647 w 3044"/>
              <a:gd name="T87" fmla="*/ 2147483647 h 99"/>
              <a:gd name="T88" fmla="*/ 2147483647 w 3044"/>
              <a:gd name="T89" fmla="*/ 2147483647 h 99"/>
              <a:gd name="T90" fmla="*/ 2147483647 w 3044"/>
              <a:gd name="T91" fmla="*/ 2147483647 h 99"/>
              <a:gd name="T92" fmla="*/ 2147483647 w 3044"/>
              <a:gd name="T93" fmla="*/ 2147483647 h 99"/>
              <a:gd name="T94" fmla="*/ 2147483647 w 3044"/>
              <a:gd name="T95" fmla="*/ 2147483647 h 99"/>
              <a:gd name="T96" fmla="*/ 2147483647 w 3044"/>
              <a:gd name="T97" fmla="*/ 2147483647 h 99"/>
              <a:gd name="T98" fmla="*/ 2147483647 w 3044"/>
              <a:gd name="T99" fmla="*/ 2147483647 h 99"/>
              <a:gd name="T100" fmla="*/ 2147483647 w 3044"/>
              <a:gd name="T101" fmla="*/ 2147483647 h 99"/>
              <a:gd name="T102" fmla="*/ 2147483647 w 3044"/>
              <a:gd name="T103" fmla="*/ 2147483647 h 99"/>
              <a:gd name="T104" fmla="*/ 2147483647 w 3044"/>
              <a:gd name="T105" fmla="*/ 2147483647 h 99"/>
              <a:gd name="T106" fmla="*/ 2147483647 w 3044"/>
              <a:gd name="T107" fmla="*/ 2147483647 h 99"/>
              <a:gd name="T108" fmla="*/ 2147483647 w 3044"/>
              <a:gd name="T109" fmla="*/ 2147483647 h 99"/>
              <a:gd name="T110" fmla="*/ 2147483647 w 3044"/>
              <a:gd name="T111" fmla="*/ 2147483647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4"/>
              <a:gd name="T169" fmla="*/ 0 h 99"/>
              <a:gd name="T170" fmla="*/ 3044 w 3044"/>
              <a:gd name="T171" fmla="*/ 99 h 9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4" h="99">
                <a:moveTo>
                  <a:pt x="0" y="99"/>
                </a:moveTo>
                <a:lnTo>
                  <a:pt x="6" y="99"/>
                </a:lnTo>
                <a:lnTo>
                  <a:pt x="12" y="99"/>
                </a:lnTo>
                <a:lnTo>
                  <a:pt x="18" y="99"/>
                </a:lnTo>
                <a:lnTo>
                  <a:pt x="24" y="99"/>
                </a:lnTo>
                <a:lnTo>
                  <a:pt x="30" y="99"/>
                </a:lnTo>
                <a:lnTo>
                  <a:pt x="35" y="99"/>
                </a:lnTo>
                <a:lnTo>
                  <a:pt x="41" y="99"/>
                </a:lnTo>
                <a:lnTo>
                  <a:pt x="47" y="99"/>
                </a:lnTo>
                <a:lnTo>
                  <a:pt x="53" y="99"/>
                </a:lnTo>
                <a:lnTo>
                  <a:pt x="59" y="99"/>
                </a:lnTo>
                <a:lnTo>
                  <a:pt x="65" y="99"/>
                </a:lnTo>
                <a:lnTo>
                  <a:pt x="71" y="99"/>
                </a:lnTo>
                <a:lnTo>
                  <a:pt x="78" y="99"/>
                </a:lnTo>
                <a:lnTo>
                  <a:pt x="83" y="99"/>
                </a:lnTo>
                <a:lnTo>
                  <a:pt x="88" y="99"/>
                </a:lnTo>
                <a:lnTo>
                  <a:pt x="96" y="99"/>
                </a:lnTo>
                <a:lnTo>
                  <a:pt x="102" y="99"/>
                </a:lnTo>
                <a:lnTo>
                  <a:pt x="108" y="99"/>
                </a:lnTo>
                <a:lnTo>
                  <a:pt x="113" y="99"/>
                </a:lnTo>
                <a:lnTo>
                  <a:pt x="119" y="99"/>
                </a:lnTo>
                <a:lnTo>
                  <a:pt x="125" y="99"/>
                </a:lnTo>
                <a:lnTo>
                  <a:pt x="131" y="99"/>
                </a:lnTo>
                <a:lnTo>
                  <a:pt x="137" y="99"/>
                </a:lnTo>
                <a:lnTo>
                  <a:pt x="143" y="99"/>
                </a:lnTo>
                <a:lnTo>
                  <a:pt x="149" y="99"/>
                </a:lnTo>
                <a:lnTo>
                  <a:pt x="155" y="99"/>
                </a:lnTo>
                <a:lnTo>
                  <a:pt x="161" y="99"/>
                </a:lnTo>
                <a:lnTo>
                  <a:pt x="166" y="99"/>
                </a:lnTo>
                <a:lnTo>
                  <a:pt x="172" y="99"/>
                </a:lnTo>
                <a:lnTo>
                  <a:pt x="178" y="99"/>
                </a:lnTo>
                <a:lnTo>
                  <a:pt x="184" y="99"/>
                </a:lnTo>
                <a:lnTo>
                  <a:pt x="190" y="99"/>
                </a:lnTo>
                <a:lnTo>
                  <a:pt x="196" y="99"/>
                </a:lnTo>
                <a:lnTo>
                  <a:pt x="202" y="99"/>
                </a:lnTo>
                <a:lnTo>
                  <a:pt x="208" y="99"/>
                </a:lnTo>
                <a:lnTo>
                  <a:pt x="215" y="99"/>
                </a:lnTo>
                <a:lnTo>
                  <a:pt x="220" y="99"/>
                </a:lnTo>
                <a:lnTo>
                  <a:pt x="225" y="99"/>
                </a:lnTo>
                <a:lnTo>
                  <a:pt x="233" y="99"/>
                </a:lnTo>
                <a:lnTo>
                  <a:pt x="239" y="99"/>
                </a:lnTo>
                <a:lnTo>
                  <a:pt x="245" y="99"/>
                </a:lnTo>
                <a:lnTo>
                  <a:pt x="250" y="99"/>
                </a:lnTo>
                <a:lnTo>
                  <a:pt x="256" y="99"/>
                </a:lnTo>
                <a:lnTo>
                  <a:pt x="262" y="99"/>
                </a:lnTo>
                <a:lnTo>
                  <a:pt x="268" y="99"/>
                </a:lnTo>
                <a:lnTo>
                  <a:pt x="274" y="99"/>
                </a:lnTo>
                <a:lnTo>
                  <a:pt x="280" y="99"/>
                </a:lnTo>
                <a:lnTo>
                  <a:pt x="286" y="99"/>
                </a:lnTo>
                <a:lnTo>
                  <a:pt x="292" y="99"/>
                </a:lnTo>
                <a:lnTo>
                  <a:pt x="298" y="99"/>
                </a:lnTo>
                <a:lnTo>
                  <a:pt x="303" y="99"/>
                </a:lnTo>
                <a:lnTo>
                  <a:pt x="309" y="99"/>
                </a:lnTo>
                <a:lnTo>
                  <a:pt x="315" y="99"/>
                </a:lnTo>
                <a:lnTo>
                  <a:pt x="321" y="99"/>
                </a:lnTo>
                <a:lnTo>
                  <a:pt x="327" y="99"/>
                </a:lnTo>
                <a:lnTo>
                  <a:pt x="334" y="99"/>
                </a:lnTo>
                <a:lnTo>
                  <a:pt x="339" y="99"/>
                </a:lnTo>
                <a:lnTo>
                  <a:pt x="345" y="99"/>
                </a:lnTo>
                <a:lnTo>
                  <a:pt x="352" y="99"/>
                </a:lnTo>
                <a:lnTo>
                  <a:pt x="358" y="99"/>
                </a:lnTo>
                <a:lnTo>
                  <a:pt x="362" y="99"/>
                </a:lnTo>
                <a:lnTo>
                  <a:pt x="370" y="99"/>
                </a:lnTo>
                <a:lnTo>
                  <a:pt x="376" y="99"/>
                </a:lnTo>
                <a:lnTo>
                  <a:pt x="382" y="99"/>
                </a:lnTo>
                <a:lnTo>
                  <a:pt x="387" y="99"/>
                </a:lnTo>
                <a:lnTo>
                  <a:pt x="393" y="99"/>
                </a:lnTo>
                <a:lnTo>
                  <a:pt x="399" y="99"/>
                </a:lnTo>
                <a:lnTo>
                  <a:pt x="405" y="99"/>
                </a:lnTo>
                <a:lnTo>
                  <a:pt x="411" y="99"/>
                </a:lnTo>
                <a:lnTo>
                  <a:pt x="417" y="99"/>
                </a:lnTo>
                <a:lnTo>
                  <a:pt x="423" y="99"/>
                </a:lnTo>
                <a:lnTo>
                  <a:pt x="429" y="99"/>
                </a:lnTo>
                <a:lnTo>
                  <a:pt x="435" y="99"/>
                </a:lnTo>
                <a:lnTo>
                  <a:pt x="440" y="99"/>
                </a:lnTo>
                <a:lnTo>
                  <a:pt x="446" y="99"/>
                </a:lnTo>
                <a:lnTo>
                  <a:pt x="452" y="99"/>
                </a:lnTo>
                <a:lnTo>
                  <a:pt x="458" y="99"/>
                </a:lnTo>
                <a:lnTo>
                  <a:pt x="464" y="99"/>
                </a:lnTo>
                <a:lnTo>
                  <a:pt x="471" y="99"/>
                </a:lnTo>
                <a:lnTo>
                  <a:pt x="476" y="99"/>
                </a:lnTo>
                <a:lnTo>
                  <a:pt x="482" y="99"/>
                </a:lnTo>
                <a:lnTo>
                  <a:pt x="489" y="99"/>
                </a:lnTo>
                <a:lnTo>
                  <a:pt x="495" y="99"/>
                </a:lnTo>
                <a:lnTo>
                  <a:pt x="501" y="99"/>
                </a:lnTo>
                <a:lnTo>
                  <a:pt x="507" y="99"/>
                </a:lnTo>
                <a:lnTo>
                  <a:pt x="513" y="99"/>
                </a:lnTo>
                <a:lnTo>
                  <a:pt x="518" y="99"/>
                </a:lnTo>
                <a:lnTo>
                  <a:pt x="524" y="99"/>
                </a:lnTo>
                <a:lnTo>
                  <a:pt x="530" y="99"/>
                </a:lnTo>
                <a:lnTo>
                  <a:pt x="536" y="99"/>
                </a:lnTo>
                <a:lnTo>
                  <a:pt x="542" y="99"/>
                </a:lnTo>
                <a:lnTo>
                  <a:pt x="548" y="99"/>
                </a:lnTo>
                <a:lnTo>
                  <a:pt x="554" y="99"/>
                </a:lnTo>
                <a:lnTo>
                  <a:pt x="560" y="99"/>
                </a:lnTo>
                <a:lnTo>
                  <a:pt x="566" y="99"/>
                </a:lnTo>
                <a:lnTo>
                  <a:pt x="571" y="99"/>
                </a:lnTo>
                <a:lnTo>
                  <a:pt x="577" y="99"/>
                </a:lnTo>
                <a:lnTo>
                  <a:pt x="583" y="99"/>
                </a:lnTo>
                <a:lnTo>
                  <a:pt x="591" y="99"/>
                </a:lnTo>
                <a:lnTo>
                  <a:pt x="595" y="99"/>
                </a:lnTo>
                <a:lnTo>
                  <a:pt x="601" y="99"/>
                </a:lnTo>
                <a:lnTo>
                  <a:pt x="608" y="99"/>
                </a:lnTo>
                <a:lnTo>
                  <a:pt x="614" y="99"/>
                </a:lnTo>
                <a:lnTo>
                  <a:pt x="619" y="99"/>
                </a:lnTo>
                <a:lnTo>
                  <a:pt x="626" y="99"/>
                </a:lnTo>
                <a:lnTo>
                  <a:pt x="632" y="99"/>
                </a:lnTo>
                <a:lnTo>
                  <a:pt x="638" y="99"/>
                </a:lnTo>
                <a:lnTo>
                  <a:pt x="644" y="99"/>
                </a:lnTo>
                <a:lnTo>
                  <a:pt x="650" y="99"/>
                </a:lnTo>
                <a:lnTo>
                  <a:pt x="655" y="99"/>
                </a:lnTo>
                <a:lnTo>
                  <a:pt x="661" y="99"/>
                </a:lnTo>
                <a:lnTo>
                  <a:pt x="667" y="99"/>
                </a:lnTo>
                <a:lnTo>
                  <a:pt x="673" y="99"/>
                </a:lnTo>
                <a:lnTo>
                  <a:pt x="679" y="99"/>
                </a:lnTo>
                <a:lnTo>
                  <a:pt x="685" y="99"/>
                </a:lnTo>
                <a:lnTo>
                  <a:pt x="691" y="99"/>
                </a:lnTo>
                <a:lnTo>
                  <a:pt x="697" y="99"/>
                </a:lnTo>
                <a:lnTo>
                  <a:pt x="703" y="99"/>
                </a:lnTo>
                <a:lnTo>
                  <a:pt x="708" y="99"/>
                </a:lnTo>
                <a:lnTo>
                  <a:pt x="714" y="99"/>
                </a:lnTo>
                <a:lnTo>
                  <a:pt x="720" y="99"/>
                </a:lnTo>
                <a:lnTo>
                  <a:pt x="728" y="99"/>
                </a:lnTo>
                <a:lnTo>
                  <a:pt x="733" y="99"/>
                </a:lnTo>
                <a:lnTo>
                  <a:pt x="738" y="99"/>
                </a:lnTo>
                <a:lnTo>
                  <a:pt x="745" y="99"/>
                </a:lnTo>
                <a:lnTo>
                  <a:pt x="751" y="99"/>
                </a:lnTo>
                <a:lnTo>
                  <a:pt x="757" y="99"/>
                </a:lnTo>
                <a:lnTo>
                  <a:pt x="763" y="99"/>
                </a:lnTo>
                <a:lnTo>
                  <a:pt x="769" y="99"/>
                </a:lnTo>
                <a:lnTo>
                  <a:pt x="775" y="99"/>
                </a:lnTo>
                <a:lnTo>
                  <a:pt x="781" y="99"/>
                </a:lnTo>
                <a:lnTo>
                  <a:pt x="787" y="99"/>
                </a:lnTo>
                <a:lnTo>
                  <a:pt x="792" y="99"/>
                </a:lnTo>
                <a:lnTo>
                  <a:pt x="798" y="99"/>
                </a:lnTo>
                <a:lnTo>
                  <a:pt x="804" y="99"/>
                </a:lnTo>
                <a:lnTo>
                  <a:pt x="810" y="99"/>
                </a:lnTo>
                <a:lnTo>
                  <a:pt x="816" y="99"/>
                </a:lnTo>
                <a:lnTo>
                  <a:pt x="822" y="99"/>
                </a:lnTo>
                <a:lnTo>
                  <a:pt x="828" y="99"/>
                </a:lnTo>
                <a:lnTo>
                  <a:pt x="834" y="99"/>
                </a:lnTo>
                <a:lnTo>
                  <a:pt x="840" y="99"/>
                </a:lnTo>
                <a:lnTo>
                  <a:pt x="845" y="99"/>
                </a:lnTo>
                <a:lnTo>
                  <a:pt x="851" y="99"/>
                </a:lnTo>
                <a:lnTo>
                  <a:pt x="857" y="99"/>
                </a:lnTo>
                <a:lnTo>
                  <a:pt x="865" y="99"/>
                </a:lnTo>
                <a:lnTo>
                  <a:pt x="870" y="99"/>
                </a:lnTo>
                <a:lnTo>
                  <a:pt x="875" y="99"/>
                </a:lnTo>
                <a:lnTo>
                  <a:pt x="882" y="99"/>
                </a:lnTo>
                <a:lnTo>
                  <a:pt x="888" y="99"/>
                </a:lnTo>
                <a:lnTo>
                  <a:pt x="894" y="99"/>
                </a:lnTo>
                <a:lnTo>
                  <a:pt x="900" y="99"/>
                </a:lnTo>
                <a:lnTo>
                  <a:pt x="906" y="99"/>
                </a:lnTo>
                <a:lnTo>
                  <a:pt x="912" y="99"/>
                </a:lnTo>
                <a:lnTo>
                  <a:pt x="918" y="99"/>
                </a:lnTo>
                <a:lnTo>
                  <a:pt x="923" y="99"/>
                </a:lnTo>
                <a:lnTo>
                  <a:pt x="929" y="99"/>
                </a:lnTo>
                <a:lnTo>
                  <a:pt x="935" y="99"/>
                </a:lnTo>
                <a:lnTo>
                  <a:pt x="941" y="99"/>
                </a:lnTo>
                <a:lnTo>
                  <a:pt x="947" y="99"/>
                </a:lnTo>
                <a:lnTo>
                  <a:pt x="953" y="99"/>
                </a:lnTo>
                <a:lnTo>
                  <a:pt x="959" y="99"/>
                </a:lnTo>
                <a:lnTo>
                  <a:pt x="965" y="99"/>
                </a:lnTo>
                <a:lnTo>
                  <a:pt x="971" y="99"/>
                </a:lnTo>
                <a:lnTo>
                  <a:pt x="976" y="99"/>
                </a:lnTo>
                <a:lnTo>
                  <a:pt x="984" y="99"/>
                </a:lnTo>
                <a:lnTo>
                  <a:pt x="990" y="99"/>
                </a:lnTo>
                <a:lnTo>
                  <a:pt x="994" y="99"/>
                </a:lnTo>
                <a:lnTo>
                  <a:pt x="1002" y="99"/>
                </a:lnTo>
                <a:lnTo>
                  <a:pt x="1007" y="99"/>
                </a:lnTo>
                <a:lnTo>
                  <a:pt x="1013" y="99"/>
                </a:lnTo>
                <a:lnTo>
                  <a:pt x="1019" y="99"/>
                </a:lnTo>
                <a:lnTo>
                  <a:pt x="1025" y="99"/>
                </a:lnTo>
                <a:lnTo>
                  <a:pt x="1031" y="99"/>
                </a:lnTo>
                <a:lnTo>
                  <a:pt x="1037" y="99"/>
                </a:lnTo>
                <a:lnTo>
                  <a:pt x="1043" y="99"/>
                </a:lnTo>
                <a:lnTo>
                  <a:pt x="1049" y="99"/>
                </a:lnTo>
                <a:lnTo>
                  <a:pt x="1055" y="99"/>
                </a:lnTo>
                <a:lnTo>
                  <a:pt x="1060" y="99"/>
                </a:lnTo>
                <a:lnTo>
                  <a:pt x="1066" y="99"/>
                </a:lnTo>
                <a:lnTo>
                  <a:pt x="1072" y="99"/>
                </a:lnTo>
                <a:lnTo>
                  <a:pt x="1078" y="99"/>
                </a:lnTo>
                <a:lnTo>
                  <a:pt x="1084" y="97"/>
                </a:lnTo>
                <a:lnTo>
                  <a:pt x="1090" y="99"/>
                </a:lnTo>
                <a:lnTo>
                  <a:pt x="1096" y="99"/>
                </a:lnTo>
                <a:lnTo>
                  <a:pt x="1102" y="99"/>
                </a:lnTo>
                <a:lnTo>
                  <a:pt x="1108" y="99"/>
                </a:lnTo>
                <a:lnTo>
                  <a:pt x="1113" y="99"/>
                </a:lnTo>
                <a:lnTo>
                  <a:pt x="1121" y="99"/>
                </a:lnTo>
                <a:lnTo>
                  <a:pt x="1127" y="99"/>
                </a:lnTo>
                <a:lnTo>
                  <a:pt x="1131" y="99"/>
                </a:lnTo>
                <a:lnTo>
                  <a:pt x="1138" y="99"/>
                </a:lnTo>
                <a:lnTo>
                  <a:pt x="1144" y="99"/>
                </a:lnTo>
                <a:lnTo>
                  <a:pt x="1150" y="99"/>
                </a:lnTo>
                <a:lnTo>
                  <a:pt x="1156" y="99"/>
                </a:lnTo>
                <a:lnTo>
                  <a:pt x="1162" y="99"/>
                </a:lnTo>
                <a:lnTo>
                  <a:pt x="1168" y="99"/>
                </a:lnTo>
                <a:lnTo>
                  <a:pt x="1174" y="99"/>
                </a:lnTo>
                <a:lnTo>
                  <a:pt x="1180" y="99"/>
                </a:lnTo>
                <a:lnTo>
                  <a:pt x="1186" y="99"/>
                </a:lnTo>
                <a:lnTo>
                  <a:pt x="1191" y="99"/>
                </a:lnTo>
                <a:lnTo>
                  <a:pt x="1197" y="99"/>
                </a:lnTo>
                <a:lnTo>
                  <a:pt x="1203" y="99"/>
                </a:lnTo>
                <a:lnTo>
                  <a:pt x="1209" y="99"/>
                </a:lnTo>
                <a:lnTo>
                  <a:pt x="1215" y="99"/>
                </a:lnTo>
                <a:lnTo>
                  <a:pt x="1221" y="99"/>
                </a:lnTo>
                <a:lnTo>
                  <a:pt x="1227" y="99"/>
                </a:lnTo>
                <a:lnTo>
                  <a:pt x="1233" y="99"/>
                </a:lnTo>
                <a:lnTo>
                  <a:pt x="1240" y="99"/>
                </a:lnTo>
                <a:lnTo>
                  <a:pt x="1246" y="99"/>
                </a:lnTo>
                <a:lnTo>
                  <a:pt x="1250" y="99"/>
                </a:lnTo>
                <a:lnTo>
                  <a:pt x="1258" y="99"/>
                </a:lnTo>
                <a:lnTo>
                  <a:pt x="1264" y="99"/>
                </a:lnTo>
                <a:lnTo>
                  <a:pt x="1270" y="99"/>
                </a:lnTo>
                <a:lnTo>
                  <a:pt x="1275" y="99"/>
                </a:lnTo>
                <a:lnTo>
                  <a:pt x="1281" y="99"/>
                </a:lnTo>
                <a:lnTo>
                  <a:pt x="1287" y="99"/>
                </a:lnTo>
                <a:lnTo>
                  <a:pt x="1293" y="99"/>
                </a:lnTo>
                <a:lnTo>
                  <a:pt x="1299" y="99"/>
                </a:lnTo>
                <a:lnTo>
                  <a:pt x="1305" y="99"/>
                </a:lnTo>
                <a:lnTo>
                  <a:pt x="1311" y="99"/>
                </a:lnTo>
                <a:lnTo>
                  <a:pt x="1317" y="99"/>
                </a:lnTo>
                <a:lnTo>
                  <a:pt x="1323" y="99"/>
                </a:lnTo>
                <a:lnTo>
                  <a:pt x="1328" y="99"/>
                </a:lnTo>
                <a:lnTo>
                  <a:pt x="1334" y="99"/>
                </a:lnTo>
                <a:lnTo>
                  <a:pt x="1340" y="99"/>
                </a:lnTo>
                <a:lnTo>
                  <a:pt x="1346" y="99"/>
                </a:lnTo>
                <a:lnTo>
                  <a:pt x="1352" y="99"/>
                </a:lnTo>
                <a:lnTo>
                  <a:pt x="1358" y="99"/>
                </a:lnTo>
                <a:lnTo>
                  <a:pt x="1364" y="99"/>
                </a:lnTo>
                <a:lnTo>
                  <a:pt x="1370" y="99"/>
                </a:lnTo>
                <a:lnTo>
                  <a:pt x="1377" y="99"/>
                </a:lnTo>
                <a:lnTo>
                  <a:pt x="1383" y="99"/>
                </a:lnTo>
                <a:lnTo>
                  <a:pt x="1387" y="99"/>
                </a:lnTo>
                <a:lnTo>
                  <a:pt x="1395" y="99"/>
                </a:lnTo>
                <a:lnTo>
                  <a:pt x="1401" y="99"/>
                </a:lnTo>
                <a:lnTo>
                  <a:pt x="1407" y="99"/>
                </a:lnTo>
                <a:lnTo>
                  <a:pt x="1412" y="99"/>
                </a:lnTo>
                <a:lnTo>
                  <a:pt x="1418" y="99"/>
                </a:lnTo>
                <a:lnTo>
                  <a:pt x="1424" y="99"/>
                </a:lnTo>
                <a:lnTo>
                  <a:pt x="1430" y="99"/>
                </a:lnTo>
                <a:lnTo>
                  <a:pt x="1436" y="99"/>
                </a:lnTo>
                <a:lnTo>
                  <a:pt x="1442" y="99"/>
                </a:lnTo>
                <a:lnTo>
                  <a:pt x="1448" y="99"/>
                </a:lnTo>
                <a:lnTo>
                  <a:pt x="1454" y="99"/>
                </a:lnTo>
                <a:lnTo>
                  <a:pt x="1460" y="99"/>
                </a:lnTo>
                <a:lnTo>
                  <a:pt x="1465" y="99"/>
                </a:lnTo>
                <a:lnTo>
                  <a:pt x="1471" y="99"/>
                </a:lnTo>
                <a:lnTo>
                  <a:pt x="1477" y="99"/>
                </a:lnTo>
                <a:lnTo>
                  <a:pt x="1483" y="99"/>
                </a:lnTo>
                <a:lnTo>
                  <a:pt x="1489" y="99"/>
                </a:lnTo>
                <a:lnTo>
                  <a:pt x="1496" y="99"/>
                </a:lnTo>
                <a:lnTo>
                  <a:pt x="1502" y="99"/>
                </a:lnTo>
                <a:lnTo>
                  <a:pt x="1507" y="99"/>
                </a:lnTo>
                <a:lnTo>
                  <a:pt x="1514" y="99"/>
                </a:lnTo>
                <a:lnTo>
                  <a:pt x="1520" y="99"/>
                </a:lnTo>
                <a:lnTo>
                  <a:pt x="1526" y="99"/>
                </a:lnTo>
                <a:lnTo>
                  <a:pt x="1532" y="99"/>
                </a:lnTo>
                <a:lnTo>
                  <a:pt x="1538" y="99"/>
                </a:lnTo>
                <a:lnTo>
                  <a:pt x="1543" y="99"/>
                </a:lnTo>
                <a:lnTo>
                  <a:pt x="1549" y="99"/>
                </a:lnTo>
                <a:lnTo>
                  <a:pt x="1555" y="99"/>
                </a:lnTo>
                <a:lnTo>
                  <a:pt x="1561" y="99"/>
                </a:lnTo>
                <a:lnTo>
                  <a:pt x="1567" y="99"/>
                </a:lnTo>
                <a:lnTo>
                  <a:pt x="1573" y="99"/>
                </a:lnTo>
                <a:lnTo>
                  <a:pt x="1579" y="99"/>
                </a:lnTo>
                <a:lnTo>
                  <a:pt x="1585" y="99"/>
                </a:lnTo>
                <a:lnTo>
                  <a:pt x="1591" y="99"/>
                </a:lnTo>
                <a:lnTo>
                  <a:pt x="1596" y="99"/>
                </a:lnTo>
                <a:lnTo>
                  <a:pt x="1602" y="99"/>
                </a:lnTo>
                <a:lnTo>
                  <a:pt x="1608" y="99"/>
                </a:lnTo>
                <a:lnTo>
                  <a:pt x="1614" y="99"/>
                </a:lnTo>
                <a:lnTo>
                  <a:pt x="1620" y="99"/>
                </a:lnTo>
                <a:lnTo>
                  <a:pt x="1626" y="99"/>
                </a:lnTo>
                <a:lnTo>
                  <a:pt x="1633" y="99"/>
                </a:lnTo>
                <a:lnTo>
                  <a:pt x="1639" y="99"/>
                </a:lnTo>
                <a:lnTo>
                  <a:pt x="1644" y="99"/>
                </a:lnTo>
                <a:lnTo>
                  <a:pt x="1651" y="99"/>
                </a:lnTo>
                <a:lnTo>
                  <a:pt x="1657" y="99"/>
                </a:lnTo>
                <a:lnTo>
                  <a:pt x="1663" y="99"/>
                </a:lnTo>
                <a:lnTo>
                  <a:pt x="1669" y="99"/>
                </a:lnTo>
                <a:lnTo>
                  <a:pt x="1675" y="99"/>
                </a:lnTo>
                <a:lnTo>
                  <a:pt x="1680" y="99"/>
                </a:lnTo>
                <a:lnTo>
                  <a:pt x="1686" y="99"/>
                </a:lnTo>
                <a:lnTo>
                  <a:pt x="1692" y="99"/>
                </a:lnTo>
                <a:lnTo>
                  <a:pt x="1698" y="99"/>
                </a:lnTo>
                <a:lnTo>
                  <a:pt x="1704" y="99"/>
                </a:lnTo>
                <a:lnTo>
                  <a:pt x="1710" y="99"/>
                </a:lnTo>
                <a:lnTo>
                  <a:pt x="1716" y="99"/>
                </a:lnTo>
                <a:lnTo>
                  <a:pt x="1722" y="99"/>
                </a:lnTo>
                <a:lnTo>
                  <a:pt x="1728" y="99"/>
                </a:lnTo>
                <a:lnTo>
                  <a:pt x="1733" y="99"/>
                </a:lnTo>
                <a:lnTo>
                  <a:pt x="1739" y="99"/>
                </a:lnTo>
                <a:lnTo>
                  <a:pt x="1745" y="99"/>
                </a:lnTo>
                <a:lnTo>
                  <a:pt x="1751" y="99"/>
                </a:lnTo>
                <a:lnTo>
                  <a:pt x="1758" y="99"/>
                </a:lnTo>
                <a:lnTo>
                  <a:pt x="1763" y="99"/>
                </a:lnTo>
                <a:lnTo>
                  <a:pt x="1770" y="99"/>
                </a:lnTo>
                <a:lnTo>
                  <a:pt x="1776" y="99"/>
                </a:lnTo>
                <a:lnTo>
                  <a:pt x="1782" y="99"/>
                </a:lnTo>
                <a:lnTo>
                  <a:pt x="1788" y="99"/>
                </a:lnTo>
                <a:lnTo>
                  <a:pt x="1794" y="97"/>
                </a:lnTo>
                <a:lnTo>
                  <a:pt x="1800" y="97"/>
                </a:lnTo>
                <a:lnTo>
                  <a:pt x="1806" y="99"/>
                </a:lnTo>
                <a:lnTo>
                  <a:pt x="1812" y="99"/>
                </a:lnTo>
                <a:lnTo>
                  <a:pt x="1817" y="99"/>
                </a:lnTo>
                <a:lnTo>
                  <a:pt x="1823" y="99"/>
                </a:lnTo>
                <a:lnTo>
                  <a:pt x="1829" y="99"/>
                </a:lnTo>
                <a:lnTo>
                  <a:pt x="1835" y="99"/>
                </a:lnTo>
                <a:lnTo>
                  <a:pt x="1841" y="99"/>
                </a:lnTo>
                <a:lnTo>
                  <a:pt x="1847" y="99"/>
                </a:lnTo>
                <a:lnTo>
                  <a:pt x="1853" y="99"/>
                </a:lnTo>
                <a:lnTo>
                  <a:pt x="1859" y="99"/>
                </a:lnTo>
                <a:lnTo>
                  <a:pt x="1865" y="99"/>
                </a:lnTo>
                <a:lnTo>
                  <a:pt x="1870" y="99"/>
                </a:lnTo>
                <a:lnTo>
                  <a:pt x="1876" y="99"/>
                </a:lnTo>
                <a:lnTo>
                  <a:pt x="1882" y="99"/>
                </a:lnTo>
                <a:lnTo>
                  <a:pt x="1890" y="99"/>
                </a:lnTo>
                <a:lnTo>
                  <a:pt x="1895" y="99"/>
                </a:lnTo>
                <a:lnTo>
                  <a:pt x="1900" y="99"/>
                </a:lnTo>
                <a:lnTo>
                  <a:pt x="1907" y="99"/>
                </a:lnTo>
                <a:lnTo>
                  <a:pt x="1913" y="99"/>
                </a:lnTo>
                <a:lnTo>
                  <a:pt x="1919" y="99"/>
                </a:lnTo>
                <a:lnTo>
                  <a:pt x="1925" y="99"/>
                </a:lnTo>
                <a:lnTo>
                  <a:pt x="1931" y="99"/>
                </a:lnTo>
                <a:lnTo>
                  <a:pt x="1937" y="99"/>
                </a:lnTo>
                <a:lnTo>
                  <a:pt x="1943" y="99"/>
                </a:lnTo>
                <a:lnTo>
                  <a:pt x="1948" y="99"/>
                </a:lnTo>
                <a:lnTo>
                  <a:pt x="1954" y="99"/>
                </a:lnTo>
                <a:lnTo>
                  <a:pt x="1960" y="99"/>
                </a:lnTo>
                <a:lnTo>
                  <a:pt x="1966" y="99"/>
                </a:lnTo>
                <a:lnTo>
                  <a:pt x="1972" y="99"/>
                </a:lnTo>
                <a:lnTo>
                  <a:pt x="1978" y="99"/>
                </a:lnTo>
                <a:lnTo>
                  <a:pt x="1984" y="99"/>
                </a:lnTo>
                <a:lnTo>
                  <a:pt x="1990" y="99"/>
                </a:lnTo>
                <a:lnTo>
                  <a:pt x="1996" y="99"/>
                </a:lnTo>
                <a:lnTo>
                  <a:pt x="2001" y="99"/>
                </a:lnTo>
                <a:lnTo>
                  <a:pt x="2007" y="99"/>
                </a:lnTo>
                <a:lnTo>
                  <a:pt x="2015" y="99"/>
                </a:lnTo>
                <a:lnTo>
                  <a:pt x="2019" y="99"/>
                </a:lnTo>
                <a:lnTo>
                  <a:pt x="2027" y="99"/>
                </a:lnTo>
                <a:lnTo>
                  <a:pt x="2032" y="99"/>
                </a:lnTo>
                <a:lnTo>
                  <a:pt x="2038" y="99"/>
                </a:lnTo>
                <a:lnTo>
                  <a:pt x="2044" y="99"/>
                </a:lnTo>
                <a:lnTo>
                  <a:pt x="2050" y="99"/>
                </a:lnTo>
                <a:lnTo>
                  <a:pt x="2056" y="99"/>
                </a:lnTo>
                <a:lnTo>
                  <a:pt x="2062" y="99"/>
                </a:lnTo>
                <a:lnTo>
                  <a:pt x="2068" y="99"/>
                </a:lnTo>
                <a:lnTo>
                  <a:pt x="2074" y="99"/>
                </a:lnTo>
                <a:lnTo>
                  <a:pt x="2080" y="99"/>
                </a:lnTo>
                <a:lnTo>
                  <a:pt x="2085" y="99"/>
                </a:lnTo>
                <a:lnTo>
                  <a:pt x="2091" y="99"/>
                </a:lnTo>
                <a:lnTo>
                  <a:pt x="2097" y="99"/>
                </a:lnTo>
                <a:lnTo>
                  <a:pt x="2103" y="99"/>
                </a:lnTo>
                <a:lnTo>
                  <a:pt x="2109" y="99"/>
                </a:lnTo>
                <a:lnTo>
                  <a:pt x="2115" y="99"/>
                </a:lnTo>
                <a:lnTo>
                  <a:pt x="2121" y="99"/>
                </a:lnTo>
                <a:lnTo>
                  <a:pt x="2127" y="99"/>
                </a:lnTo>
                <a:lnTo>
                  <a:pt x="2133" y="99"/>
                </a:lnTo>
                <a:lnTo>
                  <a:pt x="2138" y="99"/>
                </a:lnTo>
                <a:lnTo>
                  <a:pt x="2146" y="99"/>
                </a:lnTo>
                <a:lnTo>
                  <a:pt x="2152" y="99"/>
                </a:lnTo>
                <a:lnTo>
                  <a:pt x="2156" y="99"/>
                </a:lnTo>
                <a:lnTo>
                  <a:pt x="2163" y="99"/>
                </a:lnTo>
                <a:lnTo>
                  <a:pt x="2169" y="99"/>
                </a:lnTo>
                <a:lnTo>
                  <a:pt x="2175" y="99"/>
                </a:lnTo>
                <a:lnTo>
                  <a:pt x="2181" y="99"/>
                </a:lnTo>
                <a:lnTo>
                  <a:pt x="2187" y="99"/>
                </a:lnTo>
                <a:lnTo>
                  <a:pt x="2193" y="99"/>
                </a:lnTo>
                <a:lnTo>
                  <a:pt x="2199" y="99"/>
                </a:lnTo>
                <a:lnTo>
                  <a:pt x="2205" y="97"/>
                </a:lnTo>
                <a:lnTo>
                  <a:pt x="2211" y="97"/>
                </a:lnTo>
                <a:lnTo>
                  <a:pt x="2217" y="97"/>
                </a:lnTo>
                <a:lnTo>
                  <a:pt x="2222" y="97"/>
                </a:lnTo>
                <a:lnTo>
                  <a:pt x="2228" y="97"/>
                </a:lnTo>
                <a:lnTo>
                  <a:pt x="2234" y="97"/>
                </a:lnTo>
                <a:lnTo>
                  <a:pt x="2240" y="99"/>
                </a:lnTo>
                <a:lnTo>
                  <a:pt x="2246" y="99"/>
                </a:lnTo>
                <a:lnTo>
                  <a:pt x="2252" y="99"/>
                </a:lnTo>
                <a:lnTo>
                  <a:pt x="2258" y="99"/>
                </a:lnTo>
                <a:lnTo>
                  <a:pt x="2264" y="99"/>
                </a:lnTo>
                <a:lnTo>
                  <a:pt x="2271" y="99"/>
                </a:lnTo>
                <a:lnTo>
                  <a:pt x="2275" y="99"/>
                </a:lnTo>
                <a:lnTo>
                  <a:pt x="2283" y="99"/>
                </a:lnTo>
                <a:lnTo>
                  <a:pt x="2289" y="97"/>
                </a:lnTo>
                <a:lnTo>
                  <a:pt x="2295" y="97"/>
                </a:lnTo>
                <a:lnTo>
                  <a:pt x="2300" y="97"/>
                </a:lnTo>
                <a:lnTo>
                  <a:pt x="2306" y="99"/>
                </a:lnTo>
                <a:lnTo>
                  <a:pt x="2312" y="99"/>
                </a:lnTo>
                <a:lnTo>
                  <a:pt x="2318" y="99"/>
                </a:lnTo>
                <a:lnTo>
                  <a:pt x="2324" y="99"/>
                </a:lnTo>
                <a:lnTo>
                  <a:pt x="2330" y="99"/>
                </a:lnTo>
                <a:lnTo>
                  <a:pt x="2336" y="97"/>
                </a:lnTo>
                <a:lnTo>
                  <a:pt x="2342" y="97"/>
                </a:lnTo>
                <a:lnTo>
                  <a:pt x="2348" y="97"/>
                </a:lnTo>
                <a:lnTo>
                  <a:pt x="2353" y="97"/>
                </a:lnTo>
                <a:lnTo>
                  <a:pt x="2359" y="97"/>
                </a:lnTo>
                <a:lnTo>
                  <a:pt x="2365" y="97"/>
                </a:lnTo>
                <a:lnTo>
                  <a:pt x="2371" y="97"/>
                </a:lnTo>
                <a:lnTo>
                  <a:pt x="2377" y="97"/>
                </a:lnTo>
                <a:lnTo>
                  <a:pt x="2383" y="97"/>
                </a:lnTo>
                <a:lnTo>
                  <a:pt x="2390" y="97"/>
                </a:lnTo>
                <a:lnTo>
                  <a:pt x="2395" y="97"/>
                </a:lnTo>
                <a:lnTo>
                  <a:pt x="2402" y="97"/>
                </a:lnTo>
                <a:lnTo>
                  <a:pt x="2408" y="97"/>
                </a:lnTo>
                <a:lnTo>
                  <a:pt x="2412" y="97"/>
                </a:lnTo>
                <a:lnTo>
                  <a:pt x="2420" y="97"/>
                </a:lnTo>
                <a:lnTo>
                  <a:pt x="2426" y="97"/>
                </a:lnTo>
                <a:lnTo>
                  <a:pt x="2432" y="97"/>
                </a:lnTo>
                <a:lnTo>
                  <a:pt x="2437" y="97"/>
                </a:lnTo>
                <a:lnTo>
                  <a:pt x="2443" y="97"/>
                </a:lnTo>
                <a:lnTo>
                  <a:pt x="2449" y="99"/>
                </a:lnTo>
                <a:lnTo>
                  <a:pt x="2455" y="99"/>
                </a:lnTo>
                <a:lnTo>
                  <a:pt x="2461" y="99"/>
                </a:lnTo>
                <a:lnTo>
                  <a:pt x="2467" y="99"/>
                </a:lnTo>
                <a:lnTo>
                  <a:pt x="2473" y="99"/>
                </a:lnTo>
                <a:lnTo>
                  <a:pt x="2479" y="99"/>
                </a:lnTo>
                <a:lnTo>
                  <a:pt x="2485" y="99"/>
                </a:lnTo>
                <a:lnTo>
                  <a:pt x="2490" y="97"/>
                </a:lnTo>
                <a:lnTo>
                  <a:pt x="2496" y="97"/>
                </a:lnTo>
                <a:lnTo>
                  <a:pt x="2502" y="97"/>
                </a:lnTo>
                <a:lnTo>
                  <a:pt x="2508" y="97"/>
                </a:lnTo>
                <a:lnTo>
                  <a:pt x="2514" y="99"/>
                </a:lnTo>
                <a:lnTo>
                  <a:pt x="2520" y="99"/>
                </a:lnTo>
                <a:lnTo>
                  <a:pt x="2527" y="97"/>
                </a:lnTo>
                <a:lnTo>
                  <a:pt x="2532" y="97"/>
                </a:lnTo>
                <a:lnTo>
                  <a:pt x="2539" y="97"/>
                </a:lnTo>
                <a:lnTo>
                  <a:pt x="2545" y="97"/>
                </a:lnTo>
                <a:lnTo>
                  <a:pt x="2551" y="97"/>
                </a:lnTo>
                <a:lnTo>
                  <a:pt x="2557" y="97"/>
                </a:lnTo>
                <a:lnTo>
                  <a:pt x="2563" y="99"/>
                </a:lnTo>
                <a:lnTo>
                  <a:pt x="2568" y="99"/>
                </a:lnTo>
                <a:lnTo>
                  <a:pt x="2574" y="97"/>
                </a:lnTo>
                <a:lnTo>
                  <a:pt x="2580" y="97"/>
                </a:lnTo>
                <a:lnTo>
                  <a:pt x="2586" y="97"/>
                </a:lnTo>
                <a:lnTo>
                  <a:pt x="2592" y="97"/>
                </a:lnTo>
                <a:lnTo>
                  <a:pt x="2598" y="99"/>
                </a:lnTo>
                <a:lnTo>
                  <a:pt x="2604" y="99"/>
                </a:lnTo>
                <a:lnTo>
                  <a:pt x="2610" y="99"/>
                </a:lnTo>
                <a:lnTo>
                  <a:pt x="2616" y="97"/>
                </a:lnTo>
                <a:lnTo>
                  <a:pt x="2622" y="97"/>
                </a:lnTo>
                <a:lnTo>
                  <a:pt x="2627" y="97"/>
                </a:lnTo>
                <a:lnTo>
                  <a:pt x="2633" y="97"/>
                </a:lnTo>
                <a:lnTo>
                  <a:pt x="2639" y="97"/>
                </a:lnTo>
                <a:lnTo>
                  <a:pt x="2647" y="97"/>
                </a:lnTo>
                <a:lnTo>
                  <a:pt x="2651" y="97"/>
                </a:lnTo>
                <a:lnTo>
                  <a:pt x="2657" y="97"/>
                </a:lnTo>
                <a:lnTo>
                  <a:pt x="2664" y="97"/>
                </a:lnTo>
                <a:lnTo>
                  <a:pt x="2670" y="97"/>
                </a:lnTo>
                <a:lnTo>
                  <a:pt x="2676" y="97"/>
                </a:lnTo>
                <a:lnTo>
                  <a:pt x="2682" y="97"/>
                </a:lnTo>
                <a:lnTo>
                  <a:pt x="2688" y="97"/>
                </a:lnTo>
                <a:lnTo>
                  <a:pt x="2694" y="97"/>
                </a:lnTo>
                <a:lnTo>
                  <a:pt x="2700" y="97"/>
                </a:lnTo>
                <a:lnTo>
                  <a:pt x="2705" y="97"/>
                </a:lnTo>
                <a:lnTo>
                  <a:pt x="2711" y="97"/>
                </a:lnTo>
                <a:lnTo>
                  <a:pt x="2717" y="97"/>
                </a:lnTo>
                <a:lnTo>
                  <a:pt x="2723" y="97"/>
                </a:lnTo>
                <a:lnTo>
                  <a:pt x="2729" y="97"/>
                </a:lnTo>
                <a:lnTo>
                  <a:pt x="2735" y="97"/>
                </a:lnTo>
                <a:lnTo>
                  <a:pt x="2741" y="97"/>
                </a:lnTo>
                <a:lnTo>
                  <a:pt x="2747" y="97"/>
                </a:lnTo>
                <a:lnTo>
                  <a:pt x="2753" y="97"/>
                </a:lnTo>
                <a:lnTo>
                  <a:pt x="2758" y="97"/>
                </a:lnTo>
                <a:lnTo>
                  <a:pt x="2764" y="97"/>
                </a:lnTo>
                <a:lnTo>
                  <a:pt x="2770" y="97"/>
                </a:lnTo>
                <a:lnTo>
                  <a:pt x="2776" y="97"/>
                </a:lnTo>
                <a:lnTo>
                  <a:pt x="2784" y="97"/>
                </a:lnTo>
                <a:lnTo>
                  <a:pt x="2788" y="97"/>
                </a:lnTo>
                <a:lnTo>
                  <a:pt x="2795" y="97"/>
                </a:lnTo>
                <a:lnTo>
                  <a:pt x="2801" y="97"/>
                </a:lnTo>
                <a:lnTo>
                  <a:pt x="2807" y="97"/>
                </a:lnTo>
                <a:lnTo>
                  <a:pt x="2813" y="97"/>
                </a:lnTo>
                <a:lnTo>
                  <a:pt x="2819" y="97"/>
                </a:lnTo>
                <a:lnTo>
                  <a:pt x="2825" y="97"/>
                </a:lnTo>
                <a:lnTo>
                  <a:pt x="2831" y="97"/>
                </a:lnTo>
                <a:lnTo>
                  <a:pt x="2837" y="97"/>
                </a:lnTo>
                <a:lnTo>
                  <a:pt x="2842" y="97"/>
                </a:lnTo>
                <a:lnTo>
                  <a:pt x="2848" y="96"/>
                </a:lnTo>
                <a:lnTo>
                  <a:pt x="2854" y="96"/>
                </a:lnTo>
                <a:lnTo>
                  <a:pt x="2860" y="96"/>
                </a:lnTo>
                <a:lnTo>
                  <a:pt x="2866" y="96"/>
                </a:lnTo>
                <a:lnTo>
                  <a:pt x="2872" y="96"/>
                </a:lnTo>
                <a:lnTo>
                  <a:pt x="2878" y="94"/>
                </a:lnTo>
                <a:lnTo>
                  <a:pt x="2884" y="94"/>
                </a:lnTo>
                <a:lnTo>
                  <a:pt x="2890" y="94"/>
                </a:lnTo>
                <a:lnTo>
                  <a:pt x="2895" y="93"/>
                </a:lnTo>
                <a:lnTo>
                  <a:pt x="2903" y="93"/>
                </a:lnTo>
                <a:lnTo>
                  <a:pt x="2907" y="91"/>
                </a:lnTo>
                <a:lnTo>
                  <a:pt x="2913" y="91"/>
                </a:lnTo>
                <a:lnTo>
                  <a:pt x="2920" y="90"/>
                </a:lnTo>
                <a:lnTo>
                  <a:pt x="2926" y="88"/>
                </a:lnTo>
                <a:lnTo>
                  <a:pt x="2932" y="88"/>
                </a:lnTo>
                <a:lnTo>
                  <a:pt x="2938" y="85"/>
                </a:lnTo>
                <a:lnTo>
                  <a:pt x="2944" y="84"/>
                </a:lnTo>
                <a:lnTo>
                  <a:pt x="2950" y="81"/>
                </a:lnTo>
                <a:lnTo>
                  <a:pt x="2956" y="78"/>
                </a:lnTo>
                <a:lnTo>
                  <a:pt x="2962" y="74"/>
                </a:lnTo>
                <a:lnTo>
                  <a:pt x="2968" y="68"/>
                </a:lnTo>
                <a:lnTo>
                  <a:pt x="2973" y="62"/>
                </a:lnTo>
                <a:lnTo>
                  <a:pt x="2979" y="54"/>
                </a:lnTo>
                <a:lnTo>
                  <a:pt x="2985" y="46"/>
                </a:lnTo>
                <a:lnTo>
                  <a:pt x="2991" y="38"/>
                </a:lnTo>
                <a:lnTo>
                  <a:pt x="2997" y="29"/>
                </a:lnTo>
                <a:lnTo>
                  <a:pt x="3003" y="22"/>
                </a:lnTo>
                <a:lnTo>
                  <a:pt x="3009" y="16"/>
                </a:lnTo>
                <a:lnTo>
                  <a:pt x="3015" y="10"/>
                </a:lnTo>
                <a:lnTo>
                  <a:pt x="3021" y="6"/>
                </a:lnTo>
                <a:lnTo>
                  <a:pt x="3027" y="1"/>
                </a:lnTo>
                <a:lnTo>
                  <a:pt x="3032" y="0"/>
                </a:lnTo>
                <a:lnTo>
                  <a:pt x="3040" y="0"/>
                </a:lnTo>
                <a:lnTo>
                  <a:pt x="3044" y="1"/>
                </a:lnTo>
              </a:path>
            </a:pathLst>
          </a:custGeom>
          <a:noFill/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Freeform 409"/>
          <p:cNvSpPr>
            <a:spLocks noChangeArrowheads="1"/>
          </p:cNvSpPr>
          <p:nvPr/>
        </p:nvSpPr>
        <p:spPr bwMode="auto">
          <a:xfrm>
            <a:off x="4137025" y="5103813"/>
            <a:ext cx="2417763" cy="709612"/>
          </a:xfrm>
          <a:custGeom>
            <a:avLst/>
            <a:gdLst>
              <a:gd name="T0" fmla="*/ 2147483647 w 3046"/>
              <a:gd name="T1" fmla="*/ 2147483647 h 892"/>
              <a:gd name="T2" fmla="*/ 2147483647 w 3046"/>
              <a:gd name="T3" fmla="*/ 2147483647 h 892"/>
              <a:gd name="T4" fmla="*/ 2147483647 w 3046"/>
              <a:gd name="T5" fmla="*/ 2147483647 h 892"/>
              <a:gd name="T6" fmla="*/ 2147483647 w 3046"/>
              <a:gd name="T7" fmla="*/ 2147483647 h 892"/>
              <a:gd name="T8" fmla="*/ 2147483647 w 3046"/>
              <a:gd name="T9" fmla="*/ 2147483647 h 892"/>
              <a:gd name="T10" fmla="*/ 2147483647 w 3046"/>
              <a:gd name="T11" fmla="*/ 2147483647 h 892"/>
              <a:gd name="T12" fmla="*/ 2147483647 w 3046"/>
              <a:gd name="T13" fmla="*/ 2147483647 h 892"/>
              <a:gd name="T14" fmla="*/ 2147483647 w 3046"/>
              <a:gd name="T15" fmla="*/ 2147483647 h 892"/>
              <a:gd name="T16" fmla="*/ 2147483647 w 3046"/>
              <a:gd name="T17" fmla="*/ 2147483647 h 892"/>
              <a:gd name="T18" fmla="*/ 2147483647 w 3046"/>
              <a:gd name="T19" fmla="*/ 2147483647 h 892"/>
              <a:gd name="T20" fmla="*/ 2147483647 w 3046"/>
              <a:gd name="T21" fmla="*/ 2147483647 h 892"/>
              <a:gd name="T22" fmla="*/ 2147483647 w 3046"/>
              <a:gd name="T23" fmla="*/ 2147483647 h 892"/>
              <a:gd name="T24" fmla="*/ 2147483647 w 3046"/>
              <a:gd name="T25" fmla="*/ 2147483647 h 892"/>
              <a:gd name="T26" fmla="*/ 2147483647 w 3046"/>
              <a:gd name="T27" fmla="*/ 2147483647 h 892"/>
              <a:gd name="T28" fmla="*/ 2147483647 w 3046"/>
              <a:gd name="T29" fmla="*/ 2147483647 h 892"/>
              <a:gd name="T30" fmla="*/ 2147483647 w 3046"/>
              <a:gd name="T31" fmla="*/ 2147483647 h 892"/>
              <a:gd name="T32" fmla="*/ 2147483647 w 3046"/>
              <a:gd name="T33" fmla="*/ 2147483647 h 892"/>
              <a:gd name="T34" fmla="*/ 2147483647 w 3046"/>
              <a:gd name="T35" fmla="*/ 2147483647 h 892"/>
              <a:gd name="T36" fmla="*/ 2147483647 w 3046"/>
              <a:gd name="T37" fmla="*/ 2147483647 h 892"/>
              <a:gd name="T38" fmla="*/ 2147483647 w 3046"/>
              <a:gd name="T39" fmla="*/ 2147483647 h 892"/>
              <a:gd name="T40" fmla="*/ 2147483647 w 3046"/>
              <a:gd name="T41" fmla="*/ 2147483647 h 892"/>
              <a:gd name="T42" fmla="*/ 2147483647 w 3046"/>
              <a:gd name="T43" fmla="*/ 2147483647 h 892"/>
              <a:gd name="T44" fmla="*/ 2147483647 w 3046"/>
              <a:gd name="T45" fmla="*/ 2147483647 h 892"/>
              <a:gd name="T46" fmla="*/ 2147483647 w 3046"/>
              <a:gd name="T47" fmla="*/ 2147483647 h 892"/>
              <a:gd name="T48" fmla="*/ 2147483647 w 3046"/>
              <a:gd name="T49" fmla="*/ 2147483647 h 892"/>
              <a:gd name="T50" fmla="*/ 2147483647 w 3046"/>
              <a:gd name="T51" fmla="*/ 2147483647 h 892"/>
              <a:gd name="T52" fmla="*/ 2147483647 w 3046"/>
              <a:gd name="T53" fmla="*/ 2147483647 h 892"/>
              <a:gd name="T54" fmla="*/ 2147483647 w 3046"/>
              <a:gd name="T55" fmla="*/ 2147483647 h 892"/>
              <a:gd name="T56" fmla="*/ 2147483647 w 3046"/>
              <a:gd name="T57" fmla="*/ 2147483647 h 892"/>
              <a:gd name="T58" fmla="*/ 2147483647 w 3046"/>
              <a:gd name="T59" fmla="*/ 2147483647 h 892"/>
              <a:gd name="T60" fmla="*/ 2147483647 w 3046"/>
              <a:gd name="T61" fmla="*/ 2147483647 h 892"/>
              <a:gd name="T62" fmla="*/ 2147483647 w 3046"/>
              <a:gd name="T63" fmla="*/ 2147483647 h 892"/>
              <a:gd name="T64" fmla="*/ 2147483647 w 3046"/>
              <a:gd name="T65" fmla="*/ 2147483647 h 892"/>
              <a:gd name="T66" fmla="*/ 2147483647 w 3046"/>
              <a:gd name="T67" fmla="*/ 2147483647 h 892"/>
              <a:gd name="T68" fmla="*/ 2147483647 w 3046"/>
              <a:gd name="T69" fmla="*/ 2147483647 h 892"/>
              <a:gd name="T70" fmla="*/ 2147483647 w 3046"/>
              <a:gd name="T71" fmla="*/ 2147483647 h 892"/>
              <a:gd name="T72" fmla="*/ 2147483647 w 3046"/>
              <a:gd name="T73" fmla="*/ 2147483647 h 892"/>
              <a:gd name="T74" fmla="*/ 2147483647 w 3046"/>
              <a:gd name="T75" fmla="*/ 2147483647 h 892"/>
              <a:gd name="T76" fmla="*/ 2147483647 w 3046"/>
              <a:gd name="T77" fmla="*/ 2147483647 h 892"/>
              <a:gd name="T78" fmla="*/ 2147483647 w 3046"/>
              <a:gd name="T79" fmla="*/ 2147483647 h 892"/>
              <a:gd name="T80" fmla="*/ 2147483647 w 3046"/>
              <a:gd name="T81" fmla="*/ 2147483647 h 892"/>
              <a:gd name="T82" fmla="*/ 2147483647 w 3046"/>
              <a:gd name="T83" fmla="*/ 2147483647 h 892"/>
              <a:gd name="T84" fmla="*/ 2147483647 w 3046"/>
              <a:gd name="T85" fmla="*/ 2147483647 h 892"/>
              <a:gd name="T86" fmla="*/ 2147483647 w 3046"/>
              <a:gd name="T87" fmla="*/ 2147483647 h 892"/>
              <a:gd name="T88" fmla="*/ 2147483647 w 3046"/>
              <a:gd name="T89" fmla="*/ 2147483647 h 892"/>
              <a:gd name="T90" fmla="*/ 2147483647 w 3046"/>
              <a:gd name="T91" fmla="*/ 2147483647 h 892"/>
              <a:gd name="T92" fmla="*/ 2147483647 w 3046"/>
              <a:gd name="T93" fmla="*/ 2147483647 h 892"/>
              <a:gd name="T94" fmla="*/ 2147483647 w 3046"/>
              <a:gd name="T95" fmla="*/ 2147483647 h 892"/>
              <a:gd name="T96" fmla="*/ 2147483647 w 3046"/>
              <a:gd name="T97" fmla="*/ 2147483647 h 892"/>
              <a:gd name="T98" fmla="*/ 2147483647 w 3046"/>
              <a:gd name="T99" fmla="*/ 2147483647 h 892"/>
              <a:gd name="T100" fmla="*/ 2147483647 w 3046"/>
              <a:gd name="T101" fmla="*/ 2147483647 h 892"/>
              <a:gd name="T102" fmla="*/ 2147483647 w 3046"/>
              <a:gd name="T103" fmla="*/ 2147483647 h 892"/>
              <a:gd name="T104" fmla="*/ 2147483647 w 3046"/>
              <a:gd name="T105" fmla="*/ 2147483647 h 892"/>
              <a:gd name="T106" fmla="*/ 2147483647 w 3046"/>
              <a:gd name="T107" fmla="*/ 2147483647 h 892"/>
              <a:gd name="T108" fmla="*/ 2147483647 w 3046"/>
              <a:gd name="T109" fmla="*/ 2147483647 h 892"/>
              <a:gd name="T110" fmla="*/ 2147483647 w 3046"/>
              <a:gd name="T111" fmla="*/ 2147483647 h 8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6"/>
              <a:gd name="T169" fmla="*/ 0 h 892"/>
              <a:gd name="T170" fmla="*/ 3046 w 3046"/>
              <a:gd name="T171" fmla="*/ 892 h 8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6" h="892">
                <a:moveTo>
                  <a:pt x="0" y="802"/>
                </a:moveTo>
                <a:lnTo>
                  <a:pt x="8" y="807"/>
                </a:lnTo>
                <a:lnTo>
                  <a:pt x="13" y="811"/>
                </a:lnTo>
                <a:lnTo>
                  <a:pt x="19" y="816"/>
                </a:lnTo>
                <a:lnTo>
                  <a:pt x="25" y="820"/>
                </a:lnTo>
                <a:lnTo>
                  <a:pt x="31" y="826"/>
                </a:lnTo>
                <a:lnTo>
                  <a:pt x="37" y="830"/>
                </a:lnTo>
                <a:lnTo>
                  <a:pt x="43" y="836"/>
                </a:lnTo>
                <a:lnTo>
                  <a:pt x="49" y="842"/>
                </a:lnTo>
                <a:lnTo>
                  <a:pt x="55" y="848"/>
                </a:lnTo>
                <a:lnTo>
                  <a:pt x="61" y="853"/>
                </a:lnTo>
                <a:lnTo>
                  <a:pt x="66" y="857"/>
                </a:lnTo>
                <a:lnTo>
                  <a:pt x="72" y="860"/>
                </a:lnTo>
                <a:lnTo>
                  <a:pt x="78" y="863"/>
                </a:lnTo>
                <a:lnTo>
                  <a:pt x="84" y="866"/>
                </a:lnTo>
                <a:lnTo>
                  <a:pt x="90" y="869"/>
                </a:lnTo>
                <a:lnTo>
                  <a:pt x="96" y="870"/>
                </a:lnTo>
                <a:lnTo>
                  <a:pt x="102" y="872"/>
                </a:lnTo>
                <a:lnTo>
                  <a:pt x="108" y="875"/>
                </a:lnTo>
                <a:lnTo>
                  <a:pt x="115" y="876"/>
                </a:lnTo>
                <a:lnTo>
                  <a:pt x="119" y="878"/>
                </a:lnTo>
                <a:lnTo>
                  <a:pt x="125" y="878"/>
                </a:lnTo>
                <a:lnTo>
                  <a:pt x="133" y="879"/>
                </a:lnTo>
                <a:lnTo>
                  <a:pt x="139" y="881"/>
                </a:lnTo>
                <a:lnTo>
                  <a:pt x="145" y="882"/>
                </a:lnTo>
                <a:lnTo>
                  <a:pt x="150" y="882"/>
                </a:lnTo>
                <a:lnTo>
                  <a:pt x="156" y="882"/>
                </a:lnTo>
                <a:lnTo>
                  <a:pt x="162" y="883"/>
                </a:lnTo>
                <a:lnTo>
                  <a:pt x="168" y="883"/>
                </a:lnTo>
                <a:lnTo>
                  <a:pt x="174" y="883"/>
                </a:lnTo>
                <a:lnTo>
                  <a:pt x="180" y="883"/>
                </a:lnTo>
                <a:lnTo>
                  <a:pt x="186" y="883"/>
                </a:lnTo>
                <a:lnTo>
                  <a:pt x="192" y="885"/>
                </a:lnTo>
                <a:lnTo>
                  <a:pt x="198" y="885"/>
                </a:lnTo>
                <a:lnTo>
                  <a:pt x="203" y="885"/>
                </a:lnTo>
                <a:lnTo>
                  <a:pt x="209" y="885"/>
                </a:lnTo>
                <a:lnTo>
                  <a:pt x="215" y="886"/>
                </a:lnTo>
                <a:lnTo>
                  <a:pt x="221" y="886"/>
                </a:lnTo>
                <a:lnTo>
                  <a:pt x="227" y="886"/>
                </a:lnTo>
                <a:lnTo>
                  <a:pt x="233" y="888"/>
                </a:lnTo>
                <a:lnTo>
                  <a:pt x="239" y="888"/>
                </a:lnTo>
                <a:lnTo>
                  <a:pt x="245" y="888"/>
                </a:lnTo>
                <a:lnTo>
                  <a:pt x="252" y="888"/>
                </a:lnTo>
                <a:lnTo>
                  <a:pt x="256" y="888"/>
                </a:lnTo>
                <a:lnTo>
                  <a:pt x="262" y="888"/>
                </a:lnTo>
                <a:lnTo>
                  <a:pt x="270" y="888"/>
                </a:lnTo>
                <a:lnTo>
                  <a:pt x="276" y="888"/>
                </a:lnTo>
                <a:lnTo>
                  <a:pt x="281" y="888"/>
                </a:lnTo>
                <a:lnTo>
                  <a:pt x="287" y="888"/>
                </a:lnTo>
                <a:lnTo>
                  <a:pt x="293" y="888"/>
                </a:lnTo>
                <a:lnTo>
                  <a:pt x="299" y="888"/>
                </a:lnTo>
                <a:lnTo>
                  <a:pt x="305" y="888"/>
                </a:lnTo>
                <a:lnTo>
                  <a:pt x="311" y="888"/>
                </a:lnTo>
                <a:lnTo>
                  <a:pt x="317" y="888"/>
                </a:lnTo>
                <a:lnTo>
                  <a:pt x="323" y="889"/>
                </a:lnTo>
                <a:lnTo>
                  <a:pt x="329" y="889"/>
                </a:lnTo>
                <a:lnTo>
                  <a:pt x="334" y="888"/>
                </a:lnTo>
                <a:lnTo>
                  <a:pt x="340" y="888"/>
                </a:lnTo>
                <a:lnTo>
                  <a:pt x="346" y="888"/>
                </a:lnTo>
                <a:lnTo>
                  <a:pt x="352" y="888"/>
                </a:lnTo>
                <a:lnTo>
                  <a:pt x="358" y="888"/>
                </a:lnTo>
                <a:lnTo>
                  <a:pt x="364" y="888"/>
                </a:lnTo>
                <a:lnTo>
                  <a:pt x="371" y="888"/>
                </a:lnTo>
                <a:lnTo>
                  <a:pt x="376" y="888"/>
                </a:lnTo>
                <a:lnTo>
                  <a:pt x="382" y="888"/>
                </a:lnTo>
                <a:lnTo>
                  <a:pt x="389" y="888"/>
                </a:lnTo>
                <a:lnTo>
                  <a:pt x="395" y="888"/>
                </a:lnTo>
                <a:lnTo>
                  <a:pt x="401" y="888"/>
                </a:lnTo>
                <a:lnTo>
                  <a:pt x="407" y="889"/>
                </a:lnTo>
                <a:lnTo>
                  <a:pt x="413" y="889"/>
                </a:lnTo>
                <a:lnTo>
                  <a:pt x="418" y="889"/>
                </a:lnTo>
                <a:lnTo>
                  <a:pt x="424" y="889"/>
                </a:lnTo>
                <a:lnTo>
                  <a:pt x="430" y="889"/>
                </a:lnTo>
                <a:lnTo>
                  <a:pt x="436" y="889"/>
                </a:lnTo>
                <a:lnTo>
                  <a:pt x="442" y="889"/>
                </a:lnTo>
                <a:lnTo>
                  <a:pt x="448" y="889"/>
                </a:lnTo>
                <a:lnTo>
                  <a:pt x="454" y="889"/>
                </a:lnTo>
                <a:lnTo>
                  <a:pt x="460" y="889"/>
                </a:lnTo>
                <a:lnTo>
                  <a:pt x="466" y="889"/>
                </a:lnTo>
                <a:lnTo>
                  <a:pt x="471" y="889"/>
                </a:lnTo>
                <a:lnTo>
                  <a:pt x="477" y="889"/>
                </a:lnTo>
                <a:lnTo>
                  <a:pt x="483" y="889"/>
                </a:lnTo>
                <a:lnTo>
                  <a:pt x="489" y="891"/>
                </a:lnTo>
                <a:lnTo>
                  <a:pt x="495" y="891"/>
                </a:lnTo>
                <a:lnTo>
                  <a:pt x="501" y="891"/>
                </a:lnTo>
                <a:lnTo>
                  <a:pt x="508" y="891"/>
                </a:lnTo>
                <a:lnTo>
                  <a:pt x="513" y="891"/>
                </a:lnTo>
                <a:lnTo>
                  <a:pt x="519" y="891"/>
                </a:lnTo>
                <a:lnTo>
                  <a:pt x="526" y="891"/>
                </a:lnTo>
                <a:lnTo>
                  <a:pt x="532" y="891"/>
                </a:lnTo>
                <a:lnTo>
                  <a:pt x="538" y="891"/>
                </a:lnTo>
                <a:lnTo>
                  <a:pt x="544" y="891"/>
                </a:lnTo>
                <a:lnTo>
                  <a:pt x="550" y="891"/>
                </a:lnTo>
                <a:lnTo>
                  <a:pt x="555" y="891"/>
                </a:lnTo>
                <a:lnTo>
                  <a:pt x="561" y="891"/>
                </a:lnTo>
                <a:lnTo>
                  <a:pt x="567" y="891"/>
                </a:lnTo>
                <a:lnTo>
                  <a:pt x="573" y="891"/>
                </a:lnTo>
                <a:lnTo>
                  <a:pt x="579" y="891"/>
                </a:lnTo>
                <a:lnTo>
                  <a:pt x="585" y="891"/>
                </a:lnTo>
                <a:lnTo>
                  <a:pt x="591" y="891"/>
                </a:lnTo>
                <a:lnTo>
                  <a:pt x="597" y="891"/>
                </a:lnTo>
                <a:lnTo>
                  <a:pt x="603" y="891"/>
                </a:lnTo>
                <a:lnTo>
                  <a:pt x="608" y="891"/>
                </a:lnTo>
                <a:lnTo>
                  <a:pt x="614" y="891"/>
                </a:lnTo>
                <a:lnTo>
                  <a:pt x="620" y="891"/>
                </a:lnTo>
                <a:lnTo>
                  <a:pt x="628" y="891"/>
                </a:lnTo>
                <a:lnTo>
                  <a:pt x="632" y="891"/>
                </a:lnTo>
                <a:lnTo>
                  <a:pt x="638" y="891"/>
                </a:lnTo>
                <a:lnTo>
                  <a:pt x="645" y="891"/>
                </a:lnTo>
                <a:lnTo>
                  <a:pt x="651" y="891"/>
                </a:lnTo>
                <a:lnTo>
                  <a:pt x="657" y="891"/>
                </a:lnTo>
                <a:lnTo>
                  <a:pt x="663" y="891"/>
                </a:lnTo>
                <a:lnTo>
                  <a:pt x="669" y="891"/>
                </a:lnTo>
                <a:lnTo>
                  <a:pt x="675" y="891"/>
                </a:lnTo>
                <a:lnTo>
                  <a:pt x="681" y="891"/>
                </a:lnTo>
                <a:lnTo>
                  <a:pt x="686" y="892"/>
                </a:lnTo>
                <a:lnTo>
                  <a:pt x="692" y="892"/>
                </a:lnTo>
                <a:lnTo>
                  <a:pt x="698" y="892"/>
                </a:lnTo>
                <a:lnTo>
                  <a:pt x="704" y="892"/>
                </a:lnTo>
                <a:lnTo>
                  <a:pt x="710" y="892"/>
                </a:lnTo>
                <a:lnTo>
                  <a:pt x="716" y="892"/>
                </a:lnTo>
                <a:lnTo>
                  <a:pt x="722" y="891"/>
                </a:lnTo>
                <a:lnTo>
                  <a:pt x="728" y="891"/>
                </a:lnTo>
                <a:lnTo>
                  <a:pt x="734" y="891"/>
                </a:lnTo>
                <a:lnTo>
                  <a:pt x="739" y="891"/>
                </a:lnTo>
                <a:lnTo>
                  <a:pt x="745" y="891"/>
                </a:lnTo>
                <a:lnTo>
                  <a:pt x="751" y="891"/>
                </a:lnTo>
                <a:lnTo>
                  <a:pt x="757" y="891"/>
                </a:lnTo>
                <a:lnTo>
                  <a:pt x="765" y="891"/>
                </a:lnTo>
                <a:lnTo>
                  <a:pt x="769" y="891"/>
                </a:lnTo>
                <a:lnTo>
                  <a:pt x="775" y="891"/>
                </a:lnTo>
                <a:lnTo>
                  <a:pt x="782" y="891"/>
                </a:lnTo>
                <a:lnTo>
                  <a:pt x="788" y="891"/>
                </a:lnTo>
                <a:lnTo>
                  <a:pt x="794" y="891"/>
                </a:lnTo>
                <a:lnTo>
                  <a:pt x="800" y="891"/>
                </a:lnTo>
                <a:lnTo>
                  <a:pt x="806" y="891"/>
                </a:lnTo>
                <a:lnTo>
                  <a:pt x="812" y="891"/>
                </a:lnTo>
                <a:lnTo>
                  <a:pt x="818" y="891"/>
                </a:lnTo>
                <a:lnTo>
                  <a:pt x="823" y="891"/>
                </a:lnTo>
                <a:lnTo>
                  <a:pt x="829" y="891"/>
                </a:lnTo>
                <a:lnTo>
                  <a:pt x="835" y="891"/>
                </a:lnTo>
                <a:lnTo>
                  <a:pt x="841" y="891"/>
                </a:lnTo>
                <a:lnTo>
                  <a:pt x="847" y="891"/>
                </a:lnTo>
                <a:lnTo>
                  <a:pt x="853" y="891"/>
                </a:lnTo>
                <a:lnTo>
                  <a:pt x="859" y="891"/>
                </a:lnTo>
                <a:lnTo>
                  <a:pt x="865" y="891"/>
                </a:lnTo>
                <a:lnTo>
                  <a:pt x="871" y="891"/>
                </a:lnTo>
                <a:lnTo>
                  <a:pt x="876" y="891"/>
                </a:lnTo>
                <a:lnTo>
                  <a:pt x="884" y="891"/>
                </a:lnTo>
                <a:lnTo>
                  <a:pt x="888" y="891"/>
                </a:lnTo>
                <a:lnTo>
                  <a:pt x="894" y="891"/>
                </a:lnTo>
                <a:lnTo>
                  <a:pt x="901" y="891"/>
                </a:lnTo>
                <a:lnTo>
                  <a:pt x="907" y="891"/>
                </a:lnTo>
                <a:lnTo>
                  <a:pt x="913" y="891"/>
                </a:lnTo>
                <a:lnTo>
                  <a:pt x="919" y="891"/>
                </a:lnTo>
                <a:lnTo>
                  <a:pt x="925" y="891"/>
                </a:lnTo>
                <a:lnTo>
                  <a:pt x="931" y="891"/>
                </a:lnTo>
                <a:lnTo>
                  <a:pt x="937" y="891"/>
                </a:lnTo>
                <a:lnTo>
                  <a:pt x="943" y="891"/>
                </a:lnTo>
                <a:lnTo>
                  <a:pt x="949" y="891"/>
                </a:lnTo>
                <a:lnTo>
                  <a:pt x="954" y="891"/>
                </a:lnTo>
                <a:lnTo>
                  <a:pt x="960" y="891"/>
                </a:lnTo>
                <a:lnTo>
                  <a:pt x="966" y="891"/>
                </a:lnTo>
                <a:lnTo>
                  <a:pt x="972" y="891"/>
                </a:lnTo>
                <a:lnTo>
                  <a:pt x="978" y="891"/>
                </a:lnTo>
                <a:lnTo>
                  <a:pt x="984" y="891"/>
                </a:lnTo>
                <a:lnTo>
                  <a:pt x="990" y="892"/>
                </a:lnTo>
                <a:lnTo>
                  <a:pt x="996" y="892"/>
                </a:lnTo>
                <a:lnTo>
                  <a:pt x="1002" y="892"/>
                </a:lnTo>
                <a:lnTo>
                  <a:pt x="1008" y="892"/>
                </a:lnTo>
                <a:lnTo>
                  <a:pt x="1013" y="892"/>
                </a:lnTo>
                <a:lnTo>
                  <a:pt x="1021" y="892"/>
                </a:lnTo>
                <a:lnTo>
                  <a:pt x="1027" y="892"/>
                </a:lnTo>
                <a:lnTo>
                  <a:pt x="1031" y="892"/>
                </a:lnTo>
                <a:lnTo>
                  <a:pt x="1038" y="892"/>
                </a:lnTo>
                <a:lnTo>
                  <a:pt x="1044" y="892"/>
                </a:lnTo>
                <a:lnTo>
                  <a:pt x="1050" y="892"/>
                </a:lnTo>
                <a:lnTo>
                  <a:pt x="1056" y="892"/>
                </a:lnTo>
                <a:lnTo>
                  <a:pt x="1062" y="892"/>
                </a:lnTo>
                <a:lnTo>
                  <a:pt x="1068" y="891"/>
                </a:lnTo>
                <a:lnTo>
                  <a:pt x="1074" y="891"/>
                </a:lnTo>
                <a:lnTo>
                  <a:pt x="1080" y="891"/>
                </a:lnTo>
                <a:lnTo>
                  <a:pt x="1086" y="891"/>
                </a:lnTo>
                <a:lnTo>
                  <a:pt x="1091" y="891"/>
                </a:lnTo>
                <a:lnTo>
                  <a:pt x="1097" y="891"/>
                </a:lnTo>
                <a:lnTo>
                  <a:pt x="1103" y="891"/>
                </a:lnTo>
                <a:lnTo>
                  <a:pt x="1109" y="891"/>
                </a:lnTo>
                <a:lnTo>
                  <a:pt x="1115" y="891"/>
                </a:lnTo>
                <a:lnTo>
                  <a:pt x="1121" y="891"/>
                </a:lnTo>
                <a:lnTo>
                  <a:pt x="1127" y="891"/>
                </a:lnTo>
                <a:lnTo>
                  <a:pt x="1133" y="891"/>
                </a:lnTo>
                <a:lnTo>
                  <a:pt x="1140" y="891"/>
                </a:lnTo>
                <a:lnTo>
                  <a:pt x="1144" y="891"/>
                </a:lnTo>
                <a:lnTo>
                  <a:pt x="1150" y="891"/>
                </a:lnTo>
                <a:lnTo>
                  <a:pt x="1158" y="891"/>
                </a:lnTo>
                <a:lnTo>
                  <a:pt x="1164" y="891"/>
                </a:lnTo>
                <a:lnTo>
                  <a:pt x="1168" y="891"/>
                </a:lnTo>
                <a:lnTo>
                  <a:pt x="1175" y="891"/>
                </a:lnTo>
                <a:lnTo>
                  <a:pt x="1181" y="891"/>
                </a:lnTo>
                <a:lnTo>
                  <a:pt x="1187" y="891"/>
                </a:lnTo>
                <a:lnTo>
                  <a:pt x="1193" y="891"/>
                </a:lnTo>
                <a:lnTo>
                  <a:pt x="1199" y="891"/>
                </a:lnTo>
                <a:lnTo>
                  <a:pt x="1205" y="891"/>
                </a:lnTo>
                <a:lnTo>
                  <a:pt x="1211" y="891"/>
                </a:lnTo>
                <a:lnTo>
                  <a:pt x="1217" y="891"/>
                </a:lnTo>
                <a:lnTo>
                  <a:pt x="1223" y="891"/>
                </a:lnTo>
                <a:lnTo>
                  <a:pt x="1228" y="891"/>
                </a:lnTo>
                <a:lnTo>
                  <a:pt x="1234" y="891"/>
                </a:lnTo>
                <a:lnTo>
                  <a:pt x="1240" y="891"/>
                </a:lnTo>
                <a:lnTo>
                  <a:pt x="1246" y="891"/>
                </a:lnTo>
                <a:lnTo>
                  <a:pt x="1252" y="891"/>
                </a:lnTo>
                <a:lnTo>
                  <a:pt x="1258" y="891"/>
                </a:lnTo>
                <a:lnTo>
                  <a:pt x="1264" y="891"/>
                </a:lnTo>
                <a:lnTo>
                  <a:pt x="1270" y="891"/>
                </a:lnTo>
                <a:lnTo>
                  <a:pt x="1277" y="891"/>
                </a:lnTo>
                <a:lnTo>
                  <a:pt x="1283" y="889"/>
                </a:lnTo>
                <a:lnTo>
                  <a:pt x="1287" y="889"/>
                </a:lnTo>
                <a:lnTo>
                  <a:pt x="1295" y="889"/>
                </a:lnTo>
                <a:lnTo>
                  <a:pt x="1301" y="889"/>
                </a:lnTo>
                <a:lnTo>
                  <a:pt x="1306" y="891"/>
                </a:lnTo>
                <a:lnTo>
                  <a:pt x="1312" y="891"/>
                </a:lnTo>
                <a:lnTo>
                  <a:pt x="1318" y="891"/>
                </a:lnTo>
                <a:lnTo>
                  <a:pt x="1324" y="891"/>
                </a:lnTo>
                <a:lnTo>
                  <a:pt x="1330" y="891"/>
                </a:lnTo>
                <a:lnTo>
                  <a:pt x="1336" y="891"/>
                </a:lnTo>
                <a:lnTo>
                  <a:pt x="1342" y="891"/>
                </a:lnTo>
                <a:lnTo>
                  <a:pt x="1348" y="891"/>
                </a:lnTo>
                <a:lnTo>
                  <a:pt x="1354" y="891"/>
                </a:lnTo>
                <a:lnTo>
                  <a:pt x="1359" y="891"/>
                </a:lnTo>
                <a:lnTo>
                  <a:pt x="1365" y="891"/>
                </a:lnTo>
                <a:lnTo>
                  <a:pt x="1371" y="891"/>
                </a:lnTo>
                <a:lnTo>
                  <a:pt x="1377" y="891"/>
                </a:lnTo>
                <a:lnTo>
                  <a:pt x="1383" y="891"/>
                </a:lnTo>
                <a:lnTo>
                  <a:pt x="1389" y="891"/>
                </a:lnTo>
                <a:lnTo>
                  <a:pt x="1396" y="891"/>
                </a:lnTo>
                <a:lnTo>
                  <a:pt x="1401" y="891"/>
                </a:lnTo>
                <a:lnTo>
                  <a:pt x="1407" y="891"/>
                </a:lnTo>
                <a:lnTo>
                  <a:pt x="1414" y="891"/>
                </a:lnTo>
                <a:lnTo>
                  <a:pt x="1420" y="891"/>
                </a:lnTo>
                <a:lnTo>
                  <a:pt x="1424" y="891"/>
                </a:lnTo>
                <a:lnTo>
                  <a:pt x="1432" y="891"/>
                </a:lnTo>
                <a:lnTo>
                  <a:pt x="1438" y="891"/>
                </a:lnTo>
                <a:lnTo>
                  <a:pt x="1443" y="891"/>
                </a:lnTo>
                <a:lnTo>
                  <a:pt x="1449" y="891"/>
                </a:lnTo>
                <a:lnTo>
                  <a:pt x="1455" y="891"/>
                </a:lnTo>
                <a:lnTo>
                  <a:pt x="1461" y="891"/>
                </a:lnTo>
                <a:lnTo>
                  <a:pt x="1467" y="891"/>
                </a:lnTo>
                <a:lnTo>
                  <a:pt x="1473" y="891"/>
                </a:lnTo>
                <a:lnTo>
                  <a:pt x="1479" y="891"/>
                </a:lnTo>
                <a:lnTo>
                  <a:pt x="1485" y="891"/>
                </a:lnTo>
                <a:lnTo>
                  <a:pt x="1491" y="891"/>
                </a:lnTo>
                <a:lnTo>
                  <a:pt x="1496" y="891"/>
                </a:lnTo>
                <a:lnTo>
                  <a:pt x="1502" y="891"/>
                </a:lnTo>
                <a:lnTo>
                  <a:pt x="1508" y="891"/>
                </a:lnTo>
                <a:lnTo>
                  <a:pt x="1514" y="891"/>
                </a:lnTo>
                <a:lnTo>
                  <a:pt x="1520" y="891"/>
                </a:lnTo>
                <a:lnTo>
                  <a:pt x="1526" y="891"/>
                </a:lnTo>
                <a:lnTo>
                  <a:pt x="1533" y="891"/>
                </a:lnTo>
                <a:lnTo>
                  <a:pt x="1539" y="891"/>
                </a:lnTo>
                <a:lnTo>
                  <a:pt x="1544" y="891"/>
                </a:lnTo>
                <a:lnTo>
                  <a:pt x="1551" y="891"/>
                </a:lnTo>
                <a:lnTo>
                  <a:pt x="1557" y="891"/>
                </a:lnTo>
                <a:lnTo>
                  <a:pt x="1563" y="891"/>
                </a:lnTo>
                <a:lnTo>
                  <a:pt x="1569" y="891"/>
                </a:lnTo>
                <a:lnTo>
                  <a:pt x="1575" y="891"/>
                </a:lnTo>
                <a:lnTo>
                  <a:pt x="1580" y="889"/>
                </a:lnTo>
                <a:lnTo>
                  <a:pt x="1586" y="889"/>
                </a:lnTo>
                <a:lnTo>
                  <a:pt x="1592" y="889"/>
                </a:lnTo>
                <a:lnTo>
                  <a:pt x="1598" y="889"/>
                </a:lnTo>
                <a:lnTo>
                  <a:pt x="1604" y="889"/>
                </a:lnTo>
                <a:lnTo>
                  <a:pt x="1610" y="889"/>
                </a:lnTo>
                <a:lnTo>
                  <a:pt x="1616" y="889"/>
                </a:lnTo>
                <a:lnTo>
                  <a:pt x="1622" y="889"/>
                </a:lnTo>
                <a:lnTo>
                  <a:pt x="1628" y="889"/>
                </a:lnTo>
                <a:lnTo>
                  <a:pt x="1633" y="889"/>
                </a:lnTo>
                <a:lnTo>
                  <a:pt x="1639" y="889"/>
                </a:lnTo>
                <a:lnTo>
                  <a:pt x="1645" y="889"/>
                </a:lnTo>
                <a:lnTo>
                  <a:pt x="1651" y="889"/>
                </a:lnTo>
                <a:lnTo>
                  <a:pt x="1657" y="889"/>
                </a:lnTo>
                <a:lnTo>
                  <a:pt x="1663" y="889"/>
                </a:lnTo>
                <a:lnTo>
                  <a:pt x="1670" y="889"/>
                </a:lnTo>
                <a:lnTo>
                  <a:pt x="1676" y="889"/>
                </a:lnTo>
                <a:lnTo>
                  <a:pt x="1681" y="889"/>
                </a:lnTo>
                <a:lnTo>
                  <a:pt x="1688" y="889"/>
                </a:lnTo>
                <a:lnTo>
                  <a:pt x="1694" y="889"/>
                </a:lnTo>
                <a:lnTo>
                  <a:pt x="1700" y="889"/>
                </a:lnTo>
                <a:lnTo>
                  <a:pt x="1706" y="889"/>
                </a:lnTo>
                <a:lnTo>
                  <a:pt x="1711" y="889"/>
                </a:lnTo>
                <a:lnTo>
                  <a:pt x="1717" y="889"/>
                </a:lnTo>
                <a:lnTo>
                  <a:pt x="1723" y="889"/>
                </a:lnTo>
                <a:lnTo>
                  <a:pt x="1729" y="889"/>
                </a:lnTo>
                <a:lnTo>
                  <a:pt x="1735" y="889"/>
                </a:lnTo>
                <a:lnTo>
                  <a:pt x="1741" y="889"/>
                </a:lnTo>
                <a:lnTo>
                  <a:pt x="1747" y="889"/>
                </a:lnTo>
                <a:lnTo>
                  <a:pt x="1753" y="889"/>
                </a:lnTo>
                <a:lnTo>
                  <a:pt x="1759" y="889"/>
                </a:lnTo>
                <a:lnTo>
                  <a:pt x="1764" y="889"/>
                </a:lnTo>
                <a:lnTo>
                  <a:pt x="1770" y="889"/>
                </a:lnTo>
                <a:lnTo>
                  <a:pt x="1776" y="889"/>
                </a:lnTo>
                <a:lnTo>
                  <a:pt x="1782" y="889"/>
                </a:lnTo>
                <a:lnTo>
                  <a:pt x="1790" y="889"/>
                </a:lnTo>
                <a:lnTo>
                  <a:pt x="1795" y="889"/>
                </a:lnTo>
                <a:lnTo>
                  <a:pt x="1800" y="889"/>
                </a:lnTo>
                <a:lnTo>
                  <a:pt x="1807" y="889"/>
                </a:lnTo>
                <a:lnTo>
                  <a:pt x="1813" y="889"/>
                </a:lnTo>
                <a:lnTo>
                  <a:pt x="1819" y="891"/>
                </a:lnTo>
                <a:lnTo>
                  <a:pt x="1825" y="891"/>
                </a:lnTo>
                <a:lnTo>
                  <a:pt x="1831" y="891"/>
                </a:lnTo>
                <a:lnTo>
                  <a:pt x="1837" y="889"/>
                </a:lnTo>
                <a:lnTo>
                  <a:pt x="1843" y="889"/>
                </a:lnTo>
                <a:lnTo>
                  <a:pt x="1848" y="889"/>
                </a:lnTo>
                <a:lnTo>
                  <a:pt x="1854" y="889"/>
                </a:lnTo>
                <a:lnTo>
                  <a:pt x="1860" y="888"/>
                </a:lnTo>
                <a:lnTo>
                  <a:pt x="1866" y="888"/>
                </a:lnTo>
                <a:lnTo>
                  <a:pt x="1872" y="888"/>
                </a:lnTo>
                <a:lnTo>
                  <a:pt x="1878" y="888"/>
                </a:lnTo>
                <a:lnTo>
                  <a:pt x="1884" y="889"/>
                </a:lnTo>
                <a:lnTo>
                  <a:pt x="1890" y="889"/>
                </a:lnTo>
                <a:lnTo>
                  <a:pt x="1896" y="889"/>
                </a:lnTo>
                <a:lnTo>
                  <a:pt x="1901" y="889"/>
                </a:lnTo>
                <a:lnTo>
                  <a:pt x="1907" y="889"/>
                </a:lnTo>
                <a:lnTo>
                  <a:pt x="1913" y="889"/>
                </a:lnTo>
                <a:lnTo>
                  <a:pt x="1919" y="889"/>
                </a:lnTo>
                <a:lnTo>
                  <a:pt x="1926" y="889"/>
                </a:lnTo>
                <a:lnTo>
                  <a:pt x="1932" y="889"/>
                </a:lnTo>
                <a:lnTo>
                  <a:pt x="1937" y="889"/>
                </a:lnTo>
                <a:lnTo>
                  <a:pt x="1944" y="889"/>
                </a:lnTo>
                <a:lnTo>
                  <a:pt x="1950" y="889"/>
                </a:lnTo>
                <a:lnTo>
                  <a:pt x="1956" y="889"/>
                </a:lnTo>
                <a:lnTo>
                  <a:pt x="1962" y="889"/>
                </a:lnTo>
                <a:lnTo>
                  <a:pt x="1968" y="888"/>
                </a:lnTo>
                <a:lnTo>
                  <a:pt x="1974" y="888"/>
                </a:lnTo>
                <a:lnTo>
                  <a:pt x="1980" y="888"/>
                </a:lnTo>
                <a:lnTo>
                  <a:pt x="1985" y="888"/>
                </a:lnTo>
                <a:lnTo>
                  <a:pt x="1991" y="888"/>
                </a:lnTo>
                <a:lnTo>
                  <a:pt x="1997" y="889"/>
                </a:lnTo>
                <a:lnTo>
                  <a:pt x="2003" y="889"/>
                </a:lnTo>
                <a:lnTo>
                  <a:pt x="2009" y="889"/>
                </a:lnTo>
                <a:lnTo>
                  <a:pt x="2015" y="888"/>
                </a:lnTo>
                <a:lnTo>
                  <a:pt x="2021" y="888"/>
                </a:lnTo>
                <a:lnTo>
                  <a:pt x="2027" y="888"/>
                </a:lnTo>
                <a:lnTo>
                  <a:pt x="2033" y="888"/>
                </a:lnTo>
                <a:lnTo>
                  <a:pt x="2038" y="888"/>
                </a:lnTo>
                <a:lnTo>
                  <a:pt x="2046" y="888"/>
                </a:lnTo>
                <a:lnTo>
                  <a:pt x="2052" y="888"/>
                </a:lnTo>
                <a:lnTo>
                  <a:pt x="2056" y="888"/>
                </a:lnTo>
                <a:lnTo>
                  <a:pt x="2063" y="888"/>
                </a:lnTo>
                <a:lnTo>
                  <a:pt x="2069" y="888"/>
                </a:lnTo>
                <a:lnTo>
                  <a:pt x="2075" y="888"/>
                </a:lnTo>
                <a:lnTo>
                  <a:pt x="2081" y="888"/>
                </a:lnTo>
                <a:lnTo>
                  <a:pt x="2087" y="886"/>
                </a:lnTo>
                <a:lnTo>
                  <a:pt x="2093" y="886"/>
                </a:lnTo>
                <a:lnTo>
                  <a:pt x="2099" y="888"/>
                </a:lnTo>
                <a:lnTo>
                  <a:pt x="2105" y="886"/>
                </a:lnTo>
                <a:lnTo>
                  <a:pt x="2111" y="886"/>
                </a:lnTo>
                <a:lnTo>
                  <a:pt x="2116" y="886"/>
                </a:lnTo>
                <a:lnTo>
                  <a:pt x="2122" y="886"/>
                </a:lnTo>
                <a:lnTo>
                  <a:pt x="2128" y="886"/>
                </a:lnTo>
                <a:lnTo>
                  <a:pt x="2134" y="888"/>
                </a:lnTo>
                <a:lnTo>
                  <a:pt x="2140" y="888"/>
                </a:lnTo>
                <a:lnTo>
                  <a:pt x="2146" y="888"/>
                </a:lnTo>
                <a:lnTo>
                  <a:pt x="2152" y="888"/>
                </a:lnTo>
                <a:lnTo>
                  <a:pt x="2158" y="888"/>
                </a:lnTo>
                <a:lnTo>
                  <a:pt x="2164" y="888"/>
                </a:lnTo>
                <a:lnTo>
                  <a:pt x="2169" y="888"/>
                </a:lnTo>
                <a:lnTo>
                  <a:pt x="2175" y="888"/>
                </a:lnTo>
                <a:lnTo>
                  <a:pt x="2183" y="888"/>
                </a:lnTo>
                <a:lnTo>
                  <a:pt x="2189" y="888"/>
                </a:lnTo>
                <a:lnTo>
                  <a:pt x="2193" y="886"/>
                </a:lnTo>
                <a:lnTo>
                  <a:pt x="2200" y="886"/>
                </a:lnTo>
                <a:lnTo>
                  <a:pt x="2206" y="886"/>
                </a:lnTo>
                <a:lnTo>
                  <a:pt x="2212" y="886"/>
                </a:lnTo>
                <a:lnTo>
                  <a:pt x="2218" y="886"/>
                </a:lnTo>
                <a:lnTo>
                  <a:pt x="2224" y="886"/>
                </a:lnTo>
                <a:lnTo>
                  <a:pt x="2230" y="886"/>
                </a:lnTo>
                <a:lnTo>
                  <a:pt x="2236" y="886"/>
                </a:lnTo>
                <a:lnTo>
                  <a:pt x="2242" y="885"/>
                </a:lnTo>
                <a:lnTo>
                  <a:pt x="2248" y="878"/>
                </a:lnTo>
                <a:lnTo>
                  <a:pt x="2253" y="855"/>
                </a:lnTo>
                <a:lnTo>
                  <a:pt x="2259" y="805"/>
                </a:lnTo>
                <a:lnTo>
                  <a:pt x="2265" y="711"/>
                </a:lnTo>
                <a:lnTo>
                  <a:pt x="2271" y="571"/>
                </a:lnTo>
                <a:lnTo>
                  <a:pt x="2277" y="397"/>
                </a:lnTo>
                <a:lnTo>
                  <a:pt x="2283" y="219"/>
                </a:lnTo>
                <a:lnTo>
                  <a:pt x="2289" y="75"/>
                </a:lnTo>
                <a:lnTo>
                  <a:pt x="2295" y="0"/>
                </a:lnTo>
                <a:lnTo>
                  <a:pt x="2302" y="9"/>
                </a:lnTo>
                <a:lnTo>
                  <a:pt x="2308" y="94"/>
                </a:lnTo>
                <a:lnTo>
                  <a:pt x="2312" y="230"/>
                </a:lnTo>
                <a:lnTo>
                  <a:pt x="2320" y="386"/>
                </a:lnTo>
                <a:lnTo>
                  <a:pt x="2326" y="530"/>
                </a:lnTo>
                <a:lnTo>
                  <a:pt x="2331" y="648"/>
                </a:lnTo>
                <a:lnTo>
                  <a:pt x="2337" y="733"/>
                </a:lnTo>
                <a:lnTo>
                  <a:pt x="2343" y="789"/>
                </a:lnTo>
                <a:lnTo>
                  <a:pt x="2349" y="822"/>
                </a:lnTo>
                <a:lnTo>
                  <a:pt x="2355" y="842"/>
                </a:lnTo>
                <a:lnTo>
                  <a:pt x="2361" y="854"/>
                </a:lnTo>
                <a:lnTo>
                  <a:pt x="2367" y="863"/>
                </a:lnTo>
                <a:lnTo>
                  <a:pt x="2373" y="869"/>
                </a:lnTo>
                <a:lnTo>
                  <a:pt x="2379" y="873"/>
                </a:lnTo>
                <a:lnTo>
                  <a:pt x="2385" y="875"/>
                </a:lnTo>
                <a:lnTo>
                  <a:pt x="2390" y="878"/>
                </a:lnTo>
                <a:lnTo>
                  <a:pt x="2396" y="879"/>
                </a:lnTo>
                <a:lnTo>
                  <a:pt x="2402" y="881"/>
                </a:lnTo>
                <a:lnTo>
                  <a:pt x="2408" y="881"/>
                </a:lnTo>
                <a:lnTo>
                  <a:pt x="2414" y="881"/>
                </a:lnTo>
                <a:lnTo>
                  <a:pt x="2420" y="882"/>
                </a:lnTo>
                <a:lnTo>
                  <a:pt x="2426" y="882"/>
                </a:lnTo>
                <a:lnTo>
                  <a:pt x="2432" y="882"/>
                </a:lnTo>
                <a:lnTo>
                  <a:pt x="2439" y="882"/>
                </a:lnTo>
                <a:lnTo>
                  <a:pt x="2445" y="882"/>
                </a:lnTo>
                <a:lnTo>
                  <a:pt x="2449" y="882"/>
                </a:lnTo>
                <a:lnTo>
                  <a:pt x="2457" y="882"/>
                </a:lnTo>
                <a:lnTo>
                  <a:pt x="2463" y="882"/>
                </a:lnTo>
                <a:lnTo>
                  <a:pt x="2468" y="882"/>
                </a:lnTo>
                <a:lnTo>
                  <a:pt x="2474" y="883"/>
                </a:lnTo>
                <a:lnTo>
                  <a:pt x="2480" y="883"/>
                </a:lnTo>
                <a:lnTo>
                  <a:pt x="2486" y="883"/>
                </a:lnTo>
                <a:lnTo>
                  <a:pt x="2492" y="883"/>
                </a:lnTo>
                <a:lnTo>
                  <a:pt x="2498" y="883"/>
                </a:lnTo>
                <a:lnTo>
                  <a:pt x="2504" y="883"/>
                </a:lnTo>
                <a:lnTo>
                  <a:pt x="2510" y="883"/>
                </a:lnTo>
                <a:lnTo>
                  <a:pt x="2516" y="883"/>
                </a:lnTo>
                <a:lnTo>
                  <a:pt x="2521" y="883"/>
                </a:lnTo>
                <a:lnTo>
                  <a:pt x="2527" y="883"/>
                </a:lnTo>
                <a:lnTo>
                  <a:pt x="2533" y="883"/>
                </a:lnTo>
                <a:lnTo>
                  <a:pt x="2539" y="883"/>
                </a:lnTo>
                <a:lnTo>
                  <a:pt x="2545" y="883"/>
                </a:lnTo>
                <a:lnTo>
                  <a:pt x="2551" y="885"/>
                </a:lnTo>
                <a:lnTo>
                  <a:pt x="2557" y="885"/>
                </a:lnTo>
                <a:lnTo>
                  <a:pt x="2564" y="885"/>
                </a:lnTo>
                <a:lnTo>
                  <a:pt x="2569" y="885"/>
                </a:lnTo>
                <a:lnTo>
                  <a:pt x="2576" y="885"/>
                </a:lnTo>
                <a:lnTo>
                  <a:pt x="2582" y="885"/>
                </a:lnTo>
                <a:lnTo>
                  <a:pt x="2588" y="885"/>
                </a:lnTo>
                <a:lnTo>
                  <a:pt x="2594" y="885"/>
                </a:lnTo>
                <a:lnTo>
                  <a:pt x="2600" y="885"/>
                </a:lnTo>
                <a:lnTo>
                  <a:pt x="2605" y="885"/>
                </a:lnTo>
                <a:lnTo>
                  <a:pt x="2611" y="885"/>
                </a:lnTo>
                <a:lnTo>
                  <a:pt x="2617" y="885"/>
                </a:lnTo>
                <a:lnTo>
                  <a:pt x="2623" y="885"/>
                </a:lnTo>
                <a:lnTo>
                  <a:pt x="2629" y="885"/>
                </a:lnTo>
                <a:lnTo>
                  <a:pt x="2635" y="885"/>
                </a:lnTo>
                <a:lnTo>
                  <a:pt x="2641" y="885"/>
                </a:lnTo>
                <a:lnTo>
                  <a:pt x="2647" y="885"/>
                </a:lnTo>
                <a:lnTo>
                  <a:pt x="2653" y="885"/>
                </a:lnTo>
                <a:lnTo>
                  <a:pt x="2658" y="885"/>
                </a:lnTo>
                <a:lnTo>
                  <a:pt x="2664" y="885"/>
                </a:lnTo>
                <a:lnTo>
                  <a:pt x="2670" y="885"/>
                </a:lnTo>
                <a:lnTo>
                  <a:pt x="2676" y="885"/>
                </a:lnTo>
                <a:lnTo>
                  <a:pt x="2683" y="885"/>
                </a:lnTo>
                <a:lnTo>
                  <a:pt x="2688" y="885"/>
                </a:lnTo>
                <a:lnTo>
                  <a:pt x="2695" y="885"/>
                </a:lnTo>
                <a:lnTo>
                  <a:pt x="2701" y="883"/>
                </a:lnTo>
                <a:lnTo>
                  <a:pt x="2706" y="883"/>
                </a:lnTo>
                <a:lnTo>
                  <a:pt x="2713" y="883"/>
                </a:lnTo>
                <a:lnTo>
                  <a:pt x="2719" y="885"/>
                </a:lnTo>
                <a:lnTo>
                  <a:pt x="2725" y="885"/>
                </a:lnTo>
                <a:lnTo>
                  <a:pt x="2731" y="885"/>
                </a:lnTo>
                <a:lnTo>
                  <a:pt x="2736" y="885"/>
                </a:lnTo>
                <a:lnTo>
                  <a:pt x="2742" y="885"/>
                </a:lnTo>
                <a:lnTo>
                  <a:pt x="2748" y="885"/>
                </a:lnTo>
                <a:lnTo>
                  <a:pt x="2754" y="885"/>
                </a:lnTo>
                <a:lnTo>
                  <a:pt x="2760" y="885"/>
                </a:lnTo>
                <a:lnTo>
                  <a:pt x="2766" y="885"/>
                </a:lnTo>
                <a:lnTo>
                  <a:pt x="2772" y="886"/>
                </a:lnTo>
                <a:lnTo>
                  <a:pt x="2778" y="886"/>
                </a:lnTo>
                <a:lnTo>
                  <a:pt x="2784" y="886"/>
                </a:lnTo>
                <a:lnTo>
                  <a:pt x="2790" y="886"/>
                </a:lnTo>
                <a:lnTo>
                  <a:pt x="2795" y="886"/>
                </a:lnTo>
                <a:lnTo>
                  <a:pt x="2801" y="886"/>
                </a:lnTo>
                <a:lnTo>
                  <a:pt x="2807" y="886"/>
                </a:lnTo>
                <a:lnTo>
                  <a:pt x="2813" y="886"/>
                </a:lnTo>
                <a:lnTo>
                  <a:pt x="2820" y="886"/>
                </a:lnTo>
                <a:lnTo>
                  <a:pt x="2825" y="886"/>
                </a:lnTo>
                <a:lnTo>
                  <a:pt x="2832" y="886"/>
                </a:lnTo>
                <a:lnTo>
                  <a:pt x="2838" y="886"/>
                </a:lnTo>
                <a:lnTo>
                  <a:pt x="2844" y="886"/>
                </a:lnTo>
                <a:lnTo>
                  <a:pt x="2850" y="885"/>
                </a:lnTo>
                <a:lnTo>
                  <a:pt x="2856" y="885"/>
                </a:lnTo>
                <a:lnTo>
                  <a:pt x="2862" y="885"/>
                </a:lnTo>
                <a:lnTo>
                  <a:pt x="2868" y="885"/>
                </a:lnTo>
                <a:lnTo>
                  <a:pt x="2873" y="885"/>
                </a:lnTo>
                <a:lnTo>
                  <a:pt x="2879" y="885"/>
                </a:lnTo>
                <a:lnTo>
                  <a:pt x="2885" y="886"/>
                </a:lnTo>
                <a:lnTo>
                  <a:pt x="2891" y="886"/>
                </a:lnTo>
                <a:lnTo>
                  <a:pt x="2897" y="886"/>
                </a:lnTo>
                <a:lnTo>
                  <a:pt x="2903" y="886"/>
                </a:lnTo>
                <a:lnTo>
                  <a:pt x="2909" y="886"/>
                </a:lnTo>
                <a:lnTo>
                  <a:pt x="2915" y="886"/>
                </a:lnTo>
                <a:lnTo>
                  <a:pt x="2921" y="886"/>
                </a:lnTo>
                <a:lnTo>
                  <a:pt x="2926" y="886"/>
                </a:lnTo>
                <a:lnTo>
                  <a:pt x="2932" y="886"/>
                </a:lnTo>
                <a:lnTo>
                  <a:pt x="2940" y="886"/>
                </a:lnTo>
                <a:lnTo>
                  <a:pt x="2944" y="888"/>
                </a:lnTo>
                <a:lnTo>
                  <a:pt x="2952" y="888"/>
                </a:lnTo>
                <a:lnTo>
                  <a:pt x="2957" y="888"/>
                </a:lnTo>
                <a:lnTo>
                  <a:pt x="2963" y="888"/>
                </a:lnTo>
                <a:lnTo>
                  <a:pt x="2969" y="888"/>
                </a:lnTo>
                <a:lnTo>
                  <a:pt x="2975" y="888"/>
                </a:lnTo>
                <a:lnTo>
                  <a:pt x="2981" y="888"/>
                </a:lnTo>
                <a:lnTo>
                  <a:pt x="2987" y="888"/>
                </a:lnTo>
                <a:lnTo>
                  <a:pt x="2993" y="888"/>
                </a:lnTo>
                <a:lnTo>
                  <a:pt x="2999" y="888"/>
                </a:lnTo>
                <a:lnTo>
                  <a:pt x="3005" y="888"/>
                </a:lnTo>
                <a:lnTo>
                  <a:pt x="3010" y="888"/>
                </a:lnTo>
                <a:lnTo>
                  <a:pt x="3016" y="888"/>
                </a:lnTo>
                <a:lnTo>
                  <a:pt x="3022" y="888"/>
                </a:lnTo>
                <a:lnTo>
                  <a:pt x="3028" y="888"/>
                </a:lnTo>
                <a:lnTo>
                  <a:pt x="3034" y="888"/>
                </a:lnTo>
                <a:lnTo>
                  <a:pt x="3040" y="889"/>
                </a:lnTo>
                <a:lnTo>
                  <a:pt x="3046" y="889"/>
                </a:lnTo>
              </a:path>
            </a:pathLst>
          </a:custGeom>
          <a:noFill/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Freeform 410"/>
          <p:cNvSpPr>
            <a:spLocks noChangeArrowheads="1"/>
          </p:cNvSpPr>
          <p:nvPr/>
        </p:nvSpPr>
        <p:spPr bwMode="auto">
          <a:xfrm>
            <a:off x="6554788" y="5808663"/>
            <a:ext cx="1746250" cy="14287"/>
          </a:xfrm>
          <a:custGeom>
            <a:avLst/>
            <a:gdLst>
              <a:gd name="T0" fmla="*/ 2147483647 w 2200"/>
              <a:gd name="T1" fmla="*/ 0 h 16"/>
              <a:gd name="T2" fmla="*/ 2147483647 w 2200"/>
              <a:gd name="T3" fmla="*/ 2147483647 h 16"/>
              <a:gd name="T4" fmla="*/ 2147483647 w 2200"/>
              <a:gd name="T5" fmla="*/ 2147483647 h 16"/>
              <a:gd name="T6" fmla="*/ 2147483647 w 2200"/>
              <a:gd name="T7" fmla="*/ 2147483647 h 16"/>
              <a:gd name="T8" fmla="*/ 2147483647 w 2200"/>
              <a:gd name="T9" fmla="*/ 2147483647 h 16"/>
              <a:gd name="T10" fmla="*/ 2147483647 w 2200"/>
              <a:gd name="T11" fmla="*/ 2147483647 h 16"/>
              <a:gd name="T12" fmla="*/ 2147483647 w 2200"/>
              <a:gd name="T13" fmla="*/ 2147483647 h 16"/>
              <a:gd name="T14" fmla="*/ 2147483647 w 2200"/>
              <a:gd name="T15" fmla="*/ 2147483647 h 16"/>
              <a:gd name="T16" fmla="*/ 2147483647 w 2200"/>
              <a:gd name="T17" fmla="*/ 2147483647 h 16"/>
              <a:gd name="T18" fmla="*/ 2147483647 w 2200"/>
              <a:gd name="T19" fmla="*/ 2147483647 h 16"/>
              <a:gd name="T20" fmla="*/ 2147483647 w 2200"/>
              <a:gd name="T21" fmla="*/ 2147483647 h 16"/>
              <a:gd name="T22" fmla="*/ 2147483647 w 2200"/>
              <a:gd name="T23" fmla="*/ 2147483647 h 16"/>
              <a:gd name="T24" fmla="*/ 2147483647 w 2200"/>
              <a:gd name="T25" fmla="*/ 2147483647 h 16"/>
              <a:gd name="T26" fmla="*/ 2147483647 w 2200"/>
              <a:gd name="T27" fmla="*/ 2147483647 h 16"/>
              <a:gd name="T28" fmla="*/ 2147483647 w 2200"/>
              <a:gd name="T29" fmla="*/ 2147483647 h 16"/>
              <a:gd name="T30" fmla="*/ 2147483647 w 2200"/>
              <a:gd name="T31" fmla="*/ 2147483647 h 16"/>
              <a:gd name="T32" fmla="*/ 2147483647 w 2200"/>
              <a:gd name="T33" fmla="*/ 2147483647 h 16"/>
              <a:gd name="T34" fmla="*/ 2147483647 w 2200"/>
              <a:gd name="T35" fmla="*/ 2147483647 h 16"/>
              <a:gd name="T36" fmla="*/ 2147483647 w 2200"/>
              <a:gd name="T37" fmla="*/ 2147483647 h 16"/>
              <a:gd name="T38" fmla="*/ 2147483647 w 2200"/>
              <a:gd name="T39" fmla="*/ 2147483647 h 16"/>
              <a:gd name="T40" fmla="*/ 2147483647 w 2200"/>
              <a:gd name="T41" fmla="*/ 2147483647 h 16"/>
              <a:gd name="T42" fmla="*/ 2147483647 w 2200"/>
              <a:gd name="T43" fmla="*/ 2147483647 h 16"/>
              <a:gd name="T44" fmla="*/ 2147483647 w 2200"/>
              <a:gd name="T45" fmla="*/ 2147483647 h 16"/>
              <a:gd name="T46" fmla="*/ 2147483647 w 2200"/>
              <a:gd name="T47" fmla="*/ 2147483647 h 16"/>
              <a:gd name="T48" fmla="*/ 2147483647 w 2200"/>
              <a:gd name="T49" fmla="*/ 2147483647 h 16"/>
              <a:gd name="T50" fmla="*/ 2147483647 w 2200"/>
              <a:gd name="T51" fmla="*/ 2147483647 h 16"/>
              <a:gd name="T52" fmla="*/ 2147483647 w 2200"/>
              <a:gd name="T53" fmla="*/ 2147483647 h 16"/>
              <a:gd name="T54" fmla="*/ 2147483647 w 2200"/>
              <a:gd name="T55" fmla="*/ 2147483647 h 16"/>
              <a:gd name="T56" fmla="*/ 2147483647 w 2200"/>
              <a:gd name="T57" fmla="*/ 2147483647 h 16"/>
              <a:gd name="T58" fmla="*/ 2147483647 w 2200"/>
              <a:gd name="T59" fmla="*/ 2147483647 h 16"/>
              <a:gd name="T60" fmla="*/ 2147483647 w 2200"/>
              <a:gd name="T61" fmla="*/ 2147483647 h 16"/>
              <a:gd name="T62" fmla="*/ 2147483647 w 2200"/>
              <a:gd name="T63" fmla="*/ 2147483647 h 16"/>
              <a:gd name="T64" fmla="*/ 2147483647 w 2200"/>
              <a:gd name="T65" fmla="*/ 2147483647 h 16"/>
              <a:gd name="T66" fmla="*/ 2147483647 w 2200"/>
              <a:gd name="T67" fmla="*/ 2147483647 h 16"/>
              <a:gd name="T68" fmla="*/ 2147483647 w 2200"/>
              <a:gd name="T69" fmla="*/ 2147483647 h 16"/>
              <a:gd name="T70" fmla="*/ 2147483647 w 2200"/>
              <a:gd name="T71" fmla="*/ 2147483647 h 16"/>
              <a:gd name="T72" fmla="*/ 2147483647 w 2200"/>
              <a:gd name="T73" fmla="*/ 2147483647 h 16"/>
              <a:gd name="T74" fmla="*/ 2147483647 w 2200"/>
              <a:gd name="T75" fmla="*/ 2147483647 h 16"/>
              <a:gd name="T76" fmla="*/ 2147483647 w 2200"/>
              <a:gd name="T77" fmla="*/ 2147483647 h 16"/>
              <a:gd name="T78" fmla="*/ 2147483647 w 2200"/>
              <a:gd name="T79" fmla="*/ 2147483647 h 16"/>
              <a:gd name="T80" fmla="*/ 2147483647 w 2200"/>
              <a:gd name="T81" fmla="*/ 2147483647 h 16"/>
              <a:gd name="T82" fmla="*/ 2147483647 w 2200"/>
              <a:gd name="T83" fmla="*/ 2147483647 h 16"/>
              <a:gd name="T84" fmla="*/ 2147483647 w 2200"/>
              <a:gd name="T85" fmla="*/ 2147483647 h 16"/>
              <a:gd name="T86" fmla="*/ 2147483647 w 2200"/>
              <a:gd name="T87" fmla="*/ 2147483647 h 16"/>
              <a:gd name="T88" fmla="*/ 2147483647 w 2200"/>
              <a:gd name="T89" fmla="*/ 2147483647 h 16"/>
              <a:gd name="T90" fmla="*/ 2147483647 w 2200"/>
              <a:gd name="T91" fmla="*/ 2147483647 h 16"/>
              <a:gd name="T92" fmla="*/ 2147483647 w 2200"/>
              <a:gd name="T93" fmla="*/ 2147483647 h 16"/>
              <a:gd name="T94" fmla="*/ 2147483647 w 2200"/>
              <a:gd name="T95" fmla="*/ 2147483647 h 16"/>
              <a:gd name="T96" fmla="*/ 2147483647 w 2200"/>
              <a:gd name="T97" fmla="*/ 2147483647 h 16"/>
              <a:gd name="T98" fmla="*/ 2147483647 w 2200"/>
              <a:gd name="T99" fmla="*/ 2147483647 h 16"/>
              <a:gd name="T100" fmla="*/ 2147483647 w 2200"/>
              <a:gd name="T101" fmla="*/ 2147483647 h 16"/>
              <a:gd name="T102" fmla="*/ 2147483647 w 2200"/>
              <a:gd name="T103" fmla="*/ 2147483647 h 16"/>
              <a:gd name="T104" fmla="*/ 2147483647 w 2200"/>
              <a:gd name="T105" fmla="*/ 2147483647 h 16"/>
              <a:gd name="T106" fmla="*/ 2147483647 w 2200"/>
              <a:gd name="T107" fmla="*/ 2147483647 h 16"/>
              <a:gd name="T108" fmla="*/ 2147483647 w 2200"/>
              <a:gd name="T109" fmla="*/ 2147483647 h 16"/>
              <a:gd name="T110" fmla="*/ 2147483647 w 2200"/>
              <a:gd name="T111" fmla="*/ 2147483647 h 16"/>
              <a:gd name="T112" fmla="*/ 2147483647 w 2200"/>
              <a:gd name="T113" fmla="*/ 2147483647 h 16"/>
              <a:gd name="T114" fmla="*/ 2147483647 w 2200"/>
              <a:gd name="T115" fmla="*/ 2147483647 h 16"/>
              <a:gd name="T116" fmla="*/ 2147483647 w 2200"/>
              <a:gd name="T117" fmla="*/ 2147483647 h 16"/>
              <a:gd name="T118" fmla="*/ 2147483647 w 2200"/>
              <a:gd name="T119" fmla="*/ 2147483647 h 16"/>
              <a:gd name="T120" fmla="*/ 2147483647 w 2200"/>
              <a:gd name="T121" fmla="*/ 2147483647 h 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00"/>
              <a:gd name="T184" fmla="*/ 0 h 16"/>
              <a:gd name="T185" fmla="*/ 2200 w 2200"/>
              <a:gd name="T186" fmla="*/ 16 h 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00" h="16">
                <a:moveTo>
                  <a:pt x="0" y="1"/>
                </a:moveTo>
                <a:lnTo>
                  <a:pt x="6" y="1"/>
                </a:lnTo>
                <a:lnTo>
                  <a:pt x="12" y="1"/>
                </a:lnTo>
                <a:lnTo>
                  <a:pt x="17" y="1"/>
                </a:lnTo>
                <a:lnTo>
                  <a:pt x="23" y="0"/>
                </a:lnTo>
                <a:lnTo>
                  <a:pt x="31" y="0"/>
                </a:lnTo>
                <a:lnTo>
                  <a:pt x="35" y="0"/>
                </a:lnTo>
                <a:lnTo>
                  <a:pt x="42" y="0"/>
                </a:lnTo>
                <a:lnTo>
                  <a:pt x="48" y="0"/>
                </a:lnTo>
                <a:lnTo>
                  <a:pt x="54" y="1"/>
                </a:lnTo>
                <a:lnTo>
                  <a:pt x="60" y="1"/>
                </a:lnTo>
                <a:lnTo>
                  <a:pt x="66" y="1"/>
                </a:lnTo>
                <a:lnTo>
                  <a:pt x="72" y="1"/>
                </a:lnTo>
                <a:lnTo>
                  <a:pt x="78" y="1"/>
                </a:lnTo>
                <a:lnTo>
                  <a:pt x="84" y="1"/>
                </a:lnTo>
                <a:lnTo>
                  <a:pt x="90" y="1"/>
                </a:lnTo>
                <a:lnTo>
                  <a:pt x="95" y="1"/>
                </a:lnTo>
                <a:lnTo>
                  <a:pt x="101" y="3"/>
                </a:lnTo>
                <a:lnTo>
                  <a:pt x="107" y="3"/>
                </a:lnTo>
                <a:lnTo>
                  <a:pt x="113" y="3"/>
                </a:lnTo>
                <a:lnTo>
                  <a:pt x="119" y="3"/>
                </a:lnTo>
                <a:lnTo>
                  <a:pt x="125" y="3"/>
                </a:lnTo>
                <a:lnTo>
                  <a:pt x="131" y="3"/>
                </a:lnTo>
                <a:lnTo>
                  <a:pt x="137" y="3"/>
                </a:lnTo>
                <a:lnTo>
                  <a:pt x="143" y="3"/>
                </a:lnTo>
                <a:lnTo>
                  <a:pt x="150" y="3"/>
                </a:lnTo>
                <a:lnTo>
                  <a:pt x="154" y="3"/>
                </a:lnTo>
                <a:lnTo>
                  <a:pt x="160" y="3"/>
                </a:lnTo>
                <a:lnTo>
                  <a:pt x="168" y="3"/>
                </a:lnTo>
                <a:lnTo>
                  <a:pt x="174" y="3"/>
                </a:lnTo>
                <a:lnTo>
                  <a:pt x="179" y="3"/>
                </a:lnTo>
                <a:lnTo>
                  <a:pt x="185" y="3"/>
                </a:lnTo>
                <a:lnTo>
                  <a:pt x="191" y="4"/>
                </a:lnTo>
                <a:lnTo>
                  <a:pt x="197" y="4"/>
                </a:lnTo>
                <a:lnTo>
                  <a:pt x="203" y="4"/>
                </a:lnTo>
                <a:lnTo>
                  <a:pt x="209" y="4"/>
                </a:lnTo>
                <a:lnTo>
                  <a:pt x="215" y="4"/>
                </a:lnTo>
                <a:lnTo>
                  <a:pt x="221" y="4"/>
                </a:lnTo>
                <a:lnTo>
                  <a:pt x="227" y="4"/>
                </a:lnTo>
                <a:lnTo>
                  <a:pt x="232" y="4"/>
                </a:lnTo>
                <a:lnTo>
                  <a:pt x="238" y="4"/>
                </a:lnTo>
                <a:lnTo>
                  <a:pt x="244" y="4"/>
                </a:lnTo>
                <a:lnTo>
                  <a:pt x="250" y="4"/>
                </a:lnTo>
                <a:lnTo>
                  <a:pt x="256" y="4"/>
                </a:lnTo>
                <a:lnTo>
                  <a:pt x="262" y="4"/>
                </a:lnTo>
                <a:lnTo>
                  <a:pt x="268" y="4"/>
                </a:lnTo>
                <a:lnTo>
                  <a:pt x="274" y="6"/>
                </a:lnTo>
                <a:lnTo>
                  <a:pt x="280" y="6"/>
                </a:lnTo>
                <a:lnTo>
                  <a:pt x="287" y="6"/>
                </a:lnTo>
                <a:lnTo>
                  <a:pt x="291" y="6"/>
                </a:lnTo>
                <a:lnTo>
                  <a:pt x="299" y="6"/>
                </a:lnTo>
                <a:lnTo>
                  <a:pt x="305" y="6"/>
                </a:lnTo>
                <a:lnTo>
                  <a:pt x="311" y="6"/>
                </a:lnTo>
                <a:lnTo>
                  <a:pt x="316" y="6"/>
                </a:lnTo>
                <a:lnTo>
                  <a:pt x="322" y="7"/>
                </a:lnTo>
                <a:lnTo>
                  <a:pt x="328" y="7"/>
                </a:lnTo>
                <a:lnTo>
                  <a:pt x="334" y="7"/>
                </a:lnTo>
                <a:lnTo>
                  <a:pt x="340" y="7"/>
                </a:lnTo>
                <a:lnTo>
                  <a:pt x="346" y="7"/>
                </a:lnTo>
                <a:lnTo>
                  <a:pt x="352" y="7"/>
                </a:lnTo>
                <a:lnTo>
                  <a:pt x="358" y="7"/>
                </a:lnTo>
                <a:lnTo>
                  <a:pt x="364" y="7"/>
                </a:lnTo>
                <a:lnTo>
                  <a:pt x="369" y="7"/>
                </a:lnTo>
                <a:lnTo>
                  <a:pt x="375" y="7"/>
                </a:lnTo>
                <a:lnTo>
                  <a:pt x="381" y="7"/>
                </a:lnTo>
                <a:lnTo>
                  <a:pt x="387" y="7"/>
                </a:lnTo>
                <a:lnTo>
                  <a:pt x="393" y="7"/>
                </a:lnTo>
                <a:lnTo>
                  <a:pt x="399" y="7"/>
                </a:lnTo>
                <a:lnTo>
                  <a:pt x="406" y="9"/>
                </a:lnTo>
                <a:lnTo>
                  <a:pt x="411" y="9"/>
                </a:lnTo>
                <a:lnTo>
                  <a:pt x="417" y="9"/>
                </a:lnTo>
                <a:lnTo>
                  <a:pt x="424" y="9"/>
                </a:lnTo>
                <a:lnTo>
                  <a:pt x="430" y="9"/>
                </a:lnTo>
                <a:lnTo>
                  <a:pt x="436" y="9"/>
                </a:lnTo>
                <a:lnTo>
                  <a:pt x="442" y="9"/>
                </a:lnTo>
                <a:lnTo>
                  <a:pt x="447" y="9"/>
                </a:lnTo>
                <a:lnTo>
                  <a:pt x="453" y="9"/>
                </a:lnTo>
                <a:lnTo>
                  <a:pt x="459" y="9"/>
                </a:lnTo>
                <a:lnTo>
                  <a:pt x="465" y="9"/>
                </a:lnTo>
                <a:lnTo>
                  <a:pt x="471" y="9"/>
                </a:lnTo>
                <a:lnTo>
                  <a:pt x="477" y="9"/>
                </a:lnTo>
                <a:lnTo>
                  <a:pt x="483" y="9"/>
                </a:lnTo>
                <a:lnTo>
                  <a:pt x="489" y="10"/>
                </a:lnTo>
                <a:lnTo>
                  <a:pt x="495" y="10"/>
                </a:lnTo>
                <a:lnTo>
                  <a:pt x="500" y="10"/>
                </a:lnTo>
                <a:lnTo>
                  <a:pt x="506" y="10"/>
                </a:lnTo>
                <a:lnTo>
                  <a:pt x="512" y="10"/>
                </a:lnTo>
                <a:lnTo>
                  <a:pt x="518" y="10"/>
                </a:lnTo>
                <a:lnTo>
                  <a:pt x="524" y="10"/>
                </a:lnTo>
                <a:lnTo>
                  <a:pt x="530" y="10"/>
                </a:lnTo>
                <a:lnTo>
                  <a:pt x="536" y="12"/>
                </a:lnTo>
                <a:lnTo>
                  <a:pt x="543" y="12"/>
                </a:lnTo>
                <a:lnTo>
                  <a:pt x="548" y="12"/>
                </a:lnTo>
                <a:lnTo>
                  <a:pt x="555" y="12"/>
                </a:lnTo>
                <a:lnTo>
                  <a:pt x="561" y="12"/>
                </a:lnTo>
                <a:lnTo>
                  <a:pt x="567" y="12"/>
                </a:lnTo>
                <a:lnTo>
                  <a:pt x="573" y="12"/>
                </a:lnTo>
                <a:lnTo>
                  <a:pt x="579" y="12"/>
                </a:lnTo>
                <a:lnTo>
                  <a:pt x="584" y="12"/>
                </a:lnTo>
                <a:lnTo>
                  <a:pt x="590" y="12"/>
                </a:lnTo>
                <a:lnTo>
                  <a:pt x="596" y="12"/>
                </a:lnTo>
                <a:lnTo>
                  <a:pt x="602" y="12"/>
                </a:lnTo>
                <a:lnTo>
                  <a:pt x="608" y="12"/>
                </a:lnTo>
                <a:lnTo>
                  <a:pt x="614" y="12"/>
                </a:lnTo>
                <a:lnTo>
                  <a:pt x="620" y="13"/>
                </a:lnTo>
                <a:lnTo>
                  <a:pt x="626" y="13"/>
                </a:lnTo>
                <a:lnTo>
                  <a:pt x="632" y="13"/>
                </a:lnTo>
                <a:lnTo>
                  <a:pt x="637" y="13"/>
                </a:lnTo>
                <a:lnTo>
                  <a:pt x="643" y="13"/>
                </a:lnTo>
                <a:lnTo>
                  <a:pt x="649" y="13"/>
                </a:lnTo>
                <a:lnTo>
                  <a:pt x="655" y="13"/>
                </a:lnTo>
                <a:lnTo>
                  <a:pt x="662" y="13"/>
                </a:lnTo>
                <a:lnTo>
                  <a:pt x="667" y="13"/>
                </a:lnTo>
                <a:lnTo>
                  <a:pt x="673" y="13"/>
                </a:lnTo>
                <a:lnTo>
                  <a:pt x="680" y="13"/>
                </a:lnTo>
                <a:lnTo>
                  <a:pt x="686" y="13"/>
                </a:lnTo>
                <a:lnTo>
                  <a:pt x="692" y="13"/>
                </a:lnTo>
                <a:lnTo>
                  <a:pt x="698" y="13"/>
                </a:lnTo>
                <a:lnTo>
                  <a:pt x="704" y="13"/>
                </a:lnTo>
                <a:lnTo>
                  <a:pt x="710" y="15"/>
                </a:lnTo>
                <a:lnTo>
                  <a:pt x="716" y="15"/>
                </a:lnTo>
                <a:lnTo>
                  <a:pt x="721" y="15"/>
                </a:lnTo>
                <a:lnTo>
                  <a:pt x="727" y="15"/>
                </a:lnTo>
                <a:lnTo>
                  <a:pt x="733" y="15"/>
                </a:lnTo>
                <a:lnTo>
                  <a:pt x="739" y="15"/>
                </a:lnTo>
                <a:lnTo>
                  <a:pt x="745" y="15"/>
                </a:lnTo>
                <a:lnTo>
                  <a:pt x="751" y="15"/>
                </a:lnTo>
                <a:lnTo>
                  <a:pt x="757" y="15"/>
                </a:lnTo>
                <a:lnTo>
                  <a:pt x="763" y="15"/>
                </a:lnTo>
                <a:lnTo>
                  <a:pt x="769" y="15"/>
                </a:lnTo>
                <a:lnTo>
                  <a:pt x="774" y="15"/>
                </a:lnTo>
                <a:lnTo>
                  <a:pt x="780" y="15"/>
                </a:lnTo>
                <a:lnTo>
                  <a:pt x="786" y="15"/>
                </a:lnTo>
                <a:lnTo>
                  <a:pt x="792" y="15"/>
                </a:lnTo>
                <a:lnTo>
                  <a:pt x="799" y="15"/>
                </a:lnTo>
                <a:lnTo>
                  <a:pt x="804" y="15"/>
                </a:lnTo>
                <a:lnTo>
                  <a:pt x="811" y="15"/>
                </a:lnTo>
                <a:lnTo>
                  <a:pt x="817" y="15"/>
                </a:lnTo>
                <a:lnTo>
                  <a:pt x="823" y="15"/>
                </a:lnTo>
                <a:lnTo>
                  <a:pt x="829" y="15"/>
                </a:lnTo>
                <a:lnTo>
                  <a:pt x="835" y="15"/>
                </a:lnTo>
                <a:lnTo>
                  <a:pt x="841" y="15"/>
                </a:lnTo>
                <a:lnTo>
                  <a:pt x="847" y="15"/>
                </a:lnTo>
                <a:lnTo>
                  <a:pt x="852" y="15"/>
                </a:lnTo>
                <a:lnTo>
                  <a:pt x="858" y="15"/>
                </a:lnTo>
                <a:lnTo>
                  <a:pt x="864" y="15"/>
                </a:lnTo>
                <a:lnTo>
                  <a:pt x="870" y="15"/>
                </a:lnTo>
                <a:lnTo>
                  <a:pt x="876" y="15"/>
                </a:lnTo>
                <a:lnTo>
                  <a:pt x="882" y="15"/>
                </a:lnTo>
                <a:lnTo>
                  <a:pt x="888" y="15"/>
                </a:lnTo>
                <a:lnTo>
                  <a:pt x="894" y="15"/>
                </a:lnTo>
                <a:lnTo>
                  <a:pt x="900" y="15"/>
                </a:lnTo>
                <a:lnTo>
                  <a:pt x="905" y="15"/>
                </a:lnTo>
                <a:lnTo>
                  <a:pt x="911" y="15"/>
                </a:lnTo>
                <a:lnTo>
                  <a:pt x="919" y="15"/>
                </a:lnTo>
                <a:lnTo>
                  <a:pt x="923" y="15"/>
                </a:lnTo>
                <a:lnTo>
                  <a:pt x="929" y="15"/>
                </a:lnTo>
                <a:lnTo>
                  <a:pt x="936" y="15"/>
                </a:lnTo>
                <a:lnTo>
                  <a:pt x="942" y="15"/>
                </a:lnTo>
                <a:lnTo>
                  <a:pt x="948" y="16"/>
                </a:lnTo>
                <a:lnTo>
                  <a:pt x="954" y="16"/>
                </a:lnTo>
                <a:lnTo>
                  <a:pt x="960" y="16"/>
                </a:lnTo>
                <a:lnTo>
                  <a:pt x="966" y="16"/>
                </a:lnTo>
                <a:lnTo>
                  <a:pt x="972" y="16"/>
                </a:lnTo>
                <a:lnTo>
                  <a:pt x="978" y="16"/>
                </a:lnTo>
                <a:lnTo>
                  <a:pt x="984" y="16"/>
                </a:lnTo>
                <a:lnTo>
                  <a:pt x="989" y="16"/>
                </a:lnTo>
                <a:lnTo>
                  <a:pt x="995" y="16"/>
                </a:lnTo>
                <a:lnTo>
                  <a:pt x="1001" y="16"/>
                </a:lnTo>
                <a:lnTo>
                  <a:pt x="1007" y="16"/>
                </a:lnTo>
                <a:lnTo>
                  <a:pt x="1013" y="16"/>
                </a:lnTo>
                <a:lnTo>
                  <a:pt x="1019" y="16"/>
                </a:lnTo>
                <a:lnTo>
                  <a:pt x="1025" y="16"/>
                </a:lnTo>
                <a:lnTo>
                  <a:pt x="1031" y="16"/>
                </a:lnTo>
                <a:lnTo>
                  <a:pt x="1037" y="16"/>
                </a:lnTo>
                <a:lnTo>
                  <a:pt x="1042" y="16"/>
                </a:lnTo>
                <a:lnTo>
                  <a:pt x="1048" y="16"/>
                </a:lnTo>
                <a:lnTo>
                  <a:pt x="1056" y="16"/>
                </a:lnTo>
                <a:lnTo>
                  <a:pt x="1060" y="16"/>
                </a:lnTo>
                <a:lnTo>
                  <a:pt x="1066" y="16"/>
                </a:lnTo>
                <a:lnTo>
                  <a:pt x="1073" y="16"/>
                </a:lnTo>
                <a:lnTo>
                  <a:pt x="1079" y="16"/>
                </a:lnTo>
                <a:lnTo>
                  <a:pt x="1085" y="16"/>
                </a:lnTo>
                <a:lnTo>
                  <a:pt x="1091" y="16"/>
                </a:lnTo>
                <a:lnTo>
                  <a:pt x="1097" y="16"/>
                </a:lnTo>
                <a:lnTo>
                  <a:pt x="1103" y="16"/>
                </a:lnTo>
                <a:lnTo>
                  <a:pt x="1109" y="16"/>
                </a:lnTo>
                <a:lnTo>
                  <a:pt x="1115" y="16"/>
                </a:lnTo>
                <a:lnTo>
                  <a:pt x="1120" y="16"/>
                </a:lnTo>
                <a:lnTo>
                  <a:pt x="1126" y="16"/>
                </a:lnTo>
                <a:lnTo>
                  <a:pt x="1132" y="16"/>
                </a:lnTo>
                <a:lnTo>
                  <a:pt x="1138" y="16"/>
                </a:lnTo>
                <a:lnTo>
                  <a:pt x="1144" y="16"/>
                </a:lnTo>
                <a:lnTo>
                  <a:pt x="1150" y="16"/>
                </a:lnTo>
                <a:lnTo>
                  <a:pt x="1156" y="16"/>
                </a:lnTo>
                <a:lnTo>
                  <a:pt x="1162" y="16"/>
                </a:lnTo>
                <a:lnTo>
                  <a:pt x="1168" y="16"/>
                </a:lnTo>
                <a:lnTo>
                  <a:pt x="1175" y="16"/>
                </a:lnTo>
                <a:lnTo>
                  <a:pt x="1179" y="16"/>
                </a:lnTo>
                <a:lnTo>
                  <a:pt x="1185" y="15"/>
                </a:lnTo>
                <a:lnTo>
                  <a:pt x="1193" y="15"/>
                </a:lnTo>
                <a:lnTo>
                  <a:pt x="1199" y="15"/>
                </a:lnTo>
                <a:lnTo>
                  <a:pt x="1204" y="15"/>
                </a:lnTo>
                <a:lnTo>
                  <a:pt x="1210" y="15"/>
                </a:lnTo>
                <a:lnTo>
                  <a:pt x="1216" y="15"/>
                </a:lnTo>
                <a:lnTo>
                  <a:pt x="1222" y="15"/>
                </a:lnTo>
                <a:lnTo>
                  <a:pt x="1228" y="15"/>
                </a:lnTo>
                <a:lnTo>
                  <a:pt x="1234" y="15"/>
                </a:lnTo>
                <a:lnTo>
                  <a:pt x="1240" y="15"/>
                </a:lnTo>
                <a:lnTo>
                  <a:pt x="1246" y="15"/>
                </a:lnTo>
                <a:lnTo>
                  <a:pt x="1252" y="15"/>
                </a:lnTo>
                <a:lnTo>
                  <a:pt x="1257" y="15"/>
                </a:lnTo>
                <a:lnTo>
                  <a:pt x="1263" y="15"/>
                </a:lnTo>
                <a:lnTo>
                  <a:pt x="1269" y="15"/>
                </a:lnTo>
                <a:lnTo>
                  <a:pt x="1275" y="15"/>
                </a:lnTo>
                <a:lnTo>
                  <a:pt x="1281" y="15"/>
                </a:lnTo>
                <a:lnTo>
                  <a:pt x="1287" y="15"/>
                </a:lnTo>
                <a:lnTo>
                  <a:pt x="1294" y="15"/>
                </a:lnTo>
                <a:lnTo>
                  <a:pt x="1299" y="15"/>
                </a:lnTo>
                <a:lnTo>
                  <a:pt x="1305" y="15"/>
                </a:lnTo>
                <a:lnTo>
                  <a:pt x="1312" y="15"/>
                </a:lnTo>
                <a:lnTo>
                  <a:pt x="1316" y="15"/>
                </a:lnTo>
                <a:lnTo>
                  <a:pt x="1322" y="15"/>
                </a:lnTo>
                <a:lnTo>
                  <a:pt x="1330" y="15"/>
                </a:lnTo>
                <a:lnTo>
                  <a:pt x="1336" y="15"/>
                </a:lnTo>
                <a:lnTo>
                  <a:pt x="1341" y="15"/>
                </a:lnTo>
                <a:lnTo>
                  <a:pt x="1347" y="15"/>
                </a:lnTo>
                <a:lnTo>
                  <a:pt x="1353" y="15"/>
                </a:lnTo>
                <a:lnTo>
                  <a:pt x="1359" y="15"/>
                </a:lnTo>
                <a:lnTo>
                  <a:pt x="1365" y="15"/>
                </a:lnTo>
                <a:lnTo>
                  <a:pt x="1371" y="15"/>
                </a:lnTo>
                <a:lnTo>
                  <a:pt x="1377" y="15"/>
                </a:lnTo>
                <a:lnTo>
                  <a:pt x="1383" y="15"/>
                </a:lnTo>
                <a:lnTo>
                  <a:pt x="1389" y="15"/>
                </a:lnTo>
                <a:lnTo>
                  <a:pt x="1394" y="15"/>
                </a:lnTo>
                <a:lnTo>
                  <a:pt x="1400" y="15"/>
                </a:lnTo>
                <a:lnTo>
                  <a:pt x="1406" y="15"/>
                </a:lnTo>
                <a:lnTo>
                  <a:pt x="1412" y="15"/>
                </a:lnTo>
                <a:lnTo>
                  <a:pt x="1418" y="15"/>
                </a:lnTo>
                <a:lnTo>
                  <a:pt x="1424" y="15"/>
                </a:lnTo>
                <a:lnTo>
                  <a:pt x="1431" y="15"/>
                </a:lnTo>
                <a:lnTo>
                  <a:pt x="1436" y="13"/>
                </a:lnTo>
                <a:lnTo>
                  <a:pt x="1442" y="13"/>
                </a:lnTo>
                <a:lnTo>
                  <a:pt x="1449" y="13"/>
                </a:lnTo>
                <a:lnTo>
                  <a:pt x="1455" y="13"/>
                </a:lnTo>
                <a:lnTo>
                  <a:pt x="1461" y="13"/>
                </a:lnTo>
                <a:lnTo>
                  <a:pt x="1467" y="13"/>
                </a:lnTo>
                <a:lnTo>
                  <a:pt x="1472" y="13"/>
                </a:lnTo>
                <a:lnTo>
                  <a:pt x="1478" y="15"/>
                </a:lnTo>
                <a:lnTo>
                  <a:pt x="1484" y="15"/>
                </a:lnTo>
                <a:lnTo>
                  <a:pt x="1490" y="15"/>
                </a:lnTo>
                <a:lnTo>
                  <a:pt x="1496" y="13"/>
                </a:lnTo>
                <a:lnTo>
                  <a:pt x="1502" y="13"/>
                </a:lnTo>
                <a:lnTo>
                  <a:pt x="1508" y="13"/>
                </a:lnTo>
                <a:lnTo>
                  <a:pt x="1514" y="13"/>
                </a:lnTo>
                <a:lnTo>
                  <a:pt x="1520" y="13"/>
                </a:lnTo>
                <a:lnTo>
                  <a:pt x="1525" y="13"/>
                </a:lnTo>
                <a:lnTo>
                  <a:pt x="1531" y="15"/>
                </a:lnTo>
                <a:lnTo>
                  <a:pt x="1537" y="15"/>
                </a:lnTo>
                <a:lnTo>
                  <a:pt x="1543" y="13"/>
                </a:lnTo>
                <a:lnTo>
                  <a:pt x="1549" y="13"/>
                </a:lnTo>
                <a:lnTo>
                  <a:pt x="1555" y="13"/>
                </a:lnTo>
                <a:lnTo>
                  <a:pt x="1561" y="13"/>
                </a:lnTo>
                <a:lnTo>
                  <a:pt x="1568" y="13"/>
                </a:lnTo>
                <a:lnTo>
                  <a:pt x="1574" y="13"/>
                </a:lnTo>
                <a:lnTo>
                  <a:pt x="1579" y="13"/>
                </a:lnTo>
                <a:lnTo>
                  <a:pt x="1586" y="13"/>
                </a:lnTo>
                <a:lnTo>
                  <a:pt x="1592" y="13"/>
                </a:lnTo>
                <a:lnTo>
                  <a:pt x="1598" y="13"/>
                </a:lnTo>
                <a:lnTo>
                  <a:pt x="1604" y="13"/>
                </a:lnTo>
                <a:lnTo>
                  <a:pt x="1609" y="13"/>
                </a:lnTo>
                <a:lnTo>
                  <a:pt x="1615" y="13"/>
                </a:lnTo>
                <a:lnTo>
                  <a:pt x="1621" y="13"/>
                </a:lnTo>
                <a:lnTo>
                  <a:pt x="1627" y="13"/>
                </a:lnTo>
                <a:lnTo>
                  <a:pt x="1633" y="13"/>
                </a:lnTo>
                <a:lnTo>
                  <a:pt x="1639" y="13"/>
                </a:lnTo>
                <a:lnTo>
                  <a:pt x="1645" y="13"/>
                </a:lnTo>
                <a:lnTo>
                  <a:pt x="1651" y="13"/>
                </a:lnTo>
                <a:lnTo>
                  <a:pt x="1657" y="13"/>
                </a:lnTo>
                <a:lnTo>
                  <a:pt x="1662" y="13"/>
                </a:lnTo>
                <a:lnTo>
                  <a:pt x="1668" y="13"/>
                </a:lnTo>
                <a:lnTo>
                  <a:pt x="1674" y="13"/>
                </a:lnTo>
                <a:lnTo>
                  <a:pt x="1680" y="13"/>
                </a:lnTo>
                <a:lnTo>
                  <a:pt x="1687" y="13"/>
                </a:lnTo>
                <a:lnTo>
                  <a:pt x="1692" y="13"/>
                </a:lnTo>
                <a:lnTo>
                  <a:pt x="1698" y="13"/>
                </a:lnTo>
                <a:lnTo>
                  <a:pt x="1705" y="13"/>
                </a:lnTo>
                <a:lnTo>
                  <a:pt x="1711" y="13"/>
                </a:lnTo>
                <a:lnTo>
                  <a:pt x="1717" y="13"/>
                </a:lnTo>
                <a:lnTo>
                  <a:pt x="1723" y="13"/>
                </a:lnTo>
                <a:lnTo>
                  <a:pt x="1729" y="15"/>
                </a:lnTo>
                <a:lnTo>
                  <a:pt x="1735" y="15"/>
                </a:lnTo>
                <a:lnTo>
                  <a:pt x="1741" y="15"/>
                </a:lnTo>
                <a:lnTo>
                  <a:pt x="1746" y="15"/>
                </a:lnTo>
                <a:lnTo>
                  <a:pt x="1752" y="15"/>
                </a:lnTo>
                <a:lnTo>
                  <a:pt x="1758" y="15"/>
                </a:lnTo>
                <a:lnTo>
                  <a:pt x="1764" y="15"/>
                </a:lnTo>
                <a:lnTo>
                  <a:pt x="1770" y="15"/>
                </a:lnTo>
                <a:lnTo>
                  <a:pt x="1776" y="15"/>
                </a:lnTo>
                <a:lnTo>
                  <a:pt x="1782" y="15"/>
                </a:lnTo>
                <a:lnTo>
                  <a:pt x="1788" y="15"/>
                </a:lnTo>
                <a:lnTo>
                  <a:pt x="1794" y="15"/>
                </a:lnTo>
                <a:lnTo>
                  <a:pt x="1799" y="15"/>
                </a:lnTo>
                <a:lnTo>
                  <a:pt x="1805" y="15"/>
                </a:lnTo>
                <a:lnTo>
                  <a:pt x="1811" y="15"/>
                </a:lnTo>
                <a:lnTo>
                  <a:pt x="1817" y="15"/>
                </a:lnTo>
                <a:lnTo>
                  <a:pt x="1824" y="13"/>
                </a:lnTo>
                <a:lnTo>
                  <a:pt x="1830" y="13"/>
                </a:lnTo>
                <a:lnTo>
                  <a:pt x="1835" y="13"/>
                </a:lnTo>
                <a:lnTo>
                  <a:pt x="1842" y="13"/>
                </a:lnTo>
                <a:lnTo>
                  <a:pt x="1848" y="13"/>
                </a:lnTo>
                <a:lnTo>
                  <a:pt x="1854" y="13"/>
                </a:lnTo>
                <a:lnTo>
                  <a:pt x="1860" y="13"/>
                </a:lnTo>
                <a:lnTo>
                  <a:pt x="1866" y="13"/>
                </a:lnTo>
                <a:lnTo>
                  <a:pt x="1872" y="15"/>
                </a:lnTo>
                <a:lnTo>
                  <a:pt x="1877" y="15"/>
                </a:lnTo>
                <a:lnTo>
                  <a:pt x="1883" y="15"/>
                </a:lnTo>
                <a:lnTo>
                  <a:pt x="1889" y="15"/>
                </a:lnTo>
                <a:lnTo>
                  <a:pt x="1895" y="13"/>
                </a:lnTo>
                <a:lnTo>
                  <a:pt x="1901" y="13"/>
                </a:lnTo>
                <a:lnTo>
                  <a:pt x="1907" y="13"/>
                </a:lnTo>
                <a:lnTo>
                  <a:pt x="1913" y="13"/>
                </a:lnTo>
                <a:lnTo>
                  <a:pt x="1919" y="13"/>
                </a:lnTo>
                <a:lnTo>
                  <a:pt x="1925" y="13"/>
                </a:lnTo>
                <a:lnTo>
                  <a:pt x="1930" y="13"/>
                </a:lnTo>
                <a:lnTo>
                  <a:pt x="1936" y="13"/>
                </a:lnTo>
                <a:lnTo>
                  <a:pt x="1944" y="13"/>
                </a:lnTo>
                <a:lnTo>
                  <a:pt x="1948" y="15"/>
                </a:lnTo>
                <a:lnTo>
                  <a:pt x="1954" y="15"/>
                </a:lnTo>
                <a:lnTo>
                  <a:pt x="1961" y="15"/>
                </a:lnTo>
                <a:lnTo>
                  <a:pt x="1967" y="15"/>
                </a:lnTo>
                <a:lnTo>
                  <a:pt x="1972" y="15"/>
                </a:lnTo>
                <a:lnTo>
                  <a:pt x="1979" y="15"/>
                </a:lnTo>
                <a:lnTo>
                  <a:pt x="1985" y="13"/>
                </a:lnTo>
                <a:lnTo>
                  <a:pt x="1991" y="13"/>
                </a:lnTo>
                <a:lnTo>
                  <a:pt x="1997" y="13"/>
                </a:lnTo>
                <a:lnTo>
                  <a:pt x="2003" y="13"/>
                </a:lnTo>
                <a:lnTo>
                  <a:pt x="2009" y="13"/>
                </a:lnTo>
                <a:lnTo>
                  <a:pt x="2014" y="13"/>
                </a:lnTo>
                <a:lnTo>
                  <a:pt x="2020" y="13"/>
                </a:lnTo>
                <a:lnTo>
                  <a:pt x="2026" y="13"/>
                </a:lnTo>
                <a:lnTo>
                  <a:pt x="2032" y="13"/>
                </a:lnTo>
                <a:lnTo>
                  <a:pt x="2038" y="13"/>
                </a:lnTo>
                <a:lnTo>
                  <a:pt x="2044" y="13"/>
                </a:lnTo>
                <a:lnTo>
                  <a:pt x="2050" y="13"/>
                </a:lnTo>
                <a:lnTo>
                  <a:pt x="2056" y="13"/>
                </a:lnTo>
                <a:lnTo>
                  <a:pt x="2062" y="13"/>
                </a:lnTo>
                <a:lnTo>
                  <a:pt x="2067" y="13"/>
                </a:lnTo>
                <a:lnTo>
                  <a:pt x="2073" y="15"/>
                </a:lnTo>
                <a:lnTo>
                  <a:pt x="2081" y="15"/>
                </a:lnTo>
                <a:lnTo>
                  <a:pt x="2087" y="15"/>
                </a:lnTo>
                <a:lnTo>
                  <a:pt x="2091" y="15"/>
                </a:lnTo>
                <a:lnTo>
                  <a:pt x="2098" y="15"/>
                </a:lnTo>
                <a:lnTo>
                  <a:pt x="2104" y="15"/>
                </a:lnTo>
                <a:lnTo>
                  <a:pt x="2110" y="15"/>
                </a:lnTo>
                <a:lnTo>
                  <a:pt x="2116" y="13"/>
                </a:lnTo>
                <a:lnTo>
                  <a:pt x="2122" y="15"/>
                </a:lnTo>
                <a:lnTo>
                  <a:pt x="2128" y="15"/>
                </a:lnTo>
                <a:lnTo>
                  <a:pt x="2134" y="15"/>
                </a:lnTo>
                <a:lnTo>
                  <a:pt x="2140" y="15"/>
                </a:lnTo>
                <a:lnTo>
                  <a:pt x="2146" y="15"/>
                </a:lnTo>
                <a:lnTo>
                  <a:pt x="2151" y="15"/>
                </a:lnTo>
                <a:lnTo>
                  <a:pt x="2157" y="15"/>
                </a:lnTo>
                <a:lnTo>
                  <a:pt x="2163" y="15"/>
                </a:lnTo>
                <a:lnTo>
                  <a:pt x="2169" y="15"/>
                </a:lnTo>
                <a:lnTo>
                  <a:pt x="2175" y="15"/>
                </a:lnTo>
                <a:lnTo>
                  <a:pt x="2181" y="15"/>
                </a:lnTo>
                <a:lnTo>
                  <a:pt x="2187" y="15"/>
                </a:lnTo>
                <a:lnTo>
                  <a:pt x="2193" y="15"/>
                </a:lnTo>
                <a:lnTo>
                  <a:pt x="2200" y="15"/>
                </a:lnTo>
              </a:path>
            </a:pathLst>
          </a:custGeom>
          <a:noFill/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Rectangle 411"/>
          <p:cNvSpPr>
            <a:spLocks noChangeArrowheads="1"/>
          </p:cNvSpPr>
          <p:nvPr/>
        </p:nvSpPr>
        <p:spPr bwMode="auto">
          <a:xfrm rot="-5400000">
            <a:off x="4002088" y="5562600"/>
            <a:ext cx="257175" cy="9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>
                <a:solidFill>
                  <a:srgbClr val="000000"/>
                </a:solidFill>
                <a:latin typeface="Arial" charset="0"/>
              </a:rPr>
              <a:t> 22.834</a:t>
            </a:r>
          </a:p>
        </p:txBody>
      </p:sp>
      <p:sp>
        <p:nvSpPr>
          <p:cNvPr id="110606" name="Freeform 412"/>
          <p:cNvSpPr>
            <a:spLocks noChangeArrowheads="1"/>
          </p:cNvSpPr>
          <p:nvPr/>
        </p:nvSpPr>
        <p:spPr bwMode="auto">
          <a:xfrm>
            <a:off x="3995738" y="5808663"/>
            <a:ext cx="331787" cy="7937"/>
          </a:xfrm>
          <a:custGeom>
            <a:avLst/>
            <a:gdLst>
              <a:gd name="T0" fmla="*/ 0 w 418"/>
              <a:gd name="T1" fmla="*/ 2147483647 h 9"/>
              <a:gd name="T2" fmla="*/ 0 w 418"/>
              <a:gd name="T3" fmla="*/ 2147483647 h 9"/>
              <a:gd name="T4" fmla="*/ 2147483647 w 418"/>
              <a:gd name="T5" fmla="*/ 0 h 9"/>
              <a:gd name="T6" fmla="*/ 2147483647 w 418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418"/>
              <a:gd name="T13" fmla="*/ 0 h 9"/>
              <a:gd name="T14" fmla="*/ 418 w 418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8" h="9">
                <a:moveTo>
                  <a:pt x="0" y="9"/>
                </a:moveTo>
                <a:lnTo>
                  <a:pt x="0" y="9"/>
                </a:lnTo>
                <a:lnTo>
                  <a:pt x="418" y="0"/>
                </a:lnTo>
              </a:path>
            </a:pathLst>
          </a:custGeom>
          <a:noFill/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413"/>
          <p:cNvSpPr>
            <a:spLocks noChangeShapeType="1"/>
          </p:cNvSpPr>
          <p:nvPr/>
        </p:nvSpPr>
        <p:spPr bwMode="auto">
          <a:xfrm flipV="1">
            <a:off x="3995738" y="5775325"/>
            <a:ext cx="1587" cy="52388"/>
          </a:xfrm>
          <a:prstGeom prst="line">
            <a:avLst/>
          </a:prstGeom>
          <a:noFill/>
          <a:ln w="1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08" name="Line 414"/>
          <p:cNvSpPr>
            <a:spLocks noChangeShapeType="1"/>
          </p:cNvSpPr>
          <p:nvPr/>
        </p:nvSpPr>
        <p:spPr bwMode="auto">
          <a:xfrm>
            <a:off x="4327525" y="5808663"/>
            <a:ext cx="1588" cy="30162"/>
          </a:xfrm>
          <a:prstGeom prst="line">
            <a:avLst/>
          </a:prstGeom>
          <a:noFill/>
          <a:ln w="1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09" name="Rectangle 415"/>
          <p:cNvSpPr>
            <a:spLocks noChangeArrowheads="1"/>
          </p:cNvSpPr>
          <p:nvPr/>
        </p:nvSpPr>
        <p:spPr bwMode="auto">
          <a:xfrm rot="-5400000">
            <a:off x="5832475" y="5149850"/>
            <a:ext cx="257175" cy="9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>
                <a:solidFill>
                  <a:srgbClr val="000000"/>
                </a:solidFill>
                <a:latin typeface="Arial" charset="0"/>
              </a:rPr>
              <a:t> 32.529</a:t>
            </a:r>
          </a:p>
        </p:txBody>
      </p:sp>
      <p:sp>
        <p:nvSpPr>
          <p:cNvPr id="110610" name="Freeform 416"/>
          <p:cNvSpPr>
            <a:spLocks noChangeArrowheads="1"/>
          </p:cNvSpPr>
          <p:nvPr/>
        </p:nvSpPr>
        <p:spPr bwMode="auto">
          <a:xfrm>
            <a:off x="5911850" y="5803900"/>
            <a:ext cx="157163" cy="4763"/>
          </a:xfrm>
          <a:custGeom>
            <a:avLst/>
            <a:gdLst>
              <a:gd name="T0" fmla="*/ 0 w 197"/>
              <a:gd name="T1" fmla="*/ 2147483647 h 4"/>
              <a:gd name="T2" fmla="*/ 0 w 197"/>
              <a:gd name="T3" fmla="*/ 2147483647 h 4"/>
              <a:gd name="T4" fmla="*/ 2147483647 w 197"/>
              <a:gd name="T5" fmla="*/ 2147483647 h 4"/>
              <a:gd name="T6" fmla="*/ 2147483647 w 197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4"/>
              <a:gd name="T14" fmla="*/ 197 w 197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4">
                <a:moveTo>
                  <a:pt x="0" y="4"/>
                </a:moveTo>
                <a:lnTo>
                  <a:pt x="0" y="4"/>
                </a:lnTo>
                <a:lnTo>
                  <a:pt x="197" y="1"/>
                </a:lnTo>
                <a:lnTo>
                  <a:pt x="197" y="0"/>
                </a:lnTo>
              </a:path>
            </a:pathLst>
          </a:custGeom>
          <a:noFill/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Line 417"/>
          <p:cNvSpPr>
            <a:spLocks noChangeShapeType="1"/>
          </p:cNvSpPr>
          <p:nvPr/>
        </p:nvSpPr>
        <p:spPr bwMode="auto">
          <a:xfrm flipV="1">
            <a:off x="5911850" y="5767388"/>
            <a:ext cx="1588" cy="52387"/>
          </a:xfrm>
          <a:prstGeom prst="line">
            <a:avLst/>
          </a:prstGeom>
          <a:noFill/>
          <a:ln w="1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12" name="Line 418"/>
          <p:cNvSpPr>
            <a:spLocks noChangeShapeType="1"/>
          </p:cNvSpPr>
          <p:nvPr/>
        </p:nvSpPr>
        <p:spPr bwMode="auto">
          <a:xfrm>
            <a:off x="6069013" y="5803900"/>
            <a:ext cx="1587" cy="30163"/>
          </a:xfrm>
          <a:prstGeom prst="line">
            <a:avLst/>
          </a:prstGeom>
          <a:noFill/>
          <a:ln w="1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13" name="Line 419"/>
          <p:cNvSpPr>
            <a:spLocks noChangeShapeType="1"/>
          </p:cNvSpPr>
          <p:nvPr/>
        </p:nvSpPr>
        <p:spPr bwMode="auto">
          <a:xfrm>
            <a:off x="1295400" y="4953000"/>
            <a:ext cx="700563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14" name="Text Box 420"/>
          <p:cNvSpPr txBox="1">
            <a:spLocks noChangeArrowheads="1"/>
          </p:cNvSpPr>
          <p:nvPr/>
        </p:nvSpPr>
        <p:spPr bwMode="auto">
          <a:xfrm>
            <a:off x="2117725" y="1857375"/>
            <a:ext cx="12049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EIC 239</a:t>
            </a:r>
          </a:p>
        </p:txBody>
      </p:sp>
      <p:sp>
        <p:nvSpPr>
          <p:cNvPr id="110615" name="Text Box 421"/>
          <p:cNvSpPr txBox="1">
            <a:spLocks noChangeArrowheads="1"/>
          </p:cNvSpPr>
          <p:nvPr/>
        </p:nvSpPr>
        <p:spPr bwMode="auto">
          <a:xfrm>
            <a:off x="2041525" y="3000375"/>
            <a:ext cx="12049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EIC 231</a:t>
            </a:r>
          </a:p>
        </p:txBody>
      </p:sp>
      <p:sp>
        <p:nvSpPr>
          <p:cNvPr id="110616" name="Text Box 422"/>
          <p:cNvSpPr txBox="1">
            <a:spLocks noChangeArrowheads="1"/>
          </p:cNvSpPr>
          <p:nvPr/>
        </p:nvSpPr>
        <p:spPr bwMode="auto">
          <a:xfrm>
            <a:off x="2193925" y="3990975"/>
            <a:ext cx="12049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EIC 219</a:t>
            </a:r>
          </a:p>
        </p:txBody>
      </p:sp>
      <p:sp>
        <p:nvSpPr>
          <p:cNvPr id="110617" name="Text Box 423"/>
          <p:cNvSpPr txBox="1">
            <a:spLocks noChangeArrowheads="1"/>
          </p:cNvSpPr>
          <p:nvPr/>
        </p:nvSpPr>
        <p:spPr bwMode="auto">
          <a:xfrm>
            <a:off x="2270125" y="4981575"/>
            <a:ext cx="12049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EIC 345</a:t>
            </a:r>
          </a:p>
        </p:txBody>
      </p:sp>
      <p:sp>
        <p:nvSpPr>
          <p:cNvPr id="110618" name="Text Box 424"/>
          <p:cNvSpPr txBox="1">
            <a:spLocks noChangeArrowheads="1"/>
          </p:cNvSpPr>
          <p:nvPr/>
        </p:nvSpPr>
        <p:spPr bwMode="auto">
          <a:xfrm>
            <a:off x="3565525" y="1954213"/>
            <a:ext cx="1712913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0000"/>
                </a:solidFill>
              </a:rPr>
              <a:t>Bentazone 8 ug/ml</a:t>
            </a:r>
          </a:p>
        </p:txBody>
      </p:sp>
      <p:sp>
        <p:nvSpPr>
          <p:cNvPr id="110619" name="Text Box 425"/>
          <p:cNvSpPr txBox="1">
            <a:spLocks noChangeArrowheads="1"/>
          </p:cNvSpPr>
          <p:nvPr/>
        </p:nvSpPr>
        <p:spPr bwMode="auto">
          <a:xfrm>
            <a:off x="5089525" y="3097213"/>
            <a:ext cx="1430338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0000"/>
                </a:solidFill>
              </a:rPr>
              <a:t>Diuron 9 ug/ml</a:t>
            </a:r>
          </a:p>
        </p:txBody>
      </p:sp>
      <p:sp>
        <p:nvSpPr>
          <p:cNvPr id="110620" name="Text Box 426"/>
          <p:cNvSpPr txBox="1">
            <a:spLocks noChangeArrowheads="1"/>
          </p:cNvSpPr>
          <p:nvPr/>
        </p:nvSpPr>
        <p:spPr bwMode="auto">
          <a:xfrm>
            <a:off x="4556125" y="3935413"/>
            <a:ext cx="1357313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0000"/>
                </a:solidFill>
              </a:rPr>
              <a:t>2,4D 24 ug/ml</a:t>
            </a:r>
          </a:p>
        </p:txBody>
      </p:sp>
      <p:sp>
        <p:nvSpPr>
          <p:cNvPr id="110621" name="Text Box 427"/>
          <p:cNvSpPr txBox="1">
            <a:spLocks noChangeArrowheads="1"/>
          </p:cNvSpPr>
          <p:nvPr/>
        </p:nvSpPr>
        <p:spPr bwMode="auto">
          <a:xfrm>
            <a:off x="6324600" y="5092700"/>
            <a:ext cx="16208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0000"/>
                </a:solidFill>
              </a:rPr>
              <a:t>Orizalin 27 ug/ml</a:t>
            </a:r>
          </a:p>
        </p:txBody>
      </p:sp>
      <p:sp>
        <p:nvSpPr>
          <p:cNvPr id="110622" name="Text Box 429"/>
          <p:cNvSpPr txBox="1">
            <a:spLocks noChangeArrowheads="1"/>
          </p:cNvSpPr>
          <p:nvPr/>
        </p:nvSpPr>
        <p:spPr bwMode="auto">
          <a:xfrm>
            <a:off x="285750" y="6072188"/>
            <a:ext cx="7854950" cy="69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  <a:cs typeface="Arial" charset="0"/>
              </a:rPr>
              <a:t>On recherche dans le chromatogramme la présence d'ions caractéristiques</a:t>
            </a:r>
          </a:p>
          <a:p>
            <a:pPr algn="just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  <a:cs typeface="Arial" charset="0"/>
              </a:rPr>
              <a:t>de rapport m/z = 239; 231; 219; 345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2305050" y="357188"/>
            <a:ext cx="46958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Spectrométrie de masse:</a:t>
            </a: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571625" y="1387475"/>
            <a:ext cx="6018213" cy="511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1. Présentation générale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2. Instrumentation et principe de la mesure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		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2.1. les sources d'ions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2.2. les analyseurs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2.3. les détecteurs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2.4. Principe de la fragmentation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3. Le couplage LC – GC/MS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4. Applications</a:t>
            </a:r>
          </a:p>
        </p:txBody>
      </p:sp>
      <p:sp>
        <p:nvSpPr>
          <p:cNvPr id="4" name="Ellipse 3"/>
          <p:cNvSpPr/>
          <p:nvPr/>
        </p:nvSpPr>
        <p:spPr>
          <a:xfrm>
            <a:off x="1000125" y="5929313"/>
            <a:ext cx="7000875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3330575" y="173038"/>
            <a:ext cx="224155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Application 1</a:t>
            </a:r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Détermination de l’état de charge d’un composé</a:t>
            </a: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3000375" y="1425575"/>
            <a:ext cx="36195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0000"/>
                </a:solidFill>
                <a:latin typeface="Arial" charset="0"/>
              </a:rPr>
              <a:t>On se sert des profils isotopiques </a:t>
            </a:r>
          </a:p>
        </p:txBody>
      </p:sp>
      <p:sp>
        <p:nvSpPr>
          <p:cNvPr id="112645" name="AutoShape 3"/>
          <p:cNvSpPr>
            <a:spLocks noChangeArrowheads="1"/>
          </p:cNvSpPr>
          <p:nvPr/>
        </p:nvSpPr>
        <p:spPr bwMode="auto">
          <a:xfrm>
            <a:off x="2106613" y="1541463"/>
            <a:ext cx="933450" cy="160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Line 4"/>
          <p:cNvSpPr>
            <a:spLocks noChangeShapeType="1"/>
          </p:cNvSpPr>
          <p:nvPr/>
        </p:nvSpPr>
        <p:spPr bwMode="auto">
          <a:xfrm>
            <a:off x="639763" y="4087813"/>
            <a:ext cx="2362200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47" name="Line 5"/>
          <p:cNvSpPr>
            <a:spLocks noChangeShapeType="1"/>
          </p:cNvSpPr>
          <p:nvPr/>
        </p:nvSpPr>
        <p:spPr bwMode="auto">
          <a:xfrm flipV="1">
            <a:off x="1757363" y="2528888"/>
            <a:ext cx="1587" cy="157321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48" name="Text Box 6"/>
          <p:cNvSpPr txBox="1">
            <a:spLocks noChangeArrowheads="1"/>
          </p:cNvSpPr>
          <p:nvPr/>
        </p:nvSpPr>
        <p:spPr bwMode="auto">
          <a:xfrm>
            <a:off x="2921000" y="3889375"/>
            <a:ext cx="50800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m/z</a:t>
            </a:r>
          </a:p>
        </p:txBody>
      </p:sp>
      <p:sp>
        <p:nvSpPr>
          <p:cNvPr id="112649" name="Text Box 7"/>
          <p:cNvSpPr txBox="1">
            <a:spLocks noChangeArrowheads="1"/>
          </p:cNvSpPr>
          <p:nvPr/>
        </p:nvSpPr>
        <p:spPr bwMode="auto">
          <a:xfrm>
            <a:off x="1447800" y="2230438"/>
            <a:ext cx="688975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500.5</a:t>
            </a:r>
          </a:p>
        </p:txBody>
      </p:sp>
      <p:sp>
        <p:nvSpPr>
          <p:cNvPr id="112650" name="Line 8"/>
          <p:cNvSpPr>
            <a:spLocks noChangeShapeType="1"/>
          </p:cNvSpPr>
          <p:nvPr/>
        </p:nvSpPr>
        <p:spPr bwMode="auto">
          <a:xfrm>
            <a:off x="2149475" y="2900363"/>
            <a:ext cx="1588" cy="118586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51" name="Line 9"/>
          <p:cNvSpPr>
            <a:spLocks noChangeShapeType="1"/>
          </p:cNvSpPr>
          <p:nvPr/>
        </p:nvSpPr>
        <p:spPr bwMode="auto">
          <a:xfrm flipV="1">
            <a:off x="2541588" y="3473450"/>
            <a:ext cx="1587" cy="61753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52" name="Text Box 10"/>
          <p:cNvSpPr txBox="1">
            <a:spLocks noChangeArrowheads="1"/>
          </p:cNvSpPr>
          <p:nvPr/>
        </p:nvSpPr>
        <p:spPr bwMode="auto">
          <a:xfrm>
            <a:off x="1874838" y="2609850"/>
            <a:ext cx="68897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501.5</a:t>
            </a:r>
          </a:p>
        </p:txBody>
      </p:sp>
      <p:sp>
        <p:nvSpPr>
          <p:cNvPr id="112653" name="Text Box 11"/>
          <p:cNvSpPr txBox="1">
            <a:spLocks noChangeArrowheads="1"/>
          </p:cNvSpPr>
          <p:nvPr/>
        </p:nvSpPr>
        <p:spPr bwMode="auto">
          <a:xfrm>
            <a:off x="2266950" y="3197225"/>
            <a:ext cx="68897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502.5</a:t>
            </a:r>
          </a:p>
        </p:txBody>
      </p:sp>
      <p:sp>
        <p:nvSpPr>
          <p:cNvPr id="112654" name="Line 13"/>
          <p:cNvSpPr>
            <a:spLocks noChangeShapeType="1"/>
          </p:cNvSpPr>
          <p:nvPr/>
        </p:nvSpPr>
        <p:spPr bwMode="auto">
          <a:xfrm>
            <a:off x="1803400" y="4191000"/>
            <a:ext cx="357188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2655" name="Text Box 14"/>
          <p:cNvSpPr txBox="1">
            <a:spLocks noChangeArrowheads="1"/>
          </p:cNvSpPr>
          <p:nvPr/>
        </p:nvSpPr>
        <p:spPr bwMode="auto">
          <a:xfrm>
            <a:off x="1636713" y="4278313"/>
            <a:ext cx="863600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buFont typeface="Symbol" pitchFamily="16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Symbol" pitchFamily="16" charset="2"/>
              </a:rPr>
              <a:t></a:t>
            </a:r>
            <a:r>
              <a:rPr lang="en-GB" sz="1600">
                <a:solidFill>
                  <a:srgbClr val="000000"/>
                </a:solidFill>
                <a:latin typeface="Arial" charset="0"/>
              </a:rPr>
              <a:t>m/z=1</a:t>
            </a:r>
          </a:p>
        </p:txBody>
      </p:sp>
      <p:sp>
        <p:nvSpPr>
          <p:cNvPr id="112656" name="Text Box 15"/>
          <p:cNvSpPr txBox="1">
            <a:spLocks noChangeArrowheads="1"/>
          </p:cNvSpPr>
          <p:nvPr/>
        </p:nvSpPr>
        <p:spPr bwMode="auto">
          <a:xfrm>
            <a:off x="909638" y="4660900"/>
            <a:ext cx="68072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La différence de masse apportée par la présence d’1 isotope est de 1 Da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donc le rapport m/z varie de </a:t>
            </a:r>
            <a:r>
              <a:rPr lang="en-GB" sz="1600" b="1">
                <a:solidFill>
                  <a:srgbClr val="FF0000"/>
                </a:solidFill>
                <a:latin typeface="Arial" charset="0"/>
              </a:rPr>
              <a:t>1/z</a:t>
            </a:r>
            <a:endParaRPr lang="en-GB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4997450" y="2214563"/>
            <a:ext cx="2789238" cy="2389187"/>
            <a:chOff x="4997450" y="2214563"/>
            <a:chExt cx="2789238" cy="2389187"/>
          </a:xfrm>
        </p:grpSpPr>
        <p:sp>
          <p:nvSpPr>
            <p:cNvPr id="112659" name="Line 4"/>
            <p:cNvSpPr>
              <a:spLocks noChangeShapeType="1"/>
            </p:cNvSpPr>
            <p:nvPr/>
          </p:nvSpPr>
          <p:spPr bwMode="auto">
            <a:xfrm>
              <a:off x="4997450" y="4071938"/>
              <a:ext cx="2362200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660" name="Line 5"/>
            <p:cNvSpPr>
              <a:spLocks noChangeShapeType="1"/>
            </p:cNvSpPr>
            <p:nvPr/>
          </p:nvSpPr>
          <p:spPr bwMode="auto">
            <a:xfrm flipV="1">
              <a:off x="6115050" y="2513013"/>
              <a:ext cx="1588" cy="157321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661" name="Text Box 6"/>
            <p:cNvSpPr txBox="1">
              <a:spLocks noChangeArrowheads="1"/>
            </p:cNvSpPr>
            <p:nvPr/>
          </p:nvSpPr>
          <p:spPr bwMode="auto">
            <a:xfrm>
              <a:off x="7278688" y="3873500"/>
              <a:ext cx="508000" cy="3381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m/z</a:t>
              </a:r>
            </a:p>
          </p:txBody>
        </p:sp>
        <p:sp>
          <p:nvSpPr>
            <p:cNvPr id="112662" name="Text Box 7"/>
            <p:cNvSpPr txBox="1">
              <a:spLocks noChangeArrowheads="1"/>
            </p:cNvSpPr>
            <p:nvPr/>
          </p:nvSpPr>
          <p:spPr bwMode="auto">
            <a:xfrm>
              <a:off x="5805488" y="2214563"/>
              <a:ext cx="688975" cy="338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500.5</a:t>
              </a:r>
            </a:p>
          </p:txBody>
        </p:sp>
        <p:sp>
          <p:nvSpPr>
            <p:cNvPr id="112663" name="Line 8"/>
            <p:cNvSpPr>
              <a:spLocks noChangeShapeType="1"/>
            </p:cNvSpPr>
            <p:nvPr/>
          </p:nvSpPr>
          <p:spPr bwMode="auto">
            <a:xfrm>
              <a:off x="6507163" y="2884488"/>
              <a:ext cx="1587" cy="118586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664" name="Line 9"/>
            <p:cNvSpPr>
              <a:spLocks noChangeShapeType="1"/>
            </p:cNvSpPr>
            <p:nvPr/>
          </p:nvSpPr>
          <p:spPr bwMode="auto">
            <a:xfrm flipV="1">
              <a:off x="6899275" y="3457575"/>
              <a:ext cx="1588" cy="6175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665" name="Text Box 10"/>
            <p:cNvSpPr txBox="1">
              <a:spLocks noChangeArrowheads="1"/>
            </p:cNvSpPr>
            <p:nvPr/>
          </p:nvSpPr>
          <p:spPr bwMode="auto">
            <a:xfrm>
              <a:off x="6232525" y="2593975"/>
              <a:ext cx="695325" cy="341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501.0</a:t>
              </a:r>
            </a:p>
          </p:txBody>
        </p:sp>
        <p:sp>
          <p:nvSpPr>
            <p:cNvPr id="112666" name="Text Box 11"/>
            <p:cNvSpPr txBox="1">
              <a:spLocks noChangeArrowheads="1"/>
            </p:cNvSpPr>
            <p:nvPr/>
          </p:nvSpPr>
          <p:spPr bwMode="auto">
            <a:xfrm>
              <a:off x="6624638" y="3181350"/>
              <a:ext cx="688975" cy="3381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501.5</a:t>
              </a:r>
            </a:p>
          </p:txBody>
        </p:sp>
        <p:sp>
          <p:nvSpPr>
            <p:cNvPr id="112667" name="Line 13"/>
            <p:cNvSpPr>
              <a:spLocks noChangeShapeType="1"/>
            </p:cNvSpPr>
            <p:nvPr/>
          </p:nvSpPr>
          <p:spPr bwMode="auto">
            <a:xfrm>
              <a:off x="6161088" y="4175125"/>
              <a:ext cx="357187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668" name="Text Box 14"/>
            <p:cNvSpPr txBox="1">
              <a:spLocks noChangeArrowheads="1"/>
            </p:cNvSpPr>
            <p:nvPr/>
          </p:nvSpPr>
          <p:spPr bwMode="auto">
            <a:xfrm>
              <a:off x="5994400" y="4262438"/>
              <a:ext cx="1044575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buFont typeface="Symbol" pitchFamily="16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Symbol" pitchFamily="16" charset="2"/>
                </a:rPr>
                <a:t></a:t>
              </a: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m/z=0,5</a:t>
              </a:r>
            </a:p>
          </p:txBody>
        </p:sp>
      </p:grp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786063" y="5572125"/>
            <a:ext cx="3144837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Si		z=1	    	</a:t>
            </a:r>
            <a:r>
              <a:rPr lang="en-GB" sz="1600">
                <a:solidFill>
                  <a:srgbClr val="000000"/>
                </a:solidFill>
                <a:latin typeface="Symbol" pitchFamily="16" charset="2"/>
              </a:rPr>
              <a:t></a:t>
            </a:r>
            <a:r>
              <a:rPr lang="en-GB" sz="1600">
                <a:solidFill>
                  <a:srgbClr val="000000"/>
                </a:solidFill>
                <a:latin typeface="Arial" charset="0"/>
              </a:rPr>
              <a:t>m/z=1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	 	   	z=2		</a:t>
            </a:r>
            <a:r>
              <a:rPr lang="en-GB" sz="1600">
                <a:solidFill>
                  <a:srgbClr val="000000"/>
                </a:solidFill>
                <a:latin typeface="Symbol" pitchFamily="16" charset="2"/>
              </a:rPr>
              <a:t></a:t>
            </a:r>
            <a:r>
              <a:rPr lang="en-GB" sz="1600">
                <a:solidFill>
                  <a:srgbClr val="000000"/>
                </a:solidFill>
                <a:latin typeface="Arial" charset="0"/>
              </a:rPr>
              <a:t>m/z=0.5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		   	 z=3		</a:t>
            </a:r>
            <a:r>
              <a:rPr lang="en-GB" sz="1600">
                <a:solidFill>
                  <a:srgbClr val="000000"/>
                </a:solidFill>
                <a:latin typeface="Symbol" pitchFamily="16" charset="2"/>
              </a:rPr>
              <a:t></a:t>
            </a:r>
            <a:r>
              <a:rPr lang="en-GB" sz="1600">
                <a:solidFill>
                  <a:srgbClr val="000000"/>
                </a:solidFill>
                <a:latin typeface="Arial" charset="0"/>
              </a:rPr>
              <a:t>m/z=0.33  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			 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3330575" y="173038"/>
            <a:ext cx="224155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Application 1</a:t>
            </a: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Détermination de l’état de charge d’un composé</a:t>
            </a: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1366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2951163"/>
            <a:ext cx="7562850" cy="311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3669" name="Text Box 2"/>
          <p:cNvSpPr txBox="1">
            <a:spLocks noChangeArrowheads="1"/>
          </p:cNvSpPr>
          <p:nvPr/>
        </p:nvSpPr>
        <p:spPr bwMode="auto">
          <a:xfrm>
            <a:off x="2916238" y="3387725"/>
            <a:ext cx="7413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562.27</a:t>
            </a:r>
          </a:p>
        </p:txBody>
      </p:sp>
      <p:sp>
        <p:nvSpPr>
          <p:cNvPr id="113670" name="Text Box 3"/>
          <p:cNvSpPr txBox="1">
            <a:spLocks noChangeArrowheads="1"/>
          </p:cNvSpPr>
          <p:nvPr/>
        </p:nvSpPr>
        <p:spPr bwMode="auto">
          <a:xfrm>
            <a:off x="5680075" y="5221288"/>
            <a:ext cx="741363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842.97</a:t>
            </a:r>
          </a:p>
        </p:txBody>
      </p:sp>
      <p:grpSp>
        <p:nvGrpSpPr>
          <p:cNvPr id="2" name="Groupe 227"/>
          <p:cNvGrpSpPr>
            <a:grpSpLocks/>
          </p:cNvGrpSpPr>
          <p:nvPr/>
        </p:nvGrpSpPr>
        <p:grpSpPr bwMode="auto">
          <a:xfrm>
            <a:off x="7153275" y="754063"/>
            <a:ext cx="1630363" cy="1246187"/>
            <a:chOff x="7153275" y="1493833"/>
            <a:chExt cx="1630363" cy="1246178"/>
          </a:xfrm>
        </p:grpSpPr>
        <p:sp>
          <p:nvSpPr>
            <p:cNvPr id="113891" name="Text Box 221"/>
            <p:cNvSpPr txBox="1">
              <a:spLocks noChangeArrowheads="1"/>
            </p:cNvSpPr>
            <p:nvPr/>
          </p:nvSpPr>
          <p:spPr bwMode="auto">
            <a:xfrm>
              <a:off x="7245350" y="1517636"/>
              <a:ext cx="1271588" cy="3381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buFont typeface="Symbol" pitchFamily="16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0000"/>
                  </a:solidFill>
                  <a:latin typeface="Symbol" pitchFamily="16" charset="2"/>
                </a:rPr>
                <a:t></a:t>
              </a:r>
              <a:r>
                <a:rPr lang="en-GB" sz="1600" b="1">
                  <a:solidFill>
                    <a:srgbClr val="FF0000"/>
                  </a:solidFill>
                  <a:latin typeface="Arial" charset="0"/>
                </a:rPr>
                <a:t>m/z = 0.32</a:t>
              </a:r>
            </a:p>
          </p:txBody>
        </p:sp>
        <p:sp>
          <p:nvSpPr>
            <p:cNvPr id="113892" name="Text Box 222"/>
            <p:cNvSpPr txBox="1">
              <a:spLocks noChangeArrowheads="1"/>
            </p:cNvSpPr>
            <p:nvPr/>
          </p:nvSpPr>
          <p:spPr bwMode="auto">
            <a:xfrm>
              <a:off x="7153275" y="2108186"/>
              <a:ext cx="1630363" cy="631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0000"/>
                  </a:solidFill>
                  <a:latin typeface="Arial" charset="0"/>
                </a:rPr>
                <a:t>z = 3 </a:t>
              </a:r>
            </a:p>
            <a:p>
              <a:pPr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0000"/>
                  </a:solidFill>
                  <a:latin typeface="Arial" charset="0"/>
                </a:rPr>
                <a:t>M = 1682.85 Da</a:t>
              </a:r>
            </a:p>
          </p:txBody>
        </p:sp>
        <p:sp>
          <p:nvSpPr>
            <p:cNvPr id="113893" name="Line 223"/>
            <p:cNvSpPr>
              <a:spLocks noChangeShapeType="1"/>
            </p:cNvSpPr>
            <p:nvPr/>
          </p:nvSpPr>
          <p:spPr bwMode="auto">
            <a:xfrm>
              <a:off x="7926388" y="1822436"/>
              <a:ext cx="1587" cy="287338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894" name="Rectangle 224"/>
            <p:cNvSpPr>
              <a:spLocks noChangeArrowheads="1"/>
            </p:cNvSpPr>
            <p:nvPr/>
          </p:nvSpPr>
          <p:spPr bwMode="auto">
            <a:xfrm>
              <a:off x="7212013" y="1493833"/>
              <a:ext cx="1498600" cy="1220787"/>
            </a:xfrm>
            <a:prstGeom prst="rect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e 232"/>
          <p:cNvGrpSpPr>
            <a:grpSpLocks/>
          </p:cNvGrpSpPr>
          <p:nvPr/>
        </p:nvGrpSpPr>
        <p:grpSpPr bwMode="auto">
          <a:xfrm>
            <a:off x="3214688" y="1928813"/>
            <a:ext cx="4900612" cy="3786187"/>
            <a:chOff x="3214679" y="1928802"/>
            <a:chExt cx="4900621" cy="3786215"/>
          </a:xfrm>
        </p:grpSpPr>
        <p:grpSp>
          <p:nvGrpSpPr>
            <p:cNvPr id="113673" name="Group 4"/>
            <p:cNvGrpSpPr>
              <a:grpSpLocks/>
            </p:cNvGrpSpPr>
            <p:nvPr/>
          </p:nvGrpSpPr>
          <p:grpSpPr bwMode="auto">
            <a:xfrm>
              <a:off x="3967163" y="1928802"/>
              <a:ext cx="4148137" cy="2101850"/>
              <a:chOff x="2499" y="826"/>
              <a:chExt cx="2613" cy="1324"/>
            </a:xfrm>
          </p:grpSpPr>
          <p:sp>
            <p:nvSpPr>
              <p:cNvPr id="113676" name="Line 5"/>
              <p:cNvSpPr>
                <a:spLocks noChangeShapeType="1"/>
              </p:cNvSpPr>
              <p:nvPr/>
            </p:nvSpPr>
            <p:spPr bwMode="auto">
              <a:xfrm flipH="1">
                <a:off x="2712" y="1987"/>
                <a:ext cx="2220" cy="1"/>
              </a:xfrm>
              <a:prstGeom prst="line">
                <a:avLst/>
              </a:prstGeom>
              <a:noFill/>
              <a:ln w="32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7" name="Line 6"/>
              <p:cNvSpPr>
                <a:spLocks noChangeShapeType="1"/>
              </p:cNvSpPr>
              <p:nvPr/>
            </p:nvSpPr>
            <p:spPr bwMode="auto">
              <a:xfrm flipV="1">
                <a:off x="2715" y="1985"/>
                <a:ext cx="1" cy="4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8" name="Line 7"/>
              <p:cNvSpPr>
                <a:spLocks noChangeShapeType="1"/>
              </p:cNvSpPr>
              <p:nvPr/>
            </p:nvSpPr>
            <p:spPr bwMode="auto">
              <a:xfrm flipV="1">
                <a:off x="3031" y="1985"/>
                <a:ext cx="1" cy="4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9" name="Line 8"/>
              <p:cNvSpPr>
                <a:spLocks noChangeShapeType="1"/>
              </p:cNvSpPr>
              <p:nvPr/>
            </p:nvSpPr>
            <p:spPr bwMode="auto">
              <a:xfrm flipV="1">
                <a:off x="3348" y="1985"/>
                <a:ext cx="1" cy="4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80" name="Line 9"/>
              <p:cNvSpPr>
                <a:spLocks noChangeShapeType="1"/>
              </p:cNvSpPr>
              <p:nvPr/>
            </p:nvSpPr>
            <p:spPr bwMode="auto">
              <a:xfrm flipV="1">
                <a:off x="3665" y="1985"/>
                <a:ext cx="1" cy="4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81" name="Line 10"/>
              <p:cNvSpPr>
                <a:spLocks noChangeShapeType="1"/>
              </p:cNvSpPr>
              <p:nvPr/>
            </p:nvSpPr>
            <p:spPr bwMode="auto">
              <a:xfrm flipV="1">
                <a:off x="3981" y="1985"/>
                <a:ext cx="1" cy="4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82" name="Line 11"/>
              <p:cNvSpPr>
                <a:spLocks noChangeShapeType="1"/>
              </p:cNvSpPr>
              <p:nvPr/>
            </p:nvSpPr>
            <p:spPr bwMode="auto">
              <a:xfrm flipV="1">
                <a:off x="4297" y="1985"/>
                <a:ext cx="1" cy="4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83" name="Line 12"/>
              <p:cNvSpPr>
                <a:spLocks noChangeShapeType="1"/>
              </p:cNvSpPr>
              <p:nvPr/>
            </p:nvSpPr>
            <p:spPr bwMode="auto">
              <a:xfrm flipV="1">
                <a:off x="4615" y="1985"/>
                <a:ext cx="1" cy="4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84" name="Line 13"/>
              <p:cNvSpPr>
                <a:spLocks noChangeShapeType="1"/>
              </p:cNvSpPr>
              <p:nvPr/>
            </p:nvSpPr>
            <p:spPr bwMode="auto">
              <a:xfrm flipV="1">
                <a:off x="4930" y="1985"/>
                <a:ext cx="1" cy="4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85" name="Rectangle 14"/>
              <p:cNvSpPr>
                <a:spLocks noChangeArrowheads="1"/>
              </p:cNvSpPr>
              <p:nvPr/>
            </p:nvSpPr>
            <p:spPr bwMode="auto">
              <a:xfrm>
                <a:off x="2665" y="2026"/>
                <a:ext cx="173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559</a:t>
                </a:r>
              </a:p>
            </p:txBody>
          </p:sp>
          <p:sp>
            <p:nvSpPr>
              <p:cNvPr id="113686" name="Rectangle 15"/>
              <p:cNvSpPr>
                <a:spLocks noChangeArrowheads="1"/>
              </p:cNvSpPr>
              <p:nvPr/>
            </p:nvSpPr>
            <p:spPr bwMode="auto">
              <a:xfrm>
                <a:off x="2981" y="2026"/>
                <a:ext cx="173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560</a:t>
                </a:r>
              </a:p>
            </p:txBody>
          </p:sp>
          <p:sp>
            <p:nvSpPr>
              <p:cNvPr id="113687" name="Rectangle 16"/>
              <p:cNvSpPr>
                <a:spLocks noChangeArrowheads="1"/>
              </p:cNvSpPr>
              <p:nvPr/>
            </p:nvSpPr>
            <p:spPr bwMode="auto">
              <a:xfrm>
                <a:off x="3300" y="2026"/>
                <a:ext cx="173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561</a:t>
                </a:r>
              </a:p>
            </p:txBody>
          </p:sp>
          <p:sp>
            <p:nvSpPr>
              <p:cNvPr id="113688" name="Rectangle 17"/>
              <p:cNvSpPr>
                <a:spLocks noChangeArrowheads="1"/>
              </p:cNvSpPr>
              <p:nvPr/>
            </p:nvSpPr>
            <p:spPr bwMode="auto">
              <a:xfrm>
                <a:off x="3613" y="2026"/>
                <a:ext cx="173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562</a:t>
                </a:r>
              </a:p>
            </p:txBody>
          </p:sp>
          <p:sp>
            <p:nvSpPr>
              <p:cNvPr id="113689" name="Rectangle 18"/>
              <p:cNvSpPr>
                <a:spLocks noChangeArrowheads="1"/>
              </p:cNvSpPr>
              <p:nvPr/>
            </p:nvSpPr>
            <p:spPr bwMode="auto">
              <a:xfrm>
                <a:off x="3931" y="2026"/>
                <a:ext cx="173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563</a:t>
                </a:r>
              </a:p>
            </p:txBody>
          </p:sp>
          <p:sp>
            <p:nvSpPr>
              <p:cNvPr id="113690" name="Rectangle 19"/>
              <p:cNvSpPr>
                <a:spLocks noChangeArrowheads="1"/>
              </p:cNvSpPr>
              <p:nvPr/>
            </p:nvSpPr>
            <p:spPr bwMode="auto">
              <a:xfrm>
                <a:off x="4246" y="2026"/>
                <a:ext cx="173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564</a:t>
                </a:r>
              </a:p>
            </p:txBody>
          </p:sp>
          <p:sp>
            <p:nvSpPr>
              <p:cNvPr id="113691" name="Rectangle 20"/>
              <p:cNvSpPr>
                <a:spLocks noChangeArrowheads="1"/>
              </p:cNvSpPr>
              <p:nvPr/>
            </p:nvSpPr>
            <p:spPr bwMode="auto">
              <a:xfrm>
                <a:off x="4563" y="2026"/>
                <a:ext cx="173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565</a:t>
                </a:r>
              </a:p>
            </p:txBody>
          </p:sp>
          <p:sp>
            <p:nvSpPr>
              <p:cNvPr id="113692" name="Rectangle 21"/>
              <p:cNvSpPr>
                <a:spLocks noChangeArrowheads="1"/>
              </p:cNvSpPr>
              <p:nvPr/>
            </p:nvSpPr>
            <p:spPr bwMode="auto">
              <a:xfrm>
                <a:off x="4880" y="2026"/>
                <a:ext cx="173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566</a:t>
                </a:r>
              </a:p>
            </p:txBody>
          </p:sp>
          <p:sp>
            <p:nvSpPr>
              <p:cNvPr id="113693" name="Rectangle 22"/>
              <p:cNvSpPr>
                <a:spLocks noChangeArrowheads="1"/>
              </p:cNvSpPr>
              <p:nvPr/>
            </p:nvSpPr>
            <p:spPr bwMode="auto">
              <a:xfrm>
                <a:off x="4945" y="1883"/>
                <a:ext cx="168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m/z</a:t>
                </a:r>
              </a:p>
            </p:txBody>
          </p:sp>
          <p:sp>
            <p:nvSpPr>
              <p:cNvPr id="113694" name="Line 23"/>
              <p:cNvSpPr>
                <a:spLocks noChangeShapeType="1"/>
              </p:cNvSpPr>
              <p:nvPr/>
            </p:nvSpPr>
            <p:spPr bwMode="auto">
              <a:xfrm>
                <a:off x="2714" y="948"/>
                <a:ext cx="1" cy="1038"/>
              </a:xfrm>
              <a:prstGeom prst="line">
                <a:avLst/>
              </a:prstGeom>
              <a:noFill/>
              <a:ln w="32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95" name="Line 24"/>
              <p:cNvSpPr>
                <a:spLocks noChangeShapeType="1"/>
              </p:cNvSpPr>
              <p:nvPr/>
            </p:nvSpPr>
            <p:spPr bwMode="auto">
              <a:xfrm>
                <a:off x="2699" y="948"/>
                <a:ext cx="16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96" name="Line 25"/>
              <p:cNvSpPr>
                <a:spLocks noChangeShapeType="1"/>
              </p:cNvSpPr>
              <p:nvPr/>
            </p:nvSpPr>
            <p:spPr bwMode="auto">
              <a:xfrm>
                <a:off x="2706" y="1051"/>
                <a:ext cx="8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97" name="Line 26"/>
              <p:cNvSpPr>
                <a:spLocks noChangeShapeType="1"/>
              </p:cNvSpPr>
              <p:nvPr/>
            </p:nvSpPr>
            <p:spPr bwMode="auto">
              <a:xfrm>
                <a:off x="2706" y="1155"/>
                <a:ext cx="8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98" name="Line 27"/>
              <p:cNvSpPr>
                <a:spLocks noChangeShapeType="1"/>
              </p:cNvSpPr>
              <p:nvPr/>
            </p:nvSpPr>
            <p:spPr bwMode="auto">
              <a:xfrm>
                <a:off x="2706" y="1257"/>
                <a:ext cx="8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99" name="Line 28"/>
              <p:cNvSpPr>
                <a:spLocks noChangeShapeType="1"/>
              </p:cNvSpPr>
              <p:nvPr/>
            </p:nvSpPr>
            <p:spPr bwMode="auto">
              <a:xfrm>
                <a:off x="2706" y="1361"/>
                <a:ext cx="8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00" name="Line 29"/>
              <p:cNvSpPr>
                <a:spLocks noChangeShapeType="1"/>
              </p:cNvSpPr>
              <p:nvPr/>
            </p:nvSpPr>
            <p:spPr bwMode="auto">
              <a:xfrm>
                <a:off x="2699" y="1466"/>
                <a:ext cx="16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01" name="Line 30"/>
              <p:cNvSpPr>
                <a:spLocks noChangeShapeType="1"/>
              </p:cNvSpPr>
              <p:nvPr/>
            </p:nvSpPr>
            <p:spPr bwMode="auto">
              <a:xfrm>
                <a:off x="2706" y="1569"/>
                <a:ext cx="8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02" name="Line 31"/>
              <p:cNvSpPr>
                <a:spLocks noChangeShapeType="1"/>
              </p:cNvSpPr>
              <p:nvPr/>
            </p:nvSpPr>
            <p:spPr bwMode="auto">
              <a:xfrm>
                <a:off x="2706" y="1674"/>
                <a:ext cx="8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03" name="Line 32"/>
              <p:cNvSpPr>
                <a:spLocks noChangeShapeType="1"/>
              </p:cNvSpPr>
              <p:nvPr/>
            </p:nvSpPr>
            <p:spPr bwMode="auto">
              <a:xfrm>
                <a:off x="2706" y="1775"/>
                <a:ext cx="8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04" name="Line 33"/>
              <p:cNvSpPr>
                <a:spLocks noChangeShapeType="1"/>
              </p:cNvSpPr>
              <p:nvPr/>
            </p:nvSpPr>
            <p:spPr bwMode="auto">
              <a:xfrm>
                <a:off x="2706" y="1879"/>
                <a:ext cx="8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05" name="Line 34"/>
              <p:cNvSpPr>
                <a:spLocks noChangeShapeType="1"/>
              </p:cNvSpPr>
              <p:nvPr/>
            </p:nvSpPr>
            <p:spPr bwMode="auto">
              <a:xfrm>
                <a:off x="2699" y="1984"/>
                <a:ext cx="16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06" name="Rectangle 35"/>
              <p:cNvSpPr>
                <a:spLocks noChangeArrowheads="1"/>
              </p:cNvSpPr>
              <p:nvPr/>
            </p:nvSpPr>
            <p:spPr bwMode="auto">
              <a:xfrm>
                <a:off x="2627" y="1900"/>
                <a:ext cx="58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113707" name="Rectangle 36"/>
              <p:cNvSpPr>
                <a:spLocks noChangeArrowheads="1"/>
              </p:cNvSpPr>
              <p:nvPr/>
            </p:nvSpPr>
            <p:spPr bwMode="auto">
              <a:xfrm>
                <a:off x="2499" y="879"/>
                <a:ext cx="173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13708" name="Rectangle 37"/>
              <p:cNvSpPr>
                <a:spLocks noChangeArrowheads="1"/>
              </p:cNvSpPr>
              <p:nvPr/>
            </p:nvSpPr>
            <p:spPr bwMode="auto">
              <a:xfrm>
                <a:off x="2582" y="1397"/>
                <a:ext cx="93" cy="1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300">
                    <a:solidFill>
                      <a:srgbClr val="000000"/>
                    </a:solidFill>
                    <a:latin typeface="Arial" charset="0"/>
                  </a:rPr>
                  <a:t>%</a:t>
                </a:r>
              </a:p>
            </p:txBody>
          </p:sp>
          <p:sp>
            <p:nvSpPr>
              <p:cNvPr id="113709" name="Freeform 38"/>
              <p:cNvSpPr>
                <a:spLocks noChangeArrowheads="1"/>
              </p:cNvSpPr>
              <p:nvPr/>
            </p:nvSpPr>
            <p:spPr bwMode="auto">
              <a:xfrm>
                <a:off x="2727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0" name="Freeform 39"/>
              <p:cNvSpPr>
                <a:spLocks noChangeArrowheads="1"/>
              </p:cNvSpPr>
              <p:nvPr/>
            </p:nvSpPr>
            <p:spPr bwMode="auto">
              <a:xfrm>
                <a:off x="2739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1" name="Freeform 40"/>
              <p:cNvSpPr>
                <a:spLocks noChangeArrowheads="1"/>
              </p:cNvSpPr>
              <p:nvPr/>
            </p:nvSpPr>
            <p:spPr bwMode="auto">
              <a:xfrm>
                <a:off x="2752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2" name="Freeform 41"/>
              <p:cNvSpPr>
                <a:spLocks noChangeArrowheads="1"/>
              </p:cNvSpPr>
              <p:nvPr/>
            </p:nvSpPr>
            <p:spPr bwMode="auto">
              <a:xfrm>
                <a:off x="2764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3" name="Freeform 42"/>
              <p:cNvSpPr>
                <a:spLocks noChangeArrowheads="1"/>
              </p:cNvSpPr>
              <p:nvPr/>
            </p:nvSpPr>
            <p:spPr bwMode="auto">
              <a:xfrm>
                <a:off x="2778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4" name="Freeform 43"/>
              <p:cNvSpPr>
                <a:spLocks noChangeArrowheads="1"/>
              </p:cNvSpPr>
              <p:nvPr/>
            </p:nvSpPr>
            <p:spPr bwMode="auto">
              <a:xfrm>
                <a:off x="2790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5" name="Freeform 44"/>
              <p:cNvSpPr>
                <a:spLocks noChangeArrowheads="1"/>
              </p:cNvSpPr>
              <p:nvPr/>
            </p:nvSpPr>
            <p:spPr bwMode="auto">
              <a:xfrm>
                <a:off x="2802" y="1984"/>
                <a:ext cx="14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2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6" name="Freeform 45"/>
              <p:cNvSpPr>
                <a:spLocks noChangeArrowheads="1"/>
              </p:cNvSpPr>
              <p:nvPr/>
            </p:nvSpPr>
            <p:spPr bwMode="auto">
              <a:xfrm>
                <a:off x="2816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7" name="Freeform 46"/>
              <p:cNvSpPr>
                <a:spLocks noChangeArrowheads="1"/>
              </p:cNvSpPr>
              <p:nvPr/>
            </p:nvSpPr>
            <p:spPr bwMode="auto">
              <a:xfrm>
                <a:off x="2829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8" name="Freeform 47"/>
              <p:cNvSpPr>
                <a:spLocks noChangeArrowheads="1"/>
              </p:cNvSpPr>
              <p:nvPr/>
            </p:nvSpPr>
            <p:spPr bwMode="auto">
              <a:xfrm>
                <a:off x="2840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9" name="Freeform 48"/>
              <p:cNvSpPr>
                <a:spLocks noChangeArrowheads="1"/>
              </p:cNvSpPr>
              <p:nvPr/>
            </p:nvSpPr>
            <p:spPr bwMode="auto">
              <a:xfrm>
                <a:off x="2853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0" name="Freeform 49"/>
              <p:cNvSpPr>
                <a:spLocks noChangeArrowheads="1"/>
              </p:cNvSpPr>
              <p:nvPr/>
            </p:nvSpPr>
            <p:spPr bwMode="auto">
              <a:xfrm>
                <a:off x="2865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1" name="Freeform 50"/>
              <p:cNvSpPr>
                <a:spLocks noChangeArrowheads="1"/>
              </p:cNvSpPr>
              <p:nvPr/>
            </p:nvSpPr>
            <p:spPr bwMode="auto">
              <a:xfrm>
                <a:off x="2878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2" name="Freeform 51"/>
              <p:cNvSpPr>
                <a:spLocks noChangeArrowheads="1"/>
              </p:cNvSpPr>
              <p:nvPr/>
            </p:nvSpPr>
            <p:spPr bwMode="auto">
              <a:xfrm>
                <a:off x="2890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3" name="Freeform 52"/>
              <p:cNvSpPr>
                <a:spLocks noChangeArrowheads="1"/>
              </p:cNvSpPr>
              <p:nvPr/>
            </p:nvSpPr>
            <p:spPr bwMode="auto">
              <a:xfrm>
                <a:off x="2903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4" name="Freeform 53"/>
              <p:cNvSpPr>
                <a:spLocks noChangeArrowheads="1"/>
              </p:cNvSpPr>
              <p:nvPr/>
            </p:nvSpPr>
            <p:spPr bwMode="auto">
              <a:xfrm>
                <a:off x="2916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5" name="Freeform 54"/>
              <p:cNvSpPr>
                <a:spLocks noChangeArrowheads="1"/>
              </p:cNvSpPr>
              <p:nvPr/>
            </p:nvSpPr>
            <p:spPr bwMode="auto">
              <a:xfrm>
                <a:off x="2929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6" name="Freeform 55"/>
              <p:cNvSpPr>
                <a:spLocks noChangeArrowheads="1"/>
              </p:cNvSpPr>
              <p:nvPr/>
            </p:nvSpPr>
            <p:spPr bwMode="auto">
              <a:xfrm>
                <a:off x="2942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7" name="Freeform 56"/>
              <p:cNvSpPr>
                <a:spLocks noChangeArrowheads="1"/>
              </p:cNvSpPr>
              <p:nvPr/>
            </p:nvSpPr>
            <p:spPr bwMode="auto">
              <a:xfrm>
                <a:off x="2954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8" name="Freeform 57"/>
              <p:cNvSpPr>
                <a:spLocks noChangeArrowheads="1"/>
              </p:cNvSpPr>
              <p:nvPr/>
            </p:nvSpPr>
            <p:spPr bwMode="auto">
              <a:xfrm>
                <a:off x="2966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9" name="Freeform 58"/>
              <p:cNvSpPr>
                <a:spLocks noChangeArrowheads="1"/>
              </p:cNvSpPr>
              <p:nvPr/>
            </p:nvSpPr>
            <p:spPr bwMode="auto">
              <a:xfrm>
                <a:off x="2979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0" name="Freeform 59"/>
              <p:cNvSpPr>
                <a:spLocks noChangeArrowheads="1"/>
              </p:cNvSpPr>
              <p:nvPr/>
            </p:nvSpPr>
            <p:spPr bwMode="auto">
              <a:xfrm>
                <a:off x="2992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1" name="Freeform 60"/>
              <p:cNvSpPr>
                <a:spLocks noChangeArrowheads="1"/>
              </p:cNvSpPr>
              <p:nvPr/>
            </p:nvSpPr>
            <p:spPr bwMode="auto">
              <a:xfrm>
                <a:off x="3004" y="1984"/>
                <a:ext cx="14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2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2" name="Freeform 61"/>
              <p:cNvSpPr>
                <a:spLocks noChangeArrowheads="1"/>
              </p:cNvSpPr>
              <p:nvPr/>
            </p:nvSpPr>
            <p:spPr bwMode="auto">
              <a:xfrm>
                <a:off x="3018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3" name="Freeform 62"/>
              <p:cNvSpPr>
                <a:spLocks noChangeArrowheads="1"/>
              </p:cNvSpPr>
              <p:nvPr/>
            </p:nvSpPr>
            <p:spPr bwMode="auto">
              <a:xfrm>
                <a:off x="3030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4" name="Freeform 63"/>
              <p:cNvSpPr>
                <a:spLocks noChangeArrowheads="1"/>
              </p:cNvSpPr>
              <p:nvPr/>
            </p:nvSpPr>
            <p:spPr bwMode="auto">
              <a:xfrm>
                <a:off x="3042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5" name="Freeform 64"/>
              <p:cNvSpPr>
                <a:spLocks noChangeArrowheads="1"/>
              </p:cNvSpPr>
              <p:nvPr/>
            </p:nvSpPr>
            <p:spPr bwMode="auto">
              <a:xfrm>
                <a:off x="3054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6" name="Freeform 65"/>
              <p:cNvSpPr>
                <a:spLocks noChangeArrowheads="1"/>
              </p:cNvSpPr>
              <p:nvPr/>
            </p:nvSpPr>
            <p:spPr bwMode="auto">
              <a:xfrm>
                <a:off x="3067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7" name="Freeform 66"/>
              <p:cNvSpPr>
                <a:spLocks noChangeArrowheads="1"/>
              </p:cNvSpPr>
              <p:nvPr/>
            </p:nvSpPr>
            <p:spPr bwMode="auto">
              <a:xfrm>
                <a:off x="3080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8" name="Freeform 67"/>
              <p:cNvSpPr>
                <a:spLocks noChangeArrowheads="1"/>
              </p:cNvSpPr>
              <p:nvPr/>
            </p:nvSpPr>
            <p:spPr bwMode="auto">
              <a:xfrm>
                <a:off x="3092" y="1984"/>
                <a:ext cx="14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2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9" name="Freeform 68"/>
              <p:cNvSpPr>
                <a:spLocks noChangeArrowheads="1"/>
              </p:cNvSpPr>
              <p:nvPr/>
            </p:nvSpPr>
            <p:spPr bwMode="auto">
              <a:xfrm>
                <a:off x="3106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0" name="Freeform 69"/>
              <p:cNvSpPr>
                <a:spLocks noChangeArrowheads="1"/>
              </p:cNvSpPr>
              <p:nvPr/>
            </p:nvSpPr>
            <p:spPr bwMode="auto">
              <a:xfrm>
                <a:off x="3118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1" name="Freeform 70"/>
              <p:cNvSpPr>
                <a:spLocks noChangeArrowheads="1"/>
              </p:cNvSpPr>
              <p:nvPr/>
            </p:nvSpPr>
            <p:spPr bwMode="auto">
              <a:xfrm>
                <a:off x="3131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2" name="Freeform 71"/>
              <p:cNvSpPr>
                <a:spLocks noChangeArrowheads="1"/>
              </p:cNvSpPr>
              <p:nvPr/>
            </p:nvSpPr>
            <p:spPr bwMode="auto">
              <a:xfrm>
                <a:off x="3143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3" name="Freeform 72"/>
              <p:cNvSpPr>
                <a:spLocks noChangeArrowheads="1"/>
              </p:cNvSpPr>
              <p:nvPr/>
            </p:nvSpPr>
            <p:spPr bwMode="auto">
              <a:xfrm>
                <a:off x="3156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4" name="Freeform 73"/>
              <p:cNvSpPr>
                <a:spLocks noChangeArrowheads="1"/>
              </p:cNvSpPr>
              <p:nvPr/>
            </p:nvSpPr>
            <p:spPr bwMode="auto">
              <a:xfrm>
                <a:off x="3168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5" name="Freeform 74"/>
              <p:cNvSpPr>
                <a:spLocks noChangeArrowheads="1"/>
              </p:cNvSpPr>
              <p:nvPr/>
            </p:nvSpPr>
            <p:spPr bwMode="auto">
              <a:xfrm>
                <a:off x="3181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6" name="Freeform 75"/>
              <p:cNvSpPr>
                <a:spLocks noChangeArrowheads="1"/>
              </p:cNvSpPr>
              <p:nvPr/>
            </p:nvSpPr>
            <p:spPr bwMode="auto">
              <a:xfrm>
                <a:off x="3194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7" name="Freeform 76"/>
              <p:cNvSpPr>
                <a:spLocks noChangeArrowheads="1"/>
              </p:cNvSpPr>
              <p:nvPr/>
            </p:nvSpPr>
            <p:spPr bwMode="auto">
              <a:xfrm>
                <a:off x="3206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8" name="Freeform 77"/>
              <p:cNvSpPr>
                <a:spLocks noChangeArrowheads="1"/>
              </p:cNvSpPr>
              <p:nvPr/>
            </p:nvSpPr>
            <p:spPr bwMode="auto">
              <a:xfrm>
                <a:off x="3219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9" name="Freeform 78"/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0" name="Freeform 79"/>
              <p:cNvSpPr>
                <a:spLocks noChangeArrowheads="1"/>
              </p:cNvSpPr>
              <p:nvPr/>
            </p:nvSpPr>
            <p:spPr bwMode="auto">
              <a:xfrm>
                <a:off x="3244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1" name="Freeform 80"/>
              <p:cNvSpPr>
                <a:spLocks noChangeArrowheads="1"/>
              </p:cNvSpPr>
              <p:nvPr/>
            </p:nvSpPr>
            <p:spPr bwMode="auto">
              <a:xfrm>
                <a:off x="3257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2" name="Freeform 81"/>
              <p:cNvSpPr>
                <a:spLocks noChangeArrowheads="1"/>
              </p:cNvSpPr>
              <p:nvPr/>
            </p:nvSpPr>
            <p:spPr bwMode="auto">
              <a:xfrm>
                <a:off x="3269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3" name="Freeform 82"/>
              <p:cNvSpPr>
                <a:spLocks noChangeArrowheads="1"/>
              </p:cNvSpPr>
              <p:nvPr/>
            </p:nvSpPr>
            <p:spPr bwMode="auto">
              <a:xfrm>
                <a:off x="3282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4" name="Freeform 83"/>
              <p:cNvSpPr>
                <a:spLocks noChangeArrowheads="1"/>
              </p:cNvSpPr>
              <p:nvPr/>
            </p:nvSpPr>
            <p:spPr bwMode="auto">
              <a:xfrm>
                <a:off x="3295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5" name="Freeform 84"/>
              <p:cNvSpPr>
                <a:spLocks noChangeArrowheads="1"/>
              </p:cNvSpPr>
              <p:nvPr/>
            </p:nvSpPr>
            <p:spPr bwMode="auto">
              <a:xfrm>
                <a:off x="3307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6" name="Freeform 85"/>
              <p:cNvSpPr>
                <a:spLocks noChangeArrowheads="1"/>
              </p:cNvSpPr>
              <p:nvPr/>
            </p:nvSpPr>
            <p:spPr bwMode="auto">
              <a:xfrm>
                <a:off x="3320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7" name="Freeform 86"/>
              <p:cNvSpPr>
                <a:spLocks noChangeArrowheads="1"/>
              </p:cNvSpPr>
              <p:nvPr/>
            </p:nvSpPr>
            <p:spPr bwMode="auto">
              <a:xfrm>
                <a:off x="3332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8" name="Freeform 87"/>
              <p:cNvSpPr>
                <a:spLocks noChangeArrowheads="1"/>
              </p:cNvSpPr>
              <p:nvPr/>
            </p:nvSpPr>
            <p:spPr bwMode="auto">
              <a:xfrm>
                <a:off x="3346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9" name="Freeform 88"/>
              <p:cNvSpPr>
                <a:spLocks noChangeArrowheads="1"/>
              </p:cNvSpPr>
              <p:nvPr/>
            </p:nvSpPr>
            <p:spPr bwMode="auto">
              <a:xfrm>
                <a:off x="3357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0" name="Freeform 89"/>
              <p:cNvSpPr>
                <a:spLocks noChangeArrowheads="1"/>
              </p:cNvSpPr>
              <p:nvPr/>
            </p:nvSpPr>
            <p:spPr bwMode="auto">
              <a:xfrm>
                <a:off x="3370" y="1984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1" name="Freeform 90"/>
              <p:cNvSpPr>
                <a:spLocks noChangeArrowheads="1"/>
              </p:cNvSpPr>
              <p:nvPr/>
            </p:nvSpPr>
            <p:spPr bwMode="auto">
              <a:xfrm>
                <a:off x="3383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2" name="Freeform 91"/>
              <p:cNvSpPr>
                <a:spLocks noChangeArrowheads="1"/>
              </p:cNvSpPr>
              <p:nvPr/>
            </p:nvSpPr>
            <p:spPr bwMode="auto">
              <a:xfrm>
                <a:off x="3395" y="1984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3" name="Freeform 92"/>
              <p:cNvSpPr>
                <a:spLocks noChangeArrowheads="1"/>
              </p:cNvSpPr>
              <p:nvPr/>
            </p:nvSpPr>
            <p:spPr bwMode="auto">
              <a:xfrm>
                <a:off x="3408" y="1981"/>
                <a:ext cx="14" cy="3"/>
              </a:xfrm>
              <a:custGeom>
                <a:avLst/>
                <a:gdLst>
                  <a:gd name="T0" fmla="*/ 0 w 16"/>
                  <a:gd name="T1" fmla="*/ 3 h 3"/>
                  <a:gd name="T2" fmla="*/ 0 w 16"/>
                  <a:gd name="T3" fmla="*/ 3 h 3"/>
                  <a:gd name="T4" fmla="*/ 0 w 16"/>
                  <a:gd name="T5" fmla="*/ 3 h 3"/>
                  <a:gd name="T6" fmla="*/ 4 w 1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"/>
                  <a:gd name="T14" fmla="*/ 16 w 1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4" name="Freeform 93"/>
              <p:cNvSpPr>
                <a:spLocks noChangeArrowheads="1"/>
              </p:cNvSpPr>
              <p:nvPr/>
            </p:nvSpPr>
            <p:spPr bwMode="auto">
              <a:xfrm>
                <a:off x="3421" y="198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5" name="Freeform 94"/>
              <p:cNvSpPr>
                <a:spLocks noChangeArrowheads="1"/>
              </p:cNvSpPr>
              <p:nvPr/>
            </p:nvSpPr>
            <p:spPr bwMode="auto">
              <a:xfrm>
                <a:off x="3434" y="1981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6" name="Freeform 95"/>
              <p:cNvSpPr>
                <a:spLocks noChangeArrowheads="1"/>
              </p:cNvSpPr>
              <p:nvPr/>
            </p:nvSpPr>
            <p:spPr bwMode="auto">
              <a:xfrm>
                <a:off x="3446" y="1981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7" name="Freeform 96"/>
              <p:cNvSpPr>
                <a:spLocks noChangeArrowheads="1"/>
              </p:cNvSpPr>
              <p:nvPr/>
            </p:nvSpPr>
            <p:spPr bwMode="auto">
              <a:xfrm>
                <a:off x="3460" y="198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8" name="Freeform 97"/>
              <p:cNvSpPr>
                <a:spLocks noChangeArrowheads="1"/>
              </p:cNvSpPr>
              <p:nvPr/>
            </p:nvSpPr>
            <p:spPr bwMode="auto">
              <a:xfrm>
                <a:off x="3472" y="198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9" name="Freeform 98"/>
              <p:cNvSpPr>
                <a:spLocks noChangeArrowheads="1"/>
              </p:cNvSpPr>
              <p:nvPr/>
            </p:nvSpPr>
            <p:spPr bwMode="auto">
              <a:xfrm>
                <a:off x="3484" y="1981"/>
                <a:ext cx="13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3 w 15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"/>
                  <a:gd name="T14" fmla="*/ 15 w 1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0" name="Freeform 99"/>
              <p:cNvSpPr>
                <a:spLocks noChangeArrowheads="1"/>
              </p:cNvSpPr>
              <p:nvPr/>
            </p:nvSpPr>
            <p:spPr bwMode="auto">
              <a:xfrm>
                <a:off x="3496" y="1981"/>
                <a:ext cx="14" cy="3"/>
              </a:xfrm>
              <a:custGeom>
                <a:avLst/>
                <a:gdLst>
                  <a:gd name="T0" fmla="*/ 0 w 16"/>
                  <a:gd name="T1" fmla="*/ 3 h 3"/>
                  <a:gd name="T2" fmla="*/ 0 w 16"/>
                  <a:gd name="T3" fmla="*/ 3 h 3"/>
                  <a:gd name="T4" fmla="*/ 0 w 16"/>
                  <a:gd name="T5" fmla="*/ 3 h 3"/>
                  <a:gd name="T6" fmla="*/ 4 w 1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"/>
                  <a:gd name="T14" fmla="*/ 16 w 1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1" name="Freeform 100"/>
              <p:cNvSpPr>
                <a:spLocks noChangeArrowheads="1"/>
              </p:cNvSpPr>
              <p:nvPr/>
            </p:nvSpPr>
            <p:spPr bwMode="auto">
              <a:xfrm>
                <a:off x="3509" y="198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2" name="Freeform 101"/>
              <p:cNvSpPr>
                <a:spLocks noChangeArrowheads="1"/>
              </p:cNvSpPr>
              <p:nvPr/>
            </p:nvSpPr>
            <p:spPr bwMode="auto">
              <a:xfrm>
                <a:off x="3522" y="1981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3" name="Freeform 102"/>
              <p:cNvSpPr>
                <a:spLocks noChangeArrowheads="1"/>
              </p:cNvSpPr>
              <p:nvPr/>
            </p:nvSpPr>
            <p:spPr bwMode="auto">
              <a:xfrm>
                <a:off x="3535" y="1981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4" name="Freeform 103"/>
              <p:cNvSpPr>
                <a:spLocks noChangeArrowheads="1"/>
              </p:cNvSpPr>
              <p:nvPr/>
            </p:nvSpPr>
            <p:spPr bwMode="auto">
              <a:xfrm>
                <a:off x="3548" y="198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5" name="Freeform 104"/>
              <p:cNvSpPr>
                <a:spLocks noChangeArrowheads="1"/>
              </p:cNvSpPr>
              <p:nvPr/>
            </p:nvSpPr>
            <p:spPr bwMode="auto">
              <a:xfrm>
                <a:off x="3561" y="198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6" name="Freeform 105"/>
              <p:cNvSpPr>
                <a:spLocks noChangeArrowheads="1"/>
              </p:cNvSpPr>
              <p:nvPr/>
            </p:nvSpPr>
            <p:spPr bwMode="auto">
              <a:xfrm>
                <a:off x="3572" y="1981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7" name="Freeform 106"/>
              <p:cNvSpPr>
                <a:spLocks noChangeArrowheads="1"/>
              </p:cNvSpPr>
              <p:nvPr/>
            </p:nvSpPr>
            <p:spPr bwMode="auto">
              <a:xfrm>
                <a:off x="3585" y="1966"/>
                <a:ext cx="13" cy="15"/>
              </a:xfrm>
              <a:custGeom>
                <a:avLst/>
                <a:gdLst>
                  <a:gd name="T0" fmla="*/ 0 w 15"/>
                  <a:gd name="T1" fmla="*/ 8 h 16"/>
                  <a:gd name="T2" fmla="*/ 0 w 15"/>
                  <a:gd name="T3" fmla="*/ 8 h 16"/>
                  <a:gd name="T4" fmla="*/ 0 w 15"/>
                  <a:gd name="T5" fmla="*/ 8 h 16"/>
                  <a:gd name="T6" fmla="*/ 3 w 15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6"/>
                  <a:gd name="T14" fmla="*/ 15 w 15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6">
                    <a:moveTo>
                      <a:pt x="0" y="16"/>
                    </a:moveTo>
                    <a:lnTo>
                      <a:pt x="0" y="16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8" name="Freeform 107"/>
              <p:cNvSpPr>
                <a:spLocks noChangeArrowheads="1"/>
              </p:cNvSpPr>
              <p:nvPr/>
            </p:nvSpPr>
            <p:spPr bwMode="auto">
              <a:xfrm>
                <a:off x="3598" y="1910"/>
                <a:ext cx="14" cy="56"/>
              </a:xfrm>
              <a:custGeom>
                <a:avLst/>
                <a:gdLst>
                  <a:gd name="T0" fmla="*/ 0 w 16"/>
                  <a:gd name="T1" fmla="*/ 21 h 62"/>
                  <a:gd name="T2" fmla="*/ 0 w 16"/>
                  <a:gd name="T3" fmla="*/ 21 h 62"/>
                  <a:gd name="T4" fmla="*/ 0 w 16"/>
                  <a:gd name="T5" fmla="*/ 21 h 62"/>
                  <a:gd name="T6" fmla="*/ 4 w 16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62"/>
                  <a:gd name="T14" fmla="*/ 16 w 16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62">
                    <a:moveTo>
                      <a:pt x="0" y="62"/>
                    </a:moveTo>
                    <a:lnTo>
                      <a:pt x="0" y="62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9" name="Freeform 108"/>
              <p:cNvSpPr>
                <a:spLocks noChangeArrowheads="1"/>
              </p:cNvSpPr>
              <p:nvPr/>
            </p:nvSpPr>
            <p:spPr bwMode="auto">
              <a:xfrm>
                <a:off x="3610" y="1707"/>
                <a:ext cx="14" cy="204"/>
              </a:xfrm>
              <a:custGeom>
                <a:avLst/>
                <a:gdLst>
                  <a:gd name="T0" fmla="*/ 0 w 16"/>
                  <a:gd name="T1" fmla="*/ 80 h 224"/>
                  <a:gd name="T2" fmla="*/ 0 w 16"/>
                  <a:gd name="T3" fmla="*/ 80 h 224"/>
                  <a:gd name="T4" fmla="*/ 0 w 16"/>
                  <a:gd name="T5" fmla="*/ 80 h 224"/>
                  <a:gd name="T6" fmla="*/ 4 w 1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24"/>
                  <a:gd name="T14" fmla="*/ 16 w 1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24">
                    <a:moveTo>
                      <a:pt x="0" y="224"/>
                    </a:moveTo>
                    <a:lnTo>
                      <a:pt x="0" y="224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0" name="Freeform 109"/>
              <p:cNvSpPr>
                <a:spLocks noChangeArrowheads="1"/>
              </p:cNvSpPr>
              <p:nvPr/>
            </p:nvSpPr>
            <p:spPr bwMode="auto">
              <a:xfrm>
                <a:off x="3624" y="1164"/>
                <a:ext cx="13" cy="543"/>
              </a:xfrm>
              <a:custGeom>
                <a:avLst/>
                <a:gdLst>
                  <a:gd name="T0" fmla="*/ 0 w 15"/>
                  <a:gd name="T1" fmla="*/ 203 h 599"/>
                  <a:gd name="T2" fmla="*/ 0 w 15"/>
                  <a:gd name="T3" fmla="*/ 203 h 599"/>
                  <a:gd name="T4" fmla="*/ 0 w 15"/>
                  <a:gd name="T5" fmla="*/ 203 h 599"/>
                  <a:gd name="T6" fmla="*/ 3 w 15"/>
                  <a:gd name="T7" fmla="*/ 0 h 5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599"/>
                  <a:gd name="T14" fmla="*/ 15 w 15"/>
                  <a:gd name="T15" fmla="*/ 599 h 5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599">
                    <a:moveTo>
                      <a:pt x="0" y="599"/>
                    </a:moveTo>
                    <a:lnTo>
                      <a:pt x="0" y="599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1" name="Freeform 110"/>
              <p:cNvSpPr>
                <a:spLocks noChangeArrowheads="1"/>
              </p:cNvSpPr>
              <p:nvPr/>
            </p:nvSpPr>
            <p:spPr bwMode="auto">
              <a:xfrm>
                <a:off x="3636" y="1083"/>
                <a:ext cx="13" cy="81"/>
              </a:xfrm>
              <a:custGeom>
                <a:avLst/>
                <a:gdLst>
                  <a:gd name="T0" fmla="*/ 0 w 15"/>
                  <a:gd name="T1" fmla="*/ 32 h 89"/>
                  <a:gd name="T2" fmla="*/ 0 w 15"/>
                  <a:gd name="T3" fmla="*/ 32 h 89"/>
                  <a:gd name="T4" fmla="*/ 0 w 15"/>
                  <a:gd name="T5" fmla="*/ 32 h 89"/>
                  <a:gd name="T6" fmla="*/ 3 w 15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89"/>
                  <a:gd name="T14" fmla="*/ 15 w 15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89">
                    <a:moveTo>
                      <a:pt x="0" y="89"/>
                    </a:moveTo>
                    <a:lnTo>
                      <a:pt x="0" y="89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2" name="Freeform 111"/>
              <p:cNvSpPr>
                <a:spLocks noChangeArrowheads="1"/>
              </p:cNvSpPr>
              <p:nvPr/>
            </p:nvSpPr>
            <p:spPr bwMode="auto">
              <a:xfrm>
                <a:off x="3649" y="1083"/>
                <a:ext cx="14" cy="539"/>
              </a:xfrm>
              <a:custGeom>
                <a:avLst/>
                <a:gdLst>
                  <a:gd name="T0" fmla="*/ 0 w 16"/>
                  <a:gd name="T1" fmla="*/ 0 h 594"/>
                  <a:gd name="T2" fmla="*/ 0 w 16"/>
                  <a:gd name="T3" fmla="*/ 0 h 594"/>
                  <a:gd name="T4" fmla="*/ 0 w 16"/>
                  <a:gd name="T5" fmla="*/ 0 h 594"/>
                  <a:gd name="T6" fmla="*/ 4 w 16"/>
                  <a:gd name="T7" fmla="*/ 20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594"/>
                  <a:gd name="T14" fmla="*/ 16 w 16"/>
                  <a:gd name="T15" fmla="*/ 594 h 5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594">
                    <a:moveTo>
                      <a:pt x="0" y="0"/>
                    </a:moveTo>
                    <a:lnTo>
                      <a:pt x="0" y="0"/>
                    </a:lnTo>
                    <a:lnTo>
                      <a:pt x="16" y="594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3" name="Freeform 112"/>
              <p:cNvSpPr>
                <a:spLocks noChangeArrowheads="1"/>
              </p:cNvSpPr>
              <p:nvPr/>
            </p:nvSpPr>
            <p:spPr bwMode="auto">
              <a:xfrm>
                <a:off x="3661" y="1622"/>
                <a:ext cx="13" cy="272"/>
              </a:xfrm>
              <a:custGeom>
                <a:avLst/>
                <a:gdLst>
                  <a:gd name="T0" fmla="*/ 0 w 15"/>
                  <a:gd name="T1" fmla="*/ 0 h 300"/>
                  <a:gd name="T2" fmla="*/ 0 w 15"/>
                  <a:gd name="T3" fmla="*/ 0 h 300"/>
                  <a:gd name="T4" fmla="*/ 0 w 15"/>
                  <a:gd name="T5" fmla="*/ 0 h 300"/>
                  <a:gd name="T6" fmla="*/ 3 w 15"/>
                  <a:gd name="T7" fmla="*/ 102 h 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00"/>
                  <a:gd name="T14" fmla="*/ 15 w 15"/>
                  <a:gd name="T15" fmla="*/ 300 h 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00">
                    <a:moveTo>
                      <a:pt x="0" y="0"/>
                    </a:moveTo>
                    <a:lnTo>
                      <a:pt x="0" y="0"/>
                    </a:lnTo>
                    <a:lnTo>
                      <a:pt x="15" y="30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4" name="Freeform 113"/>
              <p:cNvSpPr>
                <a:spLocks noChangeArrowheads="1"/>
              </p:cNvSpPr>
              <p:nvPr/>
            </p:nvSpPr>
            <p:spPr bwMode="auto">
              <a:xfrm>
                <a:off x="3674" y="1894"/>
                <a:ext cx="14" cy="65"/>
              </a:xfrm>
              <a:custGeom>
                <a:avLst/>
                <a:gdLst>
                  <a:gd name="T0" fmla="*/ 0 w 16"/>
                  <a:gd name="T1" fmla="*/ 0 h 71"/>
                  <a:gd name="T2" fmla="*/ 0 w 16"/>
                  <a:gd name="T3" fmla="*/ 0 h 71"/>
                  <a:gd name="T4" fmla="*/ 0 w 16"/>
                  <a:gd name="T5" fmla="*/ 0 h 71"/>
                  <a:gd name="T6" fmla="*/ 4 w 16"/>
                  <a:gd name="T7" fmla="*/ 27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71"/>
                  <a:gd name="T14" fmla="*/ 16 w 16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71">
                    <a:moveTo>
                      <a:pt x="0" y="0"/>
                    </a:moveTo>
                    <a:lnTo>
                      <a:pt x="0" y="0"/>
                    </a:lnTo>
                    <a:lnTo>
                      <a:pt x="16" y="71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5" name="Freeform 114"/>
              <p:cNvSpPr>
                <a:spLocks noChangeArrowheads="1"/>
              </p:cNvSpPr>
              <p:nvPr/>
            </p:nvSpPr>
            <p:spPr bwMode="auto">
              <a:xfrm>
                <a:off x="3687" y="1958"/>
                <a:ext cx="14" cy="5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0 h 5"/>
                  <a:gd name="T4" fmla="*/ 0 w 16"/>
                  <a:gd name="T5" fmla="*/ 0 h 5"/>
                  <a:gd name="T6" fmla="*/ 4 w 16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5"/>
                  <a:gd name="T14" fmla="*/ 16 w 1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5">
                    <a:moveTo>
                      <a:pt x="0" y="0"/>
                    </a:moveTo>
                    <a:lnTo>
                      <a:pt x="0" y="0"/>
                    </a:lnTo>
                    <a:lnTo>
                      <a:pt x="16" y="5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6" name="Freeform 115"/>
              <p:cNvSpPr>
                <a:spLocks noChangeArrowheads="1"/>
              </p:cNvSpPr>
              <p:nvPr/>
            </p:nvSpPr>
            <p:spPr bwMode="auto">
              <a:xfrm>
                <a:off x="3699" y="1923"/>
                <a:ext cx="13" cy="40"/>
              </a:xfrm>
              <a:custGeom>
                <a:avLst/>
                <a:gdLst>
                  <a:gd name="T0" fmla="*/ 0 w 15"/>
                  <a:gd name="T1" fmla="*/ 15 h 44"/>
                  <a:gd name="T2" fmla="*/ 0 w 15"/>
                  <a:gd name="T3" fmla="*/ 15 h 44"/>
                  <a:gd name="T4" fmla="*/ 0 w 15"/>
                  <a:gd name="T5" fmla="*/ 15 h 44"/>
                  <a:gd name="T6" fmla="*/ 3 w 1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44"/>
                  <a:gd name="T14" fmla="*/ 15 w 1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44">
                    <a:moveTo>
                      <a:pt x="0" y="44"/>
                    </a:moveTo>
                    <a:lnTo>
                      <a:pt x="0" y="44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7" name="Freeform 116"/>
              <p:cNvSpPr>
                <a:spLocks noChangeArrowheads="1"/>
              </p:cNvSpPr>
              <p:nvPr/>
            </p:nvSpPr>
            <p:spPr bwMode="auto">
              <a:xfrm>
                <a:off x="3712" y="1794"/>
                <a:ext cx="13" cy="129"/>
              </a:xfrm>
              <a:custGeom>
                <a:avLst/>
                <a:gdLst>
                  <a:gd name="T0" fmla="*/ 0 w 15"/>
                  <a:gd name="T1" fmla="*/ 49 h 142"/>
                  <a:gd name="T2" fmla="*/ 0 w 15"/>
                  <a:gd name="T3" fmla="*/ 49 h 142"/>
                  <a:gd name="T4" fmla="*/ 0 w 15"/>
                  <a:gd name="T5" fmla="*/ 49 h 142"/>
                  <a:gd name="T6" fmla="*/ 3 w 15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42"/>
                  <a:gd name="T14" fmla="*/ 15 w 15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42">
                    <a:moveTo>
                      <a:pt x="0" y="142"/>
                    </a:moveTo>
                    <a:lnTo>
                      <a:pt x="0" y="142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8" name="Freeform 117"/>
              <p:cNvSpPr>
                <a:spLocks noChangeArrowheads="1"/>
              </p:cNvSpPr>
              <p:nvPr/>
            </p:nvSpPr>
            <p:spPr bwMode="auto">
              <a:xfrm>
                <a:off x="3724" y="1355"/>
                <a:ext cx="13" cy="439"/>
              </a:xfrm>
              <a:custGeom>
                <a:avLst/>
                <a:gdLst>
                  <a:gd name="T0" fmla="*/ 0 w 15"/>
                  <a:gd name="T1" fmla="*/ 164 h 484"/>
                  <a:gd name="T2" fmla="*/ 0 w 15"/>
                  <a:gd name="T3" fmla="*/ 164 h 484"/>
                  <a:gd name="T4" fmla="*/ 0 w 15"/>
                  <a:gd name="T5" fmla="*/ 164 h 484"/>
                  <a:gd name="T6" fmla="*/ 3 w 15"/>
                  <a:gd name="T7" fmla="*/ 0 h 4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484"/>
                  <a:gd name="T14" fmla="*/ 15 w 15"/>
                  <a:gd name="T15" fmla="*/ 484 h 4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484">
                    <a:moveTo>
                      <a:pt x="0" y="484"/>
                    </a:moveTo>
                    <a:lnTo>
                      <a:pt x="0" y="484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9" name="Freeform 118"/>
              <p:cNvSpPr>
                <a:spLocks noChangeArrowheads="1"/>
              </p:cNvSpPr>
              <p:nvPr/>
            </p:nvSpPr>
            <p:spPr bwMode="auto">
              <a:xfrm>
                <a:off x="3737" y="948"/>
                <a:ext cx="14" cy="408"/>
              </a:xfrm>
              <a:custGeom>
                <a:avLst/>
                <a:gdLst>
                  <a:gd name="T0" fmla="*/ 0 w 16"/>
                  <a:gd name="T1" fmla="*/ 157 h 449"/>
                  <a:gd name="T2" fmla="*/ 0 w 16"/>
                  <a:gd name="T3" fmla="*/ 157 h 449"/>
                  <a:gd name="T4" fmla="*/ 0 w 16"/>
                  <a:gd name="T5" fmla="*/ 157 h 449"/>
                  <a:gd name="T6" fmla="*/ 4 w 16"/>
                  <a:gd name="T7" fmla="*/ 0 h 4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449"/>
                  <a:gd name="T14" fmla="*/ 16 w 16"/>
                  <a:gd name="T15" fmla="*/ 449 h 4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449">
                    <a:moveTo>
                      <a:pt x="0" y="449"/>
                    </a:moveTo>
                    <a:lnTo>
                      <a:pt x="0" y="449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0" name="Freeform 119"/>
              <p:cNvSpPr>
                <a:spLocks noChangeArrowheads="1"/>
              </p:cNvSpPr>
              <p:nvPr/>
            </p:nvSpPr>
            <p:spPr bwMode="auto">
              <a:xfrm>
                <a:off x="3749" y="948"/>
                <a:ext cx="14" cy="485"/>
              </a:xfrm>
              <a:custGeom>
                <a:avLst/>
                <a:gdLst>
                  <a:gd name="T0" fmla="*/ 0 w 16"/>
                  <a:gd name="T1" fmla="*/ 0 h 534"/>
                  <a:gd name="T2" fmla="*/ 0 w 16"/>
                  <a:gd name="T3" fmla="*/ 0 h 534"/>
                  <a:gd name="T4" fmla="*/ 0 w 16"/>
                  <a:gd name="T5" fmla="*/ 0 h 534"/>
                  <a:gd name="T6" fmla="*/ 4 w 16"/>
                  <a:gd name="T7" fmla="*/ 184 h 5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534"/>
                  <a:gd name="T14" fmla="*/ 16 w 16"/>
                  <a:gd name="T15" fmla="*/ 534 h 5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534">
                    <a:moveTo>
                      <a:pt x="0" y="0"/>
                    </a:moveTo>
                    <a:lnTo>
                      <a:pt x="0" y="0"/>
                    </a:lnTo>
                    <a:lnTo>
                      <a:pt x="16" y="534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1" name="Freeform 120"/>
              <p:cNvSpPr>
                <a:spLocks noChangeArrowheads="1"/>
              </p:cNvSpPr>
              <p:nvPr/>
            </p:nvSpPr>
            <p:spPr bwMode="auto">
              <a:xfrm>
                <a:off x="3763" y="1432"/>
                <a:ext cx="13" cy="390"/>
              </a:xfrm>
              <a:custGeom>
                <a:avLst/>
                <a:gdLst>
                  <a:gd name="T0" fmla="*/ 0 w 15"/>
                  <a:gd name="T1" fmla="*/ 0 h 429"/>
                  <a:gd name="T2" fmla="*/ 0 w 15"/>
                  <a:gd name="T3" fmla="*/ 0 h 429"/>
                  <a:gd name="T4" fmla="*/ 0 w 15"/>
                  <a:gd name="T5" fmla="*/ 0 h 429"/>
                  <a:gd name="T6" fmla="*/ 3 w 15"/>
                  <a:gd name="T7" fmla="*/ 151 h 4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429"/>
                  <a:gd name="T14" fmla="*/ 15 w 15"/>
                  <a:gd name="T15" fmla="*/ 429 h 4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429">
                    <a:moveTo>
                      <a:pt x="0" y="0"/>
                    </a:moveTo>
                    <a:lnTo>
                      <a:pt x="0" y="0"/>
                    </a:lnTo>
                    <a:lnTo>
                      <a:pt x="15" y="429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2" name="Freeform 121"/>
              <p:cNvSpPr>
                <a:spLocks noChangeArrowheads="1"/>
              </p:cNvSpPr>
              <p:nvPr/>
            </p:nvSpPr>
            <p:spPr bwMode="auto">
              <a:xfrm>
                <a:off x="3775" y="1821"/>
                <a:ext cx="14" cy="121"/>
              </a:xfrm>
              <a:custGeom>
                <a:avLst/>
                <a:gdLst>
                  <a:gd name="T0" fmla="*/ 0 w 16"/>
                  <a:gd name="T1" fmla="*/ 0 h 133"/>
                  <a:gd name="T2" fmla="*/ 0 w 16"/>
                  <a:gd name="T3" fmla="*/ 0 h 133"/>
                  <a:gd name="T4" fmla="*/ 0 w 16"/>
                  <a:gd name="T5" fmla="*/ 0 h 133"/>
                  <a:gd name="T6" fmla="*/ 4 w 16"/>
                  <a:gd name="T7" fmla="*/ 47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33"/>
                  <a:gd name="T14" fmla="*/ 16 w 16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33">
                    <a:moveTo>
                      <a:pt x="0" y="0"/>
                    </a:moveTo>
                    <a:lnTo>
                      <a:pt x="0" y="0"/>
                    </a:lnTo>
                    <a:lnTo>
                      <a:pt x="16" y="133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3" name="Freeform 122"/>
              <p:cNvSpPr>
                <a:spLocks noChangeArrowheads="1"/>
              </p:cNvSpPr>
              <p:nvPr/>
            </p:nvSpPr>
            <p:spPr bwMode="auto">
              <a:xfrm>
                <a:off x="3788" y="1942"/>
                <a:ext cx="13" cy="23"/>
              </a:xfrm>
              <a:custGeom>
                <a:avLst/>
                <a:gdLst>
                  <a:gd name="T0" fmla="*/ 0 w 15"/>
                  <a:gd name="T1" fmla="*/ 0 h 25"/>
                  <a:gd name="T2" fmla="*/ 0 w 15"/>
                  <a:gd name="T3" fmla="*/ 0 h 25"/>
                  <a:gd name="T4" fmla="*/ 0 w 15"/>
                  <a:gd name="T5" fmla="*/ 0 h 25"/>
                  <a:gd name="T6" fmla="*/ 3 w 15"/>
                  <a:gd name="T7" fmla="*/ 1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5"/>
                  <a:gd name="T14" fmla="*/ 15 w 15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5">
                    <a:moveTo>
                      <a:pt x="0" y="0"/>
                    </a:moveTo>
                    <a:lnTo>
                      <a:pt x="0" y="0"/>
                    </a:lnTo>
                    <a:lnTo>
                      <a:pt x="15" y="25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4" name="Freeform 123"/>
              <p:cNvSpPr>
                <a:spLocks noChangeArrowheads="1"/>
              </p:cNvSpPr>
              <p:nvPr/>
            </p:nvSpPr>
            <p:spPr bwMode="auto">
              <a:xfrm>
                <a:off x="3800" y="1950"/>
                <a:ext cx="13" cy="15"/>
              </a:xfrm>
              <a:custGeom>
                <a:avLst/>
                <a:gdLst>
                  <a:gd name="T0" fmla="*/ 0 w 15"/>
                  <a:gd name="T1" fmla="*/ 8 h 16"/>
                  <a:gd name="T2" fmla="*/ 0 w 15"/>
                  <a:gd name="T3" fmla="*/ 8 h 16"/>
                  <a:gd name="T4" fmla="*/ 0 w 15"/>
                  <a:gd name="T5" fmla="*/ 8 h 16"/>
                  <a:gd name="T6" fmla="*/ 3 w 15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6"/>
                  <a:gd name="T14" fmla="*/ 15 w 15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6">
                    <a:moveTo>
                      <a:pt x="0" y="16"/>
                    </a:moveTo>
                    <a:lnTo>
                      <a:pt x="0" y="16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5" name="Freeform 124"/>
              <p:cNvSpPr>
                <a:spLocks noChangeArrowheads="1"/>
              </p:cNvSpPr>
              <p:nvPr/>
            </p:nvSpPr>
            <p:spPr bwMode="auto">
              <a:xfrm>
                <a:off x="3813" y="1915"/>
                <a:ext cx="14" cy="36"/>
              </a:xfrm>
              <a:custGeom>
                <a:avLst/>
                <a:gdLst>
                  <a:gd name="T0" fmla="*/ 0 w 16"/>
                  <a:gd name="T1" fmla="*/ 16 h 39"/>
                  <a:gd name="T2" fmla="*/ 0 w 16"/>
                  <a:gd name="T3" fmla="*/ 16 h 39"/>
                  <a:gd name="T4" fmla="*/ 0 w 16"/>
                  <a:gd name="T5" fmla="*/ 16 h 39"/>
                  <a:gd name="T6" fmla="*/ 4 w 16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9"/>
                  <a:gd name="T14" fmla="*/ 16 w 16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9">
                    <a:moveTo>
                      <a:pt x="0" y="39"/>
                    </a:moveTo>
                    <a:lnTo>
                      <a:pt x="0" y="39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6" name="Freeform 125"/>
              <p:cNvSpPr>
                <a:spLocks noChangeArrowheads="1"/>
              </p:cNvSpPr>
              <p:nvPr/>
            </p:nvSpPr>
            <p:spPr bwMode="auto">
              <a:xfrm>
                <a:off x="3825" y="1788"/>
                <a:ext cx="14" cy="127"/>
              </a:xfrm>
              <a:custGeom>
                <a:avLst/>
                <a:gdLst>
                  <a:gd name="T0" fmla="*/ 0 w 16"/>
                  <a:gd name="T1" fmla="*/ 48 h 140"/>
                  <a:gd name="T2" fmla="*/ 0 w 16"/>
                  <a:gd name="T3" fmla="*/ 48 h 140"/>
                  <a:gd name="T4" fmla="*/ 0 w 16"/>
                  <a:gd name="T5" fmla="*/ 48 h 140"/>
                  <a:gd name="T6" fmla="*/ 4 w 16"/>
                  <a:gd name="T7" fmla="*/ 0 h 1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0"/>
                  <a:gd name="T14" fmla="*/ 16 w 16"/>
                  <a:gd name="T15" fmla="*/ 140 h 1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0">
                    <a:moveTo>
                      <a:pt x="0" y="140"/>
                    </a:moveTo>
                    <a:lnTo>
                      <a:pt x="0" y="14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7" name="Freeform 126"/>
              <p:cNvSpPr>
                <a:spLocks noChangeArrowheads="1"/>
              </p:cNvSpPr>
              <p:nvPr/>
            </p:nvSpPr>
            <p:spPr bwMode="auto">
              <a:xfrm>
                <a:off x="3838" y="1574"/>
                <a:ext cx="13" cy="214"/>
              </a:xfrm>
              <a:custGeom>
                <a:avLst/>
                <a:gdLst>
                  <a:gd name="T0" fmla="*/ 0 w 15"/>
                  <a:gd name="T1" fmla="*/ 81 h 236"/>
                  <a:gd name="T2" fmla="*/ 0 w 15"/>
                  <a:gd name="T3" fmla="*/ 81 h 236"/>
                  <a:gd name="T4" fmla="*/ 0 w 15"/>
                  <a:gd name="T5" fmla="*/ 81 h 236"/>
                  <a:gd name="T6" fmla="*/ 3 w 15"/>
                  <a:gd name="T7" fmla="*/ 0 h 2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36"/>
                  <a:gd name="T14" fmla="*/ 15 w 15"/>
                  <a:gd name="T15" fmla="*/ 236 h 2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36">
                    <a:moveTo>
                      <a:pt x="0" y="236"/>
                    </a:moveTo>
                    <a:lnTo>
                      <a:pt x="0" y="236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8" name="Freeform 127"/>
              <p:cNvSpPr>
                <a:spLocks noChangeArrowheads="1"/>
              </p:cNvSpPr>
              <p:nvPr/>
            </p:nvSpPr>
            <p:spPr bwMode="auto">
              <a:xfrm>
                <a:off x="3851" y="1574"/>
                <a:ext cx="14" cy="52"/>
              </a:xfrm>
              <a:custGeom>
                <a:avLst/>
                <a:gdLst>
                  <a:gd name="T0" fmla="*/ 0 w 16"/>
                  <a:gd name="T1" fmla="*/ 0 h 57"/>
                  <a:gd name="T2" fmla="*/ 0 w 16"/>
                  <a:gd name="T3" fmla="*/ 0 h 57"/>
                  <a:gd name="T4" fmla="*/ 0 w 16"/>
                  <a:gd name="T5" fmla="*/ 0 h 57"/>
                  <a:gd name="T6" fmla="*/ 4 w 16"/>
                  <a:gd name="T7" fmla="*/ 21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57"/>
                  <a:gd name="T14" fmla="*/ 16 w 16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57">
                    <a:moveTo>
                      <a:pt x="0" y="0"/>
                    </a:moveTo>
                    <a:lnTo>
                      <a:pt x="0" y="0"/>
                    </a:lnTo>
                    <a:lnTo>
                      <a:pt x="16" y="57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9" name="Freeform 128"/>
              <p:cNvSpPr>
                <a:spLocks noChangeArrowheads="1"/>
              </p:cNvSpPr>
              <p:nvPr/>
            </p:nvSpPr>
            <p:spPr bwMode="auto">
              <a:xfrm>
                <a:off x="3864" y="1625"/>
                <a:ext cx="13" cy="227"/>
              </a:xfrm>
              <a:custGeom>
                <a:avLst/>
                <a:gdLst>
                  <a:gd name="T0" fmla="*/ 0 w 15"/>
                  <a:gd name="T1" fmla="*/ 0 h 250"/>
                  <a:gd name="T2" fmla="*/ 0 w 15"/>
                  <a:gd name="T3" fmla="*/ 0 h 250"/>
                  <a:gd name="T4" fmla="*/ 0 w 15"/>
                  <a:gd name="T5" fmla="*/ 0 h 250"/>
                  <a:gd name="T6" fmla="*/ 3 w 15"/>
                  <a:gd name="T7" fmla="*/ 85 h 2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50"/>
                  <a:gd name="T14" fmla="*/ 15 w 15"/>
                  <a:gd name="T15" fmla="*/ 250 h 2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50">
                    <a:moveTo>
                      <a:pt x="0" y="0"/>
                    </a:moveTo>
                    <a:lnTo>
                      <a:pt x="0" y="0"/>
                    </a:lnTo>
                    <a:lnTo>
                      <a:pt x="15" y="25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0" name="Freeform 129"/>
              <p:cNvSpPr>
                <a:spLocks noChangeArrowheads="1"/>
              </p:cNvSpPr>
              <p:nvPr/>
            </p:nvSpPr>
            <p:spPr bwMode="auto">
              <a:xfrm>
                <a:off x="3876" y="1852"/>
                <a:ext cx="13" cy="94"/>
              </a:xfrm>
              <a:custGeom>
                <a:avLst/>
                <a:gdLst>
                  <a:gd name="T0" fmla="*/ 0 w 15"/>
                  <a:gd name="T1" fmla="*/ 0 h 103"/>
                  <a:gd name="T2" fmla="*/ 0 w 15"/>
                  <a:gd name="T3" fmla="*/ 0 h 103"/>
                  <a:gd name="T4" fmla="*/ 0 w 15"/>
                  <a:gd name="T5" fmla="*/ 0 h 103"/>
                  <a:gd name="T6" fmla="*/ 3 w 15"/>
                  <a:gd name="T7" fmla="*/ 37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03"/>
                  <a:gd name="T14" fmla="*/ 15 w 15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03">
                    <a:moveTo>
                      <a:pt x="0" y="0"/>
                    </a:moveTo>
                    <a:lnTo>
                      <a:pt x="0" y="0"/>
                    </a:lnTo>
                    <a:lnTo>
                      <a:pt x="15" y="103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1" name="Freeform 130"/>
              <p:cNvSpPr>
                <a:spLocks noChangeArrowheads="1"/>
              </p:cNvSpPr>
              <p:nvPr/>
            </p:nvSpPr>
            <p:spPr bwMode="auto">
              <a:xfrm>
                <a:off x="3888" y="1946"/>
                <a:ext cx="14" cy="21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0 w 16"/>
                  <a:gd name="T5" fmla="*/ 0 h 23"/>
                  <a:gd name="T6" fmla="*/ 4 w 16"/>
                  <a:gd name="T7" fmla="*/ 9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3"/>
                  <a:gd name="T14" fmla="*/ 16 w 1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3">
                    <a:moveTo>
                      <a:pt x="0" y="0"/>
                    </a:moveTo>
                    <a:lnTo>
                      <a:pt x="0" y="0"/>
                    </a:lnTo>
                    <a:lnTo>
                      <a:pt x="16" y="23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2" name="Freeform 131"/>
              <p:cNvSpPr>
                <a:spLocks noChangeArrowheads="1"/>
              </p:cNvSpPr>
              <p:nvPr/>
            </p:nvSpPr>
            <p:spPr bwMode="auto">
              <a:xfrm>
                <a:off x="3902" y="1966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3" name="Freeform 132"/>
              <p:cNvSpPr>
                <a:spLocks noChangeArrowheads="1"/>
              </p:cNvSpPr>
              <p:nvPr/>
            </p:nvSpPr>
            <p:spPr bwMode="auto">
              <a:xfrm>
                <a:off x="3914" y="1957"/>
                <a:ext cx="13" cy="10"/>
              </a:xfrm>
              <a:custGeom>
                <a:avLst/>
                <a:gdLst>
                  <a:gd name="T0" fmla="*/ 0 w 15"/>
                  <a:gd name="T1" fmla="*/ 5 h 11"/>
                  <a:gd name="T2" fmla="*/ 0 w 15"/>
                  <a:gd name="T3" fmla="*/ 5 h 11"/>
                  <a:gd name="T4" fmla="*/ 0 w 15"/>
                  <a:gd name="T5" fmla="*/ 5 h 11"/>
                  <a:gd name="T6" fmla="*/ 3 w 15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1"/>
                  <a:gd name="T14" fmla="*/ 15 w 15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1">
                    <a:moveTo>
                      <a:pt x="0" y="11"/>
                    </a:moveTo>
                    <a:lnTo>
                      <a:pt x="0" y="11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4" name="Freeform 133"/>
              <p:cNvSpPr>
                <a:spLocks noChangeArrowheads="1"/>
              </p:cNvSpPr>
              <p:nvPr/>
            </p:nvSpPr>
            <p:spPr bwMode="auto">
              <a:xfrm>
                <a:off x="3927" y="1937"/>
                <a:ext cx="14" cy="20"/>
              </a:xfrm>
              <a:custGeom>
                <a:avLst/>
                <a:gdLst>
                  <a:gd name="T0" fmla="*/ 0 w 16"/>
                  <a:gd name="T1" fmla="*/ 10 h 21"/>
                  <a:gd name="T2" fmla="*/ 0 w 16"/>
                  <a:gd name="T3" fmla="*/ 10 h 21"/>
                  <a:gd name="T4" fmla="*/ 0 w 16"/>
                  <a:gd name="T5" fmla="*/ 10 h 21"/>
                  <a:gd name="T6" fmla="*/ 4 w 16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1"/>
                  <a:gd name="T14" fmla="*/ 16 w 16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1">
                    <a:moveTo>
                      <a:pt x="0" y="21"/>
                    </a:moveTo>
                    <a:lnTo>
                      <a:pt x="0" y="21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5" name="Freeform 134"/>
              <p:cNvSpPr>
                <a:spLocks noChangeArrowheads="1"/>
              </p:cNvSpPr>
              <p:nvPr/>
            </p:nvSpPr>
            <p:spPr bwMode="auto">
              <a:xfrm>
                <a:off x="3939" y="1892"/>
                <a:ext cx="13" cy="45"/>
              </a:xfrm>
              <a:custGeom>
                <a:avLst/>
                <a:gdLst>
                  <a:gd name="T0" fmla="*/ 0 w 15"/>
                  <a:gd name="T1" fmla="*/ 16 h 50"/>
                  <a:gd name="T2" fmla="*/ 0 w 15"/>
                  <a:gd name="T3" fmla="*/ 16 h 50"/>
                  <a:gd name="T4" fmla="*/ 0 w 15"/>
                  <a:gd name="T5" fmla="*/ 16 h 50"/>
                  <a:gd name="T6" fmla="*/ 3 w 1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50"/>
                  <a:gd name="T14" fmla="*/ 15 w 15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50">
                    <a:moveTo>
                      <a:pt x="0" y="50"/>
                    </a:moveTo>
                    <a:lnTo>
                      <a:pt x="0" y="5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6" name="Freeform 135"/>
              <p:cNvSpPr>
                <a:spLocks noChangeArrowheads="1"/>
              </p:cNvSpPr>
              <p:nvPr/>
            </p:nvSpPr>
            <p:spPr bwMode="auto">
              <a:xfrm>
                <a:off x="3952" y="1860"/>
                <a:ext cx="13" cy="32"/>
              </a:xfrm>
              <a:custGeom>
                <a:avLst/>
                <a:gdLst>
                  <a:gd name="T0" fmla="*/ 0 w 15"/>
                  <a:gd name="T1" fmla="*/ 14 h 35"/>
                  <a:gd name="T2" fmla="*/ 0 w 15"/>
                  <a:gd name="T3" fmla="*/ 14 h 35"/>
                  <a:gd name="T4" fmla="*/ 0 w 15"/>
                  <a:gd name="T5" fmla="*/ 14 h 35"/>
                  <a:gd name="T6" fmla="*/ 3 w 15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5"/>
                  <a:gd name="T14" fmla="*/ 15 w 15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5">
                    <a:moveTo>
                      <a:pt x="0" y="3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7" name="Freeform 136"/>
              <p:cNvSpPr>
                <a:spLocks noChangeArrowheads="1"/>
              </p:cNvSpPr>
              <p:nvPr/>
            </p:nvSpPr>
            <p:spPr bwMode="auto">
              <a:xfrm>
                <a:off x="3964" y="1860"/>
                <a:ext cx="13" cy="50"/>
              </a:xfrm>
              <a:custGeom>
                <a:avLst/>
                <a:gdLst>
                  <a:gd name="T0" fmla="*/ 0 w 15"/>
                  <a:gd name="T1" fmla="*/ 0 h 55"/>
                  <a:gd name="T2" fmla="*/ 0 w 15"/>
                  <a:gd name="T3" fmla="*/ 0 h 55"/>
                  <a:gd name="T4" fmla="*/ 0 w 15"/>
                  <a:gd name="T5" fmla="*/ 0 h 55"/>
                  <a:gd name="T6" fmla="*/ 3 w 15"/>
                  <a:gd name="T7" fmla="*/ 19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55"/>
                  <a:gd name="T14" fmla="*/ 15 w 15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55">
                    <a:moveTo>
                      <a:pt x="0" y="0"/>
                    </a:moveTo>
                    <a:lnTo>
                      <a:pt x="0" y="0"/>
                    </a:lnTo>
                    <a:lnTo>
                      <a:pt x="15" y="55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8" name="Freeform 137"/>
              <p:cNvSpPr>
                <a:spLocks noChangeArrowheads="1"/>
              </p:cNvSpPr>
              <p:nvPr/>
            </p:nvSpPr>
            <p:spPr bwMode="auto">
              <a:xfrm>
                <a:off x="3977" y="1910"/>
                <a:ext cx="14" cy="40"/>
              </a:xfrm>
              <a:custGeom>
                <a:avLst/>
                <a:gdLst>
                  <a:gd name="T0" fmla="*/ 0 w 17"/>
                  <a:gd name="T1" fmla="*/ 0 h 44"/>
                  <a:gd name="T2" fmla="*/ 0 w 17"/>
                  <a:gd name="T3" fmla="*/ 0 h 44"/>
                  <a:gd name="T4" fmla="*/ 0 w 17"/>
                  <a:gd name="T5" fmla="*/ 0 h 44"/>
                  <a:gd name="T6" fmla="*/ 2 w 17"/>
                  <a:gd name="T7" fmla="*/ 15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44"/>
                  <a:gd name="T14" fmla="*/ 17 w 17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44">
                    <a:moveTo>
                      <a:pt x="0" y="0"/>
                    </a:moveTo>
                    <a:lnTo>
                      <a:pt x="0" y="0"/>
                    </a:lnTo>
                    <a:lnTo>
                      <a:pt x="17" y="44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9" name="Freeform 138"/>
              <p:cNvSpPr>
                <a:spLocks noChangeArrowheads="1"/>
              </p:cNvSpPr>
              <p:nvPr/>
            </p:nvSpPr>
            <p:spPr bwMode="auto">
              <a:xfrm>
                <a:off x="3991" y="1950"/>
                <a:ext cx="13" cy="1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3 w 15"/>
                  <a:gd name="T7" fmla="*/ 8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6"/>
                  <a:gd name="T14" fmla="*/ 15 w 15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6">
                    <a:moveTo>
                      <a:pt x="0" y="0"/>
                    </a:moveTo>
                    <a:lnTo>
                      <a:pt x="0" y="0"/>
                    </a:lnTo>
                    <a:lnTo>
                      <a:pt x="15" y="16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0" name="Freeform 139"/>
              <p:cNvSpPr>
                <a:spLocks noChangeArrowheads="1"/>
              </p:cNvSpPr>
              <p:nvPr/>
            </p:nvSpPr>
            <p:spPr bwMode="auto">
              <a:xfrm>
                <a:off x="4003" y="1965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1" name="Freeform 140"/>
              <p:cNvSpPr>
                <a:spLocks noChangeArrowheads="1"/>
              </p:cNvSpPr>
              <p:nvPr/>
            </p:nvSpPr>
            <p:spPr bwMode="auto">
              <a:xfrm>
                <a:off x="4015" y="1963"/>
                <a:ext cx="14" cy="2"/>
              </a:xfrm>
              <a:custGeom>
                <a:avLst/>
                <a:gdLst>
                  <a:gd name="T0" fmla="*/ 0 w 16"/>
                  <a:gd name="T1" fmla="*/ 2 h 2"/>
                  <a:gd name="T2" fmla="*/ 0 w 16"/>
                  <a:gd name="T3" fmla="*/ 2 h 2"/>
                  <a:gd name="T4" fmla="*/ 0 w 16"/>
                  <a:gd name="T5" fmla="*/ 2 h 2"/>
                  <a:gd name="T6" fmla="*/ 4 w 1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0" y="2"/>
                    </a:moveTo>
                    <a:lnTo>
                      <a:pt x="0" y="2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2" name="Freeform 141"/>
              <p:cNvSpPr>
                <a:spLocks noChangeArrowheads="1"/>
              </p:cNvSpPr>
              <p:nvPr/>
            </p:nvSpPr>
            <p:spPr bwMode="auto">
              <a:xfrm>
                <a:off x="4028" y="1955"/>
                <a:ext cx="13" cy="8"/>
              </a:xfrm>
              <a:custGeom>
                <a:avLst/>
                <a:gdLst>
                  <a:gd name="T0" fmla="*/ 0 w 15"/>
                  <a:gd name="T1" fmla="*/ 4 h 9"/>
                  <a:gd name="T2" fmla="*/ 0 w 15"/>
                  <a:gd name="T3" fmla="*/ 4 h 9"/>
                  <a:gd name="T4" fmla="*/ 0 w 15"/>
                  <a:gd name="T5" fmla="*/ 4 h 9"/>
                  <a:gd name="T6" fmla="*/ 3 w 1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9"/>
                  <a:gd name="T14" fmla="*/ 15 w 1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9">
                    <a:moveTo>
                      <a:pt x="0" y="9"/>
                    </a:moveTo>
                    <a:lnTo>
                      <a:pt x="0" y="9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3" name="Freeform 142"/>
              <p:cNvSpPr>
                <a:spLocks noChangeArrowheads="1"/>
              </p:cNvSpPr>
              <p:nvPr/>
            </p:nvSpPr>
            <p:spPr bwMode="auto">
              <a:xfrm>
                <a:off x="4040" y="1948"/>
                <a:ext cx="13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7 h 7"/>
                  <a:gd name="T4" fmla="*/ 0 w 15"/>
                  <a:gd name="T5" fmla="*/ 7 h 7"/>
                  <a:gd name="T6" fmla="*/ 3 w 15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7"/>
                  <a:gd name="T14" fmla="*/ 15 w 1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7">
                    <a:moveTo>
                      <a:pt x="0" y="7"/>
                    </a:moveTo>
                    <a:lnTo>
                      <a:pt x="0" y="7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4" name="Freeform 143"/>
              <p:cNvSpPr>
                <a:spLocks noChangeArrowheads="1"/>
              </p:cNvSpPr>
              <p:nvPr/>
            </p:nvSpPr>
            <p:spPr bwMode="auto">
              <a:xfrm>
                <a:off x="4052" y="1931"/>
                <a:ext cx="14" cy="17"/>
              </a:xfrm>
              <a:custGeom>
                <a:avLst/>
                <a:gdLst>
                  <a:gd name="T0" fmla="*/ 0 w 17"/>
                  <a:gd name="T1" fmla="*/ 5 h 19"/>
                  <a:gd name="T2" fmla="*/ 0 w 17"/>
                  <a:gd name="T3" fmla="*/ 5 h 19"/>
                  <a:gd name="T4" fmla="*/ 0 w 17"/>
                  <a:gd name="T5" fmla="*/ 5 h 19"/>
                  <a:gd name="T6" fmla="*/ 2 w 1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9"/>
                  <a:gd name="T14" fmla="*/ 17 w 1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9">
                    <a:moveTo>
                      <a:pt x="0" y="19"/>
                    </a:moveTo>
                    <a:lnTo>
                      <a:pt x="0" y="19"/>
                    </a:lnTo>
                    <a:lnTo>
                      <a:pt x="17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5" name="Freeform 144"/>
              <p:cNvSpPr>
                <a:spLocks noChangeArrowheads="1"/>
              </p:cNvSpPr>
              <p:nvPr/>
            </p:nvSpPr>
            <p:spPr bwMode="auto">
              <a:xfrm>
                <a:off x="4067" y="1931"/>
                <a:ext cx="13" cy="7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0 w 15"/>
                  <a:gd name="T5" fmla="*/ 0 h 7"/>
                  <a:gd name="T6" fmla="*/ 3 w 1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7"/>
                  <a:gd name="T14" fmla="*/ 15 w 1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7">
                    <a:moveTo>
                      <a:pt x="0" y="0"/>
                    </a:moveTo>
                    <a:lnTo>
                      <a:pt x="0" y="0"/>
                    </a:lnTo>
                    <a:lnTo>
                      <a:pt x="15" y="7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6" name="Freeform 145"/>
              <p:cNvSpPr>
                <a:spLocks noChangeArrowheads="1"/>
              </p:cNvSpPr>
              <p:nvPr/>
            </p:nvSpPr>
            <p:spPr bwMode="auto">
              <a:xfrm>
                <a:off x="4078" y="1937"/>
                <a:ext cx="13" cy="13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3 w 15"/>
                  <a:gd name="T7" fmla="*/ 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4"/>
                  <a:gd name="T14" fmla="*/ 15 w 1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4">
                    <a:moveTo>
                      <a:pt x="0" y="0"/>
                    </a:moveTo>
                    <a:lnTo>
                      <a:pt x="0" y="0"/>
                    </a:lnTo>
                    <a:lnTo>
                      <a:pt x="15" y="14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7" name="Freeform 146"/>
              <p:cNvSpPr>
                <a:spLocks noChangeArrowheads="1"/>
              </p:cNvSpPr>
              <p:nvPr/>
            </p:nvSpPr>
            <p:spPr bwMode="auto">
              <a:xfrm>
                <a:off x="4091" y="1950"/>
                <a:ext cx="14" cy="7"/>
              </a:xfrm>
              <a:custGeom>
                <a:avLst/>
                <a:gdLst>
                  <a:gd name="T0" fmla="*/ 0 w 16"/>
                  <a:gd name="T1" fmla="*/ 0 h 7"/>
                  <a:gd name="T2" fmla="*/ 0 w 16"/>
                  <a:gd name="T3" fmla="*/ 0 h 7"/>
                  <a:gd name="T4" fmla="*/ 0 w 16"/>
                  <a:gd name="T5" fmla="*/ 0 h 7"/>
                  <a:gd name="T6" fmla="*/ 4 w 16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7"/>
                  <a:gd name="T14" fmla="*/ 16 w 1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7">
                    <a:moveTo>
                      <a:pt x="0" y="0"/>
                    </a:moveTo>
                    <a:lnTo>
                      <a:pt x="0" y="0"/>
                    </a:lnTo>
                    <a:lnTo>
                      <a:pt x="16" y="7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8" name="Freeform 147"/>
              <p:cNvSpPr>
                <a:spLocks noChangeArrowheads="1"/>
              </p:cNvSpPr>
              <p:nvPr/>
            </p:nvSpPr>
            <p:spPr bwMode="auto">
              <a:xfrm>
                <a:off x="4104" y="1957"/>
                <a:ext cx="13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3 w 1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5"/>
                  <a:gd name="T14" fmla="*/ 15 w 1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9" name="Freeform 148"/>
              <p:cNvSpPr>
                <a:spLocks noChangeArrowheads="1"/>
              </p:cNvSpPr>
              <p:nvPr/>
            </p:nvSpPr>
            <p:spPr bwMode="auto">
              <a:xfrm>
                <a:off x="4117" y="1957"/>
                <a:ext cx="14" cy="5"/>
              </a:xfrm>
              <a:custGeom>
                <a:avLst/>
                <a:gdLst>
                  <a:gd name="T0" fmla="*/ 0 w 16"/>
                  <a:gd name="T1" fmla="*/ 5 h 5"/>
                  <a:gd name="T2" fmla="*/ 0 w 16"/>
                  <a:gd name="T3" fmla="*/ 5 h 5"/>
                  <a:gd name="T4" fmla="*/ 0 w 16"/>
                  <a:gd name="T5" fmla="*/ 5 h 5"/>
                  <a:gd name="T6" fmla="*/ 4 w 1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5"/>
                  <a:gd name="T14" fmla="*/ 16 w 1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5">
                    <a:moveTo>
                      <a:pt x="0" y="5"/>
                    </a:moveTo>
                    <a:lnTo>
                      <a:pt x="0" y="5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0" name="Freeform 149"/>
              <p:cNvSpPr>
                <a:spLocks noChangeArrowheads="1"/>
              </p:cNvSpPr>
              <p:nvPr/>
            </p:nvSpPr>
            <p:spPr bwMode="auto">
              <a:xfrm>
                <a:off x="4129" y="1957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1" name="Freeform 150"/>
              <p:cNvSpPr>
                <a:spLocks noChangeArrowheads="1"/>
              </p:cNvSpPr>
              <p:nvPr/>
            </p:nvSpPr>
            <p:spPr bwMode="auto">
              <a:xfrm>
                <a:off x="4143" y="1955"/>
                <a:ext cx="13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3 w 1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2" name="Freeform 151"/>
              <p:cNvSpPr>
                <a:spLocks noChangeArrowheads="1"/>
              </p:cNvSpPr>
              <p:nvPr/>
            </p:nvSpPr>
            <p:spPr bwMode="auto">
              <a:xfrm>
                <a:off x="4155" y="1952"/>
                <a:ext cx="13" cy="3"/>
              </a:xfrm>
              <a:custGeom>
                <a:avLst/>
                <a:gdLst>
                  <a:gd name="T0" fmla="*/ 0 w 15"/>
                  <a:gd name="T1" fmla="*/ 3 h 3"/>
                  <a:gd name="T2" fmla="*/ 0 w 15"/>
                  <a:gd name="T3" fmla="*/ 3 h 3"/>
                  <a:gd name="T4" fmla="*/ 0 w 15"/>
                  <a:gd name="T5" fmla="*/ 3 h 3"/>
                  <a:gd name="T6" fmla="*/ 3 w 1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"/>
                  <a:gd name="T14" fmla="*/ 15 w 1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">
                    <a:moveTo>
                      <a:pt x="0" y="3"/>
                    </a:move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3" name="Freeform 152"/>
              <p:cNvSpPr>
                <a:spLocks noChangeArrowheads="1"/>
              </p:cNvSpPr>
              <p:nvPr/>
            </p:nvSpPr>
            <p:spPr bwMode="auto">
              <a:xfrm>
                <a:off x="4166" y="1948"/>
                <a:ext cx="14" cy="4"/>
              </a:xfrm>
              <a:custGeom>
                <a:avLst/>
                <a:gdLst>
                  <a:gd name="T0" fmla="*/ 0 w 16"/>
                  <a:gd name="T1" fmla="*/ 4 h 4"/>
                  <a:gd name="T2" fmla="*/ 0 w 16"/>
                  <a:gd name="T3" fmla="*/ 4 h 4"/>
                  <a:gd name="T4" fmla="*/ 0 w 16"/>
                  <a:gd name="T5" fmla="*/ 4 h 4"/>
                  <a:gd name="T6" fmla="*/ 4 w 1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4"/>
                  <a:gd name="T14" fmla="*/ 16 w 1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4">
                    <a:moveTo>
                      <a:pt x="0" y="4"/>
                    </a:moveTo>
                    <a:lnTo>
                      <a:pt x="0" y="4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4" name="Freeform 153"/>
              <p:cNvSpPr>
                <a:spLocks noChangeArrowheads="1"/>
              </p:cNvSpPr>
              <p:nvPr/>
            </p:nvSpPr>
            <p:spPr bwMode="auto">
              <a:xfrm>
                <a:off x="4180" y="1948"/>
                <a:ext cx="13" cy="9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3 w 15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9"/>
                  <a:gd name="T14" fmla="*/ 15 w 1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9">
                    <a:moveTo>
                      <a:pt x="0" y="0"/>
                    </a:moveTo>
                    <a:lnTo>
                      <a:pt x="0" y="0"/>
                    </a:lnTo>
                    <a:lnTo>
                      <a:pt x="15" y="9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5" name="Freeform 154"/>
              <p:cNvSpPr>
                <a:spLocks noChangeArrowheads="1"/>
              </p:cNvSpPr>
              <p:nvPr/>
            </p:nvSpPr>
            <p:spPr bwMode="auto">
              <a:xfrm>
                <a:off x="4192" y="1957"/>
                <a:ext cx="14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0 h 2"/>
                  <a:gd name="T4" fmla="*/ 0 w 16"/>
                  <a:gd name="T5" fmla="*/ 0 h 2"/>
                  <a:gd name="T6" fmla="*/ 4 w 1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6" name="Freeform 155"/>
              <p:cNvSpPr>
                <a:spLocks noChangeArrowheads="1"/>
              </p:cNvSpPr>
              <p:nvPr/>
            </p:nvSpPr>
            <p:spPr bwMode="auto">
              <a:xfrm>
                <a:off x="4205" y="1958"/>
                <a:ext cx="14" cy="3"/>
              </a:xfrm>
              <a:custGeom>
                <a:avLst/>
                <a:gdLst>
                  <a:gd name="T0" fmla="*/ 0 w 16"/>
                  <a:gd name="T1" fmla="*/ 0 h 3"/>
                  <a:gd name="T2" fmla="*/ 0 w 16"/>
                  <a:gd name="T3" fmla="*/ 0 h 3"/>
                  <a:gd name="T4" fmla="*/ 0 w 16"/>
                  <a:gd name="T5" fmla="*/ 0 h 3"/>
                  <a:gd name="T6" fmla="*/ 4 w 16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"/>
                  <a:gd name="T14" fmla="*/ 16 w 1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7" name="Freeform 156"/>
              <p:cNvSpPr>
                <a:spLocks noChangeArrowheads="1"/>
              </p:cNvSpPr>
              <p:nvPr/>
            </p:nvSpPr>
            <p:spPr bwMode="auto">
              <a:xfrm>
                <a:off x="4218" y="196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8" name="Freeform 157"/>
              <p:cNvSpPr>
                <a:spLocks noChangeArrowheads="1"/>
              </p:cNvSpPr>
              <p:nvPr/>
            </p:nvSpPr>
            <p:spPr bwMode="auto">
              <a:xfrm>
                <a:off x="4231" y="196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9" name="Freeform 158"/>
              <p:cNvSpPr>
                <a:spLocks noChangeArrowheads="1"/>
              </p:cNvSpPr>
              <p:nvPr/>
            </p:nvSpPr>
            <p:spPr bwMode="auto">
              <a:xfrm>
                <a:off x="4243" y="196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0" name="Freeform 159"/>
              <p:cNvSpPr>
                <a:spLocks noChangeArrowheads="1"/>
              </p:cNvSpPr>
              <p:nvPr/>
            </p:nvSpPr>
            <p:spPr bwMode="auto">
              <a:xfrm>
                <a:off x="4255" y="1958"/>
                <a:ext cx="14" cy="3"/>
              </a:xfrm>
              <a:custGeom>
                <a:avLst/>
                <a:gdLst>
                  <a:gd name="T0" fmla="*/ 0 w 17"/>
                  <a:gd name="T1" fmla="*/ 3 h 3"/>
                  <a:gd name="T2" fmla="*/ 0 w 17"/>
                  <a:gd name="T3" fmla="*/ 3 h 3"/>
                  <a:gd name="T4" fmla="*/ 0 w 17"/>
                  <a:gd name="T5" fmla="*/ 3 h 3"/>
                  <a:gd name="T6" fmla="*/ 2 w 1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"/>
                  <a:gd name="T14" fmla="*/ 17 w 17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">
                    <a:moveTo>
                      <a:pt x="0" y="3"/>
                    </a:moveTo>
                    <a:lnTo>
                      <a:pt x="0" y="3"/>
                    </a:lnTo>
                    <a:lnTo>
                      <a:pt x="17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1" name="Freeform 160"/>
              <p:cNvSpPr>
                <a:spLocks noChangeArrowheads="1"/>
              </p:cNvSpPr>
              <p:nvPr/>
            </p:nvSpPr>
            <p:spPr bwMode="auto">
              <a:xfrm>
                <a:off x="4269" y="1957"/>
                <a:ext cx="13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3 w 1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2" name="Freeform 161"/>
              <p:cNvSpPr>
                <a:spLocks noChangeArrowheads="1"/>
              </p:cNvSpPr>
              <p:nvPr/>
            </p:nvSpPr>
            <p:spPr bwMode="auto">
              <a:xfrm>
                <a:off x="4281" y="1957"/>
                <a:ext cx="13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3 w 1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3" name="Freeform 162"/>
              <p:cNvSpPr>
                <a:spLocks noChangeArrowheads="1"/>
              </p:cNvSpPr>
              <p:nvPr/>
            </p:nvSpPr>
            <p:spPr bwMode="auto">
              <a:xfrm>
                <a:off x="4293" y="1958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4" name="Freeform 163"/>
              <p:cNvSpPr>
                <a:spLocks noChangeArrowheads="1"/>
              </p:cNvSpPr>
              <p:nvPr/>
            </p:nvSpPr>
            <p:spPr bwMode="auto">
              <a:xfrm>
                <a:off x="4306" y="1958"/>
                <a:ext cx="13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3 w 15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"/>
                  <a:gd name="T14" fmla="*/ 15 w 1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5" name="Freeform 164"/>
              <p:cNvSpPr>
                <a:spLocks noChangeArrowheads="1"/>
              </p:cNvSpPr>
              <p:nvPr/>
            </p:nvSpPr>
            <p:spPr bwMode="auto">
              <a:xfrm>
                <a:off x="4319" y="196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6" name="Freeform 165"/>
              <p:cNvSpPr>
                <a:spLocks noChangeArrowheads="1"/>
              </p:cNvSpPr>
              <p:nvPr/>
            </p:nvSpPr>
            <p:spPr bwMode="auto">
              <a:xfrm>
                <a:off x="4331" y="1961"/>
                <a:ext cx="14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2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7" name="Freeform 166"/>
              <p:cNvSpPr>
                <a:spLocks noChangeArrowheads="1"/>
              </p:cNvSpPr>
              <p:nvPr/>
            </p:nvSpPr>
            <p:spPr bwMode="auto">
              <a:xfrm>
                <a:off x="4345" y="196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8" name="Freeform 167"/>
              <p:cNvSpPr>
                <a:spLocks noChangeArrowheads="1"/>
              </p:cNvSpPr>
              <p:nvPr/>
            </p:nvSpPr>
            <p:spPr bwMode="auto">
              <a:xfrm>
                <a:off x="4357" y="1961"/>
                <a:ext cx="13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3 w 1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9" name="Freeform 168"/>
              <p:cNvSpPr>
                <a:spLocks noChangeArrowheads="1"/>
              </p:cNvSpPr>
              <p:nvPr/>
            </p:nvSpPr>
            <p:spPr bwMode="auto">
              <a:xfrm>
                <a:off x="4370" y="1963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0" name="Freeform 169"/>
              <p:cNvSpPr>
                <a:spLocks noChangeArrowheads="1"/>
              </p:cNvSpPr>
              <p:nvPr/>
            </p:nvSpPr>
            <p:spPr bwMode="auto">
              <a:xfrm>
                <a:off x="4382" y="1963"/>
                <a:ext cx="13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3 w 1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1" name="Freeform 170"/>
              <p:cNvSpPr>
                <a:spLocks noChangeArrowheads="1"/>
              </p:cNvSpPr>
              <p:nvPr/>
            </p:nvSpPr>
            <p:spPr bwMode="auto">
              <a:xfrm>
                <a:off x="4395" y="1965"/>
                <a:ext cx="14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0 h 2"/>
                  <a:gd name="T4" fmla="*/ 0 w 16"/>
                  <a:gd name="T5" fmla="*/ 0 h 2"/>
                  <a:gd name="T6" fmla="*/ 4 w 1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2" name="Freeform 171"/>
              <p:cNvSpPr>
                <a:spLocks noChangeArrowheads="1"/>
              </p:cNvSpPr>
              <p:nvPr/>
            </p:nvSpPr>
            <p:spPr bwMode="auto">
              <a:xfrm>
                <a:off x="4408" y="1966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3" name="Freeform 172"/>
              <p:cNvSpPr>
                <a:spLocks noChangeArrowheads="1"/>
              </p:cNvSpPr>
              <p:nvPr/>
            </p:nvSpPr>
            <p:spPr bwMode="auto">
              <a:xfrm>
                <a:off x="4420" y="1966"/>
                <a:ext cx="13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3 w 15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"/>
                  <a:gd name="T14" fmla="*/ 15 w 1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4" name="Freeform 173"/>
              <p:cNvSpPr>
                <a:spLocks noChangeArrowheads="1"/>
              </p:cNvSpPr>
              <p:nvPr/>
            </p:nvSpPr>
            <p:spPr bwMode="auto">
              <a:xfrm>
                <a:off x="4433" y="1966"/>
                <a:ext cx="13" cy="3"/>
              </a:xfrm>
              <a:custGeom>
                <a:avLst/>
                <a:gdLst>
                  <a:gd name="T0" fmla="*/ 0 w 15"/>
                  <a:gd name="T1" fmla="*/ 3 h 3"/>
                  <a:gd name="T2" fmla="*/ 0 w 15"/>
                  <a:gd name="T3" fmla="*/ 3 h 3"/>
                  <a:gd name="T4" fmla="*/ 0 w 15"/>
                  <a:gd name="T5" fmla="*/ 3 h 3"/>
                  <a:gd name="T6" fmla="*/ 3 w 1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"/>
                  <a:gd name="T14" fmla="*/ 15 w 1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">
                    <a:moveTo>
                      <a:pt x="0" y="3"/>
                    </a:move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5" name="Freeform 174"/>
              <p:cNvSpPr>
                <a:spLocks noChangeArrowheads="1"/>
              </p:cNvSpPr>
              <p:nvPr/>
            </p:nvSpPr>
            <p:spPr bwMode="auto">
              <a:xfrm>
                <a:off x="4446" y="1966"/>
                <a:ext cx="13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3 w 15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"/>
                  <a:gd name="T14" fmla="*/ 15 w 1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6" name="Freeform 175"/>
              <p:cNvSpPr>
                <a:spLocks noChangeArrowheads="1"/>
              </p:cNvSpPr>
              <p:nvPr/>
            </p:nvSpPr>
            <p:spPr bwMode="auto">
              <a:xfrm>
                <a:off x="4458" y="1969"/>
                <a:ext cx="14" cy="2"/>
              </a:xfrm>
              <a:custGeom>
                <a:avLst/>
                <a:gdLst>
                  <a:gd name="T0" fmla="*/ 0 w 17"/>
                  <a:gd name="T1" fmla="*/ 0 h 2"/>
                  <a:gd name="T2" fmla="*/ 0 w 17"/>
                  <a:gd name="T3" fmla="*/ 0 h 2"/>
                  <a:gd name="T4" fmla="*/ 0 w 17"/>
                  <a:gd name="T5" fmla="*/ 0 h 2"/>
                  <a:gd name="T6" fmla="*/ 2 w 17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2"/>
                  <a:gd name="T14" fmla="*/ 17 w 1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2">
                    <a:moveTo>
                      <a:pt x="0" y="0"/>
                    </a:moveTo>
                    <a:lnTo>
                      <a:pt x="0" y="0"/>
                    </a:lnTo>
                    <a:lnTo>
                      <a:pt x="17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7" name="Freeform 176"/>
              <p:cNvSpPr>
                <a:spLocks noChangeArrowheads="1"/>
              </p:cNvSpPr>
              <p:nvPr/>
            </p:nvSpPr>
            <p:spPr bwMode="auto">
              <a:xfrm>
                <a:off x="4471" y="1971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8" name="Freeform 177"/>
              <p:cNvSpPr>
                <a:spLocks noChangeArrowheads="1"/>
              </p:cNvSpPr>
              <p:nvPr/>
            </p:nvSpPr>
            <p:spPr bwMode="auto">
              <a:xfrm>
                <a:off x="4484" y="1971"/>
                <a:ext cx="13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3 w 1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9" name="Freeform 178"/>
              <p:cNvSpPr>
                <a:spLocks noChangeArrowheads="1"/>
              </p:cNvSpPr>
              <p:nvPr/>
            </p:nvSpPr>
            <p:spPr bwMode="auto">
              <a:xfrm>
                <a:off x="4496" y="1971"/>
                <a:ext cx="14" cy="2"/>
              </a:xfrm>
              <a:custGeom>
                <a:avLst/>
                <a:gdLst>
                  <a:gd name="T0" fmla="*/ 0 w 16"/>
                  <a:gd name="T1" fmla="*/ 2 h 2"/>
                  <a:gd name="T2" fmla="*/ 0 w 16"/>
                  <a:gd name="T3" fmla="*/ 2 h 2"/>
                  <a:gd name="T4" fmla="*/ 0 w 16"/>
                  <a:gd name="T5" fmla="*/ 2 h 2"/>
                  <a:gd name="T6" fmla="*/ 4 w 1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0" y="2"/>
                    </a:moveTo>
                    <a:lnTo>
                      <a:pt x="0" y="2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0" name="Freeform 179"/>
              <p:cNvSpPr>
                <a:spLocks noChangeArrowheads="1"/>
              </p:cNvSpPr>
              <p:nvPr/>
            </p:nvSpPr>
            <p:spPr bwMode="auto">
              <a:xfrm>
                <a:off x="4509" y="1971"/>
                <a:ext cx="13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3 w 1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1" name="Freeform 180"/>
              <p:cNvSpPr>
                <a:spLocks noChangeArrowheads="1"/>
              </p:cNvSpPr>
              <p:nvPr/>
            </p:nvSpPr>
            <p:spPr bwMode="auto">
              <a:xfrm>
                <a:off x="4521" y="1973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2" name="Freeform 181"/>
              <p:cNvSpPr>
                <a:spLocks noChangeArrowheads="1"/>
              </p:cNvSpPr>
              <p:nvPr/>
            </p:nvSpPr>
            <p:spPr bwMode="auto">
              <a:xfrm>
                <a:off x="4535" y="1971"/>
                <a:ext cx="14" cy="2"/>
              </a:xfrm>
              <a:custGeom>
                <a:avLst/>
                <a:gdLst>
                  <a:gd name="T0" fmla="*/ 0 w 16"/>
                  <a:gd name="T1" fmla="*/ 2 h 2"/>
                  <a:gd name="T2" fmla="*/ 0 w 16"/>
                  <a:gd name="T3" fmla="*/ 2 h 2"/>
                  <a:gd name="T4" fmla="*/ 0 w 16"/>
                  <a:gd name="T5" fmla="*/ 2 h 2"/>
                  <a:gd name="T6" fmla="*/ 4 w 1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0" y="2"/>
                    </a:moveTo>
                    <a:lnTo>
                      <a:pt x="0" y="2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3" name="Freeform 182"/>
              <p:cNvSpPr>
                <a:spLocks noChangeArrowheads="1"/>
              </p:cNvSpPr>
              <p:nvPr/>
            </p:nvSpPr>
            <p:spPr bwMode="auto">
              <a:xfrm>
                <a:off x="4547" y="1971"/>
                <a:ext cx="13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3 w 1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4" name="Freeform 183"/>
              <p:cNvSpPr>
                <a:spLocks noChangeArrowheads="1"/>
              </p:cNvSpPr>
              <p:nvPr/>
            </p:nvSpPr>
            <p:spPr bwMode="auto">
              <a:xfrm>
                <a:off x="4559" y="1971"/>
                <a:ext cx="13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3 w 1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5" name="Freeform 184"/>
              <p:cNvSpPr>
                <a:spLocks noChangeArrowheads="1"/>
              </p:cNvSpPr>
              <p:nvPr/>
            </p:nvSpPr>
            <p:spPr bwMode="auto">
              <a:xfrm>
                <a:off x="4572" y="1971"/>
                <a:ext cx="14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0 h 2"/>
                  <a:gd name="T4" fmla="*/ 0 w 16"/>
                  <a:gd name="T5" fmla="*/ 0 h 2"/>
                  <a:gd name="T6" fmla="*/ 4 w 1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6" name="Freeform 185"/>
              <p:cNvSpPr>
                <a:spLocks noChangeArrowheads="1"/>
              </p:cNvSpPr>
              <p:nvPr/>
            </p:nvSpPr>
            <p:spPr bwMode="auto">
              <a:xfrm>
                <a:off x="4586" y="1973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7" name="Freeform 186"/>
              <p:cNvSpPr>
                <a:spLocks noChangeArrowheads="1"/>
              </p:cNvSpPr>
              <p:nvPr/>
            </p:nvSpPr>
            <p:spPr bwMode="auto">
              <a:xfrm>
                <a:off x="4598" y="1973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8" name="Freeform 187"/>
              <p:cNvSpPr>
                <a:spLocks noChangeArrowheads="1"/>
              </p:cNvSpPr>
              <p:nvPr/>
            </p:nvSpPr>
            <p:spPr bwMode="auto">
              <a:xfrm>
                <a:off x="4610" y="1973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9" name="Freeform 188"/>
              <p:cNvSpPr>
                <a:spLocks noChangeArrowheads="1"/>
              </p:cNvSpPr>
              <p:nvPr/>
            </p:nvSpPr>
            <p:spPr bwMode="auto">
              <a:xfrm>
                <a:off x="4624" y="1973"/>
                <a:ext cx="13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3 w 15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"/>
                  <a:gd name="T14" fmla="*/ 15 w 1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0" name="Freeform 189"/>
              <p:cNvSpPr>
                <a:spLocks noChangeArrowheads="1"/>
              </p:cNvSpPr>
              <p:nvPr/>
            </p:nvSpPr>
            <p:spPr bwMode="auto">
              <a:xfrm>
                <a:off x="4635" y="1975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1" name="Freeform 190"/>
              <p:cNvSpPr>
                <a:spLocks noChangeArrowheads="1"/>
              </p:cNvSpPr>
              <p:nvPr/>
            </p:nvSpPr>
            <p:spPr bwMode="auto">
              <a:xfrm>
                <a:off x="4648" y="1975"/>
                <a:ext cx="14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2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2" name="Freeform 191"/>
              <p:cNvSpPr>
                <a:spLocks noChangeArrowheads="1"/>
              </p:cNvSpPr>
              <p:nvPr/>
            </p:nvSpPr>
            <p:spPr bwMode="auto">
              <a:xfrm>
                <a:off x="4662" y="1975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3" name="Freeform 192"/>
              <p:cNvSpPr>
                <a:spLocks noChangeArrowheads="1"/>
              </p:cNvSpPr>
              <p:nvPr/>
            </p:nvSpPr>
            <p:spPr bwMode="auto">
              <a:xfrm>
                <a:off x="4674" y="1975"/>
                <a:ext cx="13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3 w 1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4" name="Freeform 193"/>
              <p:cNvSpPr>
                <a:spLocks noChangeArrowheads="1"/>
              </p:cNvSpPr>
              <p:nvPr/>
            </p:nvSpPr>
            <p:spPr bwMode="auto">
              <a:xfrm>
                <a:off x="4686" y="1977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5" name="Freeform 194"/>
              <p:cNvSpPr>
                <a:spLocks noChangeArrowheads="1"/>
              </p:cNvSpPr>
              <p:nvPr/>
            </p:nvSpPr>
            <p:spPr bwMode="auto">
              <a:xfrm>
                <a:off x="4699" y="1977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6" name="Freeform 195"/>
              <p:cNvSpPr>
                <a:spLocks noChangeArrowheads="1"/>
              </p:cNvSpPr>
              <p:nvPr/>
            </p:nvSpPr>
            <p:spPr bwMode="auto">
              <a:xfrm>
                <a:off x="4712" y="1977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7" name="Freeform 196"/>
              <p:cNvSpPr>
                <a:spLocks noChangeArrowheads="1"/>
              </p:cNvSpPr>
              <p:nvPr/>
            </p:nvSpPr>
            <p:spPr bwMode="auto">
              <a:xfrm>
                <a:off x="4724" y="1977"/>
                <a:ext cx="14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0 h 2"/>
                  <a:gd name="T4" fmla="*/ 0 w 16"/>
                  <a:gd name="T5" fmla="*/ 0 h 2"/>
                  <a:gd name="T6" fmla="*/ 4 w 1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8" name="Freeform 197"/>
              <p:cNvSpPr>
                <a:spLocks noChangeArrowheads="1"/>
              </p:cNvSpPr>
              <p:nvPr/>
            </p:nvSpPr>
            <p:spPr bwMode="auto">
              <a:xfrm>
                <a:off x="4738" y="1979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9" name="Freeform 198"/>
              <p:cNvSpPr>
                <a:spLocks noChangeArrowheads="1"/>
              </p:cNvSpPr>
              <p:nvPr/>
            </p:nvSpPr>
            <p:spPr bwMode="auto">
              <a:xfrm>
                <a:off x="4750" y="1977"/>
                <a:ext cx="13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3 w 1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0" name="Freeform 199"/>
              <p:cNvSpPr>
                <a:spLocks noChangeArrowheads="1"/>
              </p:cNvSpPr>
              <p:nvPr/>
            </p:nvSpPr>
            <p:spPr bwMode="auto">
              <a:xfrm>
                <a:off x="4762" y="1977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1" name="Freeform 200"/>
              <p:cNvSpPr>
                <a:spLocks noChangeArrowheads="1"/>
              </p:cNvSpPr>
              <p:nvPr/>
            </p:nvSpPr>
            <p:spPr bwMode="auto">
              <a:xfrm>
                <a:off x="4774" y="1977"/>
                <a:ext cx="14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2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2" name="Freeform 201"/>
              <p:cNvSpPr>
                <a:spLocks noChangeArrowheads="1"/>
              </p:cNvSpPr>
              <p:nvPr/>
            </p:nvSpPr>
            <p:spPr bwMode="auto">
              <a:xfrm>
                <a:off x="4789" y="1977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3" name="Freeform 202"/>
              <p:cNvSpPr>
                <a:spLocks noChangeArrowheads="1"/>
              </p:cNvSpPr>
              <p:nvPr/>
            </p:nvSpPr>
            <p:spPr bwMode="auto">
              <a:xfrm>
                <a:off x="4801" y="1977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4" name="Freeform 203"/>
              <p:cNvSpPr>
                <a:spLocks noChangeArrowheads="1"/>
              </p:cNvSpPr>
              <p:nvPr/>
            </p:nvSpPr>
            <p:spPr bwMode="auto">
              <a:xfrm>
                <a:off x="4813" y="1977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5" name="Freeform 204"/>
              <p:cNvSpPr>
                <a:spLocks noChangeArrowheads="1"/>
              </p:cNvSpPr>
              <p:nvPr/>
            </p:nvSpPr>
            <p:spPr bwMode="auto">
              <a:xfrm>
                <a:off x="4826" y="1970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6" name="Freeform 205"/>
              <p:cNvSpPr>
                <a:spLocks noChangeArrowheads="1"/>
              </p:cNvSpPr>
              <p:nvPr/>
            </p:nvSpPr>
            <p:spPr bwMode="auto">
              <a:xfrm>
                <a:off x="4838" y="1970"/>
                <a:ext cx="14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0 h 2"/>
                  <a:gd name="T4" fmla="*/ 0 w 16"/>
                  <a:gd name="T5" fmla="*/ 0 h 2"/>
                  <a:gd name="T6" fmla="*/ 4 w 1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7" name="Freeform 206"/>
              <p:cNvSpPr>
                <a:spLocks noChangeArrowheads="1"/>
              </p:cNvSpPr>
              <p:nvPr/>
            </p:nvSpPr>
            <p:spPr bwMode="auto">
              <a:xfrm>
                <a:off x="4851" y="1970"/>
                <a:ext cx="14" cy="2"/>
              </a:xfrm>
              <a:custGeom>
                <a:avLst/>
                <a:gdLst>
                  <a:gd name="T0" fmla="*/ 0 w 16"/>
                  <a:gd name="T1" fmla="*/ 2 h 2"/>
                  <a:gd name="T2" fmla="*/ 0 w 16"/>
                  <a:gd name="T3" fmla="*/ 2 h 2"/>
                  <a:gd name="T4" fmla="*/ 0 w 16"/>
                  <a:gd name="T5" fmla="*/ 2 h 2"/>
                  <a:gd name="T6" fmla="*/ 4 w 1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0" y="2"/>
                    </a:moveTo>
                    <a:lnTo>
                      <a:pt x="0" y="2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8" name="Freeform 207"/>
              <p:cNvSpPr>
                <a:spLocks noChangeArrowheads="1"/>
              </p:cNvSpPr>
              <p:nvPr/>
            </p:nvSpPr>
            <p:spPr bwMode="auto">
              <a:xfrm>
                <a:off x="4864" y="1970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9" name="Freeform 208"/>
              <p:cNvSpPr>
                <a:spLocks noChangeArrowheads="1"/>
              </p:cNvSpPr>
              <p:nvPr/>
            </p:nvSpPr>
            <p:spPr bwMode="auto">
              <a:xfrm>
                <a:off x="4877" y="1970"/>
                <a:ext cx="13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3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"/>
                  <a:gd name="T14" fmla="*/ 15 w 1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80" name="Freeform 209"/>
              <p:cNvSpPr>
                <a:spLocks noChangeArrowheads="1"/>
              </p:cNvSpPr>
              <p:nvPr/>
            </p:nvSpPr>
            <p:spPr bwMode="auto">
              <a:xfrm>
                <a:off x="4889" y="1970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81" name="Freeform 210"/>
              <p:cNvSpPr>
                <a:spLocks noChangeArrowheads="1"/>
              </p:cNvSpPr>
              <p:nvPr/>
            </p:nvSpPr>
            <p:spPr bwMode="auto">
              <a:xfrm>
                <a:off x="4902" y="1970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0 h 1"/>
                  <a:gd name="T4" fmla="*/ 0 w 16"/>
                  <a:gd name="T5" fmla="*/ 0 h 1"/>
                  <a:gd name="T6" fmla="*/ 4 w 1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"/>
                  <a:gd name="T14" fmla="*/ 16 w 1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82" name="Freeform 211"/>
              <p:cNvSpPr>
                <a:spLocks noChangeArrowheads="1"/>
              </p:cNvSpPr>
              <p:nvPr/>
            </p:nvSpPr>
            <p:spPr bwMode="auto">
              <a:xfrm>
                <a:off x="4915" y="1970"/>
                <a:ext cx="13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3 w 1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"/>
                  <a:gd name="T14" fmla="*/ 15 w 1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83" name="Line 212"/>
              <p:cNvSpPr>
                <a:spLocks noChangeShapeType="1"/>
              </p:cNvSpPr>
              <p:nvPr/>
            </p:nvSpPr>
            <p:spPr bwMode="auto">
              <a:xfrm>
                <a:off x="4927" y="1972"/>
                <a:ext cx="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84" name="Rectangle 213"/>
              <p:cNvSpPr>
                <a:spLocks noChangeArrowheads="1"/>
              </p:cNvSpPr>
              <p:nvPr/>
            </p:nvSpPr>
            <p:spPr bwMode="auto">
              <a:xfrm>
                <a:off x="3766" y="826"/>
                <a:ext cx="296" cy="1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Arial" charset="0"/>
                  </a:rPr>
                  <a:t>562.27</a:t>
                </a:r>
              </a:p>
            </p:txBody>
          </p:sp>
          <p:sp>
            <p:nvSpPr>
              <p:cNvPr id="113885" name="Rectangle 214"/>
              <p:cNvSpPr>
                <a:spLocks noChangeArrowheads="1"/>
              </p:cNvSpPr>
              <p:nvPr/>
            </p:nvSpPr>
            <p:spPr bwMode="auto">
              <a:xfrm>
                <a:off x="3422" y="897"/>
                <a:ext cx="296" cy="1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Arial" charset="0"/>
                  </a:rPr>
                  <a:t>561.95</a:t>
                </a:r>
              </a:p>
            </p:txBody>
          </p:sp>
          <p:sp>
            <p:nvSpPr>
              <p:cNvPr id="113886" name="Line 215"/>
              <p:cNvSpPr>
                <a:spLocks noChangeShapeType="1"/>
              </p:cNvSpPr>
              <p:nvPr/>
            </p:nvSpPr>
            <p:spPr bwMode="auto">
              <a:xfrm flipH="1" flipV="1">
                <a:off x="3618" y="1007"/>
                <a:ext cx="31" cy="6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87" name="Rectangle 216"/>
              <p:cNvSpPr>
                <a:spLocks noChangeArrowheads="1"/>
              </p:cNvSpPr>
              <p:nvPr/>
            </p:nvSpPr>
            <p:spPr bwMode="auto">
              <a:xfrm>
                <a:off x="3835" y="1367"/>
                <a:ext cx="296" cy="1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Arial" charset="0"/>
                  </a:rPr>
                  <a:t>562.59</a:t>
                </a:r>
              </a:p>
            </p:txBody>
          </p:sp>
          <p:sp>
            <p:nvSpPr>
              <p:cNvPr id="113888" name="Line 217"/>
              <p:cNvSpPr>
                <a:spLocks noChangeShapeType="1"/>
              </p:cNvSpPr>
              <p:nvPr/>
            </p:nvSpPr>
            <p:spPr bwMode="auto">
              <a:xfrm flipV="1">
                <a:off x="3851" y="1498"/>
                <a:ext cx="27" cy="6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89" name="Rectangle 218"/>
              <p:cNvSpPr>
                <a:spLocks noChangeArrowheads="1"/>
              </p:cNvSpPr>
              <p:nvPr/>
            </p:nvSpPr>
            <p:spPr bwMode="auto">
              <a:xfrm>
                <a:off x="3949" y="1654"/>
                <a:ext cx="296" cy="1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Arial" charset="0"/>
                  </a:rPr>
                  <a:t>562.95</a:t>
                </a:r>
              </a:p>
            </p:txBody>
          </p:sp>
          <p:sp>
            <p:nvSpPr>
              <p:cNvPr id="113890" name="Line 219"/>
              <p:cNvSpPr>
                <a:spLocks noChangeShapeType="1"/>
              </p:cNvSpPr>
              <p:nvPr/>
            </p:nvSpPr>
            <p:spPr bwMode="auto">
              <a:xfrm flipV="1">
                <a:off x="3964" y="1785"/>
                <a:ext cx="27" cy="6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13674" name="Connecteur droit 229"/>
            <p:cNvCxnSpPr>
              <a:cxnSpLocks noChangeShapeType="1"/>
              <a:endCxn id="113692" idx="2"/>
            </p:cNvCxnSpPr>
            <p:nvPr/>
          </p:nvCxnSpPr>
          <p:spPr bwMode="auto">
            <a:xfrm flipV="1">
              <a:off x="3357554" y="4032240"/>
              <a:ext cx="4526765" cy="1682776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3675" name="Connecteur droit 230"/>
            <p:cNvCxnSpPr>
              <a:cxnSpLocks noChangeShapeType="1"/>
              <a:endCxn id="113685" idx="2"/>
            </p:cNvCxnSpPr>
            <p:nvPr/>
          </p:nvCxnSpPr>
          <p:spPr bwMode="auto">
            <a:xfrm rot="5400000" flipH="1" flipV="1">
              <a:off x="2949955" y="4296965"/>
              <a:ext cx="1682776" cy="1153327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07963" y="1965325"/>
          <a:ext cx="5114925" cy="4749800"/>
        </p:xfrm>
        <a:graphic>
          <a:graphicData uri="http://schemas.openxmlformats.org/presentationml/2006/ole">
            <p:oleObj spid="_x0000_s4098" name="Image bitmap" r:id="rId4" imgW="72000" imgH="173520" progId="PBrush">
              <p:embed/>
            </p:oleObj>
          </a:graphicData>
        </a:graphic>
      </p:graphicFrame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346325"/>
            <a:ext cx="5092700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330575" y="173038"/>
            <a:ext cx="224155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Application 1</a:t>
            </a: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75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Détermination de l’état de charge d’un composé</a:t>
            </a:r>
          </a:p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Problème : dépend de la résolution</a:t>
            </a:r>
          </a:p>
        </p:txBody>
      </p:sp>
      <p:sp>
        <p:nvSpPr>
          <p:cNvPr id="4103" name="Oval 10"/>
          <p:cNvSpPr>
            <a:spLocks noChangeArrowheads="1"/>
          </p:cNvSpPr>
          <p:nvPr/>
        </p:nvSpPr>
        <p:spPr bwMode="auto">
          <a:xfrm>
            <a:off x="2338388" y="3189288"/>
            <a:ext cx="449262" cy="508000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e 16"/>
          <p:cNvGrpSpPr>
            <a:grpSpLocks/>
          </p:cNvGrpSpPr>
          <p:nvPr/>
        </p:nvGrpSpPr>
        <p:grpSpPr bwMode="auto">
          <a:xfrm>
            <a:off x="2765425" y="3460750"/>
            <a:ext cx="6202363" cy="3114675"/>
            <a:chOff x="2765425" y="3460773"/>
            <a:chExt cx="6202363" cy="3114675"/>
          </a:xfrm>
        </p:grpSpPr>
        <p:grpSp>
          <p:nvGrpSpPr>
            <p:cNvPr id="4111" name="Groupe 15"/>
            <p:cNvGrpSpPr>
              <a:grpSpLocks/>
            </p:cNvGrpSpPr>
            <p:nvPr/>
          </p:nvGrpSpPr>
          <p:grpSpPr bwMode="auto">
            <a:xfrm>
              <a:off x="2765425" y="3460773"/>
              <a:ext cx="6013450" cy="3114675"/>
              <a:chOff x="2765425" y="3460773"/>
              <a:chExt cx="6013450" cy="3114675"/>
            </a:xfrm>
          </p:grpSpPr>
          <p:sp>
            <p:nvSpPr>
              <p:cNvPr id="4113" name="Line 5"/>
              <p:cNvSpPr>
                <a:spLocks noChangeShapeType="1"/>
              </p:cNvSpPr>
              <p:nvPr/>
            </p:nvSpPr>
            <p:spPr bwMode="auto">
              <a:xfrm>
                <a:off x="2765425" y="3460773"/>
                <a:ext cx="2489200" cy="1450975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4" name="Text Box 7"/>
              <p:cNvSpPr txBox="1">
                <a:spLocks noChangeArrowheads="1"/>
              </p:cNvSpPr>
              <p:nvPr/>
            </p:nvSpPr>
            <p:spPr bwMode="auto">
              <a:xfrm>
                <a:off x="3286116" y="4214818"/>
                <a:ext cx="1244600" cy="5715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87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FF0000"/>
                    </a:solidFill>
                  </a:rPr>
                  <a:t>Si </a:t>
                </a:r>
              </a:p>
              <a:p>
                <a:pPr>
                  <a:lnSpc>
                    <a:spcPct val="87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FF0000"/>
                    </a:solidFill>
                  </a:rPr>
                  <a:t>pas de réso</a:t>
                </a:r>
              </a:p>
            </p:txBody>
          </p:sp>
          <p:pic>
            <p:nvPicPr>
              <p:cNvPr id="4115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391150" y="4219598"/>
                <a:ext cx="3387725" cy="23558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sp>
          <p:nvSpPr>
            <p:cNvPr id="4112" name="Text Box 11"/>
            <p:cNvSpPr txBox="1">
              <a:spLocks noChangeArrowheads="1"/>
            </p:cNvSpPr>
            <p:nvPr/>
          </p:nvSpPr>
          <p:spPr bwMode="auto">
            <a:xfrm>
              <a:off x="7299325" y="4625998"/>
              <a:ext cx="1668463" cy="631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On mesure la </a:t>
              </a:r>
            </a:p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FF0000"/>
                  </a:solidFill>
                  <a:latin typeface="Arial" charset="0"/>
                </a:rPr>
                <a:t>masse moyenne</a:t>
              </a:r>
            </a:p>
          </p:txBody>
        </p:sp>
      </p:grpSp>
      <p:grpSp>
        <p:nvGrpSpPr>
          <p:cNvPr id="4" name="Groupe 17"/>
          <p:cNvGrpSpPr>
            <a:grpSpLocks/>
          </p:cNvGrpSpPr>
          <p:nvPr/>
        </p:nvGrpSpPr>
        <p:grpSpPr bwMode="auto">
          <a:xfrm>
            <a:off x="2786063" y="1357313"/>
            <a:ext cx="6035675" cy="2711450"/>
            <a:chOff x="2786050" y="1357298"/>
            <a:chExt cx="6035675" cy="2711450"/>
          </a:xfrm>
        </p:grpSpPr>
        <p:grpSp>
          <p:nvGrpSpPr>
            <p:cNvPr id="4107" name="Groupe 14"/>
            <p:cNvGrpSpPr>
              <a:grpSpLocks/>
            </p:cNvGrpSpPr>
            <p:nvPr/>
          </p:nvGrpSpPr>
          <p:grpSpPr bwMode="auto">
            <a:xfrm>
              <a:off x="2786050" y="1357298"/>
              <a:ext cx="6035675" cy="2711450"/>
              <a:chOff x="2765425" y="1370036"/>
              <a:chExt cx="6035675" cy="2711450"/>
            </a:xfrm>
          </p:grpSpPr>
          <p:graphicFrame>
            <p:nvGraphicFramePr>
              <p:cNvPr id="4099" name="Object 2"/>
              <p:cNvGraphicFramePr>
                <a:graphicFrameLocks noChangeAspect="1"/>
              </p:cNvGraphicFramePr>
              <p:nvPr/>
            </p:nvGraphicFramePr>
            <p:xfrm>
              <a:off x="5253038" y="1370036"/>
              <a:ext cx="3548062" cy="2711450"/>
            </p:xfrm>
            <a:graphic>
              <a:graphicData uri="http://schemas.openxmlformats.org/presentationml/2006/ole">
                <p:oleObj spid="_x0000_s4099" name="Image bitmap" r:id="rId7" imgW="0" imgH="0" progId="PBrush">
                  <p:embed/>
                </p:oleObj>
              </a:graphicData>
            </a:graphic>
          </p:graphicFrame>
          <p:sp>
            <p:nvSpPr>
              <p:cNvPr id="4109" name="Line 3"/>
              <p:cNvSpPr>
                <a:spLocks noChangeShapeType="1"/>
              </p:cNvSpPr>
              <p:nvPr/>
            </p:nvSpPr>
            <p:spPr bwMode="auto">
              <a:xfrm flipV="1">
                <a:off x="2765425" y="2489223"/>
                <a:ext cx="2487613" cy="973138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0" name="Text Box 6"/>
              <p:cNvSpPr txBox="1">
                <a:spLocks noChangeArrowheads="1"/>
              </p:cNvSpPr>
              <p:nvPr/>
            </p:nvSpPr>
            <p:spPr bwMode="auto">
              <a:xfrm>
                <a:off x="3500430" y="2214554"/>
                <a:ext cx="566737" cy="5715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87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FF0000"/>
                    </a:solidFill>
                  </a:rPr>
                  <a:t>Si </a:t>
                </a:r>
              </a:p>
              <a:p>
                <a:pPr>
                  <a:lnSpc>
                    <a:spcPct val="87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FF0000"/>
                    </a:solidFill>
                  </a:rPr>
                  <a:t>réso</a:t>
                </a:r>
              </a:p>
            </p:txBody>
          </p:sp>
        </p:grpSp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7143768" y="1500174"/>
              <a:ext cx="420688" cy="279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FF0000"/>
                  </a:solidFill>
                </a:rPr>
                <a:t>17</a:t>
              </a:r>
              <a:r>
                <a:rPr lang="en-GB" sz="1400" b="1" baseline="3000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4106" name="Text Box 2"/>
          <p:cNvSpPr txBox="1">
            <a:spLocks noChangeArrowheads="1"/>
          </p:cNvSpPr>
          <p:nvPr/>
        </p:nvSpPr>
        <p:spPr bwMode="auto">
          <a:xfrm>
            <a:off x="922338" y="5945188"/>
            <a:ext cx="400685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600">
                <a:solidFill>
                  <a:schemeClr val="tx1"/>
                </a:solidFill>
                <a:latin typeface="Arial" charset="0"/>
                <a:cs typeface="Arial" charset="0"/>
              </a:rPr>
              <a:t>Exemple : myoglobine (MM ~ 17000 Da)</a:t>
            </a:r>
            <a:endParaRPr lang="fr-FR" sz="16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2012950"/>
            <a:ext cx="5092700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5680075" y="1916113"/>
            <a:ext cx="3313113" cy="2170112"/>
            <a:chOff x="3578" y="766"/>
            <a:chExt cx="2087" cy="1367"/>
          </a:xfrm>
        </p:grpSpPr>
        <p:sp>
          <p:nvSpPr>
            <p:cNvPr id="114715" name="Line 4"/>
            <p:cNvSpPr>
              <a:spLocks noChangeShapeType="1"/>
            </p:cNvSpPr>
            <p:nvPr/>
          </p:nvSpPr>
          <p:spPr bwMode="auto">
            <a:xfrm>
              <a:off x="3578" y="2074"/>
              <a:ext cx="174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716" name="Line 5"/>
            <p:cNvSpPr>
              <a:spLocks noChangeShapeType="1"/>
            </p:cNvSpPr>
            <p:nvPr/>
          </p:nvSpPr>
          <p:spPr bwMode="auto">
            <a:xfrm flipV="1">
              <a:off x="3578" y="766"/>
              <a:ext cx="1" cy="131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717" name="Line 6"/>
            <p:cNvSpPr>
              <a:spLocks noChangeShapeType="1"/>
            </p:cNvSpPr>
            <p:nvPr/>
          </p:nvSpPr>
          <p:spPr bwMode="auto">
            <a:xfrm>
              <a:off x="4285" y="1377"/>
              <a:ext cx="1" cy="69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718" name="Line 7"/>
            <p:cNvSpPr>
              <a:spLocks noChangeShapeType="1"/>
            </p:cNvSpPr>
            <p:nvPr/>
          </p:nvSpPr>
          <p:spPr bwMode="auto">
            <a:xfrm>
              <a:off x="4694" y="1377"/>
              <a:ext cx="1" cy="69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719" name="Text Box 8"/>
            <p:cNvSpPr txBox="1">
              <a:spLocks noChangeArrowheads="1"/>
            </p:cNvSpPr>
            <p:nvPr/>
          </p:nvSpPr>
          <p:spPr bwMode="auto">
            <a:xfrm>
              <a:off x="5313" y="1908"/>
              <a:ext cx="35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m/z</a:t>
              </a:r>
            </a:p>
          </p:txBody>
        </p:sp>
        <p:sp>
          <p:nvSpPr>
            <p:cNvPr id="114720" name="Text Box 9"/>
            <p:cNvSpPr txBox="1">
              <a:spLocks noChangeArrowheads="1"/>
            </p:cNvSpPr>
            <p:nvPr/>
          </p:nvSpPr>
          <p:spPr bwMode="auto">
            <a:xfrm>
              <a:off x="4180" y="1187"/>
              <a:ext cx="24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X</a:t>
              </a:r>
              <a:r>
                <a:rPr lang="en-GB" sz="1600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4721" name="Text Box 10"/>
            <p:cNvSpPr txBox="1">
              <a:spLocks noChangeArrowheads="1"/>
            </p:cNvSpPr>
            <p:nvPr/>
          </p:nvSpPr>
          <p:spPr bwMode="auto">
            <a:xfrm>
              <a:off x="4600" y="1188"/>
              <a:ext cx="24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X</a:t>
              </a:r>
              <a:r>
                <a:rPr lang="en-GB" sz="1600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57813" y="4143375"/>
            <a:ext cx="3532187" cy="1692275"/>
            <a:chOff x="3353" y="2226"/>
            <a:chExt cx="2225" cy="1066"/>
          </a:xfrm>
        </p:grpSpPr>
        <p:sp>
          <p:nvSpPr>
            <p:cNvPr id="114704" name="Text Box 17"/>
            <p:cNvSpPr txBox="1">
              <a:spLocks noChangeArrowheads="1"/>
            </p:cNvSpPr>
            <p:nvPr/>
          </p:nvSpPr>
          <p:spPr bwMode="auto">
            <a:xfrm>
              <a:off x="3485" y="2676"/>
              <a:ext cx="608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z</a:t>
              </a:r>
              <a:r>
                <a:rPr lang="en-GB" sz="1600" baseline="-25000">
                  <a:solidFill>
                    <a:srgbClr val="000000"/>
                  </a:solidFill>
                </a:rPr>
                <a:t>2</a:t>
              </a:r>
              <a:r>
                <a:rPr lang="en-GB" sz="1600">
                  <a:solidFill>
                    <a:srgbClr val="000000"/>
                  </a:solidFill>
                </a:rPr>
                <a:t> = z</a:t>
              </a:r>
              <a:r>
                <a:rPr lang="en-GB" sz="1600" baseline="-25000">
                  <a:solidFill>
                    <a:srgbClr val="000000"/>
                  </a:solidFill>
                </a:rPr>
                <a:t>1</a:t>
              </a:r>
              <a:r>
                <a:rPr lang="en-GB" sz="1600">
                  <a:solidFill>
                    <a:srgbClr val="000000"/>
                  </a:solidFill>
                </a:rPr>
                <a:t> - 1</a:t>
              </a:r>
            </a:p>
          </p:txBody>
        </p:sp>
        <p:sp>
          <p:nvSpPr>
            <p:cNvPr id="114705" name="Text Box 18"/>
            <p:cNvSpPr txBox="1">
              <a:spLocks noChangeArrowheads="1"/>
            </p:cNvSpPr>
            <p:nvPr/>
          </p:nvSpPr>
          <p:spPr bwMode="auto">
            <a:xfrm>
              <a:off x="3439" y="2345"/>
              <a:ext cx="347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X</a:t>
              </a:r>
              <a:r>
                <a:rPr lang="en-GB" sz="1600" baseline="-25000">
                  <a:solidFill>
                    <a:srgbClr val="000000"/>
                  </a:solidFill>
                </a:rPr>
                <a:t>1</a:t>
              </a:r>
              <a:r>
                <a:rPr lang="en-GB" sz="1600">
                  <a:solidFill>
                    <a:srgbClr val="000000"/>
                  </a:solidFill>
                </a:rPr>
                <a:t> =</a:t>
              </a:r>
            </a:p>
          </p:txBody>
        </p:sp>
        <p:sp>
          <p:nvSpPr>
            <p:cNvPr id="114706" name="Text Box 19"/>
            <p:cNvSpPr txBox="1">
              <a:spLocks noChangeArrowheads="1"/>
            </p:cNvSpPr>
            <p:nvPr/>
          </p:nvSpPr>
          <p:spPr bwMode="auto">
            <a:xfrm>
              <a:off x="3786" y="2248"/>
              <a:ext cx="63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M + z</a:t>
              </a:r>
              <a:r>
                <a:rPr lang="en-GB" sz="1600" baseline="-25000">
                  <a:solidFill>
                    <a:srgbClr val="000000"/>
                  </a:solidFill>
                </a:rPr>
                <a:t>1</a:t>
              </a:r>
              <a:r>
                <a:rPr lang="en-GB" sz="1600">
                  <a:solidFill>
                    <a:srgbClr val="000000"/>
                  </a:solidFill>
                </a:rPr>
                <a:t> m</a:t>
              </a:r>
              <a:r>
                <a:rPr lang="en-GB" sz="1600" baseline="-2500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114707" name="Line 20"/>
            <p:cNvSpPr>
              <a:spLocks noChangeShapeType="1"/>
            </p:cNvSpPr>
            <p:nvPr/>
          </p:nvSpPr>
          <p:spPr bwMode="auto">
            <a:xfrm>
              <a:off x="3779" y="2445"/>
              <a:ext cx="61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708" name="Text Box 21"/>
            <p:cNvSpPr txBox="1">
              <a:spLocks noChangeArrowheads="1"/>
            </p:cNvSpPr>
            <p:nvPr/>
          </p:nvSpPr>
          <p:spPr bwMode="auto">
            <a:xfrm>
              <a:off x="3965" y="2426"/>
              <a:ext cx="208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z</a:t>
              </a:r>
              <a:r>
                <a:rPr lang="en-GB" sz="1600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4709" name="Text Box 22"/>
            <p:cNvSpPr txBox="1">
              <a:spLocks noChangeArrowheads="1"/>
            </p:cNvSpPr>
            <p:nvPr/>
          </p:nvSpPr>
          <p:spPr bwMode="auto">
            <a:xfrm>
              <a:off x="4581" y="2348"/>
              <a:ext cx="347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X</a:t>
              </a:r>
              <a:r>
                <a:rPr lang="en-GB" sz="1600" baseline="-25000">
                  <a:solidFill>
                    <a:srgbClr val="000000"/>
                  </a:solidFill>
                </a:rPr>
                <a:t>2</a:t>
              </a:r>
              <a:r>
                <a:rPr lang="en-GB" sz="1600">
                  <a:solidFill>
                    <a:srgbClr val="000000"/>
                  </a:solidFill>
                </a:rPr>
                <a:t> =</a:t>
              </a:r>
            </a:p>
          </p:txBody>
        </p:sp>
        <p:sp>
          <p:nvSpPr>
            <p:cNvPr id="114710" name="Text Box 23"/>
            <p:cNvSpPr txBox="1">
              <a:spLocks noChangeArrowheads="1"/>
            </p:cNvSpPr>
            <p:nvPr/>
          </p:nvSpPr>
          <p:spPr bwMode="auto">
            <a:xfrm>
              <a:off x="4927" y="2251"/>
              <a:ext cx="63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M + z</a:t>
              </a:r>
              <a:r>
                <a:rPr lang="en-GB" sz="1600" baseline="-25000">
                  <a:solidFill>
                    <a:srgbClr val="000000"/>
                  </a:solidFill>
                </a:rPr>
                <a:t>2</a:t>
              </a:r>
              <a:r>
                <a:rPr lang="en-GB" sz="1600">
                  <a:solidFill>
                    <a:srgbClr val="000000"/>
                  </a:solidFill>
                </a:rPr>
                <a:t> m</a:t>
              </a:r>
              <a:r>
                <a:rPr lang="en-GB" sz="1600" baseline="-2500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114711" name="Line 24"/>
            <p:cNvSpPr>
              <a:spLocks noChangeShapeType="1"/>
            </p:cNvSpPr>
            <p:nvPr/>
          </p:nvSpPr>
          <p:spPr bwMode="auto">
            <a:xfrm>
              <a:off x="4920" y="2448"/>
              <a:ext cx="61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712" name="Text Box 25"/>
            <p:cNvSpPr txBox="1">
              <a:spLocks noChangeArrowheads="1"/>
            </p:cNvSpPr>
            <p:nvPr/>
          </p:nvSpPr>
          <p:spPr bwMode="auto">
            <a:xfrm>
              <a:off x="5106" y="2430"/>
              <a:ext cx="208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z</a:t>
              </a:r>
              <a:r>
                <a:rPr lang="en-GB" sz="1600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4713" name="Rectangle 26"/>
            <p:cNvSpPr>
              <a:spLocks noChangeArrowheads="1"/>
            </p:cNvSpPr>
            <p:nvPr/>
          </p:nvSpPr>
          <p:spPr bwMode="auto">
            <a:xfrm>
              <a:off x="3353" y="2226"/>
              <a:ext cx="2226" cy="1067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4" name="Text Box 27"/>
            <p:cNvSpPr txBox="1">
              <a:spLocks noChangeArrowheads="1"/>
            </p:cNvSpPr>
            <p:nvPr/>
          </p:nvSpPr>
          <p:spPr bwMode="auto">
            <a:xfrm>
              <a:off x="3420" y="2886"/>
              <a:ext cx="1565" cy="3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</a:rPr>
                <a:t>Système de 2 équations</a:t>
              </a:r>
            </a:p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</a:rPr>
                <a:t>à 2 inconnues</a:t>
              </a:r>
            </a:p>
          </p:txBody>
        </p:sp>
      </p:grpSp>
      <p:sp>
        <p:nvSpPr>
          <p:cNvPr id="114693" name="Text Box 28"/>
          <p:cNvSpPr txBox="1">
            <a:spLocks noChangeArrowheads="1"/>
          </p:cNvSpPr>
          <p:nvPr/>
        </p:nvSpPr>
        <p:spPr bwMode="auto">
          <a:xfrm>
            <a:off x="5815013" y="1714500"/>
            <a:ext cx="2486025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Deux pics consécutifs permettent de déterminer M et z</a:t>
            </a:r>
            <a:r>
              <a:rPr lang="en-GB" sz="1600" b="1" baseline="-2500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GB" sz="1600" b="1">
                <a:solidFill>
                  <a:srgbClr val="000000"/>
                </a:solidFill>
                <a:latin typeface="Arial" charset="0"/>
              </a:rPr>
              <a:t>   </a:t>
            </a:r>
          </a:p>
        </p:txBody>
      </p:sp>
      <p:grpSp>
        <p:nvGrpSpPr>
          <p:cNvPr id="4" name="Groupe 35"/>
          <p:cNvGrpSpPr>
            <a:grpSpLocks/>
          </p:cNvGrpSpPr>
          <p:nvPr/>
        </p:nvGrpSpPr>
        <p:grpSpPr bwMode="auto">
          <a:xfrm>
            <a:off x="3875088" y="6029325"/>
            <a:ext cx="4248150" cy="757238"/>
            <a:chOff x="3875088" y="6029349"/>
            <a:chExt cx="4248150" cy="757237"/>
          </a:xfrm>
        </p:grpSpPr>
        <p:sp>
          <p:nvSpPr>
            <p:cNvPr id="114698" name="Line 11"/>
            <p:cNvSpPr>
              <a:spLocks noChangeShapeType="1"/>
            </p:cNvSpPr>
            <p:nvPr/>
          </p:nvSpPr>
          <p:spPr bwMode="auto">
            <a:xfrm>
              <a:off x="7148513" y="6383361"/>
              <a:ext cx="974725" cy="158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699" name="Text Box 12"/>
            <p:cNvSpPr txBox="1">
              <a:spLocks noChangeArrowheads="1"/>
            </p:cNvSpPr>
            <p:nvPr/>
          </p:nvSpPr>
          <p:spPr bwMode="auto">
            <a:xfrm>
              <a:off x="7170738" y="6029349"/>
              <a:ext cx="674687" cy="371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 - 1</a:t>
              </a:r>
            </a:p>
          </p:txBody>
        </p:sp>
        <p:sp>
          <p:nvSpPr>
            <p:cNvPr id="114700" name="Text Box 13"/>
            <p:cNvSpPr txBox="1">
              <a:spLocks noChangeArrowheads="1"/>
            </p:cNvSpPr>
            <p:nvPr/>
          </p:nvSpPr>
          <p:spPr bwMode="auto">
            <a:xfrm>
              <a:off x="6610350" y="6224611"/>
              <a:ext cx="523875" cy="371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z</a:t>
              </a:r>
              <a:r>
                <a:rPr lang="en-GB" sz="1600" baseline="-2500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 =</a:t>
              </a:r>
            </a:p>
          </p:txBody>
        </p:sp>
        <p:sp>
          <p:nvSpPr>
            <p:cNvPr id="114701" name="Text Box 14"/>
            <p:cNvSpPr txBox="1">
              <a:spLocks noChangeArrowheads="1"/>
            </p:cNvSpPr>
            <p:nvPr/>
          </p:nvSpPr>
          <p:spPr bwMode="auto">
            <a:xfrm>
              <a:off x="7186613" y="6415111"/>
              <a:ext cx="763587" cy="371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 - X</a:t>
              </a:r>
              <a:r>
                <a:rPr lang="en-GB" sz="1600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4702" name="AutoShape 15"/>
            <p:cNvSpPr>
              <a:spLocks noChangeArrowheads="1"/>
            </p:cNvSpPr>
            <p:nvPr/>
          </p:nvSpPr>
          <p:spPr bwMode="auto">
            <a:xfrm>
              <a:off x="5570538" y="6307161"/>
              <a:ext cx="862012" cy="166688"/>
            </a:xfrm>
            <a:prstGeom prst="rightArrow">
              <a:avLst>
                <a:gd name="adj1" fmla="val 50000"/>
                <a:gd name="adj2" fmla="val 129285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3" name="Text Box 29"/>
            <p:cNvSpPr txBox="1">
              <a:spLocks noChangeArrowheads="1"/>
            </p:cNvSpPr>
            <p:nvPr/>
          </p:nvSpPr>
          <p:spPr bwMode="auto">
            <a:xfrm>
              <a:off x="3875088" y="6213499"/>
              <a:ext cx="1306512" cy="338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</a:rPr>
                <a:t>Calcul de z:</a:t>
              </a:r>
            </a:p>
          </p:txBody>
        </p:sp>
      </p:grpSp>
      <p:sp>
        <p:nvSpPr>
          <p:cNvPr id="114695" name="Text Box 3"/>
          <p:cNvSpPr txBox="1">
            <a:spLocks noChangeArrowheads="1"/>
          </p:cNvSpPr>
          <p:nvPr/>
        </p:nvSpPr>
        <p:spPr bwMode="auto">
          <a:xfrm>
            <a:off x="3330575" y="173038"/>
            <a:ext cx="224155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Application 1</a:t>
            </a:r>
          </a:p>
        </p:txBody>
      </p:sp>
      <p:sp>
        <p:nvSpPr>
          <p:cNvPr id="114696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75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Détermination de l’état de charge d’un composé</a:t>
            </a:r>
          </a:p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Cas de mauvaise résolution</a:t>
            </a:r>
          </a:p>
        </p:txBody>
      </p:sp>
      <p:sp>
        <p:nvSpPr>
          <p:cNvPr id="114697" name="Text Box 2"/>
          <p:cNvSpPr txBox="1">
            <a:spLocks noChangeArrowheads="1"/>
          </p:cNvSpPr>
          <p:nvPr/>
        </p:nvSpPr>
        <p:spPr bwMode="auto">
          <a:xfrm>
            <a:off x="571500" y="5572125"/>
            <a:ext cx="40068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600">
                <a:solidFill>
                  <a:schemeClr val="tx1"/>
                </a:solidFill>
                <a:latin typeface="Arial" charset="0"/>
                <a:cs typeface="Arial" charset="0"/>
              </a:rPr>
              <a:t>Exemple : myoglobine (MM ~ 17000 Da)</a:t>
            </a:r>
            <a:endParaRPr lang="fr-FR" sz="16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571625"/>
            <a:ext cx="5092700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5715000" y="1357313"/>
            <a:ext cx="2982913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000000"/>
                </a:solidFill>
                <a:latin typeface="Arial" charset="0"/>
              </a:rPr>
              <a:t>La masse M et z sont d’abord calculées à partir de 2 pics.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000000"/>
                </a:solidFill>
                <a:latin typeface="Arial" charset="0"/>
              </a:rPr>
              <a:t>Ensuite, M est calculée à partir de chacun des pics de la série d’ions multichargés.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000000"/>
                </a:solidFill>
                <a:latin typeface="Arial" charset="0"/>
              </a:rPr>
              <a:t>Dans cet exemple on observe 16 états de charges différents (10 à 25 charges).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000000"/>
                </a:solidFill>
                <a:latin typeface="Arial" charset="0"/>
              </a:rPr>
              <a:t>La masse mesurée sera donc le résultat de la moyenne de ces 16 mesures, d’où la grande précision obtenue.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66700" y="5595938"/>
            <a:ext cx="4516438" cy="1119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D0"/>
                </a:solidFill>
                <a:latin typeface="Arial" charset="0"/>
              </a:rPr>
              <a:t>Série d’ions multichargés.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D0"/>
                </a:solidFill>
                <a:latin typeface="Arial" charset="0"/>
              </a:rPr>
              <a:t>Tous ces pics correspondent à la même molécule, mais avec un nombre de protons différents. </a:t>
            </a:r>
          </a:p>
        </p:txBody>
      </p:sp>
      <p:sp>
        <p:nvSpPr>
          <p:cNvPr id="115717" name="Text Box 3"/>
          <p:cNvSpPr txBox="1">
            <a:spLocks noChangeArrowheads="1"/>
          </p:cNvSpPr>
          <p:nvPr/>
        </p:nvSpPr>
        <p:spPr bwMode="auto">
          <a:xfrm>
            <a:off x="3330575" y="173038"/>
            <a:ext cx="224155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Application 1</a:t>
            </a:r>
          </a:p>
        </p:txBody>
      </p:sp>
      <p:sp>
        <p:nvSpPr>
          <p:cNvPr id="115718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75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Détermination de l’état de charge d’un composé</a:t>
            </a:r>
          </a:p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Cas de mauvaise résolution</a:t>
            </a:r>
          </a:p>
        </p:txBody>
      </p:sp>
      <p:sp>
        <p:nvSpPr>
          <p:cNvPr id="115719" name="Text Box 2"/>
          <p:cNvSpPr txBox="1">
            <a:spLocks noChangeArrowheads="1"/>
          </p:cNvSpPr>
          <p:nvPr/>
        </p:nvSpPr>
        <p:spPr bwMode="auto">
          <a:xfrm>
            <a:off x="714375" y="5072063"/>
            <a:ext cx="400685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600">
                <a:solidFill>
                  <a:schemeClr val="tx1"/>
                </a:solidFill>
                <a:latin typeface="Arial" charset="0"/>
                <a:cs typeface="Arial" charset="0"/>
              </a:rPr>
              <a:t>Exemple : myoglobine (MM ~ 17000 Da)</a:t>
            </a:r>
            <a:endParaRPr lang="fr-FR" sz="16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ChangeArrowheads="1"/>
          </p:cNvSpPr>
          <p:nvPr/>
        </p:nvSpPr>
        <p:spPr bwMode="auto">
          <a:xfrm>
            <a:off x="488950" y="1870075"/>
            <a:ext cx="4797425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m/z	z	Masse 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679,12	25	16953,00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707,31	24	16951,44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737,99	23	16950,77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721,5	22	15851,00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808,28	21	16952,88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848,53	20	16950,60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893,24	19	16952,56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942,67	18	16950,06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998,18	17	16952,06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1060,41	16	16950,56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1130,95	15	16949,25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1211,81	14	16951,34		</a:t>
            </a:r>
            <a:r>
              <a:rPr lang="en-GB" sz="1600" b="1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Moyenne :	16951,65	 +/- 0,17 Da	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211763" y="2022475"/>
            <a:ext cx="3375025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La moyenne des valeurs trouvées pour la masse moléculaire est calculée avec </a:t>
            </a:r>
            <a:r>
              <a:rPr lang="en-GB" sz="1600" b="1">
                <a:solidFill>
                  <a:srgbClr val="0000D0"/>
                </a:solidFill>
                <a:latin typeface="Arial" charset="0"/>
              </a:rPr>
              <a:t>une déviation standard.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>
              <a:solidFill>
                <a:srgbClr val="0000D0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Plus il y a d’ions multichargés, plus la masse pourra être mesurée avec précision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258763" y="6062663"/>
            <a:ext cx="82200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0000"/>
                </a:solidFill>
                <a:latin typeface="Arial" charset="0"/>
              </a:rPr>
              <a:t>Les masses calculées sont des </a:t>
            </a:r>
            <a:r>
              <a:rPr lang="en-GB" sz="1600" b="1">
                <a:solidFill>
                  <a:srgbClr val="FF0000"/>
                </a:solidFill>
                <a:latin typeface="Arial" charset="0"/>
              </a:rPr>
              <a:t>masses chimiques</a:t>
            </a:r>
            <a:r>
              <a:rPr lang="en-GB" sz="1600">
                <a:solidFill>
                  <a:srgbClr val="FF0000"/>
                </a:solidFill>
                <a:latin typeface="Arial" charset="0"/>
              </a:rPr>
              <a:t> et non </a:t>
            </a:r>
            <a:r>
              <a:rPr lang="en-GB" sz="1600" b="1">
                <a:solidFill>
                  <a:srgbClr val="FF0000"/>
                </a:solidFill>
                <a:latin typeface="Arial" charset="0"/>
              </a:rPr>
              <a:t>pas </a:t>
            </a:r>
            <a:r>
              <a:rPr lang="en-GB" sz="1600">
                <a:solidFill>
                  <a:srgbClr val="FF0000"/>
                </a:solidFill>
                <a:latin typeface="Arial" charset="0"/>
              </a:rPr>
              <a:t>des </a:t>
            </a:r>
            <a:r>
              <a:rPr lang="en-GB" sz="1600" b="1">
                <a:solidFill>
                  <a:srgbClr val="FF0000"/>
                </a:solidFill>
                <a:latin typeface="Arial" charset="0"/>
              </a:rPr>
              <a:t>masses monoisotopiques </a:t>
            </a:r>
            <a:r>
              <a:rPr lang="en-GB" sz="1600">
                <a:solidFill>
                  <a:srgbClr val="FF0000"/>
                </a:solidFill>
                <a:latin typeface="Arial" charset="0"/>
              </a:rPr>
              <a:t>car la résolution n'est pas suffisante pour séparer les pics isotopiques</a:t>
            </a:r>
          </a:p>
        </p:txBody>
      </p:sp>
      <p:sp>
        <p:nvSpPr>
          <p:cNvPr id="116741" name="Text Box 3"/>
          <p:cNvSpPr txBox="1">
            <a:spLocks noChangeArrowheads="1"/>
          </p:cNvSpPr>
          <p:nvPr/>
        </p:nvSpPr>
        <p:spPr bwMode="auto">
          <a:xfrm>
            <a:off x="3330575" y="173038"/>
            <a:ext cx="224155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Application 1</a:t>
            </a:r>
          </a:p>
        </p:txBody>
      </p:sp>
      <p:sp>
        <p:nvSpPr>
          <p:cNvPr id="116742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75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Détermination de l’état de charge d’un composé</a:t>
            </a:r>
          </a:p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Cas de mauvaise résolution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7585075" y="3352800"/>
            <a:ext cx="15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672388" y="3352800"/>
            <a:ext cx="15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739063" y="3352800"/>
            <a:ext cx="15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805738" y="3352800"/>
            <a:ext cx="15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7912100" y="3352800"/>
            <a:ext cx="15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7997825" y="3352800"/>
            <a:ext cx="15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8027988" y="3352800"/>
            <a:ext cx="15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7767638" y="3541713"/>
            <a:ext cx="15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7874000" y="3541713"/>
            <a:ext cx="15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7940675" y="3541713"/>
            <a:ext cx="15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8075613" y="3541713"/>
            <a:ext cx="15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783"/>
          <p:cNvGrpSpPr>
            <a:grpSpLocks/>
          </p:cNvGrpSpPr>
          <p:nvPr/>
        </p:nvGrpSpPr>
        <p:grpSpPr bwMode="auto">
          <a:xfrm>
            <a:off x="285750" y="1011238"/>
            <a:ext cx="8016875" cy="4043362"/>
            <a:chOff x="285720" y="1011238"/>
            <a:chExt cx="8017236" cy="4043362"/>
          </a:xfrm>
        </p:grpSpPr>
        <p:grpSp>
          <p:nvGrpSpPr>
            <p:cNvPr id="17164" name="Groupe 781"/>
            <p:cNvGrpSpPr>
              <a:grpSpLocks/>
            </p:cNvGrpSpPr>
            <p:nvPr/>
          </p:nvGrpSpPr>
          <p:grpSpPr bwMode="auto">
            <a:xfrm>
              <a:off x="5943600" y="3427413"/>
              <a:ext cx="2244725" cy="1627187"/>
              <a:chOff x="5943600" y="3427413"/>
              <a:chExt cx="2244725" cy="1627187"/>
            </a:xfrm>
          </p:grpSpPr>
          <p:sp>
            <p:nvSpPr>
              <p:cNvPr id="17166" name="Oval 14"/>
              <p:cNvSpPr>
                <a:spLocks noChangeArrowheads="1"/>
              </p:cNvSpPr>
              <p:nvPr/>
            </p:nvSpPr>
            <p:spPr bwMode="auto">
              <a:xfrm>
                <a:off x="6858000" y="4673600"/>
                <a:ext cx="457200" cy="381000"/>
              </a:xfrm>
              <a:prstGeom prst="ellipse">
                <a:avLst/>
              </a:prstGeom>
              <a:solidFill>
                <a:srgbClr val="00FF99"/>
              </a:solidFill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167" name="Text Box 773"/>
              <p:cNvSpPr txBox="1">
                <a:spLocks noChangeArrowheads="1"/>
              </p:cNvSpPr>
              <p:nvPr/>
            </p:nvSpPr>
            <p:spPr bwMode="auto">
              <a:xfrm>
                <a:off x="5943600" y="3427413"/>
                <a:ext cx="2244725" cy="4603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0000"/>
                    </a:solidFill>
                    <a:latin typeface="Arial" charset="0"/>
                  </a:rPr>
                  <a:t>Pic moléculaire</a:t>
                </a:r>
              </a:p>
            </p:txBody>
          </p:sp>
          <p:sp>
            <p:nvSpPr>
              <p:cNvPr id="17168" name="Line 774"/>
              <p:cNvSpPr>
                <a:spLocks noChangeShapeType="1"/>
              </p:cNvSpPr>
              <p:nvPr/>
            </p:nvSpPr>
            <p:spPr bwMode="auto">
              <a:xfrm>
                <a:off x="6989763" y="3895725"/>
                <a:ext cx="1588" cy="806450"/>
              </a:xfrm>
              <a:prstGeom prst="line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165" name="Text Box 12"/>
            <p:cNvSpPr txBox="1">
              <a:spLocks noChangeArrowheads="1"/>
            </p:cNvSpPr>
            <p:nvPr/>
          </p:nvSpPr>
          <p:spPr bwMode="auto">
            <a:xfrm>
              <a:off x="285720" y="1011238"/>
              <a:ext cx="801723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latin typeface="Arial" charset="0"/>
                </a:rPr>
                <a:t>1-  La valeur m/z du pic moléculaire permet de calculer la </a:t>
              </a:r>
              <a:r>
                <a:rPr lang="en-GB" sz="1800">
                  <a:solidFill>
                    <a:srgbClr val="FF0000"/>
                  </a:solidFill>
                  <a:latin typeface="Arial" charset="0"/>
                </a:rPr>
                <a:t>masse moléculaire</a:t>
              </a:r>
            </a:p>
          </p:txBody>
        </p:sp>
      </p:grpSp>
      <p:sp>
        <p:nvSpPr>
          <p:cNvPr id="16398" name="Line 15"/>
          <p:cNvSpPr>
            <a:spLocks noChangeShapeType="1"/>
          </p:cNvSpPr>
          <p:nvPr/>
        </p:nvSpPr>
        <p:spPr bwMode="auto">
          <a:xfrm flipH="1">
            <a:off x="1001713" y="5378450"/>
            <a:ext cx="6845300" cy="1588"/>
          </a:xfrm>
          <a:prstGeom prst="line">
            <a:avLst/>
          </a:prstGeom>
          <a:noFill/>
          <a:ln w="2376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 flipV="1">
            <a:off x="1022350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 flipV="1">
            <a:off x="10604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V="1">
            <a:off x="10985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 flipV="1">
            <a:off x="11382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 flipV="1">
            <a:off x="11668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 flipV="1">
            <a:off x="1204913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 flipV="1">
            <a:off x="12430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 flipV="1">
            <a:off x="12811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7" name="Line 24"/>
          <p:cNvSpPr>
            <a:spLocks noChangeShapeType="1"/>
          </p:cNvSpPr>
          <p:nvPr/>
        </p:nvSpPr>
        <p:spPr bwMode="auto">
          <a:xfrm flipV="1">
            <a:off x="13208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 flipV="1">
            <a:off x="13589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9" name="Line 26"/>
          <p:cNvSpPr>
            <a:spLocks noChangeShapeType="1"/>
          </p:cNvSpPr>
          <p:nvPr/>
        </p:nvSpPr>
        <p:spPr bwMode="auto">
          <a:xfrm flipV="1">
            <a:off x="1387475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0" name="Line 27"/>
          <p:cNvSpPr>
            <a:spLocks noChangeShapeType="1"/>
          </p:cNvSpPr>
          <p:nvPr/>
        </p:nvSpPr>
        <p:spPr bwMode="auto">
          <a:xfrm flipV="1">
            <a:off x="14255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1" name="Line 28"/>
          <p:cNvSpPr>
            <a:spLocks noChangeShapeType="1"/>
          </p:cNvSpPr>
          <p:nvPr/>
        </p:nvSpPr>
        <p:spPr bwMode="auto">
          <a:xfrm flipV="1">
            <a:off x="14636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2" name="Line 29"/>
          <p:cNvSpPr>
            <a:spLocks noChangeShapeType="1"/>
          </p:cNvSpPr>
          <p:nvPr/>
        </p:nvSpPr>
        <p:spPr bwMode="auto">
          <a:xfrm flipV="1">
            <a:off x="15033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3" name="Line 30"/>
          <p:cNvSpPr>
            <a:spLocks noChangeShapeType="1"/>
          </p:cNvSpPr>
          <p:nvPr/>
        </p:nvSpPr>
        <p:spPr bwMode="auto">
          <a:xfrm flipV="1">
            <a:off x="15414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4" name="Line 31"/>
          <p:cNvSpPr>
            <a:spLocks noChangeShapeType="1"/>
          </p:cNvSpPr>
          <p:nvPr/>
        </p:nvSpPr>
        <p:spPr bwMode="auto">
          <a:xfrm flipV="1">
            <a:off x="1579563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 flipV="1">
            <a:off x="16081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 flipV="1">
            <a:off x="16462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 flipV="1">
            <a:off x="16859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8" name="Line 35"/>
          <p:cNvSpPr>
            <a:spLocks noChangeShapeType="1"/>
          </p:cNvSpPr>
          <p:nvPr/>
        </p:nvSpPr>
        <p:spPr bwMode="auto">
          <a:xfrm flipV="1">
            <a:off x="17240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9" name="Line 36"/>
          <p:cNvSpPr>
            <a:spLocks noChangeShapeType="1"/>
          </p:cNvSpPr>
          <p:nvPr/>
        </p:nvSpPr>
        <p:spPr bwMode="auto">
          <a:xfrm flipV="1">
            <a:off x="1762125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0" name="Line 37"/>
          <p:cNvSpPr>
            <a:spLocks noChangeShapeType="1"/>
          </p:cNvSpPr>
          <p:nvPr/>
        </p:nvSpPr>
        <p:spPr bwMode="auto">
          <a:xfrm flipV="1">
            <a:off x="18002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1" name="Line 38"/>
          <p:cNvSpPr>
            <a:spLocks noChangeShapeType="1"/>
          </p:cNvSpPr>
          <p:nvPr/>
        </p:nvSpPr>
        <p:spPr bwMode="auto">
          <a:xfrm flipV="1">
            <a:off x="18383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2" name="Line 39"/>
          <p:cNvSpPr>
            <a:spLocks noChangeShapeType="1"/>
          </p:cNvSpPr>
          <p:nvPr/>
        </p:nvSpPr>
        <p:spPr bwMode="auto">
          <a:xfrm flipV="1">
            <a:off x="18684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3" name="Line 40"/>
          <p:cNvSpPr>
            <a:spLocks noChangeShapeType="1"/>
          </p:cNvSpPr>
          <p:nvPr/>
        </p:nvSpPr>
        <p:spPr bwMode="auto">
          <a:xfrm flipV="1">
            <a:off x="19065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4" name="Line 41"/>
          <p:cNvSpPr>
            <a:spLocks noChangeShapeType="1"/>
          </p:cNvSpPr>
          <p:nvPr/>
        </p:nvSpPr>
        <p:spPr bwMode="auto">
          <a:xfrm flipV="1">
            <a:off x="1944688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5" name="Line 42"/>
          <p:cNvSpPr>
            <a:spLocks noChangeShapeType="1"/>
          </p:cNvSpPr>
          <p:nvPr/>
        </p:nvSpPr>
        <p:spPr bwMode="auto">
          <a:xfrm flipV="1">
            <a:off x="19827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6" name="Line 43"/>
          <p:cNvSpPr>
            <a:spLocks noChangeShapeType="1"/>
          </p:cNvSpPr>
          <p:nvPr/>
        </p:nvSpPr>
        <p:spPr bwMode="auto">
          <a:xfrm flipV="1">
            <a:off x="20208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7" name="Line 44"/>
          <p:cNvSpPr>
            <a:spLocks noChangeShapeType="1"/>
          </p:cNvSpPr>
          <p:nvPr/>
        </p:nvSpPr>
        <p:spPr bwMode="auto">
          <a:xfrm flipV="1">
            <a:off x="20605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8" name="Line 45"/>
          <p:cNvSpPr>
            <a:spLocks noChangeShapeType="1"/>
          </p:cNvSpPr>
          <p:nvPr/>
        </p:nvSpPr>
        <p:spPr bwMode="auto">
          <a:xfrm flipV="1">
            <a:off x="20891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9" name="Line 46"/>
          <p:cNvSpPr>
            <a:spLocks noChangeShapeType="1"/>
          </p:cNvSpPr>
          <p:nvPr/>
        </p:nvSpPr>
        <p:spPr bwMode="auto">
          <a:xfrm flipV="1">
            <a:off x="2127250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30" name="Line 47"/>
          <p:cNvSpPr>
            <a:spLocks noChangeShapeType="1"/>
          </p:cNvSpPr>
          <p:nvPr/>
        </p:nvSpPr>
        <p:spPr bwMode="auto">
          <a:xfrm flipV="1">
            <a:off x="21653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31" name="Line 48"/>
          <p:cNvSpPr>
            <a:spLocks noChangeShapeType="1"/>
          </p:cNvSpPr>
          <p:nvPr/>
        </p:nvSpPr>
        <p:spPr bwMode="auto">
          <a:xfrm flipV="1">
            <a:off x="22034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32" name="Line 49"/>
          <p:cNvSpPr>
            <a:spLocks noChangeShapeType="1"/>
          </p:cNvSpPr>
          <p:nvPr/>
        </p:nvSpPr>
        <p:spPr bwMode="auto">
          <a:xfrm flipV="1">
            <a:off x="22431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33" name="Line 50"/>
          <p:cNvSpPr>
            <a:spLocks noChangeShapeType="1"/>
          </p:cNvSpPr>
          <p:nvPr/>
        </p:nvSpPr>
        <p:spPr bwMode="auto">
          <a:xfrm flipV="1">
            <a:off x="22812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34" name="Line 51"/>
          <p:cNvSpPr>
            <a:spLocks noChangeShapeType="1"/>
          </p:cNvSpPr>
          <p:nvPr/>
        </p:nvSpPr>
        <p:spPr bwMode="auto">
          <a:xfrm flipV="1">
            <a:off x="2319338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35" name="Line 52"/>
          <p:cNvSpPr>
            <a:spLocks noChangeShapeType="1"/>
          </p:cNvSpPr>
          <p:nvPr/>
        </p:nvSpPr>
        <p:spPr bwMode="auto">
          <a:xfrm flipV="1">
            <a:off x="23479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36" name="Line 53"/>
          <p:cNvSpPr>
            <a:spLocks noChangeShapeType="1"/>
          </p:cNvSpPr>
          <p:nvPr/>
        </p:nvSpPr>
        <p:spPr bwMode="auto">
          <a:xfrm flipV="1">
            <a:off x="23860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37" name="Line 54"/>
          <p:cNvSpPr>
            <a:spLocks noChangeShapeType="1"/>
          </p:cNvSpPr>
          <p:nvPr/>
        </p:nvSpPr>
        <p:spPr bwMode="auto">
          <a:xfrm flipV="1">
            <a:off x="24257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38" name="Line 55"/>
          <p:cNvSpPr>
            <a:spLocks noChangeShapeType="1"/>
          </p:cNvSpPr>
          <p:nvPr/>
        </p:nvSpPr>
        <p:spPr bwMode="auto">
          <a:xfrm flipV="1">
            <a:off x="24638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39" name="Line 56"/>
          <p:cNvSpPr>
            <a:spLocks noChangeShapeType="1"/>
          </p:cNvSpPr>
          <p:nvPr/>
        </p:nvSpPr>
        <p:spPr bwMode="auto">
          <a:xfrm flipV="1">
            <a:off x="2501900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0" name="Line 57"/>
          <p:cNvSpPr>
            <a:spLocks noChangeShapeType="1"/>
          </p:cNvSpPr>
          <p:nvPr/>
        </p:nvSpPr>
        <p:spPr bwMode="auto">
          <a:xfrm flipV="1">
            <a:off x="25400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1" name="Line 58"/>
          <p:cNvSpPr>
            <a:spLocks noChangeShapeType="1"/>
          </p:cNvSpPr>
          <p:nvPr/>
        </p:nvSpPr>
        <p:spPr bwMode="auto">
          <a:xfrm flipV="1">
            <a:off x="25685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2" name="Line 59"/>
          <p:cNvSpPr>
            <a:spLocks noChangeShapeType="1"/>
          </p:cNvSpPr>
          <p:nvPr/>
        </p:nvSpPr>
        <p:spPr bwMode="auto">
          <a:xfrm flipV="1">
            <a:off x="26082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3" name="Line 60"/>
          <p:cNvSpPr>
            <a:spLocks noChangeShapeType="1"/>
          </p:cNvSpPr>
          <p:nvPr/>
        </p:nvSpPr>
        <p:spPr bwMode="auto">
          <a:xfrm flipV="1">
            <a:off x="26463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4" name="Line 61"/>
          <p:cNvSpPr>
            <a:spLocks noChangeShapeType="1"/>
          </p:cNvSpPr>
          <p:nvPr/>
        </p:nvSpPr>
        <p:spPr bwMode="auto">
          <a:xfrm flipV="1">
            <a:off x="2684463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5" name="Line 62"/>
          <p:cNvSpPr>
            <a:spLocks noChangeShapeType="1"/>
          </p:cNvSpPr>
          <p:nvPr/>
        </p:nvSpPr>
        <p:spPr bwMode="auto">
          <a:xfrm flipV="1">
            <a:off x="27225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6" name="Line 63"/>
          <p:cNvSpPr>
            <a:spLocks noChangeShapeType="1"/>
          </p:cNvSpPr>
          <p:nvPr/>
        </p:nvSpPr>
        <p:spPr bwMode="auto">
          <a:xfrm flipV="1">
            <a:off x="27622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7" name="Line 64"/>
          <p:cNvSpPr>
            <a:spLocks noChangeShapeType="1"/>
          </p:cNvSpPr>
          <p:nvPr/>
        </p:nvSpPr>
        <p:spPr bwMode="auto">
          <a:xfrm flipV="1">
            <a:off x="27908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8" name="Line 65"/>
          <p:cNvSpPr>
            <a:spLocks noChangeShapeType="1"/>
          </p:cNvSpPr>
          <p:nvPr/>
        </p:nvSpPr>
        <p:spPr bwMode="auto">
          <a:xfrm flipV="1">
            <a:off x="28289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9" name="Line 66"/>
          <p:cNvSpPr>
            <a:spLocks noChangeShapeType="1"/>
          </p:cNvSpPr>
          <p:nvPr/>
        </p:nvSpPr>
        <p:spPr bwMode="auto">
          <a:xfrm flipV="1">
            <a:off x="2867025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50" name="Line 67"/>
          <p:cNvSpPr>
            <a:spLocks noChangeShapeType="1"/>
          </p:cNvSpPr>
          <p:nvPr/>
        </p:nvSpPr>
        <p:spPr bwMode="auto">
          <a:xfrm flipV="1">
            <a:off x="29051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51" name="Line 68"/>
          <p:cNvSpPr>
            <a:spLocks noChangeShapeType="1"/>
          </p:cNvSpPr>
          <p:nvPr/>
        </p:nvSpPr>
        <p:spPr bwMode="auto">
          <a:xfrm flipV="1">
            <a:off x="29448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52" name="Line 69"/>
          <p:cNvSpPr>
            <a:spLocks noChangeShapeType="1"/>
          </p:cNvSpPr>
          <p:nvPr/>
        </p:nvSpPr>
        <p:spPr bwMode="auto">
          <a:xfrm flipV="1">
            <a:off x="29829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53" name="Line 70"/>
          <p:cNvSpPr>
            <a:spLocks noChangeShapeType="1"/>
          </p:cNvSpPr>
          <p:nvPr/>
        </p:nvSpPr>
        <p:spPr bwMode="auto">
          <a:xfrm flipV="1">
            <a:off x="30210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54" name="Line 71"/>
          <p:cNvSpPr>
            <a:spLocks noChangeShapeType="1"/>
          </p:cNvSpPr>
          <p:nvPr/>
        </p:nvSpPr>
        <p:spPr bwMode="auto">
          <a:xfrm flipV="1">
            <a:off x="3049588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55" name="Line 72"/>
          <p:cNvSpPr>
            <a:spLocks noChangeShapeType="1"/>
          </p:cNvSpPr>
          <p:nvPr/>
        </p:nvSpPr>
        <p:spPr bwMode="auto">
          <a:xfrm flipV="1">
            <a:off x="30876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56" name="Line 73"/>
          <p:cNvSpPr>
            <a:spLocks noChangeShapeType="1"/>
          </p:cNvSpPr>
          <p:nvPr/>
        </p:nvSpPr>
        <p:spPr bwMode="auto">
          <a:xfrm flipV="1">
            <a:off x="31273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57" name="Line 74"/>
          <p:cNvSpPr>
            <a:spLocks noChangeShapeType="1"/>
          </p:cNvSpPr>
          <p:nvPr/>
        </p:nvSpPr>
        <p:spPr bwMode="auto">
          <a:xfrm flipV="1">
            <a:off x="31654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58" name="Line 75"/>
          <p:cNvSpPr>
            <a:spLocks noChangeShapeType="1"/>
          </p:cNvSpPr>
          <p:nvPr/>
        </p:nvSpPr>
        <p:spPr bwMode="auto">
          <a:xfrm flipV="1">
            <a:off x="32035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59" name="Line 76"/>
          <p:cNvSpPr>
            <a:spLocks noChangeShapeType="1"/>
          </p:cNvSpPr>
          <p:nvPr/>
        </p:nvSpPr>
        <p:spPr bwMode="auto">
          <a:xfrm flipV="1">
            <a:off x="3241675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60" name="Line 77"/>
          <p:cNvSpPr>
            <a:spLocks noChangeShapeType="1"/>
          </p:cNvSpPr>
          <p:nvPr/>
        </p:nvSpPr>
        <p:spPr bwMode="auto">
          <a:xfrm flipV="1">
            <a:off x="32702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61" name="Line 78"/>
          <p:cNvSpPr>
            <a:spLocks noChangeShapeType="1"/>
          </p:cNvSpPr>
          <p:nvPr/>
        </p:nvSpPr>
        <p:spPr bwMode="auto">
          <a:xfrm flipV="1">
            <a:off x="33099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62" name="Line 79"/>
          <p:cNvSpPr>
            <a:spLocks noChangeShapeType="1"/>
          </p:cNvSpPr>
          <p:nvPr/>
        </p:nvSpPr>
        <p:spPr bwMode="auto">
          <a:xfrm flipV="1">
            <a:off x="33480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63" name="Line 80"/>
          <p:cNvSpPr>
            <a:spLocks noChangeShapeType="1"/>
          </p:cNvSpPr>
          <p:nvPr/>
        </p:nvSpPr>
        <p:spPr bwMode="auto">
          <a:xfrm flipV="1">
            <a:off x="33861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64" name="Line 81"/>
          <p:cNvSpPr>
            <a:spLocks noChangeShapeType="1"/>
          </p:cNvSpPr>
          <p:nvPr/>
        </p:nvSpPr>
        <p:spPr bwMode="auto">
          <a:xfrm flipV="1">
            <a:off x="3424238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65" name="Line 82"/>
          <p:cNvSpPr>
            <a:spLocks noChangeShapeType="1"/>
          </p:cNvSpPr>
          <p:nvPr/>
        </p:nvSpPr>
        <p:spPr bwMode="auto">
          <a:xfrm flipV="1">
            <a:off x="34623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66" name="Line 83"/>
          <p:cNvSpPr>
            <a:spLocks noChangeShapeType="1"/>
          </p:cNvSpPr>
          <p:nvPr/>
        </p:nvSpPr>
        <p:spPr bwMode="auto">
          <a:xfrm flipV="1">
            <a:off x="34925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67" name="Line 84"/>
          <p:cNvSpPr>
            <a:spLocks noChangeShapeType="1"/>
          </p:cNvSpPr>
          <p:nvPr/>
        </p:nvSpPr>
        <p:spPr bwMode="auto">
          <a:xfrm flipV="1">
            <a:off x="35306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68" name="Line 85"/>
          <p:cNvSpPr>
            <a:spLocks noChangeShapeType="1"/>
          </p:cNvSpPr>
          <p:nvPr/>
        </p:nvSpPr>
        <p:spPr bwMode="auto">
          <a:xfrm flipV="1">
            <a:off x="35687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69" name="Line 86"/>
          <p:cNvSpPr>
            <a:spLocks noChangeShapeType="1"/>
          </p:cNvSpPr>
          <p:nvPr/>
        </p:nvSpPr>
        <p:spPr bwMode="auto">
          <a:xfrm flipV="1">
            <a:off x="3606800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70" name="Line 87"/>
          <p:cNvSpPr>
            <a:spLocks noChangeShapeType="1"/>
          </p:cNvSpPr>
          <p:nvPr/>
        </p:nvSpPr>
        <p:spPr bwMode="auto">
          <a:xfrm flipV="1">
            <a:off x="36449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71" name="Line 88"/>
          <p:cNvSpPr>
            <a:spLocks noChangeShapeType="1"/>
          </p:cNvSpPr>
          <p:nvPr/>
        </p:nvSpPr>
        <p:spPr bwMode="auto">
          <a:xfrm flipV="1">
            <a:off x="36845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72" name="Line 89"/>
          <p:cNvSpPr>
            <a:spLocks noChangeShapeType="1"/>
          </p:cNvSpPr>
          <p:nvPr/>
        </p:nvSpPr>
        <p:spPr bwMode="auto">
          <a:xfrm flipV="1">
            <a:off x="37226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73" name="Line 90"/>
          <p:cNvSpPr>
            <a:spLocks noChangeShapeType="1"/>
          </p:cNvSpPr>
          <p:nvPr/>
        </p:nvSpPr>
        <p:spPr bwMode="auto">
          <a:xfrm flipV="1">
            <a:off x="37512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74" name="Line 91"/>
          <p:cNvSpPr>
            <a:spLocks noChangeShapeType="1"/>
          </p:cNvSpPr>
          <p:nvPr/>
        </p:nvSpPr>
        <p:spPr bwMode="auto">
          <a:xfrm flipV="1">
            <a:off x="3789363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75" name="Line 92"/>
          <p:cNvSpPr>
            <a:spLocks noChangeShapeType="1"/>
          </p:cNvSpPr>
          <p:nvPr/>
        </p:nvSpPr>
        <p:spPr bwMode="auto">
          <a:xfrm flipV="1">
            <a:off x="38274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76" name="Line 93"/>
          <p:cNvSpPr>
            <a:spLocks noChangeShapeType="1"/>
          </p:cNvSpPr>
          <p:nvPr/>
        </p:nvSpPr>
        <p:spPr bwMode="auto">
          <a:xfrm flipV="1">
            <a:off x="38671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77" name="Line 94"/>
          <p:cNvSpPr>
            <a:spLocks noChangeShapeType="1"/>
          </p:cNvSpPr>
          <p:nvPr/>
        </p:nvSpPr>
        <p:spPr bwMode="auto">
          <a:xfrm flipV="1">
            <a:off x="39052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78" name="Line 95"/>
          <p:cNvSpPr>
            <a:spLocks noChangeShapeType="1"/>
          </p:cNvSpPr>
          <p:nvPr/>
        </p:nvSpPr>
        <p:spPr bwMode="auto">
          <a:xfrm flipV="1">
            <a:off x="39433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79" name="Line 96"/>
          <p:cNvSpPr>
            <a:spLocks noChangeShapeType="1"/>
          </p:cNvSpPr>
          <p:nvPr/>
        </p:nvSpPr>
        <p:spPr bwMode="auto">
          <a:xfrm flipV="1">
            <a:off x="3971925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0" name="Line 97"/>
          <p:cNvSpPr>
            <a:spLocks noChangeShapeType="1"/>
          </p:cNvSpPr>
          <p:nvPr/>
        </p:nvSpPr>
        <p:spPr bwMode="auto">
          <a:xfrm flipV="1">
            <a:off x="40116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1" name="Line 98"/>
          <p:cNvSpPr>
            <a:spLocks noChangeShapeType="1"/>
          </p:cNvSpPr>
          <p:nvPr/>
        </p:nvSpPr>
        <p:spPr bwMode="auto">
          <a:xfrm flipV="1">
            <a:off x="40497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2" name="Line 99"/>
          <p:cNvSpPr>
            <a:spLocks noChangeShapeType="1"/>
          </p:cNvSpPr>
          <p:nvPr/>
        </p:nvSpPr>
        <p:spPr bwMode="auto">
          <a:xfrm flipV="1">
            <a:off x="40878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3" name="Line 100"/>
          <p:cNvSpPr>
            <a:spLocks noChangeShapeType="1"/>
          </p:cNvSpPr>
          <p:nvPr/>
        </p:nvSpPr>
        <p:spPr bwMode="auto">
          <a:xfrm flipV="1">
            <a:off x="41259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4" name="Line 101"/>
          <p:cNvSpPr>
            <a:spLocks noChangeShapeType="1"/>
          </p:cNvSpPr>
          <p:nvPr/>
        </p:nvSpPr>
        <p:spPr bwMode="auto">
          <a:xfrm flipV="1">
            <a:off x="4164013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5" name="Line 102"/>
          <p:cNvSpPr>
            <a:spLocks noChangeShapeType="1"/>
          </p:cNvSpPr>
          <p:nvPr/>
        </p:nvSpPr>
        <p:spPr bwMode="auto">
          <a:xfrm flipV="1">
            <a:off x="42037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6" name="Line 103"/>
          <p:cNvSpPr>
            <a:spLocks noChangeShapeType="1"/>
          </p:cNvSpPr>
          <p:nvPr/>
        </p:nvSpPr>
        <p:spPr bwMode="auto">
          <a:xfrm flipV="1">
            <a:off x="42322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7" name="Line 104"/>
          <p:cNvSpPr>
            <a:spLocks noChangeShapeType="1"/>
          </p:cNvSpPr>
          <p:nvPr/>
        </p:nvSpPr>
        <p:spPr bwMode="auto">
          <a:xfrm flipV="1">
            <a:off x="42703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8" name="Line 105"/>
          <p:cNvSpPr>
            <a:spLocks noChangeShapeType="1"/>
          </p:cNvSpPr>
          <p:nvPr/>
        </p:nvSpPr>
        <p:spPr bwMode="auto">
          <a:xfrm flipV="1">
            <a:off x="43084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9" name="Line 106"/>
          <p:cNvSpPr>
            <a:spLocks noChangeShapeType="1"/>
          </p:cNvSpPr>
          <p:nvPr/>
        </p:nvSpPr>
        <p:spPr bwMode="auto">
          <a:xfrm flipV="1">
            <a:off x="4346575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0" name="Line 107"/>
          <p:cNvSpPr>
            <a:spLocks noChangeShapeType="1"/>
          </p:cNvSpPr>
          <p:nvPr/>
        </p:nvSpPr>
        <p:spPr bwMode="auto">
          <a:xfrm flipV="1">
            <a:off x="43862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1" name="Line 108"/>
          <p:cNvSpPr>
            <a:spLocks noChangeShapeType="1"/>
          </p:cNvSpPr>
          <p:nvPr/>
        </p:nvSpPr>
        <p:spPr bwMode="auto">
          <a:xfrm flipV="1">
            <a:off x="44243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2" name="Line 109"/>
          <p:cNvSpPr>
            <a:spLocks noChangeShapeType="1"/>
          </p:cNvSpPr>
          <p:nvPr/>
        </p:nvSpPr>
        <p:spPr bwMode="auto">
          <a:xfrm flipV="1">
            <a:off x="44529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3" name="Line 110"/>
          <p:cNvSpPr>
            <a:spLocks noChangeShapeType="1"/>
          </p:cNvSpPr>
          <p:nvPr/>
        </p:nvSpPr>
        <p:spPr bwMode="auto">
          <a:xfrm flipV="1">
            <a:off x="44910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4" name="Line 111"/>
          <p:cNvSpPr>
            <a:spLocks noChangeShapeType="1"/>
          </p:cNvSpPr>
          <p:nvPr/>
        </p:nvSpPr>
        <p:spPr bwMode="auto">
          <a:xfrm flipV="1">
            <a:off x="4529138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5" name="Line 112"/>
          <p:cNvSpPr>
            <a:spLocks noChangeShapeType="1"/>
          </p:cNvSpPr>
          <p:nvPr/>
        </p:nvSpPr>
        <p:spPr bwMode="auto">
          <a:xfrm flipV="1">
            <a:off x="45688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6" name="Line 113"/>
          <p:cNvSpPr>
            <a:spLocks noChangeShapeType="1"/>
          </p:cNvSpPr>
          <p:nvPr/>
        </p:nvSpPr>
        <p:spPr bwMode="auto">
          <a:xfrm flipV="1">
            <a:off x="46069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7" name="Line 114"/>
          <p:cNvSpPr>
            <a:spLocks noChangeShapeType="1"/>
          </p:cNvSpPr>
          <p:nvPr/>
        </p:nvSpPr>
        <p:spPr bwMode="auto">
          <a:xfrm flipV="1">
            <a:off x="46450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8" name="Line 115"/>
          <p:cNvSpPr>
            <a:spLocks noChangeShapeType="1"/>
          </p:cNvSpPr>
          <p:nvPr/>
        </p:nvSpPr>
        <p:spPr bwMode="auto">
          <a:xfrm flipV="1">
            <a:off x="46736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9" name="Line 116"/>
          <p:cNvSpPr>
            <a:spLocks noChangeShapeType="1"/>
          </p:cNvSpPr>
          <p:nvPr/>
        </p:nvSpPr>
        <p:spPr bwMode="auto">
          <a:xfrm flipV="1">
            <a:off x="4711700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00" name="Line 117"/>
          <p:cNvSpPr>
            <a:spLocks noChangeShapeType="1"/>
          </p:cNvSpPr>
          <p:nvPr/>
        </p:nvSpPr>
        <p:spPr bwMode="auto">
          <a:xfrm flipV="1">
            <a:off x="47513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01" name="Line 118"/>
          <p:cNvSpPr>
            <a:spLocks noChangeShapeType="1"/>
          </p:cNvSpPr>
          <p:nvPr/>
        </p:nvSpPr>
        <p:spPr bwMode="auto">
          <a:xfrm flipV="1">
            <a:off x="47894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02" name="Line 119"/>
          <p:cNvSpPr>
            <a:spLocks noChangeShapeType="1"/>
          </p:cNvSpPr>
          <p:nvPr/>
        </p:nvSpPr>
        <p:spPr bwMode="auto">
          <a:xfrm flipV="1">
            <a:off x="48275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03" name="Line 120"/>
          <p:cNvSpPr>
            <a:spLocks noChangeShapeType="1"/>
          </p:cNvSpPr>
          <p:nvPr/>
        </p:nvSpPr>
        <p:spPr bwMode="auto">
          <a:xfrm flipV="1">
            <a:off x="48656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04" name="Line 121"/>
          <p:cNvSpPr>
            <a:spLocks noChangeShapeType="1"/>
          </p:cNvSpPr>
          <p:nvPr/>
        </p:nvSpPr>
        <p:spPr bwMode="auto">
          <a:xfrm flipV="1">
            <a:off x="4903788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05" name="Line 122"/>
          <p:cNvSpPr>
            <a:spLocks noChangeShapeType="1"/>
          </p:cNvSpPr>
          <p:nvPr/>
        </p:nvSpPr>
        <p:spPr bwMode="auto">
          <a:xfrm flipV="1">
            <a:off x="49339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06" name="Line 123"/>
          <p:cNvSpPr>
            <a:spLocks noChangeShapeType="1"/>
          </p:cNvSpPr>
          <p:nvPr/>
        </p:nvSpPr>
        <p:spPr bwMode="auto">
          <a:xfrm flipV="1">
            <a:off x="49720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07" name="Line 124"/>
          <p:cNvSpPr>
            <a:spLocks noChangeShapeType="1"/>
          </p:cNvSpPr>
          <p:nvPr/>
        </p:nvSpPr>
        <p:spPr bwMode="auto">
          <a:xfrm flipV="1">
            <a:off x="50101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08" name="Line 125"/>
          <p:cNvSpPr>
            <a:spLocks noChangeShapeType="1"/>
          </p:cNvSpPr>
          <p:nvPr/>
        </p:nvSpPr>
        <p:spPr bwMode="auto">
          <a:xfrm flipV="1">
            <a:off x="50482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09" name="Line 126"/>
          <p:cNvSpPr>
            <a:spLocks noChangeShapeType="1"/>
          </p:cNvSpPr>
          <p:nvPr/>
        </p:nvSpPr>
        <p:spPr bwMode="auto">
          <a:xfrm flipV="1">
            <a:off x="5087938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0" name="Line 127"/>
          <p:cNvSpPr>
            <a:spLocks noChangeShapeType="1"/>
          </p:cNvSpPr>
          <p:nvPr/>
        </p:nvSpPr>
        <p:spPr bwMode="auto">
          <a:xfrm flipV="1">
            <a:off x="51260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1" name="Line 128"/>
          <p:cNvSpPr>
            <a:spLocks noChangeShapeType="1"/>
          </p:cNvSpPr>
          <p:nvPr/>
        </p:nvSpPr>
        <p:spPr bwMode="auto">
          <a:xfrm flipV="1">
            <a:off x="51546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2" name="Line 129"/>
          <p:cNvSpPr>
            <a:spLocks noChangeShapeType="1"/>
          </p:cNvSpPr>
          <p:nvPr/>
        </p:nvSpPr>
        <p:spPr bwMode="auto">
          <a:xfrm flipV="1">
            <a:off x="51927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3" name="Line 130"/>
          <p:cNvSpPr>
            <a:spLocks noChangeShapeType="1"/>
          </p:cNvSpPr>
          <p:nvPr/>
        </p:nvSpPr>
        <p:spPr bwMode="auto">
          <a:xfrm flipV="1">
            <a:off x="52308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4" name="Line 131"/>
          <p:cNvSpPr>
            <a:spLocks noChangeShapeType="1"/>
          </p:cNvSpPr>
          <p:nvPr/>
        </p:nvSpPr>
        <p:spPr bwMode="auto">
          <a:xfrm flipV="1">
            <a:off x="5270500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5" name="Line 132"/>
          <p:cNvSpPr>
            <a:spLocks noChangeShapeType="1"/>
          </p:cNvSpPr>
          <p:nvPr/>
        </p:nvSpPr>
        <p:spPr bwMode="auto">
          <a:xfrm flipV="1">
            <a:off x="53086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6" name="Line 133"/>
          <p:cNvSpPr>
            <a:spLocks noChangeShapeType="1"/>
          </p:cNvSpPr>
          <p:nvPr/>
        </p:nvSpPr>
        <p:spPr bwMode="auto">
          <a:xfrm flipV="1">
            <a:off x="53467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7" name="Line 134"/>
          <p:cNvSpPr>
            <a:spLocks noChangeShapeType="1"/>
          </p:cNvSpPr>
          <p:nvPr/>
        </p:nvSpPr>
        <p:spPr bwMode="auto">
          <a:xfrm flipV="1">
            <a:off x="53848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8" name="Line 135"/>
          <p:cNvSpPr>
            <a:spLocks noChangeShapeType="1"/>
          </p:cNvSpPr>
          <p:nvPr/>
        </p:nvSpPr>
        <p:spPr bwMode="auto">
          <a:xfrm flipV="1">
            <a:off x="54133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9" name="Line 136"/>
          <p:cNvSpPr>
            <a:spLocks noChangeShapeType="1"/>
          </p:cNvSpPr>
          <p:nvPr/>
        </p:nvSpPr>
        <p:spPr bwMode="auto">
          <a:xfrm flipV="1">
            <a:off x="5453063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0" name="Line 137"/>
          <p:cNvSpPr>
            <a:spLocks noChangeShapeType="1"/>
          </p:cNvSpPr>
          <p:nvPr/>
        </p:nvSpPr>
        <p:spPr bwMode="auto">
          <a:xfrm flipV="1">
            <a:off x="54911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1" name="Line 138"/>
          <p:cNvSpPr>
            <a:spLocks noChangeShapeType="1"/>
          </p:cNvSpPr>
          <p:nvPr/>
        </p:nvSpPr>
        <p:spPr bwMode="auto">
          <a:xfrm flipV="1">
            <a:off x="55292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2" name="Line 139"/>
          <p:cNvSpPr>
            <a:spLocks noChangeShapeType="1"/>
          </p:cNvSpPr>
          <p:nvPr/>
        </p:nvSpPr>
        <p:spPr bwMode="auto">
          <a:xfrm flipV="1">
            <a:off x="55673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3" name="Line 140"/>
          <p:cNvSpPr>
            <a:spLocks noChangeShapeType="1"/>
          </p:cNvSpPr>
          <p:nvPr/>
        </p:nvSpPr>
        <p:spPr bwMode="auto">
          <a:xfrm flipV="1">
            <a:off x="56054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4" name="Line 141"/>
          <p:cNvSpPr>
            <a:spLocks noChangeShapeType="1"/>
          </p:cNvSpPr>
          <p:nvPr/>
        </p:nvSpPr>
        <p:spPr bwMode="auto">
          <a:xfrm flipV="1">
            <a:off x="5635625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5" name="Line 142"/>
          <p:cNvSpPr>
            <a:spLocks noChangeShapeType="1"/>
          </p:cNvSpPr>
          <p:nvPr/>
        </p:nvSpPr>
        <p:spPr bwMode="auto">
          <a:xfrm flipV="1">
            <a:off x="56737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6" name="Line 143"/>
          <p:cNvSpPr>
            <a:spLocks noChangeShapeType="1"/>
          </p:cNvSpPr>
          <p:nvPr/>
        </p:nvSpPr>
        <p:spPr bwMode="auto">
          <a:xfrm flipV="1">
            <a:off x="57118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7" name="Line 144"/>
          <p:cNvSpPr>
            <a:spLocks noChangeShapeType="1"/>
          </p:cNvSpPr>
          <p:nvPr/>
        </p:nvSpPr>
        <p:spPr bwMode="auto">
          <a:xfrm flipV="1">
            <a:off x="57499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8" name="Line 145"/>
          <p:cNvSpPr>
            <a:spLocks noChangeShapeType="1"/>
          </p:cNvSpPr>
          <p:nvPr/>
        </p:nvSpPr>
        <p:spPr bwMode="auto">
          <a:xfrm flipV="1">
            <a:off x="57880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9" name="Line 146"/>
          <p:cNvSpPr>
            <a:spLocks noChangeShapeType="1"/>
          </p:cNvSpPr>
          <p:nvPr/>
        </p:nvSpPr>
        <p:spPr bwMode="auto">
          <a:xfrm flipV="1">
            <a:off x="5827713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0" name="Line 147"/>
          <p:cNvSpPr>
            <a:spLocks noChangeShapeType="1"/>
          </p:cNvSpPr>
          <p:nvPr/>
        </p:nvSpPr>
        <p:spPr bwMode="auto">
          <a:xfrm flipV="1">
            <a:off x="58562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1" name="Line 148"/>
          <p:cNvSpPr>
            <a:spLocks noChangeShapeType="1"/>
          </p:cNvSpPr>
          <p:nvPr/>
        </p:nvSpPr>
        <p:spPr bwMode="auto">
          <a:xfrm flipV="1">
            <a:off x="58943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2" name="Line 149"/>
          <p:cNvSpPr>
            <a:spLocks noChangeShapeType="1"/>
          </p:cNvSpPr>
          <p:nvPr/>
        </p:nvSpPr>
        <p:spPr bwMode="auto">
          <a:xfrm flipV="1">
            <a:off x="59324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3" name="Line 150"/>
          <p:cNvSpPr>
            <a:spLocks noChangeShapeType="1"/>
          </p:cNvSpPr>
          <p:nvPr/>
        </p:nvSpPr>
        <p:spPr bwMode="auto">
          <a:xfrm flipV="1">
            <a:off x="59705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4" name="Line 151"/>
          <p:cNvSpPr>
            <a:spLocks noChangeShapeType="1"/>
          </p:cNvSpPr>
          <p:nvPr/>
        </p:nvSpPr>
        <p:spPr bwMode="auto">
          <a:xfrm flipV="1">
            <a:off x="6010275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5" name="Line 152"/>
          <p:cNvSpPr>
            <a:spLocks noChangeShapeType="1"/>
          </p:cNvSpPr>
          <p:nvPr/>
        </p:nvSpPr>
        <p:spPr bwMode="auto">
          <a:xfrm flipV="1">
            <a:off x="60483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6" name="Line 153"/>
          <p:cNvSpPr>
            <a:spLocks noChangeShapeType="1"/>
          </p:cNvSpPr>
          <p:nvPr/>
        </p:nvSpPr>
        <p:spPr bwMode="auto">
          <a:xfrm flipV="1">
            <a:off x="60864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7" name="Line 154"/>
          <p:cNvSpPr>
            <a:spLocks noChangeShapeType="1"/>
          </p:cNvSpPr>
          <p:nvPr/>
        </p:nvSpPr>
        <p:spPr bwMode="auto">
          <a:xfrm flipV="1">
            <a:off x="61150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8" name="Line 155"/>
          <p:cNvSpPr>
            <a:spLocks noChangeShapeType="1"/>
          </p:cNvSpPr>
          <p:nvPr/>
        </p:nvSpPr>
        <p:spPr bwMode="auto">
          <a:xfrm flipV="1">
            <a:off x="61531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9" name="Line 156"/>
          <p:cNvSpPr>
            <a:spLocks noChangeShapeType="1"/>
          </p:cNvSpPr>
          <p:nvPr/>
        </p:nvSpPr>
        <p:spPr bwMode="auto">
          <a:xfrm flipV="1">
            <a:off x="6192838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40" name="Line 157"/>
          <p:cNvSpPr>
            <a:spLocks noChangeShapeType="1"/>
          </p:cNvSpPr>
          <p:nvPr/>
        </p:nvSpPr>
        <p:spPr bwMode="auto">
          <a:xfrm flipV="1">
            <a:off x="62309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41" name="Line 158"/>
          <p:cNvSpPr>
            <a:spLocks noChangeShapeType="1"/>
          </p:cNvSpPr>
          <p:nvPr/>
        </p:nvSpPr>
        <p:spPr bwMode="auto">
          <a:xfrm flipV="1">
            <a:off x="62690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42" name="Line 159"/>
          <p:cNvSpPr>
            <a:spLocks noChangeShapeType="1"/>
          </p:cNvSpPr>
          <p:nvPr/>
        </p:nvSpPr>
        <p:spPr bwMode="auto">
          <a:xfrm flipV="1">
            <a:off x="63071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43" name="Line 160"/>
          <p:cNvSpPr>
            <a:spLocks noChangeShapeType="1"/>
          </p:cNvSpPr>
          <p:nvPr/>
        </p:nvSpPr>
        <p:spPr bwMode="auto">
          <a:xfrm flipV="1">
            <a:off x="63357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44" name="Line 161"/>
          <p:cNvSpPr>
            <a:spLocks noChangeShapeType="1"/>
          </p:cNvSpPr>
          <p:nvPr/>
        </p:nvSpPr>
        <p:spPr bwMode="auto">
          <a:xfrm flipV="1">
            <a:off x="6375400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45" name="Line 162"/>
          <p:cNvSpPr>
            <a:spLocks noChangeShapeType="1"/>
          </p:cNvSpPr>
          <p:nvPr/>
        </p:nvSpPr>
        <p:spPr bwMode="auto">
          <a:xfrm flipV="1">
            <a:off x="64135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46" name="Line 163"/>
          <p:cNvSpPr>
            <a:spLocks noChangeShapeType="1"/>
          </p:cNvSpPr>
          <p:nvPr/>
        </p:nvSpPr>
        <p:spPr bwMode="auto">
          <a:xfrm flipV="1">
            <a:off x="64516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47" name="Line 164"/>
          <p:cNvSpPr>
            <a:spLocks noChangeShapeType="1"/>
          </p:cNvSpPr>
          <p:nvPr/>
        </p:nvSpPr>
        <p:spPr bwMode="auto">
          <a:xfrm flipV="1">
            <a:off x="64897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48" name="Line 165"/>
          <p:cNvSpPr>
            <a:spLocks noChangeShapeType="1"/>
          </p:cNvSpPr>
          <p:nvPr/>
        </p:nvSpPr>
        <p:spPr bwMode="auto">
          <a:xfrm flipV="1">
            <a:off x="65293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49" name="Line 166"/>
          <p:cNvSpPr>
            <a:spLocks noChangeShapeType="1"/>
          </p:cNvSpPr>
          <p:nvPr/>
        </p:nvSpPr>
        <p:spPr bwMode="auto">
          <a:xfrm flipV="1">
            <a:off x="6557963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50" name="Line 167"/>
          <p:cNvSpPr>
            <a:spLocks noChangeShapeType="1"/>
          </p:cNvSpPr>
          <p:nvPr/>
        </p:nvSpPr>
        <p:spPr bwMode="auto">
          <a:xfrm flipV="1">
            <a:off x="65960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51" name="Line 168"/>
          <p:cNvSpPr>
            <a:spLocks noChangeShapeType="1"/>
          </p:cNvSpPr>
          <p:nvPr/>
        </p:nvSpPr>
        <p:spPr bwMode="auto">
          <a:xfrm flipV="1">
            <a:off x="66341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52" name="Line 169"/>
          <p:cNvSpPr>
            <a:spLocks noChangeShapeType="1"/>
          </p:cNvSpPr>
          <p:nvPr/>
        </p:nvSpPr>
        <p:spPr bwMode="auto">
          <a:xfrm flipV="1">
            <a:off x="66722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53" name="Line 170"/>
          <p:cNvSpPr>
            <a:spLocks noChangeShapeType="1"/>
          </p:cNvSpPr>
          <p:nvPr/>
        </p:nvSpPr>
        <p:spPr bwMode="auto">
          <a:xfrm flipV="1">
            <a:off x="67119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54" name="Line 171"/>
          <p:cNvSpPr>
            <a:spLocks noChangeShapeType="1"/>
          </p:cNvSpPr>
          <p:nvPr/>
        </p:nvSpPr>
        <p:spPr bwMode="auto">
          <a:xfrm flipV="1">
            <a:off x="6750050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55" name="Line 172"/>
          <p:cNvSpPr>
            <a:spLocks noChangeShapeType="1"/>
          </p:cNvSpPr>
          <p:nvPr/>
        </p:nvSpPr>
        <p:spPr bwMode="auto">
          <a:xfrm flipV="1">
            <a:off x="67881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56" name="Line 173"/>
          <p:cNvSpPr>
            <a:spLocks noChangeShapeType="1"/>
          </p:cNvSpPr>
          <p:nvPr/>
        </p:nvSpPr>
        <p:spPr bwMode="auto">
          <a:xfrm flipV="1">
            <a:off x="68167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57" name="Line 174"/>
          <p:cNvSpPr>
            <a:spLocks noChangeShapeType="1"/>
          </p:cNvSpPr>
          <p:nvPr/>
        </p:nvSpPr>
        <p:spPr bwMode="auto">
          <a:xfrm flipV="1">
            <a:off x="68548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58" name="Line 175"/>
          <p:cNvSpPr>
            <a:spLocks noChangeShapeType="1"/>
          </p:cNvSpPr>
          <p:nvPr/>
        </p:nvSpPr>
        <p:spPr bwMode="auto">
          <a:xfrm flipV="1">
            <a:off x="68945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59" name="Line 176"/>
          <p:cNvSpPr>
            <a:spLocks noChangeShapeType="1"/>
          </p:cNvSpPr>
          <p:nvPr/>
        </p:nvSpPr>
        <p:spPr bwMode="auto">
          <a:xfrm flipV="1">
            <a:off x="6932613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60" name="Line 177"/>
          <p:cNvSpPr>
            <a:spLocks noChangeShapeType="1"/>
          </p:cNvSpPr>
          <p:nvPr/>
        </p:nvSpPr>
        <p:spPr bwMode="auto">
          <a:xfrm flipV="1">
            <a:off x="69707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61" name="Line 178"/>
          <p:cNvSpPr>
            <a:spLocks noChangeShapeType="1"/>
          </p:cNvSpPr>
          <p:nvPr/>
        </p:nvSpPr>
        <p:spPr bwMode="auto">
          <a:xfrm flipV="1">
            <a:off x="700881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62" name="Line 179"/>
          <p:cNvSpPr>
            <a:spLocks noChangeShapeType="1"/>
          </p:cNvSpPr>
          <p:nvPr/>
        </p:nvSpPr>
        <p:spPr bwMode="auto">
          <a:xfrm flipV="1">
            <a:off x="70373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63" name="Line 180"/>
          <p:cNvSpPr>
            <a:spLocks noChangeShapeType="1"/>
          </p:cNvSpPr>
          <p:nvPr/>
        </p:nvSpPr>
        <p:spPr bwMode="auto">
          <a:xfrm flipV="1">
            <a:off x="70770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64" name="Line 181"/>
          <p:cNvSpPr>
            <a:spLocks noChangeShapeType="1"/>
          </p:cNvSpPr>
          <p:nvPr/>
        </p:nvSpPr>
        <p:spPr bwMode="auto">
          <a:xfrm flipV="1">
            <a:off x="7115175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65" name="Line 182"/>
          <p:cNvSpPr>
            <a:spLocks noChangeShapeType="1"/>
          </p:cNvSpPr>
          <p:nvPr/>
        </p:nvSpPr>
        <p:spPr bwMode="auto">
          <a:xfrm flipV="1">
            <a:off x="71532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66" name="Line 183"/>
          <p:cNvSpPr>
            <a:spLocks noChangeShapeType="1"/>
          </p:cNvSpPr>
          <p:nvPr/>
        </p:nvSpPr>
        <p:spPr bwMode="auto">
          <a:xfrm flipV="1">
            <a:off x="71913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67" name="Line 184"/>
          <p:cNvSpPr>
            <a:spLocks noChangeShapeType="1"/>
          </p:cNvSpPr>
          <p:nvPr/>
        </p:nvSpPr>
        <p:spPr bwMode="auto">
          <a:xfrm flipV="1">
            <a:off x="722947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68" name="Line 185"/>
          <p:cNvSpPr>
            <a:spLocks noChangeShapeType="1"/>
          </p:cNvSpPr>
          <p:nvPr/>
        </p:nvSpPr>
        <p:spPr bwMode="auto">
          <a:xfrm flipV="1">
            <a:off x="72691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69" name="Line 186"/>
          <p:cNvSpPr>
            <a:spLocks noChangeShapeType="1"/>
          </p:cNvSpPr>
          <p:nvPr/>
        </p:nvSpPr>
        <p:spPr bwMode="auto">
          <a:xfrm flipV="1">
            <a:off x="7297738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70" name="Line 187"/>
          <p:cNvSpPr>
            <a:spLocks noChangeShapeType="1"/>
          </p:cNvSpPr>
          <p:nvPr/>
        </p:nvSpPr>
        <p:spPr bwMode="auto">
          <a:xfrm flipV="1">
            <a:off x="73358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71" name="Line 188"/>
          <p:cNvSpPr>
            <a:spLocks noChangeShapeType="1"/>
          </p:cNvSpPr>
          <p:nvPr/>
        </p:nvSpPr>
        <p:spPr bwMode="auto">
          <a:xfrm flipV="1">
            <a:off x="73739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72" name="Line 189"/>
          <p:cNvSpPr>
            <a:spLocks noChangeShapeType="1"/>
          </p:cNvSpPr>
          <p:nvPr/>
        </p:nvSpPr>
        <p:spPr bwMode="auto">
          <a:xfrm flipV="1">
            <a:off x="741203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73" name="Line 190"/>
          <p:cNvSpPr>
            <a:spLocks noChangeShapeType="1"/>
          </p:cNvSpPr>
          <p:nvPr/>
        </p:nvSpPr>
        <p:spPr bwMode="auto">
          <a:xfrm flipV="1">
            <a:off x="7451725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74" name="Line 191"/>
          <p:cNvSpPr>
            <a:spLocks noChangeShapeType="1"/>
          </p:cNvSpPr>
          <p:nvPr/>
        </p:nvSpPr>
        <p:spPr bwMode="auto">
          <a:xfrm flipV="1">
            <a:off x="7489825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75" name="Line 192"/>
          <p:cNvSpPr>
            <a:spLocks noChangeShapeType="1"/>
          </p:cNvSpPr>
          <p:nvPr/>
        </p:nvSpPr>
        <p:spPr bwMode="auto">
          <a:xfrm flipV="1">
            <a:off x="75184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76" name="Line 193"/>
          <p:cNvSpPr>
            <a:spLocks noChangeShapeType="1"/>
          </p:cNvSpPr>
          <p:nvPr/>
        </p:nvSpPr>
        <p:spPr bwMode="auto">
          <a:xfrm flipV="1">
            <a:off x="75565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77" name="Line 194"/>
          <p:cNvSpPr>
            <a:spLocks noChangeShapeType="1"/>
          </p:cNvSpPr>
          <p:nvPr/>
        </p:nvSpPr>
        <p:spPr bwMode="auto">
          <a:xfrm flipV="1">
            <a:off x="759460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78" name="Line 195"/>
          <p:cNvSpPr>
            <a:spLocks noChangeShapeType="1"/>
          </p:cNvSpPr>
          <p:nvPr/>
        </p:nvSpPr>
        <p:spPr bwMode="auto">
          <a:xfrm flipV="1">
            <a:off x="76342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79" name="Line 196"/>
          <p:cNvSpPr>
            <a:spLocks noChangeShapeType="1"/>
          </p:cNvSpPr>
          <p:nvPr/>
        </p:nvSpPr>
        <p:spPr bwMode="auto">
          <a:xfrm flipV="1">
            <a:off x="7672388" y="5389563"/>
            <a:ext cx="1587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80" name="Line 197"/>
          <p:cNvSpPr>
            <a:spLocks noChangeShapeType="1"/>
          </p:cNvSpPr>
          <p:nvPr/>
        </p:nvSpPr>
        <p:spPr bwMode="auto">
          <a:xfrm flipV="1">
            <a:off x="7710488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81" name="Line 198"/>
          <p:cNvSpPr>
            <a:spLocks noChangeShapeType="1"/>
          </p:cNvSpPr>
          <p:nvPr/>
        </p:nvSpPr>
        <p:spPr bwMode="auto">
          <a:xfrm flipV="1">
            <a:off x="77390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82" name="Line 199"/>
          <p:cNvSpPr>
            <a:spLocks noChangeShapeType="1"/>
          </p:cNvSpPr>
          <p:nvPr/>
        </p:nvSpPr>
        <p:spPr bwMode="auto">
          <a:xfrm flipV="1">
            <a:off x="7777163" y="5389563"/>
            <a:ext cx="1587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83" name="Line 200"/>
          <p:cNvSpPr>
            <a:spLocks noChangeShapeType="1"/>
          </p:cNvSpPr>
          <p:nvPr/>
        </p:nvSpPr>
        <p:spPr bwMode="auto">
          <a:xfrm flipV="1">
            <a:off x="7816850" y="5389563"/>
            <a:ext cx="1588" cy="38100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84" name="Line 201"/>
          <p:cNvSpPr>
            <a:spLocks noChangeShapeType="1"/>
          </p:cNvSpPr>
          <p:nvPr/>
        </p:nvSpPr>
        <p:spPr bwMode="auto">
          <a:xfrm flipV="1">
            <a:off x="7854950" y="5389563"/>
            <a:ext cx="1588" cy="74612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85" name="Rectangle 202"/>
          <p:cNvSpPr>
            <a:spLocks noChangeArrowheads="1"/>
          </p:cNvSpPr>
          <p:nvPr/>
        </p:nvSpPr>
        <p:spPr bwMode="auto">
          <a:xfrm>
            <a:off x="1141413" y="54673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6</a:t>
            </a:r>
          </a:p>
        </p:txBody>
      </p:sp>
      <p:sp>
        <p:nvSpPr>
          <p:cNvPr id="16586" name="Rectangle 203"/>
          <p:cNvSpPr>
            <a:spLocks noChangeArrowheads="1"/>
          </p:cNvSpPr>
          <p:nvPr/>
        </p:nvSpPr>
        <p:spPr bwMode="auto">
          <a:xfrm>
            <a:off x="1208088" y="54673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587" name="Rectangle 204"/>
          <p:cNvSpPr>
            <a:spLocks noChangeArrowheads="1"/>
          </p:cNvSpPr>
          <p:nvPr/>
        </p:nvSpPr>
        <p:spPr bwMode="auto">
          <a:xfrm>
            <a:off x="1516063" y="54673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16588" name="Rectangle 205"/>
          <p:cNvSpPr>
            <a:spLocks noChangeArrowheads="1"/>
          </p:cNvSpPr>
          <p:nvPr/>
        </p:nvSpPr>
        <p:spPr bwMode="auto">
          <a:xfrm>
            <a:off x="1584325" y="54673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589" name="Rectangle 206"/>
          <p:cNvSpPr>
            <a:spLocks noChangeArrowheads="1"/>
          </p:cNvSpPr>
          <p:nvPr/>
        </p:nvSpPr>
        <p:spPr bwMode="auto">
          <a:xfrm>
            <a:off x="1852613" y="54673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6590" name="Rectangle 207"/>
          <p:cNvSpPr>
            <a:spLocks noChangeArrowheads="1"/>
          </p:cNvSpPr>
          <p:nvPr/>
        </p:nvSpPr>
        <p:spPr bwMode="auto">
          <a:xfrm>
            <a:off x="1885950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591" name="Rectangle 208"/>
          <p:cNvSpPr>
            <a:spLocks noChangeArrowheads="1"/>
          </p:cNvSpPr>
          <p:nvPr/>
        </p:nvSpPr>
        <p:spPr bwMode="auto">
          <a:xfrm>
            <a:off x="195421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592" name="Rectangle 209"/>
          <p:cNvSpPr>
            <a:spLocks noChangeArrowheads="1"/>
          </p:cNvSpPr>
          <p:nvPr/>
        </p:nvSpPr>
        <p:spPr bwMode="auto">
          <a:xfrm>
            <a:off x="2193925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6593" name="Rectangle 210"/>
          <p:cNvSpPr>
            <a:spLocks noChangeArrowheads="1"/>
          </p:cNvSpPr>
          <p:nvPr/>
        </p:nvSpPr>
        <p:spPr bwMode="auto">
          <a:xfrm>
            <a:off x="2260600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6594" name="Rectangle 211"/>
          <p:cNvSpPr>
            <a:spLocks noChangeArrowheads="1"/>
          </p:cNvSpPr>
          <p:nvPr/>
        </p:nvSpPr>
        <p:spPr bwMode="auto">
          <a:xfrm>
            <a:off x="232886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595" name="Rectangle 212"/>
          <p:cNvSpPr>
            <a:spLocks noChangeArrowheads="1"/>
          </p:cNvSpPr>
          <p:nvPr/>
        </p:nvSpPr>
        <p:spPr bwMode="auto">
          <a:xfrm>
            <a:off x="2559050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6596" name="Rectangle 213"/>
          <p:cNvSpPr>
            <a:spLocks noChangeArrowheads="1"/>
          </p:cNvSpPr>
          <p:nvPr/>
        </p:nvSpPr>
        <p:spPr bwMode="auto">
          <a:xfrm>
            <a:off x="2625725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16597" name="Rectangle 214"/>
          <p:cNvSpPr>
            <a:spLocks noChangeArrowheads="1"/>
          </p:cNvSpPr>
          <p:nvPr/>
        </p:nvSpPr>
        <p:spPr bwMode="auto">
          <a:xfrm>
            <a:off x="269398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598" name="Rectangle 215"/>
          <p:cNvSpPr>
            <a:spLocks noChangeArrowheads="1"/>
          </p:cNvSpPr>
          <p:nvPr/>
        </p:nvSpPr>
        <p:spPr bwMode="auto">
          <a:xfrm>
            <a:off x="2924175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6599" name="Rectangle 216"/>
          <p:cNvSpPr>
            <a:spLocks noChangeArrowheads="1"/>
          </p:cNvSpPr>
          <p:nvPr/>
        </p:nvSpPr>
        <p:spPr bwMode="auto">
          <a:xfrm>
            <a:off x="299243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6</a:t>
            </a:r>
          </a:p>
        </p:txBody>
      </p:sp>
      <p:sp>
        <p:nvSpPr>
          <p:cNvPr id="16600" name="Rectangle 217"/>
          <p:cNvSpPr>
            <a:spLocks noChangeArrowheads="1"/>
          </p:cNvSpPr>
          <p:nvPr/>
        </p:nvSpPr>
        <p:spPr bwMode="auto">
          <a:xfrm>
            <a:off x="305911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01" name="Rectangle 218"/>
          <p:cNvSpPr>
            <a:spLocks noChangeArrowheads="1"/>
          </p:cNvSpPr>
          <p:nvPr/>
        </p:nvSpPr>
        <p:spPr bwMode="auto">
          <a:xfrm>
            <a:off x="3298825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6602" name="Rectangle 219"/>
          <p:cNvSpPr>
            <a:spLocks noChangeArrowheads="1"/>
          </p:cNvSpPr>
          <p:nvPr/>
        </p:nvSpPr>
        <p:spPr bwMode="auto">
          <a:xfrm>
            <a:off x="336708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16603" name="Rectangle 220"/>
          <p:cNvSpPr>
            <a:spLocks noChangeArrowheads="1"/>
          </p:cNvSpPr>
          <p:nvPr/>
        </p:nvSpPr>
        <p:spPr bwMode="auto">
          <a:xfrm>
            <a:off x="343376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04" name="Rectangle 221"/>
          <p:cNvSpPr>
            <a:spLocks noChangeArrowheads="1"/>
          </p:cNvSpPr>
          <p:nvPr/>
        </p:nvSpPr>
        <p:spPr bwMode="auto">
          <a:xfrm>
            <a:off x="3663950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6605" name="Rectangle 222"/>
          <p:cNvSpPr>
            <a:spLocks noChangeArrowheads="1"/>
          </p:cNvSpPr>
          <p:nvPr/>
        </p:nvSpPr>
        <p:spPr bwMode="auto">
          <a:xfrm>
            <a:off x="373221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06" name="Rectangle 223"/>
          <p:cNvSpPr>
            <a:spLocks noChangeArrowheads="1"/>
          </p:cNvSpPr>
          <p:nvPr/>
        </p:nvSpPr>
        <p:spPr bwMode="auto">
          <a:xfrm>
            <a:off x="379888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07" name="Rectangle 224"/>
          <p:cNvSpPr>
            <a:spLocks noChangeArrowheads="1"/>
          </p:cNvSpPr>
          <p:nvPr/>
        </p:nvSpPr>
        <p:spPr bwMode="auto">
          <a:xfrm>
            <a:off x="4038600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6608" name="Rectangle 225"/>
          <p:cNvSpPr>
            <a:spLocks noChangeArrowheads="1"/>
          </p:cNvSpPr>
          <p:nvPr/>
        </p:nvSpPr>
        <p:spPr bwMode="auto">
          <a:xfrm>
            <a:off x="410686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6609" name="Rectangle 226"/>
          <p:cNvSpPr>
            <a:spLocks noChangeArrowheads="1"/>
          </p:cNvSpPr>
          <p:nvPr/>
        </p:nvSpPr>
        <p:spPr bwMode="auto">
          <a:xfrm>
            <a:off x="417353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10" name="Rectangle 227"/>
          <p:cNvSpPr>
            <a:spLocks noChangeArrowheads="1"/>
          </p:cNvSpPr>
          <p:nvPr/>
        </p:nvSpPr>
        <p:spPr bwMode="auto">
          <a:xfrm>
            <a:off x="4403725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6611" name="Rectangle 228"/>
          <p:cNvSpPr>
            <a:spLocks noChangeArrowheads="1"/>
          </p:cNvSpPr>
          <p:nvPr/>
        </p:nvSpPr>
        <p:spPr bwMode="auto">
          <a:xfrm>
            <a:off x="447198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16612" name="Rectangle 229"/>
          <p:cNvSpPr>
            <a:spLocks noChangeArrowheads="1"/>
          </p:cNvSpPr>
          <p:nvPr/>
        </p:nvSpPr>
        <p:spPr bwMode="auto">
          <a:xfrm>
            <a:off x="453866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13" name="Rectangle 230"/>
          <p:cNvSpPr>
            <a:spLocks noChangeArrowheads="1"/>
          </p:cNvSpPr>
          <p:nvPr/>
        </p:nvSpPr>
        <p:spPr bwMode="auto">
          <a:xfrm>
            <a:off x="4778375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6614" name="Rectangle 231"/>
          <p:cNvSpPr>
            <a:spLocks noChangeArrowheads="1"/>
          </p:cNvSpPr>
          <p:nvPr/>
        </p:nvSpPr>
        <p:spPr bwMode="auto">
          <a:xfrm>
            <a:off x="484663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6</a:t>
            </a:r>
          </a:p>
        </p:txBody>
      </p:sp>
      <p:sp>
        <p:nvSpPr>
          <p:cNvPr id="16615" name="Rectangle 232"/>
          <p:cNvSpPr>
            <a:spLocks noChangeArrowheads="1"/>
          </p:cNvSpPr>
          <p:nvPr/>
        </p:nvSpPr>
        <p:spPr bwMode="auto">
          <a:xfrm>
            <a:off x="491331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16" name="Rectangle 233"/>
          <p:cNvSpPr>
            <a:spLocks noChangeArrowheads="1"/>
          </p:cNvSpPr>
          <p:nvPr/>
        </p:nvSpPr>
        <p:spPr bwMode="auto">
          <a:xfrm>
            <a:off x="514508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6617" name="Rectangle 234"/>
          <p:cNvSpPr>
            <a:spLocks noChangeArrowheads="1"/>
          </p:cNvSpPr>
          <p:nvPr/>
        </p:nvSpPr>
        <p:spPr bwMode="auto">
          <a:xfrm>
            <a:off x="521176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16618" name="Rectangle 235"/>
          <p:cNvSpPr>
            <a:spLocks noChangeArrowheads="1"/>
          </p:cNvSpPr>
          <p:nvPr/>
        </p:nvSpPr>
        <p:spPr bwMode="auto">
          <a:xfrm>
            <a:off x="527843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19" name="Rectangle 236"/>
          <p:cNvSpPr>
            <a:spLocks noChangeArrowheads="1"/>
          </p:cNvSpPr>
          <p:nvPr/>
        </p:nvSpPr>
        <p:spPr bwMode="auto">
          <a:xfrm>
            <a:off x="551021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16620" name="Rectangle 237"/>
          <p:cNvSpPr>
            <a:spLocks noChangeArrowheads="1"/>
          </p:cNvSpPr>
          <p:nvPr/>
        </p:nvSpPr>
        <p:spPr bwMode="auto">
          <a:xfrm>
            <a:off x="557688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21" name="Rectangle 238"/>
          <p:cNvSpPr>
            <a:spLocks noChangeArrowheads="1"/>
          </p:cNvSpPr>
          <p:nvPr/>
        </p:nvSpPr>
        <p:spPr bwMode="auto">
          <a:xfrm>
            <a:off x="564356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22" name="Rectangle 239"/>
          <p:cNvSpPr>
            <a:spLocks noChangeArrowheads="1"/>
          </p:cNvSpPr>
          <p:nvPr/>
        </p:nvSpPr>
        <p:spPr bwMode="auto">
          <a:xfrm>
            <a:off x="588486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16623" name="Rectangle 240"/>
          <p:cNvSpPr>
            <a:spLocks noChangeArrowheads="1"/>
          </p:cNvSpPr>
          <p:nvPr/>
        </p:nvSpPr>
        <p:spPr bwMode="auto">
          <a:xfrm>
            <a:off x="595153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6624" name="Rectangle 241"/>
          <p:cNvSpPr>
            <a:spLocks noChangeArrowheads="1"/>
          </p:cNvSpPr>
          <p:nvPr/>
        </p:nvSpPr>
        <p:spPr bwMode="auto">
          <a:xfrm>
            <a:off x="601821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25" name="Rectangle 242"/>
          <p:cNvSpPr>
            <a:spLocks noChangeArrowheads="1"/>
          </p:cNvSpPr>
          <p:nvPr/>
        </p:nvSpPr>
        <p:spPr bwMode="auto">
          <a:xfrm>
            <a:off x="624998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16626" name="Rectangle 243"/>
          <p:cNvSpPr>
            <a:spLocks noChangeArrowheads="1"/>
          </p:cNvSpPr>
          <p:nvPr/>
        </p:nvSpPr>
        <p:spPr bwMode="auto">
          <a:xfrm>
            <a:off x="631666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16627" name="Rectangle 244"/>
          <p:cNvSpPr>
            <a:spLocks noChangeArrowheads="1"/>
          </p:cNvSpPr>
          <p:nvPr/>
        </p:nvSpPr>
        <p:spPr bwMode="auto">
          <a:xfrm>
            <a:off x="638333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28" name="Rectangle 245"/>
          <p:cNvSpPr>
            <a:spLocks noChangeArrowheads="1"/>
          </p:cNvSpPr>
          <p:nvPr/>
        </p:nvSpPr>
        <p:spPr bwMode="auto">
          <a:xfrm>
            <a:off x="662463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16629" name="Rectangle 246"/>
          <p:cNvSpPr>
            <a:spLocks noChangeArrowheads="1"/>
          </p:cNvSpPr>
          <p:nvPr/>
        </p:nvSpPr>
        <p:spPr bwMode="auto">
          <a:xfrm>
            <a:off x="669131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6</a:t>
            </a:r>
          </a:p>
        </p:txBody>
      </p:sp>
      <p:sp>
        <p:nvSpPr>
          <p:cNvPr id="16630" name="Rectangle 247"/>
          <p:cNvSpPr>
            <a:spLocks noChangeArrowheads="1"/>
          </p:cNvSpPr>
          <p:nvPr/>
        </p:nvSpPr>
        <p:spPr bwMode="auto">
          <a:xfrm>
            <a:off x="675798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31" name="Rectangle 248"/>
          <p:cNvSpPr>
            <a:spLocks noChangeArrowheads="1"/>
          </p:cNvSpPr>
          <p:nvPr/>
        </p:nvSpPr>
        <p:spPr bwMode="auto">
          <a:xfrm>
            <a:off x="698976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16632" name="Rectangle 249"/>
          <p:cNvSpPr>
            <a:spLocks noChangeArrowheads="1"/>
          </p:cNvSpPr>
          <p:nvPr/>
        </p:nvSpPr>
        <p:spPr bwMode="auto">
          <a:xfrm>
            <a:off x="705643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16633" name="Rectangle 250"/>
          <p:cNvSpPr>
            <a:spLocks noChangeArrowheads="1"/>
          </p:cNvSpPr>
          <p:nvPr/>
        </p:nvSpPr>
        <p:spPr bwMode="auto">
          <a:xfrm>
            <a:off x="7124700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34" name="Rectangle 251"/>
          <p:cNvSpPr>
            <a:spLocks noChangeArrowheads="1"/>
          </p:cNvSpPr>
          <p:nvPr/>
        </p:nvSpPr>
        <p:spPr bwMode="auto">
          <a:xfrm>
            <a:off x="736441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16635" name="Rectangle 252"/>
          <p:cNvSpPr>
            <a:spLocks noChangeArrowheads="1"/>
          </p:cNvSpPr>
          <p:nvPr/>
        </p:nvSpPr>
        <p:spPr bwMode="auto">
          <a:xfrm>
            <a:off x="743108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36" name="Rectangle 253"/>
          <p:cNvSpPr>
            <a:spLocks noChangeArrowheads="1"/>
          </p:cNvSpPr>
          <p:nvPr/>
        </p:nvSpPr>
        <p:spPr bwMode="auto">
          <a:xfrm>
            <a:off x="7499350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37" name="Rectangle 254"/>
          <p:cNvSpPr>
            <a:spLocks noChangeArrowheads="1"/>
          </p:cNvSpPr>
          <p:nvPr/>
        </p:nvSpPr>
        <p:spPr bwMode="auto">
          <a:xfrm>
            <a:off x="7729538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16638" name="Rectangle 255"/>
          <p:cNvSpPr>
            <a:spLocks noChangeArrowheads="1"/>
          </p:cNvSpPr>
          <p:nvPr/>
        </p:nvSpPr>
        <p:spPr bwMode="auto">
          <a:xfrm>
            <a:off x="7796213" y="5429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6639" name="Rectangle 256"/>
          <p:cNvSpPr>
            <a:spLocks noChangeArrowheads="1"/>
          </p:cNvSpPr>
          <p:nvPr/>
        </p:nvSpPr>
        <p:spPr bwMode="auto">
          <a:xfrm>
            <a:off x="7864475" y="5429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40" name="Rectangle 257"/>
          <p:cNvSpPr>
            <a:spLocks noChangeArrowheads="1"/>
          </p:cNvSpPr>
          <p:nvPr/>
        </p:nvSpPr>
        <p:spPr bwMode="auto">
          <a:xfrm>
            <a:off x="7883525" y="5262563"/>
            <a:ext cx="9207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D</a:t>
            </a:r>
          </a:p>
        </p:txBody>
      </p:sp>
      <p:sp>
        <p:nvSpPr>
          <p:cNvPr id="16641" name="Rectangle 258"/>
          <p:cNvSpPr>
            <a:spLocks noChangeArrowheads="1"/>
          </p:cNvSpPr>
          <p:nvPr/>
        </p:nvSpPr>
        <p:spPr bwMode="auto">
          <a:xfrm>
            <a:off x="7969250" y="5262563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sp>
        <p:nvSpPr>
          <p:cNvPr id="16642" name="Rectangle 259"/>
          <p:cNvSpPr>
            <a:spLocks noChangeArrowheads="1"/>
          </p:cNvSpPr>
          <p:nvPr/>
        </p:nvSpPr>
        <p:spPr bwMode="auto">
          <a:xfrm>
            <a:off x="8037513" y="5262563"/>
            <a:ext cx="36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/</a:t>
            </a:r>
          </a:p>
        </p:txBody>
      </p:sp>
      <p:sp>
        <p:nvSpPr>
          <p:cNvPr id="16643" name="Rectangle 260"/>
          <p:cNvSpPr>
            <a:spLocks noChangeArrowheads="1"/>
          </p:cNvSpPr>
          <p:nvPr/>
        </p:nvSpPr>
        <p:spPr bwMode="auto">
          <a:xfrm>
            <a:off x="8075613" y="5262563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e</a:t>
            </a:r>
          </a:p>
        </p:txBody>
      </p:sp>
      <p:sp>
        <p:nvSpPr>
          <p:cNvPr id="16644" name="Line 261"/>
          <p:cNvSpPr>
            <a:spLocks noChangeShapeType="1"/>
          </p:cNvSpPr>
          <p:nvPr/>
        </p:nvSpPr>
        <p:spPr bwMode="auto">
          <a:xfrm>
            <a:off x="969963" y="4033838"/>
            <a:ext cx="1587" cy="1295400"/>
          </a:xfrm>
          <a:prstGeom prst="line">
            <a:avLst/>
          </a:prstGeom>
          <a:noFill/>
          <a:ln w="2376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45" name="Line 262"/>
          <p:cNvSpPr>
            <a:spLocks noChangeShapeType="1"/>
          </p:cNvSpPr>
          <p:nvPr/>
        </p:nvSpPr>
        <p:spPr bwMode="auto">
          <a:xfrm>
            <a:off x="920750" y="4046538"/>
            <a:ext cx="58738" cy="1587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46" name="Line 263"/>
          <p:cNvSpPr>
            <a:spLocks noChangeShapeType="1"/>
          </p:cNvSpPr>
          <p:nvPr/>
        </p:nvSpPr>
        <p:spPr bwMode="auto">
          <a:xfrm>
            <a:off x="950913" y="4176713"/>
            <a:ext cx="28575" cy="1587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47" name="Line 264"/>
          <p:cNvSpPr>
            <a:spLocks noChangeShapeType="1"/>
          </p:cNvSpPr>
          <p:nvPr/>
        </p:nvSpPr>
        <p:spPr bwMode="auto">
          <a:xfrm>
            <a:off x="950913" y="4306888"/>
            <a:ext cx="28575" cy="1587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48" name="Line 265"/>
          <p:cNvSpPr>
            <a:spLocks noChangeShapeType="1"/>
          </p:cNvSpPr>
          <p:nvPr/>
        </p:nvSpPr>
        <p:spPr bwMode="auto">
          <a:xfrm>
            <a:off x="950913" y="4425950"/>
            <a:ext cx="28575" cy="1588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49" name="Line 266"/>
          <p:cNvSpPr>
            <a:spLocks noChangeShapeType="1"/>
          </p:cNvSpPr>
          <p:nvPr/>
        </p:nvSpPr>
        <p:spPr bwMode="auto">
          <a:xfrm>
            <a:off x="950913" y="4556125"/>
            <a:ext cx="28575" cy="1588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50" name="Line 267"/>
          <p:cNvSpPr>
            <a:spLocks noChangeShapeType="1"/>
          </p:cNvSpPr>
          <p:nvPr/>
        </p:nvSpPr>
        <p:spPr bwMode="auto">
          <a:xfrm>
            <a:off x="920750" y="4687888"/>
            <a:ext cx="58738" cy="1587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51" name="Line 268"/>
          <p:cNvSpPr>
            <a:spLocks noChangeShapeType="1"/>
          </p:cNvSpPr>
          <p:nvPr/>
        </p:nvSpPr>
        <p:spPr bwMode="auto">
          <a:xfrm>
            <a:off x="950913" y="4818063"/>
            <a:ext cx="28575" cy="1587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52" name="Line 269"/>
          <p:cNvSpPr>
            <a:spLocks noChangeShapeType="1"/>
          </p:cNvSpPr>
          <p:nvPr/>
        </p:nvSpPr>
        <p:spPr bwMode="auto">
          <a:xfrm>
            <a:off x="950913" y="4948238"/>
            <a:ext cx="28575" cy="1587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53" name="Line 270"/>
          <p:cNvSpPr>
            <a:spLocks noChangeShapeType="1"/>
          </p:cNvSpPr>
          <p:nvPr/>
        </p:nvSpPr>
        <p:spPr bwMode="auto">
          <a:xfrm>
            <a:off x="950913" y="5067300"/>
            <a:ext cx="28575" cy="1588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54" name="Line 271"/>
          <p:cNvSpPr>
            <a:spLocks noChangeShapeType="1"/>
          </p:cNvSpPr>
          <p:nvPr/>
        </p:nvSpPr>
        <p:spPr bwMode="auto">
          <a:xfrm>
            <a:off x="950913" y="5199063"/>
            <a:ext cx="28575" cy="1587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55" name="Line 272"/>
          <p:cNvSpPr>
            <a:spLocks noChangeShapeType="1"/>
          </p:cNvSpPr>
          <p:nvPr/>
        </p:nvSpPr>
        <p:spPr bwMode="auto">
          <a:xfrm>
            <a:off x="920750" y="5329238"/>
            <a:ext cx="58738" cy="1587"/>
          </a:xfrm>
          <a:prstGeom prst="line">
            <a:avLst/>
          </a:prstGeom>
          <a:noFill/>
          <a:ln w="14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56" name="Rectangle 273"/>
          <p:cNvSpPr>
            <a:spLocks noChangeArrowheads="1"/>
          </p:cNvSpPr>
          <p:nvPr/>
        </p:nvSpPr>
        <p:spPr bwMode="auto">
          <a:xfrm>
            <a:off x="849313" y="52387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57" name="Rectangle 274"/>
          <p:cNvSpPr>
            <a:spLocks noChangeArrowheads="1"/>
          </p:cNvSpPr>
          <p:nvPr/>
        </p:nvSpPr>
        <p:spPr bwMode="auto">
          <a:xfrm>
            <a:off x="714375" y="39560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6658" name="Rectangle 275"/>
          <p:cNvSpPr>
            <a:spLocks noChangeArrowheads="1"/>
          </p:cNvSpPr>
          <p:nvPr/>
        </p:nvSpPr>
        <p:spPr bwMode="auto">
          <a:xfrm>
            <a:off x="781050" y="39560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59" name="Rectangle 276"/>
          <p:cNvSpPr>
            <a:spLocks noChangeArrowheads="1"/>
          </p:cNvSpPr>
          <p:nvPr/>
        </p:nvSpPr>
        <p:spPr bwMode="auto">
          <a:xfrm>
            <a:off x="849313" y="39560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6660" name="Rectangle 277"/>
          <p:cNvSpPr>
            <a:spLocks noChangeArrowheads="1"/>
          </p:cNvSpPr>
          <p:nvPr/>
        </p:nvSpPr>
        <p:spPr bwMode="auto">
          <a:xfrm>
            <a:off x="800100" y="4597400"/>
            <a:ext cx="1143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%</a:t>
            </a:r>
          </a:p>
        </p:txBody>
      </p:sp>
      <p:sp>
        <p:nvSpPr>
          <p:cNvPr id="16661" name="Line 278"/>
          <p:cNvSpPr>
            <a:spLocks noChangeShapeType="1"/>
          </p:cNvSpPr>
          <p:nvPr/>
        </p:nvSpPr>
        <p:spPr bwMode="auto">
          <a:xfrm flipV="1">
            <a:off x="98901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62" name="Line 279"/>
          <p:cNvSpPr>
            <a:spLocks noChangeShapeType="1"/>
          </p:cNvSpPr>
          <p:nvPr/>
        </p:nvSpPr>
        <p:spPr bwMode="auto">
          <a:xfrm flipV="1">
            <a:off x="100806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63" name="Line 280"/>
          <p:cNvSpPr>
            <a:spLocks noChangeShapeType="1"/>
          </p:cNvSpPr>
          <p:nvPr/>
        </p:nvSpPr>
        <p:spPr bwMode="auto">
          <a:xfrm flipV="1">
            <a:off x="102711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64" name="Line 281"/>
          <p:cNvSpPr>
            <a:spLocks noChangeShapeType="1"/>
          </p:cNvSpPr>
          <p:nvPr/>
        </p:nvSpPr>
        <p:spPr bwMode="auto">
          <a:xfrm flipV="1">
            <a:off x="1046163" y="5303838"/>
            <a:ext cx="1587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65" name="Line 282"/>
          <p:cNvSpPr>
            <a:spLocks noChangeShapeType="1"/>
          </p:cNvSpPr>
          <p:nvPr/>
        </p:nvSpPr>
        <p:spPr bwMode="auto">
          <a:xfrm flipV="1">
            <a:off x="1065213" y="5303838"/>
            <a:ext cx="1587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66" name="Line 283"/>
          <p:cNvSpPr>
            <a:spLocks noChangeShapeType="1"/>
          </p:cNvSpPr>
          <p:nvPr/>
        </p:nvSpPr>
        <p:spPr bwMode="auto">
          <a:xfrm flipV="1">
            <a:off x="1084263" y="5113338"/>
            <a:ext cx="1587" cy="2174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67" name="Line 284"/>
          <p:cNvSpPr>
            <a:spLocks noChangeShapeType="1"/>
          </p:cNvSpPr>
          <p:nvPr/>
        </p:nvSpPr>
        <p:spPr bwMode="auto">
          <a:xfrm flipV="1">
            <a:off x="1093788" y="5291138"/>
            <a:ext cx="1587" cy="396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68" name="Line 285"/>
          <p:cNvSpPr>
            <a:spLocks noChangeShapeType="1"/>
          </p:cNvSpPr>
          <p:nvPr/>
        </p:nvSpPr>
        <p:spPr bwMode="auto">
          <a:xfrm flipV="1">
            <a:off x="1114425" y="5173663"/>
            <a:ext cx="1588" cy="157162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69" name="Line 286"/>
          <p:cNvSpPr>
            <a:spLocks noChangeShapeType="1"/>
          </p:cNvSpPr>
          <p:nvPr/>
        </p:nvSpPr>
        <p:spPr bwMode="auto">
          <a:xfrm flipV="1">
            <a:off x="1133475" y="5303838"/>
            <a:ext cx="1588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70" name="Line 287"/>
          <p:cNvSpPr>
            <a:spLocks noChangeShapeType="1"/>
          </p:cNvSpPr>
          <p:nvPr/>
        </p:nvSpPr>
        <p:spPr bwMode="auto">
          <a:xfrm flipV="1">
            <a:off x="115252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71" name="Line 288"/>
          <p:cNvSpPr>
            <a:spLocks noChangeShapeType="1"/>
          </p:cNvSpPr>
          <p:nvPr/>
        </p:nvSpPr>
        <p:spPr bwMode="auto">
          <a:xfrm flipV="1">
            <a:off x="117157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72" name="Line 289"/>
          <p:cNvSpPr>
            <a:spLocks noChangeShapeType="1"/>
          </p:cNvSpPr>
          <p:nvPr/>
        </p:nvSpPr>
        <p:spPr bwMode="auto">
          <a:xfrm flipV="1">
            <a:off x="119062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73" name="Line 290"/>
          <p:cNvSpPr>
            <a:spLocks noChangeShapeType="1"/>
          </p:cNvSpPr>
          <p:nvPr/>
        </p:nvSpPr>
        <p:spPr bwMode="auto">
          <a:xfrm flipV="1">
            <a:off x="120967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74" name="Line 291"/>
          <p:cNvSpPr>
            <a:spLocks noChangeShapeType="1"/>
          </p:cNvSpPr>
          <p:nvPr/>
        </p:nvSpPr>
        <p:spPr bwMode="auto">
          <a:xfrm flipV="1">
            <a:off x="122872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75" name="Line 292"/>
          <p:cNvSpPr>
            <a:spLocks noChangeShapeType="1"/>
          </p:cNvSpPr>
          <p:nvPr/>
        </p:nvSpPr>
        <p:spPr bwMode="auto">
          <a:xfrm flipV="1">
            <a:off x="124777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76" name="Line 293"/>
          <p:cNvSpPr>
            <a:spLocks noChangeShapeType="1"/>
          </p:cNvSpPr>
          <p:nvPr/>
        </p:nvSpPr>
        <p:spPr bwMode="auto">
          <a:xfrm flipV="1">
            <a:off x="1266825" y="5303838"/>
            <a:ext cx="1588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77" name="Line 294"/>
          <p:cNvSpPr>
            <a:spLocks noChangeShapeType="1"/>
          </p:cNvSpPr>
          <p:nvPr/>
        </p:nvSpPr>
        <p:spPr bwMode="auto">
          <a:xfrm flipV="1">
            <a:off x="128746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78" name="Line 295"/>
          <p:cNvSpPr>
            <a:spLocks noChangeShapeType="1"/>
          </p:cNvSpPr>
          <p:nvPr/>
        </p:nvSpPr>
        <p:spPr bwMode="auto">
          <a:xfrm flipV="1">
            <a:off x="1306513" y="5126038"/>
            <a:ext cx="1587" cy="2047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79" name="Line 296"/>
          <p:cNvSpPr>
            <a:spLocks noChangeShapeType="1"/>
          </p:cNvSpPr>
          <p:nvPr/>
        </p:nvSpPr>
        <p:spPr bwMode="auto">
          <a:xfrm flipV="1">
            <a:off x="1316038" y="5267325"/>
            <a:ext cx="1587" cy="63500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80" name="Line 297"/>
          <p:cNvSpPr>
            <a:spLocks noChangeShapeType="1"/>
          </p:cNvSpPr>
          <p:nvPr/>
        </p:nvSpPr>
        <p:spPr bwMode="auto">
          <a:xfrm flipV="1">
            <a:off x="1335088" y="5160963"/>
            <a:ext cx="1587" cy="169862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81" name="Line 298"/>
          <p:cNvSpPr>
            <a:spLocks noChangeShapeType="1"/>
          </p:cNvSpPr>
          <p:nvPr/>
        </p:nvSpPr>
        <p:spPr bwMode="auto">
          <a:xfrm flipV="1">
            <a:off x="1354138" y="5303838"/>
            <a:ext cx="1587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82" name="Line 299"/>
          <p:cNvSpPr>
            <a:spLocks noChangeShapeType="1"/>
          </p:cNvSpPr>
          <p:nvPr/>
        </p:nvSpPr>
        <p:spPr bwMode="auto">
          <a:xfrm flipV="1">
            <a:off x="1373188" y="5256213"/>
            <a:ext cx="1587" cy="74612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83" name="Line 300"/>
          <p:cNvSpPr>
            <a:spLocks noChangeShapeType="1"/>
          </p:cNvSpPr>
          <p:nvPr/>
        </p:nvSpPr>
        <p:spPr bwMode="auto">
          <a:xfrm flipV="1">
            <a:off x="1392238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84" name="Line 301"/>
          <p:cNvSpPr>
            <a:spLocks noChangeShapeType="1"/>
          </p:cNvSpPr>
          <p:nvPr/>
        </p:nvSpPr>
        <p:spPr bwMode="auto">
          <a:xfrm flipV="1">
            <a:off x="1411288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85" name="Line 302"/>
          <p:cNvSpPr>
            <a:spLocks noChangeShapeType="1"/>
          </p:cNvSpPr>
          <p:nvPr/>
        </p:nvSpPr>
        <p:spPr bwMode="auto">
          <a:xfrm flipV="1">
            <a:off x="1430338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86" name="Line 303"/>
          <p:cNvSpPr>
            <a:spLocks noChangeShapeType="1"/>
          </p:cNvSpPr>
          <p:nvPr/>
        </p:nvSpPr>
        <p:spPr bwMode="auto">
          <a:xfrm flipV="1">
            <a:off x="1449388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87" name="Line 304"/>
          <p:cNvSpPr>
            <a:spLocks noChangeShapeType="1"/>
          </p:cNvSpPr>
          <p:nvPr/>
        </p:nvSpPr>
        <p:spPr bwMode="auto">
          <a:xfrm flipV="1">
            <a:off x="147002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88" name="Line 305"/>
          <p:cNvSpPr>
            <a:spLocks noChangeShapeType="1"/>
          </p:cNvSpPr>
          <p:nvPr/>
        </p:nvSpPr>
        <p:spPr bwMode="auto">
          <a:xfrm flipV="1">
            <a:off x="1489075" y="5291138"/>
            <a:ext cx="1588" cy="396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89" name="Line 306"/>
          <p:cNvSpPr>
            <a:spLocks noChangeShapeType="1"/>
          </p:cNvSpPr>
          <p:nvPr/>
        </p:nvSpPr>
        <p:spPr bwMode="auto">
          <a:xfrm flipV="1">
            <a:off x="1508125" y="5303838"/>
            <a:ext cx="1588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0" name="Line 307"/>
          <p:cNvSpPr>
            <a:spLocks noChangeShapeType="1"/>
          </p:cNvSpPr>
          <p:nvPr/>
        </p:nvSpPr>
        <p:spPr bwMode="auto">
          <a:xfrm flipV="1">
            <a:off x="1527175" y="5208588"/>
            <a:ext cx="1588" cy="12223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1" name="Line 308"/>
          <p:cNvSpPr>
            <a:spLocks noChangeShapeType="1"/>
          </p:cNvSpPr>
          <p:nvPr/>
        </p:nvSpPr>
        <p:spPr bwMode="auto">
          <a:xfrm flipV="1">
            <a:off x="1546225" y="5291138"/>
            <a:ext cx="1588" cy="396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2" name="Line 309"/>
          <p:cNvSpPr>
            <a:spLocks noChangeShapeType="1"/>
          </p:cNvSpPr>
          <p:nvPr/>
        </p:nvSpPr>
        <p:spPr bwMode="auto">
          <a:xfrm flipV="1">
            <a:off x="1555750" y="5018088"/>
            <a:ext cx="1588" cy="31273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3" name="Line 310"/>
          <p:cNvSpPr>
            <a:spLocks noChangeShapeType="1"/>
          </p:cNvSpPr>
          <p:nvPr/>
        </p:nvSpPr>
        <p:spPr bwMode="auto">
          <a:xfrm flipV="1">
            <a:off x="1574800" y="5256213"/>
            <a:ext cx="1588" cy="74612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4" name="Line 311"/>
          <p:cNvSpPr>
            <a:spLocks noChangeShapeType="1"/>
          </p:cNvSpPr>
          <p:nvPr/>
        </p:nvSpPr>
        <p:spPr bwMode="auto">
          <a:xfrm flipV="1">
            <a:off x="1593850" y="5197475"/>
            <a:ext cx="1588" cy="133350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5" name="Line 312"/>
          <p:cNvSpPr>
            <a:spLocks noChangeShapeType="1"/>
          </p:cNvSpPr>
          <p:nvPr/>
        </p:nvSpPr>
        <p:spPr bwMode="auto">
          <a:xfrm flipV="1">
            <a:off x="1612900" y="5303838"/>
            <a:ext cx="1588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6" name="Line 313"/>
          <p:cNvSpPr>
            <a:spLocks noChangeShapeType="1"/>
          </p:cNvSpPr>
          <p:nvPr/>
        </p:nvSpPr>
        <p:spPr bwMode="auto">
          <a:xfrm flipV="1">
            <a:off x="1631950" y="5303838"/>
            <a:ext cx="1588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7" name="Line 314"/>
          <p:cNvSpPr>
            <a:spLocks noChangeShapeType="1"/>
          </p:cNvSpPr>
          <p:nvPr/>
        </p:nvSpPr>
        <p:spPr bwMode="auto">
          <a:xfrm flipV="1">
            <a:off x="1652588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8" name="Line 315"/>
          <p:cNvSpPr>
            <a:spLocks noChangeShapeType="1"/>
          </p:cNvSpPr>
          <p:nvPr/>
        </p:nvSpPr>
        <p:spPr bwMode="auto">
          <a:xfrm flipV="1">
            <a:off x="1671638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9" name="Line 316"/>
          <p:cNvSpPr>
            <a:spLocks noChangeShapeType="1"/>
          </p:cNvSpPr>
          <p:nvPr/>
        </p:nvSpPr>
        <p:spPr bwMode="auto">
          <a:xfrm flipV="1">
            <a:off x="1690688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00" name="Line 317"/>
          <p:cNvSpPr>
            <a:spLocks noChangeShapeType="1"/>
          </p:cNvSpPr>
          <p:nvPr/>
        </p:nvSpPr>
        <p:spPr bwMode="auto">
          <a:xfrm flipV="1">
            <a:off x="1709738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01" name="Line 318"/>
          <p:cNvSpPr>
            <a:spLocks noChangeShapeType="1"/>
          </p:cNvSpPr>
          <p:nvPr/>
        </p:nvSpPr>
        <p:spPr bwMode="auto">
          <a:xfrm flipV="1">
            <a:off x="171926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02" name="Line 319"/>
          <p:cNvSpPr>
            <a:spLocks noChangeShapeType="1"/>
          </p:cNvSpPr>
          <p:nvPr/>
        </p:nvSpPr>
        <p:spPr bwMode="auto">
          <a:xfrm flipV="1">
            <a:off x="1747838" y="5245100"/>
            <a:ext cx="1587" cy="8572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03" name="Line 320"/>
          <p:cNvSpPr>
            <a:spLocks noChangeShapeType="1"/>
          </p:cNvSpPr>
          <p:nvPr/>
        </p:nvSpPr>
        <p:spPr bwMode="auto">
          <a:xfrm flipV="1">
            <a:off x="1766888" y="5303838"/>
            <a:ext cx="1587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04" name="Line 321"/>
          <p:cNvSpPr>
            <a:spLocks noChangeShapeType="1"/>
          </p:cNvSpPr>
          <p:nvPr/>
        </p:nvSpPr>
        <p:spPr bwMode="auto">
          <a:xfrm flipV="1">
            <a:off x="1776413" y="5149850"/>
            <a:ext cx="1587" cy="1809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05" name="Line 322"/>
          <p:cNvSpPr>
            <a:spLocks noChangeShapeType="1"/>
          </p:cNvSpPr>
          <p:nvPr/>
        </p:nvSpPr>
        <p:spPr bwMode="auto">
          <a:xfrm flipV="1">
            <a:off x="1795463" y="5256213"/>
            <a:ext cx="1587" cy="74612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06" name="Line 323"/>
          <p:cNvSpPr>
            <a:spLocks noChangeShapeType="1"/>
          </p:cNvSpPr>
          <p:nvPr/>
        </p:nvSpPr>
        <p:spPr bwMode="auto">
          <a:xfrm flipV="1">
            <a:off x="1814513" y="4959350"/>
            <a:ext cx="1587" cy="3714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07" name="Line 324"/>
          <p:cNvSpPr>
            <a:spLocks noChangeShapeType="1"/>
          </p:cNvSpPr>
          <p:nvPr/>
        </p:nvSpPr>
        <p:spPr bwMode="auto">
          <a:xfrm flipV="1">
            <a:off x="1835150" y="5267325"/>
            <a:ext cx="1588" cy="63500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08" name="Line 325"/>
          <p:cNvSpPr>
            <a:spLocks noChangeShapeType="1"/>
          </p:cNvSpPr>
          <p:nvPr/>
        </p:nvSpPr>
        <p:spPr bwMode="auto">
          <a:xfrm flipV="1">
            <a:off x="1854200" y="5232400"/>
            <a:ext cx="1588" cy="9842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09" name="Line 326"/>
          <p:cNvSpPr>
            <a:spLocks noChangeShapeType="1"/>
          </p:cNvSpPr>
          <p:nvPr/>
        </p:nvSpPr>
        <p:spPr bwMode="auto">
          <a:xfrm flipV="1">
            <a:off x="1873250" y="5303838"/>
            <a:ext cx="1588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10" name="Line 327"/>
          <p:cNvSpPr>
            <a:spLocks noChangeShapeType="1"/>
          </p:cNvSpPr>
          <p:nvPr/>
        </p:nvSpPr>
        <p:spPr bwMode="auto">
          <a:xfrm flipV="1">
            <a:off x="1892300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11" name="Line 328"/>
          <p:cNvSpPr>
            <a:spLocks noChangeShapeType="1"/>
          </p:cNvSpPr>
          <p:nvPr/>
        </p:nvSpPr>
        <p:spPr bwMode="auto">
          <a:xfrm flipV="1">
            <a:off x="1911350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12" name="Line 329"/>
          <p:cNvSpPr>
            <a:spLocks noChangeShapeType="1"/>
          </p:cNvSpPr>
          <p:nvPr/>
        </p:nvSpPr>
        <p:spPr bwMode="auto">
          <a:xfrm flipV="1">
            <a:off x="1930400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13" name="Line 330"/>
          <p:cNvSpPr>
            <a:spLocks noChangeShapeType="1"/>
          </p:cNvSpPr>
          <p:nvPr/>
        </p:nvSpPr>
        <p:spPr bwMode="auto">
          <a:xfrm flipV="1">
            <a:off x="1949450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14" name="Line 331"/>
          <p:cNvSpPr>
            <a:spLocks noChangeShapeType="1"/>
          </p:cNvSpPr>
          <p:nvPr/>
        </p:nvSpPr>
        <p:spPr bwMode="auto">
          <a:xfrm flipV="1">
            <a:off x="1968500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15" name="Line 332"/>
          <p:cNvSpPr>
            <a:spLocks noChangeShapeType="1"/>
          </p:cNvSpPr>
          <p:nvPr/>
        </p:nvSpPr>
        <p:spPr bwMode="auto">
          <a:xfrm flipV="1">
            <a:off x="1987550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16" name="Line 333"/>
          <p:cNvSpPr>
            <a:spLocks noChangeShapeType="1"/>
          </p:cNvSpPr>
          <p:nvPr/>
        </p:nvSpPr>
        <p:spPr bwMode="auto">
          <a:xfrm flipV="1">
            <a:off x="2008188" y="5256213"/>
            <a:ext cx="1587" cy="74612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17" name="Line 334"/>
          <p:cNvSpPr>
            <a:spLocks noChangeShapeType="1"/>
          </p:cNvSpPr>
          <p:nvPr/>
        </p:nvSpPr>
        <p:spPr bwMode="auto">
          <a:xfrm flipV="1">
            <a:off x="2027238" y="5291138"/>
            <a:ext cx="1587" cy="396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18" name="Line 335"/>
          <p:cNvSpPr>
            <a:spLocks noChangeShapeType="1"/>
          </p:cNvSpPr>
          <p:nvPr/>
        </p:nvSpPr>
        <p:spPr bwMode="auto">
          <a:xfrm flipV="1">
            <a:off x="2036763" y="5137150"/>
            <a:ext cx="1587" cy="1936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19" name="Line 336"/>
          <p:cNvSpPr>
            <a:spLocks noChangeShapeType="1"/>
          </p:cNvSpPr>
          <p:nvPr/>
        </p:nvSpPr>
        <p:spPr bwMode="auto">
          <a:xfrm flipV="1">
            <a:off x="2055813" y="5129213"/>
            <a:ext cx="1587" cy="201612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20" name="Line 337"/>
          <p:cNvSpPr>
            <a:spLocks noChangeShapeType="1"/>
          </p:cNvSpPr>
          <p:nvPr/>
        </p:nvSpPr>
        <p:spPr bwMode="auto">
          <a:xfrm flipV="1">
            <a:off x="2074863" y="4970463"/>
            <a:ext cx="1587" cy="360362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21" name="Line 338"/>
          <p:cNvSpPr>
            <a:spLocks noChangeShapeType="1"/>
          </p:cNvSpPr>
          <p:nvPr/>
        </p:nvSpPr>
        <p:spPr bwMode="auto">
          <a:xfrm flipV="1">
            <a:off x="2093913" y="5267325"/>
            <a:ext cx="1587" cy="63500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22" name="Line 339"/>
          <p:cNvSpPr>
            <a:spLocks noChangeShapeType="1"/>
          </p:cNvSpPr>
          <p:nvPr/>
        </p:nvSpPr>
        <p:spPr bwMode="auto">
          <a:xfrm flipV="1">
            <a:off x="2112963" y="5267325"/>
            <a:ext cx="1587" cy="63500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23" name="Line 340"/>
          <p:cNvSpPr>
            <a:spLocks noChangeShapeType="1"/>
          </p:cNvSpPr>
          <p:nvPr/>
        </p:nvSpPr>
        <p:spPr bwMode="auto">
          <a:xfrm flipV="1">
            <a:off x="213201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24" name="Line 341"/>
          <p:cNvSpPr>
            <a:spLocks noChangeShapeType="1"/>
          </p:cNvSpPr>
          <p:nvPr/>
        </p:nvSpPr>
        <p:spPr bwMode="auto">
          <a:xfrm flipV="1">
            <a:off x="215106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25" name="Line 342"/>
          <p:cNvSpPr>
            <a:spLocks noChangeShapeType="1"/>
          </p:cNvSpPr>
          <p:nvPr/>
        </p:nvSpPr>
        <p:spPr bwMode="auto">
          <a:xfrm flipV="1">
            <a:off x="217011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26" name="Line 343"/>
          <p:cNvSpPr>
            <a:spLocks noChangeShapeType="1"/>
          </p:cNvSpPr>
          <p:nvPr/>
        </p:nvSpPr>
        <p:spPr bwMode="auto">
          <a:xfrm flipV="1">
            <a:off x="2190750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27" name="Line 344"/>
          <p:cNvSpPr>
            <a:spLocks noChangeShapeType="1"/>
          </p:cNvSpPr>
          <p:nvPr/>
        </p:nvSpPr>
        <p:spPr bwMode="auto">
          <a:xfrm flipV="1">
            <a:off x="2209800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28" name="Line 345"/>
          <p:cNvSpPr>
            <a:spLocks noChangeShapeType="1"/>
          </p:cNvSpPr>
          <p:nvPr/>
        </p:nvSpPr>
        <p:spPr bwMode="auto">
          <a:xfrm flipV="1">
            <a:off x="2228850" y="5303838"/>
            <a:ext cx="1588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29" name="Line 346"/>
          <p:cNvSpPr>
            <a:spLocks noChangeShapeType="1"/>
          </p:cNvSpPr>
          <p:nvPr/>
        </p:nvSpPr>
        <p:spPr bwMode="auto">
          <a:xfrm flipV="1">
            <a:off x="223837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30" name="Line 347"/>
          <p:cNvSpPr>
            <a:spLocks noChangeShapeType="1"/>
          </p:cNvSpPr>
          <p:nvPr/>
        </p:nvSpPr>
        <p:spPr bwMode="auto">
          <a:xfrm flipV="1">
            <a:off x="2257425" y="5267325"/>
            <a:ext cx="1588" cy="63500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31" name="Line 348"/>
          <p:cNvSpPr>
            <a:spLocks noChangeShapeType="1"/>
          </p:cNvSpPr>
          <p:nvPr/>
        </p:nvSpPr>
        <p:spPr bwMode="auto">
          <a:xfrm flipV="1">
            <a:off x="2276475" y="5291138"/>
            <a:ext cx="1588" cy="396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32" name="Line 349"/>
          <p:cNvSpPr>
            <a:spLocks noChangeShapeType="1"/>
          </p:cNvSpPr>
          <p:nvPr/>
        </p:nvSpPr>
        <p:spPr bwMode="auto">
          <a:xfrm flipV="1">
            <a:off x="2295525" y="5078413"/>
            <a:ext cx="1588" cy="252412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33" name="Line 350"/>
          <p:cNvSpPr>
            <a:spLocks noChangeShapeType="1"/>
          </p:cNvSpPr>
          <p:nvPr/>
        </p:nvSpPr>
        <p:spPr bwMode="auto">
          <a:xfrm flipV="1">
            <a:off x="2314575" y="5137150"/>
            <a:ext cx="1588" cy="1936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34" name="Line 351"/>
          <p:cNvSpPr>
            <a:spLocks noChangeShapeType="1"/>
          </p:cNvSpPr>
          <p:nvPr/>
        </p:nvSpPr>
        <p:spPr bwMode="auto">
          <a:xfrm flipV="1">
            <a:off x="2333625" y="5137150"/>
            <a:ext cx="1588" cy="1936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35" name="Line 352"/>
          <p:cNvSpPr>
            <a:spLocks noChangeShapeType="1"/>
          </p:cNvSpPr>
          <p:nvPr/>
        </p:nvSpPr>
        <p:spPr bwMode="auto">
          <a:xfrm flipV="1">
            <a:off x="2352675" y="5291138"/>
            <a:ext cx="1588" cy="396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36" name="Line 353"/>
          <p:cNvSpPr>
            <a:spLocks noChangeShapeType="1"/>
          </p:cNvSpPr>
          <p:nvPr/>
        </p:nvSpPr>
        <p:spPr bwMode="auto">
          <a:xfrm flipV="1">
            <a:off x="2373313" y="5303838"/>
            <a:ext cx="1587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37" name="Line 354"/>
          <p:cNvSpPr>
            <a:spLocks noChangeShapeType="1"/>
          </p:cNvSpPr>
          <p:nvPr/>
        </p:nvSpPr>
        <p:spPr bwMode="auto">
          <a:xfrm flipV="1">
            <a:off x="239236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38" name="Line 355"/>
          <p:cNvSpPr>
            <a:spLocks noChangeShapeType="1"/>
          </p:cNvSpPr>
          <p:nvPr/>
        </p:nvSpPr>
        <p:spPr bwMode="auto">
          <a:xfrm flipV="1">
            <a:off x="241141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39" name="Line 356"/>
          <p:cNvSpPr>
            <a:spLocks noChangeShapeType="1"/>
          </p:cNvSpPr>
          <p:nvPr/>
        </p:nvSpPr>
        <p:spPr bwMode="auto">
          <a:xfrm flipV="1">
            <a:off x="243046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40" name="Line 357"/>
          <p:cNvSpPr>
            <a:spLocks noChangeShapeType="1"/>
          </p:cNvSpPr>
          <p:nvPr/>
        </p:nvSpPr>
        <p:spPr bwMode="auto">
          <a:xfrm flipV="1">
            <a:off x="2449513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41" name="Line 358"/>
          <p:cNvSpPr>
            <a:spLocks noChangeShapeType="1"/>
          </p:cNvSpPr>
          <p:nvPr/>
        </p:nvSpPr>
        <p:spPr bwMode="auto">
          <a:xfrm flipV="1">
            <a:off x="2459038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42" name="Line 359"/>
          <p:cNvSpPr>
            <a:spLocks noChangeShapeType="1"/>
          </p:cNvSpPr>
          <p:nvPr/>
        </p:nvSpPr>
        <p:spPr bwMode="auto">
          <a:xfrm flipV="1">
            <a:off x="2478088" y="5303838"/>
            <a:ext cx="1587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43" name="Line 360"/>
          <p:cNvSpPr>
            <a:spLocks noChangeShapeType="1"/>
          </p:cNvSpPr>
          <p:nvPr/>
        </p:nvSpPr>
        <p:spPr bwMode="auto">
          <a:xfrm flipV="1">
            <a:off x="2497138" y="53149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44" name="Line 361"/>
          <p:cNvSpPr>
            <a:spLocks noChangeShapeType="1"/>
          </p:cNvSpPr>
          <p:nvPr/>
        </p:nvSpPr>
        <p:spPr bwMode="auto">
          <a:xfrm flipV="1">
            <a:off x="2516188" y="5256213"/>
            <a:ext cx="1587" cy="74612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45" name="Line 362"/>
          <p:cNvSpPr>
            <a:spLocks noChangeShapeType="1"/>
          </p:cNvSpPr>
          <p:nvPr/>
        </p:nvSpPr>
        <p:spPr bwMode="auto">
          <a:xfrm flipV="1">
            <a:off x="2535238" y="5280025"/>
            <a:ext cx="1587" cy="50800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46" name="Line 363"/>
          <p:cNvSpPr>
            <a:spLocks noChangeShapeType="1"/>
          </p:cNvSpPr>
          <p:nvPr/>
        </p:nvSpPr>
        <p:spPr bwMode="auto">
          <a:xfrm flipV="1">
            <a:off x="2555875" y="5113338"/>
            <a:ext cx="1588" cy="2174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47" name="Line 364"/>
          <p:cNvSpPr>
            <a:spLocks noChangeShapeType="1"/>
          </p:cNvSpPr>
          <p:nvPr/>
        </p:nvSpPr>
        <p:spPr bwMode="auto">
          <a:xfrm flipV="1">
            <a:off x="2574925" y="5232400"/>
            <a:ext cx="1588" cy="9842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48" name="Line 365"/>
          <p:cNvSpPr>
            <a:spLocks noChangeShapeType="1"/>
          </p:cNvSpPr>
          <p:nvPr/>
        </p:nvSpPr>
        <p:spPr bwMode="auto">
          <a:xfrm flipV="1">
            <a:off x="2593975" y="5232400"/>
            <a:ext cx="1588" cy="9842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49" name="Line 366"/>
          <p:cNvSpPr>
            <a:spLocks noChangeShapeType="1"/>
          </p:cNvSpPr>
          <p:nvPr/>
        </p:nvSpPr>
        <p:spPr bwMode="auto">
          <a:xfrm flipV="1">
            <a:off x="2613025" y="5303838"/>
            <a:ext cx="1588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50" name="Line 367"/>
          <p:cNvSpPr>
            <a:spLocks noChangeShapeType="1"/>
          </p:cNvSpPr>
          <p:nvPr/>
        </p:nvSpPr>
        <p:spPr bwMode="auto">
          <a:xfrm flipV="1">
            <a:off x="263207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51" name="Line 368"/>
          <p:cNvSpPr>
            <a:spLocks noChangeShapeType="1"/>
          </p:cNvSpPr>
          <p:nvPr/>
        </p:nvSpPr>
        <p:spPr bwMode="auto">
          <a:xfrm flipV="1">
            <a:off x="265112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52" name="Line 369"/>
          <p:cNvSpPr>
            <a:spLocks noChangeShapeType="1"/>
          </p:cNvSpPr>
          <p:nvPr/>
        </p:nvSpPr>
        <p:spPr bwMode="auto">
          <a:xfrm flipV="1">
            <a:off x="267017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53" name="Line 370"/>
          <p:cNvSpPr>
            <a:spLocks noChangeShapeType="1"/>
          </p:cNvSpPr>
          <p:nvPr/>
        </p:nvSpPr>
        <p:spPr bwMode="auto">
          <a:xfrm flipV="1">
            <a:off x="2689225" y="53149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6754" name="Group 371"/>
          <p:cNvGrpSpPr>
            <a:grpSpLocks/>
          </p:cNvGrpSpPr>
          <p:nvPr/>
        </p:nvGrpSpPr>
        <p:grpSpPr bwMode="auto">
          <a:xfrm>
            <a:off x="2741613" y="4070350"/>
            <a:ext cx="3692525" cy="1298575"/>
            <a:chOff x="1727" y="2564"/>
            <a:chExt cx="2326" cy="818"/>
          </a:xfrm>
        </p:grpSpPr>
        <p:sp>
          <p:nvSpPr>
            <p:cNvPr id="16964" name="Line 372"/>
            <p:cNvSpPr>
              <a:spLocks noChangeShapeType="1"/>
            </p:cNvSpPr>
            <p:nvPr/>
          </p:nvSpPr>
          <p:spPr bwMode="auto">
            <a:xfrm flipV="1">
              <a:off x="172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65" name="Line 373"/>
            <p:cNvSpPr>
              <a:spLocks noChangeShapeType="1"/>
            </p:cNvSpPr>
            <p:nvPr/>
          </p:nvSpPr>
          <p:spPr bwMode="auto">
            <a:xfrm flipV="1">
              <a:off x="173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66" name="Line 374"/>
            <p:cNvSpPr>
              <a:spLocks noChangeShapeType="1"/>
            </p:cNvSpPr>
            <p:nvPr/>
          </p:nvSpPr>
          <p:spPr bwMode="auto">
            <a:xfrm flipV="1">
              <a:off x="1746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67" name="Line 375"/>
            <p:cNvSpPr>
              <a:spLocks noChangeShapeType="1"/>
            </p:cNvSpPr>
            <p:nvPr/>
          </p:nvSpPr>
          <p:spPr bwMode="auto">
            <a:xfrm flipV="1">
              <a:off x="1758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68" name="Line 376"/>
            <p:cNvSpPr>
              <a:spLocks noChangeShapeType="1"/>
            </p:cNvSpPr>
            <p:nvPr/>
          </p:nvSpPr>
          <p:spPr bwMode="auto">
            <a:xfrm flipV="1">
              <a:off x="1770" y="3305"/>
              <a:ext cx="1" cy="7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69" name="Line 377"/>
            <p:cNvSpPr>
              <a:spLocks noChangeShapeType="1"/>
            </p:cNvSpPr>
            <p:nvPr/>
          </p:nvSpPr>
          <p:spPr bwMode="auto">
            <a:xfrm flipV="1">
              <a:off x="1782" y="3208"/>
              <a:ext cx="1" cy="174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0" name="Line 378"/>
            <p:cNvSpPr>
              <a:spLocks noChangeShapeType="1"/>
            </p:cNvSpPr>
            <p:nvPr/>
          </p:nvSpPr>
          <p:spPr bwMode="auto">
            <a:xfrm flipV="1">
              <a:off x="1794" y="3043"/>
              <a:ext cx="1" cy="339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1" name="Line 379"/>
            <p:cNvSpPr>
              <a:spLocks noChangeShapeType="1"/>
            </p:cNvSpPr>
            <p:nvPr/>
          </p:nvSpPr>
          <p:spPr bwMode="auto">
            <a:xfrm flipV="1">
              <a:off x="1806" y="3260"/>
              <a:ext cx="1" cy="122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2" name="Line 380"/>
            <p:cNvSpPr>
              <a:spLocks noChangeShapeType="1"/>
            </p:cNvSpPr>
            <p:nvPr/>
          </p:nvSpPr>
          <p:spPr bwMode="auto">
            <a:xfrm flipV="1">
              <a:off x="1818" y="3320"/>
              <a:ext cx="1" cy="62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3" name="Line 381"/>
            <p:cNvSpPr>
              <a:spLocks noChangeShapeType="1"/>
            </p:cNvSpPr>
            <p:nvPr/>
          </p:nvSpPr>
          <p:spPr bwMode="auto">
            <a:xfrm flipV="1">
              <a:off x="1830" y="3357"/>
              <a:ext cx="1" cy="25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4" name="Line 382"/>
            <p:cNvSpPr>
              <a:spLocks noChangeShapeType="1"/>
            </p:cNvSpPr>
            <p:nvPr/>
          </p:nvSpPr>
          <p:spPr bwMode="auto">
            <a:xfrm flipV="1">
              <a:off x="184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5" name="Line 383"/>
            <p:cNvSpPr>
              <a:spLocks noChangeShapeType="1"/>
            </p:cNvSpPr>
            <p:nvPr/>
          </p:nvSpPr>
          <p:spPr bwMode="auto">
            <a:xfrm flipV="1">
              <a:off x="185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6" name="Line 384"/>
            <p:cNvSpPr>
              <a:spLocks noChangeShapeType="1"/>
            </p:cNvSpPr>
            <p:nvPr/>
          </p:nvSpPr>
          <p:spPr bwMode="auto">
            <a:xfrm flipV="1">
              <a:off x="186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7" name="Line 385"/>
            <p:cNvSpPr>
              <a:spLocks noChangeShapeType="1"/>
            </p:cNvSpPr>
            <p:nvPr/>
          </p:nvSpPr>
          <p:spPr bwMode="auto">
            <a:xfrm flipV="1">
              <a:off x="187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8" name="Line 386"/>
            <p:cNvSpPr>
              <a:spLocks noChangeShapeType="1"/>
            </p:cNvSpPr>
            <p:nvPr/>
          </p:nvSpPr>
          <p:spPr bwMode="auto">
            <a:xfrm flipV="1">
              <a:off x="188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9" name="Line 387"/>
            <p:cNvSpPr>
              <a:spLocks noChangeShapeType="1"/>
            </p:cNvSpPr>
            <p:nvPr/>
          </p:nvSpPr>
          <p:spPr bwMode="auto">
            <a:xfrm flipV="1">
              <a:off x="189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0" name="Line 388"/>
            <p:cNvSpPr>
              <a:spLocks noChangeShapeType="1"/>
            </p:cNvSpPr>
            <p:nvPr/>
          </p:nvSpPr>
          <p:spPr bwMode="auto">
            <a:xfrm flipV="1">
              <a:off x="1909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1" name="Line 389"/>
            <p:cNvSpPr>
              <a:spLocks noChangeShapeType="1"/>
            </p:cNvSpPr>
            <p:nvPr/>
          </p:nvSpPr>
          <p:spPr bwMode="auto">
            <a:xfrm flipV="1">
              <a:off x="192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2" name="Line 390"/>
            <p:cNvSpPr>
              <a:spLocks noChangeShapeType="1"/>
            </p:cNvSpPr>
            <p:nvPr/>
          </p:nvSpPr>
          <p:spPr bwMode="auto">
            <a:xfrm flipV="1">
              <a:off x="1933" y="3320"/>
              <a:ext cx="1" cy="62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3" name="Line 391"/>
            <p:cNvSpPr>
              <a:spLocks noChangeShapeType="1"/>
            </p:cNvSpPr>
            <p:nvPr/>
          </p:nvSpPr>
          <p:spPr bwMode="auto">
            <a:xfrm flipV="1">
              <a:off x="1945" y="3305"/>
              <a:ext cx="1" cy="7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4" name="Line 392"/>
            <p:cNvSpPr>
              <a:spLocks noChangeShapeType="1"/>
            </p:cNvSpPr>
            <p:nvPr/>
          </p:nvSpPr>
          <p:spPr bwMode="auto">
            <a:xfrm flipV="1">
              <a:off x="1957" y="3313"/>
              <a:ext cx="1" cy="69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5" name="Line 393"/>
            <p:cNvSpPr>
              <a:spLocks noChangeShapeType="1"/>
            </p:cNvSpPr>
            <p:nvPr/>
          </p:nvSpPr>
          <p:spPr bwMode="auto">
            <a:xfrm flipV="1">
              <a:off x="1970" y="3357"/>
              <a:ext cx="1" cy="25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6" name="Line 394"/>
            <p:cNvSpPr>
              <a:spLocks noChangeShapeType="1"/>
            </p:cNvSpPr>
            <p:nvPr/>
          </p:nvSpPr>
          <p:spPr bwMode="auto">
            <a:xfrm flipV="1">
              <a:off x="1982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7" name="Line 395"/>
            <p:cNvSpPr>
              <a:spLocks noChangeShapeType="1"/>
            </p:cNvSpPr>
            <p:nvPr/>
          </p:nvSpPr>
          <p:spPr bwMode="auto">
            <a:xfrm flipV="1">
              <a:off x="199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8" name="Line 396"/>
            <p:cNvSpPr>
              <a:spLocks noChangeShapeType="1"/>
            </p:cNvSpPr>
            <p:nvPr/>
          </p:nvSpPr>
          <p:spPr bwMode="auto">
            <a:xfrm flipV="1">
              <a:off x="200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9" name="Line 397"/>
            <p:cNvSpPr>
              <a:spLocks noChangeShapeType="1"/>
            </p:cNvSpPr>
            <p:nvPr/>
          </p:nvSpPr>
          <p:spPr bwMode="auto">
            <a:xfrm flipV="1">
              <a:off x="201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0" name="Line 398"/>
            <p:cNvSpPr>
              <a:spLocks noChangeShapeType="1"/>
            </p:cNvSpPr>
            <p:nvPr/>
          </p:nvSpPr>
          <p:spPr bwMode="auto">
            <a:xfrm flipV="1">
              <a:off x="203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1" name="Line 399"/>
            <p:cNvSpPr>
              <a:spLocks noChangeShapeType="1"/>
            </p:cNvSpPr>
            <p:nvPr/>
          </p:nvSpPr>
          <p:spPr bwMode="auto">
            <a:xfrm flipV="1">
              <a:off x="203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2" name="Line 400"/>
            <p:cNvSpPr>
              <a:spLocks noChangeShapeType="1"/>
            </p:cNvSpPr>
            <p:nvPr/>
          </p:nvSpPr>
          <p:spPr bwMode="auto">
            <a:xfrm flipV="1">
              <a:off x="204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3" name="Line 401"/>
            <p:cNvSpPr>
              <a:spLocks noChangeShapeType="1"/>
            </p:cNvSpPr>
            <p:nvPr/>
          </p:nvSpPr>
          <p:spPr bwMode="auto">
            <a:xfrm flipV="1">
              <a:off x="206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4" name="Line 402"/>
            <p:cNvSpPr>
              <a:spLocks noChangeShapeType="1"/>
            </p:cNvSpPr>
            <p:nvPr/>
          </p:nvSpPr>
          <p:spPr bwMode="auto">
            <a:xfrm flipV="1">
              <a:off x="2072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5" name="Line 403"/>
            <p:cNvSpPr>
              <a:spLocks noChangeShapeType="1"/>
            </p:cNvSpPr>
            <p:nvPr/>
          </p:nvSpPr>
          <p:spPr bwMode="auto">
            <a:xfrm flipV="1">
              <a:off x="208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6" name="Line 404"/>
            <p:cNvSpPr>
              <a:spLocks noChangeShapeType="1"/>
            </p:cNvSpPr>
            <p:nvPr/>
          </p:nvSpPr>
          <p:spPr bwMode="auto">
            <a:xfrm flipV="1">
              <a:off x="2097" y="3290"/>
              <a:ext cx="1" cy="92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7" name="Line 405"/>
            <p:cNvSpPr>
              <a:spLocks noChangeShapeType="1"/>
            </p:cNvSpPr>
            <p:nvPr/>
          </p:nvSpPr>
          <p:spPr bwMode="auto">
            <a:xfrm flipV="1">
              <a:off x="2109" y="3350"/>
              <a:ext cx="1" cy="32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8" name="Line 406"/>
            <p:cNvSpPr>
              <a:spLocks noChangeShapeType="1"/>
            </p:cNvSpPr>
            <p:nvPr/>
          </p:nvSpPr>
          <p:spPr bwMode="auto">
            <a:xfrm flipV="1">
              <a:off x="2121" y="3357"/>
              <a:ext cx="1" cy="25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9" name="Line 407"/>
            <p:cNvSpPr>
              <a:spLocks noChangeShapeType="1"/>
            </p:cNvSpPr>
            <p:nvPr/>
          </p:nvSpPr>
          <p:spPr bwMode="auto">
            <a:xfrm flipV="1">
              <a:off x="2133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0" name="Line 408"/>
            <p:cNvSpPr>
              <a:spLocks noChangeShapeType="1"/>
            </p:cNvSpPr>
            <p:nvPr/>
          </p:nvSpPr>
          <p:spPr bwMode="auto">
            <a:xfrm flipV="1">
              <a:off x="2145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1" name="Line 409"/>
            <p:cNvSpPr>
              <a:spLocks noChangeShapeType="1"/>
            </p:cNvSpPr>
            <p:nvPr/>
          </p:nvSpPr>
          <p:spPr bwMode="auto">
            <a:xfrm flipV="1">
              <a:off x="215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2" name="Line 410"/>
            <p:cNvSpPr>
              <a:spLocks noChangeShapeType="1"/>
            </p:cNvSpPr>
            <p:nvPr/>
          </p:nvSpPr>
          <p:spPr bwMode="auto">
            <a:xfrm flipV="1">
              <a:off x="216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3" name="Line 411"/>
            <p:cNvSpPr>
              <a:spLocks noChangeShapeType="1"/>
            </p:cNvSpPr>
            <p:nvPr/>
          </p:nvSpPr>
          <p:spPr bwMode="auto">
            <a:xfrm flipV="1">
              <a:off x="218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4" name="Line 412"/>
            <p:cNvSpPr>
              <a:spLocks noChangeShapeType="1"/>
            </p:cNvSpPr>
            <p:nvPr/>
          </p:nvSpPr>
          <p:spPr bwMode="auto">
            <a:xfrm flipV="1">
              <a:off x="218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5" name="Line 413"/>
            <p:cNvSpPr>
              <a:spLocks noChangeShapeType="1"/>
            </p:cNvSpPr>
            <p:nvPr/>
          </p:nvSpPr>
          <p:spPr bwMode="auto">
            <a:xfrm flipV="1">
              <a:off x="220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6" name="Line 414"/>
            <p:cNvSpPr>
              <a:spLocks noChangeShapeType="1"/>
            </p:cNvSpPr>
            <p:nvPr/>
          </p:nvSpPr>
          <p:spPr bwMode="auto">
            <a:xfrm flipV="1">
              <a:off x="221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7" name="Line 415"/>
            <p:cNvSpPr>
              <a:spLocks noChangeShapeType="1"/>
            </p:cNvSpPr>
            <p:nvPr/>
          </p:nvSpPr>
          <p:spPr bwMode="auto">
            <a:xfrm flipV="1">
              <a:off x="222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8" name="Line 416"/>
            <p:cNvSpPr>
              <a:spLocks noChangeShapeType="1"/>
            </p:cNvSpPr>
            <p:nvPr/>
          </p:nvSpPr>
          <p:spPr bwMode="auto">
            <a:xfrm flipV="1">
              <a:off x="2236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9" name="Line 417"/>
            <p:cNvSpPr>
              <a:spLocks noChangeShapeType="1"/>
            </p:cNvSpPr>
            <p:nvPr/>
          </p:nvSpPr>
          <p:spPr bwMode="auto">
            <a:xfrm flipV="1">
              <a:off x="224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0" name="Line 418"/>
            <p:cNvSpPr>
              <a:spLocks noChangeShapeType="1"/>
            </p:cNvSpPr>
            <p:nvPr/>
          </p:nvSpPr>
          <p:spPr bwMode="auto">
            <a:xfrm flipV="1">
              <a:off x="2260" y="3342"/>
              <a:ext cx="1" cy="4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1" name="Line 419"/>
            <p:cNvSpPr>
              <a:spLocks noChangeShapeType="1"/>
            </p:cNvSpPr>
            <p:nvPr/>
          </p:nvSpPr>
          <p:spPr bwMode="auto">
            <a:xfrm flipV="1">
              <a:off x="2272" y="3350"/>
              <a:ext cx="1" cy="32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2" name="Line 420"/>
            <p:cNvSpPr>
              <a:spLocks noChangeShapeType="1"/>
            </p:cNvSpPr>
            <p:nvPr/>
          </p:nvSpPr>
          <p:spPr bwMode="auto">
            <a:xfrm flipV="1">
              <a:off x="2284" y="3357"/>
              <a:ext cx="1" cy="25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3" name="Line 421"/>
            <p:cNvSpPr>
              <a:spLocks noChangeShapeType="1"/>
            </p:cNvSpPr>
            <p:nvPr/>
          </p:nvSpPr>
          <p:spPr bwMode="auto">
            <a:xfrm flipV="1">
              <a:off x="229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4" name="Line 422"/>
            <p:cNvSpPr>
              <a:spLocks noChangeShapeType="1"/>
            </p:cNvSpPr>
            <p:nvPr/>
          </p:nvSpPr>
          <p:spPr bwMode="auto">
            <a:xfrm flipV="1">
              <a:off x="2309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5" name="Line 423"/>
            <p:cNvSpPr>
              <a:spLocks noChangeShapeType="1"/>
            </p:cNvSpPr>
            <p:nvPr/>
          </p:nvSpPr>
          <p:spPr bwMode="auto">
            <a:xfrm flipV="1">
              <a:off x="232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6" name="Line 424"/>
            <p:cNvSpPr>
              <a:spLocks noChangeShapeType="1"/>
            </p:cNvSpPr>
            <p:nvPr/>
          </p:nvSpPr>
          <p:spPr bwMode="auto">
            <a:xfrm flipV="1">
              <a:off x="233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7" name="Line 425"/>
            <p:cNvSpPr>
              <a:spLocks noChangeShapeType="1"/>
            </p:cNvSpPr>
            <p:nvPr/>
          </p:nvSpPr>
          <p:spPr bwMode="auto">
            <a:xfrm flipV="1">
              <a:off x="233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8" name="Line 426"/>
            <p:cNvSpPr>
              <a:spLocks noChangeShapeType="1"/>
            </p:cNvSpPr>
            <p:nvPr/>
          </p:nvSpPr>
          <p:spPr bwMode="auto">
            <a:xfrm flipV="1">
              <a:off x="235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9" name="Line 427"/>
            <p:cNvSpPr>
              <a:spLocks noChangeShapeType="1"/>
            </p:cNvSpPr>
            <p:nvPr/>
          </p:nvSpPr>
          <p:spPr bwMode="auto">
            <a:xfrm flipV="1">
              <a:off x="236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0" name="Line 428"/>
            <p:cNvSpPr>
              <a:spLocks noChangeShapeType="1"/>
            </p:cNvSpPr>
            <p:nvPr/>
          </p:nvSpPr>
          <p:spPr bwMode="auto">
            <a:xfrm flipV="1">
              <a:off x="237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1" name="Line 429"/>
            <p:cNvSpPr>
              <a:spLocks noChangeShapeType="1"/>
            </p:cNvSpPr>
            <p:nvPr/>
          </p:nvSpPr>
          <p:spPr bwMode="auto">
            <a:xfrm flipV="1">
              <a:off x="238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2" name="Line 430"/>
            <p:cNvSpPr>
              <a:spLocks noChangeShapeType="1"/>
            </p:cNvSpPr>
            <p:nvPr/>
          </p:nvSpPr>
          <p:spPr bwMode="auto">
            <a:xfrm flipV="1">
              <a:off x="2399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3" name="Line 431"/>
            <p:cNvSpPr>
              <a:spLocks noChangeShapeType="1"/>
            </p:cNvSpPr>
            <p:nvPr/>
          </p:nvSpPr>
          <p:spPr bwMode="auto">
            <a:xfrm flipV="1">
              <a:off x="2411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4" name="Line 432"/>
            <p:cNvSpPr>
              <a:spLocks noChangeShapeType="1"/>
            </p:cNvSpPr>
            <p:nvPr/>
          </p:nvSpPr>
          <p:spPr bwMode="auto">
            <a:xfrm flipV="1">
              <a:off x="2424" y="3230"/>
              <a:ext cx="1" cy="152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5" name="Line 433"/>
            <p:cNvSpPr>
              <a:spLocks noChangeShapeType="1"/>
            </p:cNvSpPr>
            <p:nvPr/>
          </p:nvSpPr>
          <p:spPr bwMode="auto">
            <a:xfrm flipV="1">
              <a:off x="2436" y="3342"/>
              <a:ext cx="1" cy="4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6" name="Line 434"/>
            <p:cNvSpPr>
              <a:spLocks noChangeShapeType="1"/>
            </p:cNvSpPr>
            <p:nvPr/>
          </p:nvSpPr>
          <p:spPr bwMode="auto">
            <a:xfrm flipV="1">
              <a:off x="2448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7" name="Line 435"/>
            <p:cNvSpPr>
              <a:spLocks noChangeShapeType="1"/>
            </p:cNvSpPr>
            <p:nvPr/>
          </p:nvSpPr>
          <p:spPr bwMode="auto">
            <a:xfrm flipV="1">
              <a:off x="246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8" name="Line 436"/>
            <p:cNvSpPr>
              <a:spLocks noChangeShapeType="1"/>
            </p:cNvSpPr>
            <p:nvPr/>
          </p:nvSpPr>
          <p:spPr bwMode="auto">
            <a:xfrm flipV="1">
              <a:off x="2472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9" name="Line 437"/>
            <p:cNvSpPr>
              <a:spLocks noChangeShapeType="1"/>
            </p:cNvSpPr>
            <p:nvPr/>
          </p:nvSpPr>
          <p:spPr bwMode="auto">
            <a:xfrm flipV="1">
              <a:off x="2484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0" name="Line 438"/>
            <p:cNvSpPr>
              <a:spLocks noChangeShapeType="1"/>
            </p:cNvSpPr>
            <p:nvPr/>
          </p:nvSpPr>
          <p:spPr bwMode="auto">
            <a:xfrm flipV="1">
              <a:off x="249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1" name="Line 439"/>
            <p:cNvSpPr>
              <a:spLocks noChangeShapeType="1"/>
            </p:cNvSpPr>
            <p:nvPr/>
          </p:nvSpPr>
          <p:spPr bwMode="auto">
            <a:xfrm flipV="1">
              <a:off x="250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2" name="Line 440"/>
            <p:cNvSpPr>
              <a:spLocks noChangeShapeType="1"/>
            </p:cNvSpPr>
            <p:nvPr/>
          </p:nvSpPr>
          <p:spPr bwMode="auto">
            <a:xfrm flipV="1">
              <a:off x="251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3" name="Line 441"/>
            <p:cNvSpPr>
              <a:spLocks noChangeShapeType="1"/>
            </p:cNvSpPr>
            <p:nvPr/>
          </p:nvSpPr>
          <p:spPr bwMode="auto">
            <a:xfrm flipV="1">
              <a:off x="252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4" name="Line 442"/>
            <p:cNvSpPr>
              <a:spLocks noChangeShapeType="1"/>
            </p:cNvSpPr>
            <p:nvPr/>
          </p:nvSpPr>
          <p:spPr bwMode="auto">
            <a:xfrm flipV="1">
              <a:off x="253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5" name="Line 443"/>
            <p:cNvSpPr>
              <a:spLocks noChangeShapeType="1"/>
            </p:cNvSpPr>
            <p:nvPr/>
          </p:nvSpPr>
          <p:spPr bwMode="auto">
            <a:xfrm flipV="1">
              <a:off x="255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6" name="Line 444"/>
            <p:cNvSpPr>
              <a:spLocks noChangeShapeType="1"/>
            </p:cNvSpPr>
            <p:nvPr/>
          </p:nvSpPr>
          <p:spPr bwMode="auto">
            <a:xfrm flipV="1">
              <a:off x="256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7" name="Line 445"/>
            <p:cNvSpPr>
              <a:spLocks noChangeShapeType="1"/>
            </p:cNvSpPr>
            <p:nvPr/>
          </p:nvSpPr>
          <p:spPr bwMode="auto">
            <a:xfrm flipV="1">
              <a:off x="2587" y="2564"/>
              <a:ext cx="1" cy="818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8" name="Line 446"/>
            <p:cNvSpPr>
              <a:spLocks noChangeShapeType="1"/>
            </p:cNvSpPr>
            <p:nvPr/>
          </p:nvSpPr>
          <p:spPr bwMode="auto">
            <a:xfrm flipV="1">
              <a:off x="2599" y="2961"/>
              <a:ext cx="1" cy="421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9" name="Line 447"/>
            <p:cNvSpPr>
              <a:spLocks noChangeShapeType="1"/>
            </p:cNvSpPr>
            <p:nvPr/>
          </p:nvSpPr>
          <p:spPr bwMode="auto">
            <a:xfrm flipV="1">
              <a:off x="2611" y="3275"/>
              <a:ext cx="1" cy="10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0" name="Line 448"/>
            <p:cNvSpPr>
              <a:spLocks noChangeShapeType="1"/>
            </p:cNvSpPr>
            <p:nvPr/>
          </p:nvSpPr>
          <p:spPr bwMode="auto">
            <a:xfrm flipV="1">
              <a:off x="2623" y="3357"/>
              <a:ext cx="1" cy="25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1" name="Line 449"/>
            <p:cNvSpPr>
              <a:spLocks noChangeShapeType="1"/>
            </p:cNvSpPr>
            <p:nvPr/>
          </p:nvSpPr>
          <p:spPr bwMode="auto">
            <a:xfrm flipV="1">
              <a:off x="263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2" name="Line 450"/>
            <p:cNvSpPr>
              <a:spLocks noChangeShapeType="1"/>
            </p:cNvSpPr>
            <p:nvPr/>
          </p:nvSpPr>
          <p:spPr bwMode="auto">
            <a:xfrm flipV="1">
              <a:off x="264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3" name="Line 451"/>
            <p:cNvSpPr>
              <a:spLocks noChangeShapeType="1"/>
            </p:cNvSpPr>
            <p:nvPr/>
          </p:nvSpPr>
          <p:spPr bwMode="auto">
            <a:xfrm flipV="1">
              <a:off x="265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4" name="Line 452"/>
            <p:cNvSpPr>
              <a:spLocks noChangeShapeType="1"/>
            </p:cNvSpPr>
            <p:nvPr/>
          </p:nvSpPr>
          <p:spPr bwMode="auto">
            <a:xfrm flipV="1">
              <a:off x="267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5" name="Line 453"/>
            <p:cNvSpPr>
              <a:spLocks noChangeShapeType="1"/>
            </p:cNvSpPr>
            <p:nvPr/>
          </p:nvSpPr>
          <p:spPr bwMode="auto">
            <a:xfrm flipV="1">
              <a:off x="267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6" name="Line 454"/>
            <p:cNvSpPr>
              <a:spLocks noChangeShapeType="1"/>
            </p:cNvSpPr>
            <p:nvPr/>
          </p:nvSpPr>
          <p:spPr bwMode="auto">
            <a:xfrm flipV="1">
              <a:off x="269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7" name="Line 455"/>
            <p:cNvSpPr>
              <a:spLocks noChangeShapeType="1"/>
            </p:cNvSpPr>
            <p:nvPr/>
          </p:nvSpPr>
          <p:spPr bwMode="auto">
            <a:xfrm flipV="1">
              <a:off x="270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8" name="Line 456"/>
            <p:cNvSpPr>
              <a:spLocks noChangeShapeType="1"/>
            </p:cNvSpPr>
            <p:nvPr/>
          </p:nvSpPr>
          <p:spPr bwMode="auto">
            <a:xfrm flipV="1">
              <a:off x="271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9" name="Line 457"/>
            <p:cNvSpPr>
              <a:spLocks noChangeShapeType="1"/>
            </p:cNvSpPr>
            <p:nvPr/>
          </p:nvSpPr>
          <p:spPr bwMode="auto">
            <a:xfrm flipV="1">
              <a:off x="272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0" name="Line 458"/>
            <p:cNvSpPr>
              <a:spLocks noChangeShapeType="1"/>
            </p:cNvSpPr>
            <p:nvPr/>
          </p:nvSpPr>
          <p:spPr bwMode="auto">
            <a:xfrm flipV="1">
              <a:off x="273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1" name="Line 459"/>
            <p:cNvSpPr>
              <a:spLocks noChangeShapeType="1"/>
            </p:cNvSpPr>
            <p:nvPr/>
          </p:nvSpPr>
          <p:spPr bwMode="auto">
            <a:xfrm flipV="1">
              <a:off x="2750" y="3357"/>
              <a:ext cx="1" cy="25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2" name="Line 460"/>
            <p:cNvSpPr>
              <a:spLocks noChangeShapeType="1"/>
            </p:cNvSpPr>
            <p:nvPr/>
          </p:nvSpPr>
          <p:spPr bwMode="auto">
            <a:xfrm flipV="1">
              <a:off x="2763" y="3320"/>
              <a:ext cx="1" cy="62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3" name="Line 461"/>
            <p:cNvSpPr>
              <a:spLocks noChangeShapeType="1"/>
            </p:cNvSpPr>
            <p:nvPr/>
          </p:nvSpPr>
          <p:spPr bwMode="auto">
            <a:xfrm flipV="1">
              <a:off x="2775" y="3357"/>
              <a:ext cx="1" cy="25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4" name="Line 462"/>
            <p:cNvSpPr>
              <a:spLocks noChangeShapeType="1"/>
            </p:cNvSpPr>
            <p:nvPr/>
          </p:nvSpPr>
          <p:spPr bwMode="auto">
            <a:xfrm flipV="1">
              <a:off x="278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5" name="Line 463"/>
            <p:cNvSpPr>
              <a:spLocks noChangeShapeType="1"/>
            </p:cNvSpPr>
            <p:nvPr/>
          </p:nvSpPr>
          <p:spPr bwMode="auto">
            <a:xfrm flipV="1">
              <a:off x="279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6" name="Line 464"/>
            <p:cNvSpPr>
              <a:spLocks noChangeShapeType="1"/>
            </p:cNvSpPr>
            <p:nvPr/>
          </p:nvSpPr>
          <p:spPr bwMode="auto">
            <a:xfrm flipV="1">
              <a:off x="281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7" name="Line 465"/>
            <p:cNvSpPr>
              <a:spLocks noChangeShapeType="1"/>
            </p:cNvSpPr>
            <p:nvPr/>
          </p:nvSpPr>
          <p:spPr bwMode="auto">
            <a:xfrm flipV="1">
              <a:off x="281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8" name="Line 466"/>
            <p:cNvSpPr>
              <a:spLocks noChangeShapeType="1"/>
            </p:cNvSpPr>
            <p:nvPr/>
          </p:nvSpPr>
          <p:spPr bwMode="auto">
            <a:xfrm flipV="1">
              <a:off x="282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9" name="Line 467"/>
            <p:cNvSpPr>
              <a:spLocks noChangeShapeType="1"/>
            </p:cNvSpPr>
            <p:nvPr/>
          </p:nvSpPr>
          <p:spPr bwMode="auto">
            <a:xfrm flipV="1">
              <a:off x="284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0" name="Line 468"/>
            <p:cNvSpPr>
              <a:spLocks noChangeShapeType="1"/>
            </p:cNvSpPr>
            <p:nvPr/>
          </p:nvSpPr>
          <p:spPr bwMode="auto">
            <a:xfrm flipV="1">
              <a:off x="285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1" name="Line 469"/>
            <p:cNvSpPr>
              <a:spLocks noChangeShapeType="1"/>
            </p:cNvSpPr>
            <p:nvPr/>
          </p:nvSpPr>
          <p:spPr bwMode="auto">
            <a:xfrm flipV="1">
              <a:off x="287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2" name="Line 470"/>
            <p:cNvSpPr>
              <a:spLocks noChangeShapeType="1"/>
            </p:cNvSpPr>
            <p:nvPr/>
          </p:nvSpPr>
          <p:spPr bwMode="auto">
            <a:xfrm flipV="1">
              <a:off x="287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3" name="Line 471"/>
            <p:cNvSpPr>
              <a:spLocks noChangeShapeType="1"/>
            </p:cNvSpPr>
            <p:nvPr/>
          </p:nvSpPr>
          <p:spPr bwMode="auto">
            <a:xfrm flipV="1">
              <a:off x="2890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4" name="Line 472"/>
            <p:cNvSpPr>
              <a:spLocks noChangeShapeType="1"/>
            </p:cNvSpPr>
            <p:nvPr/>
          </p:nvSpPr>
          <p:spPr bwMode="auto">
            <a:xfrm flipV="1">
              <a:off x="290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5" name="Line 473"/>
            <p:cNvSpPr>
              <a:spLocks noChangeShapeType="1"/>
            </p:cNvSpPr>
            <p:nvPr/>
          </p:nvSpPr>
          <p:spPr bwMode="auto">
            <a:xfrm flipV="1">
              <a:off x="291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6" name="Line 474"/>
            <p:cNvSpPr>
              <a:spLocks noChangeShapeType="1"/>
            </p:cNvSpPr>
            <p:nvPr/>
          </p:nvSpPr>
          <p:spPr bwMode="auto">
            <a:xfrm flipV="1">
              <a:off x="292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7" name="Line 475"/>
            <p:cNvSpPr>
              <a:spLocks noChangeShapeType="1"/>
            </p:cNvSpPr>
            <p:nvPr/>
          </p:nvSpPr>
          <p:spPr bwMode="auto">
            <a:xfrm flipV="1">
              <a:off x="2938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8" name="Line 476"/>
            <p:cNvSpPr>
              <a:spLocks noChangeShapeType="1"/>
            </p:cNvSpPr>
            <p:nvPr/>
          </p:nvSpPr>
          <p:spPr bwMode="auto">
            <a:xfrm flipV="1">
              <a:off x="295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9" name="Line 477"/>
            <p:cNvSpPr>
              <a:spLocks noChangeShapeType="1"/>
            </p:cNvSpPr>
            <p:nvPr/>
          </p:nvSpPr>
          <p:spPr bwMode="auto">
            <a:xfrm flipV="1">
              <a:off x="295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0" name="Line 478"/>
            <p:cNvSpPr>
              <a:spLocks noChangeShapeType="1"/>
            </p:cNvSpPr>
            <p:nvPr/>
          </p:nvSpPr>
          <p:spPr bwMode="auto">
            <a:xfrm flipV="1">
              <a:off x="296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1" name="Line 479"/>
            <p:cNvSpPr>
              <a:spLocks noChangeShapeType="1"/>
            </p:cNvSpPr>
            <p:nvPr/>
          </p:nvSpPr>
          <p:spPr bwMode="auto">
            <a:xfrm flipV="1">
              <a:off x="298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2" name="Line 480"/>
            <p:cNvSpPr>
              <a:spLocks noChangeShapeType="1"/>
            </p:cNvSpPr>
            <p:nvPr/>
          </p:nvSpPr>
          <p:spPr bwMode="auto">
            <a:xfrm flipV="1">
              <a:off x="299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3" name="Line 481"/>
            <p:cNvSpPr>
              <a:spLocks noChangeShapeType="1"/>
            </p:cNvSpPr>
            <p:nvPr/>
          </p:nvSpPr>
          <p:spPr bwMode="auto">
            <a:xfrm flipV="1">
              <a:off x="300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4" name="Line 482"/>
            <p:cNvSpPr>
              <a:spLocks noChangeShapeType="1"/>
            </p:cNvSpPr>
            <p:nvPr/>
          </p:nvSpPr>
          <p:spPr bwMode="auto">
            <a:xfrm flipV="1">
              <a:off x="301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5" name="Line 483"/>
            <p:cNvSpPr>
              <a:spLocks noChangeShapeType="1"/>
            </p:cNvSpPr>
            <p:nvPr/>
          </p:nvSpPr>
          <p:spPr bwMode="auto">
            <a:xfrm flipV="1">
              <a:off x="302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6" name="Line 484"/>
            <p:cNvSpPr>
              <a:spLocks noChangeShapeType="1"/>
            </p:cNvSpPr>
            <p:nvPr/>
          </p:nvSpPr>
          <p:spPr bwMode="auto">
            <a:xfrm flipV="1">
              <a:off x="304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7" name="Line 485"/>
            <p:cNvSpPr>
              <a:spLocks noChangeShapeType="1"/>
            </p:cNvSpPr>
            <p:nvPr/>
          </p:nvSpPr>
          <p:spPr bwMode="auto">
            <a:xfrm flipV="1">
              <a:off x="3053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8" name="Line 486"/>
            <p:cNvSpPr>
              <a:spLocks noChangeShapeType="1"/>
            </p:cNvSpPr>
            <p:nvPr/>
          </p:nvSpPr>
          <p:spPr bwMode="auto">
            <a:xfrm flipV="1">
              <a:off x="306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9" name="Line 487"/>
            <p:cNvSpPr>
              <a:spLocks noChangeShapeType="1"/>
            </p:cNvSpPr>
            <p:nvPr/>
          </p:nvSpPr>
          <p:spPr bwMode="auto">
            <a:xfrm flipV="1">
              <a:off x="3077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0" name="Line 488"/>
            <p:cNvSpPr>
              <a:spLocks noChangeShapeType="1"/>
            </p:cNvSpPr>
            <p:nvPr/>
          </p:nvSpPr>
          <p:spPr bwMode="auto">
            <a:xfrm flipV="1">
              <a:off x="308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1" name="Line 489"/>
            <p:cNvSpPr>
              <a:spLocks noChangeShapeType="1"/>
            </p:cNvSpPr>
            <p:nvPr/>
          </p:nvSpPr>
          <p:spPr bwMode="auto">
            <a:xfrm flipV="1">
              <a:off x="310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2" name="Line 490"/>
            <p:cNvSpPr>
              <a:spLocks noChangeShapeType="1"/>
            </p:cNvSpPr>
            <p:nvPr/>
          </p:nvSpPr>
          <p:spPr bwMode="auto">
            <a:xfrm flipV="1">
              <a:off x="3114" y="3275"/>
              <a:ext cx="1" cy="10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3" name="Line 491"/>
            <p:cNvSpPr>
              <a:spLocks noChangeShapeType="1"/>
            </p:cNvSpPr>
            <p:nvPr/>
          </p:nvSpPr>
          <p:spPr bwMode="auto">
            <a:xfrm flipV="1">
              <a:off x="3126" y="3350"/>
              <a:ext cx="1" cy="32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4" name="Line 492"/>
            <p:cNvSpPr>
              <a:spLocks noChangeShapeType="1"/>
            </p:cNvSpPr>
            <p:nvPr/>
          </p:nvSpPr>
          <p:spPr bwMode="auto">
            <a:xfrm flipV="1">
              <a:off x="313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5" name="Line 493"/>
            <p:cNvSpPr>
              <a:spLocks noChangeShapeType="1"/>
            </p:cNvSpPr>
            <p:nvPr/>
          </p:nvSpPr>
          <p:spPr bwMode="auto">
            <a:xfrm flipV="1">
              <a:off x="314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6" name="Line 494"/>
            <p:cNvSpPr>
              <a:spLocks noChangeShapeType="1"/>
            </p:cNvSpPr>
            <p:nvPr/>
          </p:nvSpPr>
          <p:spPr bwMode="auto">
            <a:xfrm flipV="1">
              <a:off x="315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7" name="Line 495"/>
            <p:cNvSpPr>
              <a:spLocks noChangeShapeType="1"/>
            </p:cNvSpPr>
            <p:nvPr/>
          </p:nvSpPr>
          <p:spPr bwMode="auto">
            <a:xfrm flipV="1">
              <a:off x="316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8" name="Line 496"/>
            <p:cNvSpPr>
              <a:spLocks noChangeShapeType="1"/>
            </p:cNvSpPr>
            <p:nvPr/>
          </p:nvSpPr>
          <p:spPr bwMode="auto">
            <a:xfrm flipV="1">
              <a:off x="318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9" name="Line 497"/>
            <p:cNvSpPr>
              <a:spLocks noChangeShapeType="1"/>
            </p:cNvSpPr>
            <p:nvPr/>
          </p:nvSpPr>
          <p:spPr bwMode="auto">
            <a:xfrm flipV="1">
              <a:off x="319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0" name="Line 498"/>
            <p:cNvSpPr>
              <a:spLocks noChangeShapeType="1"/>
            </p:cNvSpPr>
            <p:nvPr/>
          </p:nvSpPr>
          <p:spPr bwMode="auto">
            <a:xfrm flipV="1">
              <a:off x="320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1" name="Line 499"/>
            <p:cNvSpPr>
              <a:spLocks noChangeShapeType="1"/>
            </p:cNvSpPr>
            <p:nvPr/>
          </p:nvSpPr>
          <p:spPr bwMode="auto">
            <a:xfrm flipV="1">
              <a:off x="321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2" name="Line 500"/>
            <p:cNvSpPr>
              <a:spLocks noChangeShapeType="1"/>
            </p:cNvSpPr>
            <p:nvPr/>
          </p:nvSpPr>
          <p:spPr bwMode="auto">
            <a:xfrm flipV="1">
              <a:off x="322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3" name="Line 501"/>
            <p:cNvSpPr>
              <a:spLocks noChangeShapeType="1"/>
            </p:cNvSpPr>
            <p:nvPr/>
          </p:nvSpPr>
          <p:spPr bwMode="auto">
            <a:xfrm flipV="1">
              <a:off x="324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4" name="Line 502"/>
            <p:cNvSpPr>
              <a:spLocks noChangeShapeType="1"/>
            </p:cNvSpPr>
            <p:nvPr/>
          </p:nvSpPr>
          <p:spPr bwMode="auto">
            <a:xfrm flipV="1">
              <a:off x="325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5" name="Line 503"/>
            <p:cNvSpPr>
              <a:spLocks noChangeShapeType="1"/>
            </p:cNvSpPr>
            <p:nvPr/>
          </p:nvSpPr>
          <p:spPr bwMode="auto">
            <a:xfrm flipV="1">
              <a:off x="3259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6" name="Line 504"/>
            <p:cNvSpPr>
              <a:spLocks noChangeShapeType="1"/>
            </p:cNvSpPr>
            <p:nvPr/>
          </p:nvSpPr>
          <p:spPr bwMode="auto">
            <a:xfrm flipV="1">
              <a:off x="3271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7" name="Line 505"/>
            <p:cNvSpPr>
              <a:spLocks noChangeShapeType="1"/>
            </p:cNvSpPr>
            <p:nvPr/>
          </p:nvSpPr>
          <p:spPr bwMode="auto">
            <a:xfrm flipV="1">
              <a:off x="328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8" name="Line 506"/>
            <p:cNvSpPr>
              <a:spLocks noChangeShapeType="1"/>
            </p:cNvSpPr>
            <p:nvPr/>
          </p:nvSpPr>
          <p:spPr bwMode="auto">
            <a:xfrm flipV="1">
              <a:off x="329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9" name="Line 507"/>
            <p:cNvSpPr>
              <a:spLocks noChangeShapeType="1"/>
            </p:cNvSpPr>
            <p:nvPr/>
          </p:nvSpPr>
          <p:spPr bwMode="auto">
            <a:xfrm flipV="1">
              <a:off x="330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0" name="Line 508"/>
            <p:cNvSpPr>
              <a:spLocks noChangeShapeType="1"/>
            </p:cNvSpPr>
            <p:nvPr/>
          </p:nvSpPr>
          <p:spPr bwMode="auto">
            <a:xfrm flipV="1">
              <a:off x="332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1" name="Line 509"/>
            <p:cNvSpPr>
              <a:spLocks noChangeShapeType="1"/>
            </p:cNvSpPr>
            <p:nvPr/>
          </p:nvSpPr>
          <p:spPr bwMode="auto">
            <a:xfrm flipV="1">
              <a:off x="333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2" name="Line 510"/>
            <p:cNvSpPr>
              <a:spLocks noChangeShapeType="1"/>
            </p:cNvSpPr>
            <p:nvPr/>
          </p:nvSpPr>
          <p:spPr bwMode="auto">
            <a:xfrm flipV="1">
              <a:off x="334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3" name="Line 511"/>
            <p:cNvSpPr>
              <a:spLocks noChangeShapeType="1"/>
            </p:cNvSpPr>
            <p:nvPr/>
          </p:nvSpPr>
          <p:spPr bwMode="auto">
            <a:xfrm flipV="1">
              <a:off x="335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4" name="Line 512"/>
            <p:cNvSpPr>
              <a:spLocks noChangeShapeType="1"/>
            </p:cNvSpPr>
            <p:nvPr/>
          </p:nvSpPr>
          <p:spPr bwMode="auto">
            <a:xfrm flipV="1">
              <a:off x="336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5" name="Line 513"/>
            <p:cNvSpPr>
              <a:spLocks noChangeShapeType="1"/>
            </p:cNvSpPr>
            <p:nvPr/>
          </p:nvSpPr>
          <p:spPr bwMode="auto">
            <a:xfrm flipV="1">
              <a:off x="338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6" name="Line 514"/>
            <p:cNvSpPr>
              <a:spLocks noChangeShapeType="1"/>
            </p:cNvSpPr>
            <p:nvPr/>
          </p:nvSpPr>
          <p:spPr bwMode="auto">
            <a:xfrm flipV="1">
              <a:off x="339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7" name="Line 515"/>
            <p:cNvSpPr>
              <a:spLocks noChangeShapeType="1"/>
            </p:cNvSpPr>
            <p:nvPr/>
          </p:nvSpPr>
          <p:spPr bwMode="auto">
            <a:xfrm flipV="1">
              <a:off x="3404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8" name="Line 516"/>
            <p:cNvSpPr>
              <a:spLocks noChangeShapeType="1"/>
            </p:cNvSpPr>
            <p:nvPr/>
          </p:nvSpPr>
          <p:spPr bwMode="auto">
            <a:xfrm flipV="1">
              <a:off x="341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9" name="Line 517"/>
            <p:cNvSpPr>
              <a:spLocks noChangeShapeType="1"/>
            </p:cNvSpPr>
            <p:nvPr/>
          </p:nvSpPr>
          <p:spPr bwMode="auto">
            <a:xfrm flipV="1">
              <a:off x="342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0" name="Line 518"/>
            <p:cNvSpPr>
              <a:spLocks noChangeShapeType="1"/>
            </p:cNvSpPr>
            <p:nvPr/>
          </p:nvSpPr>
          <p:spPr bwMode="auto">
            <a:xfrm flipV="1">
              <a:off x="343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1" name="Line 519"/>
            <p:cNvSpPr>
              <a:spLocks noChangeShapeType="1"/>
            </p:cNvSpPr>
            <p:nvPr/>
          </p:nvSpPr>
          <p:spPr bwMode="auto">
            <a:xfrm flipV="1">
              <a:off x="344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2" name="Line 520"/>
            <p:cNvSpPr>
              <a:spLocks noChangeShapeType="1"/>
            </p:cNvSpPr>
            <p:nvPr/>
          </p:nvSpPr>
          <p:spPr bwMode="auto">
            <a:xfrm flipV="1">
              <a:off x="345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3" name="Line 521"/>
            <p:cNvSpPr>
              <a:spLocks noChangeShapeType="1"/>
            </p:cNvSpPr>
            <p:nvPr/>
          </p:nvSpPr>
          <p:spPr bwMode="auto">
            <a:xfrm flipV="1">
              <a:off x="347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4" name="Line 522"/>
            <p:cNvSpPr>
              <a:spLocks noChangeShapeType="1"/>
            </p:cNvSpPr>
            <p:nvPr/>
          </p:nvSpPr>
          <p:spPr bwMode="auto">
            <a:xfrm flipV="1">
              <a:off x="348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5" name="Line 523"/>
            <p:cNvSpPr>
              <a:spLocks noChangeShapeType="1"/>
            </p:cNvSpPr>
            <p:nvPr/>
          </p:nvSpPr>
          <p:spPr bwMode="auto">
            <a:xfrm flipV="1">
              <a:off x="349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6" name="Line 524"/>
            <p:cNvSpPr>
              <a:spLocks noChangeShapeType="1"/>
            </p:cNvSpPr>
            <p:nvPr/>
          </p:nvSpPr>
          <p:spPr bwMode="auto">
            <a:xfrm flipV="1">
              <a:off x="350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7" name="Line 525"/>
            <p:cNvSpPr>
              <a:spLocks noChangeShapeType="1"/>
            </p:cNvSpPr>
            <p:nvPr/>
          </p:nvSpPr>
          <p:spPr bwMode="auto">
            <a:xfrm flipV="1">
              <a:off x="351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8" name="Line 526"/>
            <p:cNvSpPr>
              <a:spLocks noChangeShapeType="1"/>
            </p:cNvSpPr>
            <p:nvPr/>
          </p:nvSpPr>
          <p:spPr bwMode="auto">
            <a:xfrm flipV="1">
              <a:off x="353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9" name="Line 527"/>
            <p:cNvSpPr>
              <a:spLocks noChangeShapeType="1"/>
            </p:cNvSpPr>
            <p:nvPr/>
          </p:nvSpPr>
          <p:spPr bwMode="auto">
            <a:xfrm flipV="1">
              <a:off x="354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0" name="Line 528"/>
            <p:cNvSpPr>
              <a:spLocks noChangeShapeType="1"/>
            </p:cNvSpPr>
            <p:nvPr/>
          </p:nvSpPr>
          <p:spPr bwMode="auto">
            <a:xfrm flipV="1">
              <a:off x="355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1" name="Line 529"/>
            <p:cNvSpPr>
              <a:spLocks noChangeShapeType="1"/>
            </p:cNvSpPr>
            <p:nvPr/>
          </p:nvSpPr>
          <p:spPr bwMode="auto">
            <a:xfrm flipV="1">
              <a:off x="356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2" name="Line 530"/>
            <p:cNvSpPr>
              <a:spLocks noChangeShapeType="1"/>
            </p:cNvSpPr>
            <p:nvPr/>
          </p:nvSpPr>
          <p:spPr bwMode="auto">
            <a:xfrm flipV="1">
              <a:off x="3574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3" name="Line 531"/>
            <p:cNvSpPr>
              <a:spLocks noChangeShapeType="1"/>
            </p:cNvSpPr>
            <p:nvPr/>
          </p:nvSpPr>
          <p:spPr bwMode="auto">
            <a:xfrm flipV="1">
              <a:off x="358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4" name="Line 532"/>
            <p:cNvSpPr>
              <a:spLocks noChangeShapeType="1"/>
            </p:cNvSpPr>
            <p:nvPr/>
          </p:nvSpPr>
          <p:spPr bwMode="auto">
            <a:xfrm flipV="1">
              <a:off x="359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5" name="Line 533"/>
            <p:cNvSpPr>
              <a:spLocks noChangeShapeType="1"/>
            </p:cNvSpPr>
            <p:nvPr/>
          </p:nvSpPr>
          <p:spPr bwMode="auto">
            <a:xfrm flipV="1">
              <a:off x="361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6" name="Line 534"/>
            <p:cNvSpPr>
              <a:spLocks noChangeShapeType="1"/>
            </p:cNvSpPr>
            <p:nvPr/>
          </p:nvSpPr>
          <p:spPr bwMode="auto">
            <a:xfrm flipV="1">
              <a:off x="362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7" name="Line 535"/>
            <p:cNvSpPr>
              <a:spLocks noChangeShapeType="1"/>
            </p:cNvSpPr>
            <p:nvPr/>
          </p:nvSpPr>
          <p:spPr bwMode="auto">
            <a:xfrm flipV="1">
              <a:off x="363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8" name="Line 536"/>
            <p:cNvSpPr>
              <a:spLocks noChangeShapeType="1"/>
            </p:cNvSpPr>
            <p:nvPr/>
          </p:nvSpPr>
          <p:spPr bwMode="auto">
            <a:xfrm flipV="1">
              <a:off x="364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9" name="Line 537"/>
            <p:cNvSpPr>
              <a:spLocks noChangeShapeType="1"/>
            </p:cNvSpPr>
            <p:nvPr/>
          </p:nvSpPr>
          <p:spPr bwMode="auto">
            <a:xfrm flipV="1">
              <a:off x="365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0" name="Line 538"/>
            <p:cNvSpPr>
              <a:spLocks noChangeShapeType="1"/>
            </p:cNvSpPr>
            <p:nvPr/>
          </p:nvSpPr>
          <p:spPr bwMode="auto">
            <a:xfrm flipV="1">
              <a:off x="366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1" name="Line 539"/>
            <p:cNvSpPr>
              <a:spLocks noChangeShapeType="1"/>
            </p:cNvSpPr>
            <p:nvPr/>
          </p:nvSpPr>
          <p:spPr bwMode="auto">
            <a:xfrm flipV="1">
              <a:off x="367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2" name="Line 540"/>
            <p:cNvSpPr>
              <a:spLocks noChangeShapeType="1"/>
            </p:cNvSpPr>
            <p:nvPr/>
          </p:nvSpPr>
          <p:spPr bwMode="auto">
            <a:xfrm flipV="1">
              <a:off x="368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3" name="Line 541"/>
            <p:cNvSpPr>
              <a:spLocks noChangeShapeType="1"/>
            </p:cNvSpPr>
            <p:nvPr/>
          </p:nvSpPr>
          <p:spPr bwMode="auto">
            <a:xfrm flipV="1">
              <a:off x="370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4" name="Line 542"/>
            <p:cNvSpPr>
              <a:spLocks noChangeShapeType="1"/>
            </p:cNvSpPr>
            <p:nvPr/>
          </p:nvSpPr>
          <p:spPr bwMode="auto">
            <a:xfrm flipV="1">
              <a:off x="371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5" name="Line 543"/>
            <p:cNvSpPr>
              <a:spLocks noChangeShapeType="1"/>
            </p:cNvSpPr>
            <p:nvPr/>
          </p:nvSpPr>
          <p:spPr bwMode="auto">
            <a:xfrm flipV="1">
              <a:off x="3725" y="3365"/>
              <a:ext cx="1" cy="17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6" name="Line 544"/>
            <p:cNvSpPr>
              <a:spLocks noChangeShapeType="1"/>
            </p:cNvSpPr>
            <p:nvPr/>
          </p:nvSpPr>
          <p:spPr bwMode="auto">
            <a:xfrm flipV="1">
              <a:off x="373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7" name="Line 545"/>
            <p:cNvSpPr>
              <a:spLocks noChangeShapeType="1"/>
            </p:cNvSpPr>
            <p:nvPr/>
          </p:nvSpPr>
          <p:spPr bwMode="auto">
            <a:xfrm flipV="1">
              <a:off x="374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8" name="Line 546"/>
            <p:cNvSpPr>
              <a:spLocks noChangeShapeType="1"/>
            </p:cNvSpPr>
            <p:nvPr/>
          </p:nvSpPr>
          <p:spPr bwMode="auto">
            <a:xfrm flipV="1">
              <a:off x="376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9" name="Line 547"/>
            <p:cNvSpPr>
              <a:spLocks noChangeShapeType="1"/>
            </p:cNvSpPr>
            <p:nvPr/>
          </p:nvSpPr>
          <p:spPr bwMode="auto">
            <a:xfrm flipV="1">
              <a:off x="378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0" name="Line 548"/>
            <p:cNvSpPr>
              <a:spLocks noChangeShapeType="1"/>
            </p:cNvSpPr>
            <p:nvPr/>
          </p:nvSpPr>
          <p:spPr bwMode="auto">
            <a:xfrm flipV="1">
              <a:off x="378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1" name="Line 549"/>
            <p:cNvSpPr>
              <a:spLocks noChangeShapeType="1"/>
            </p:cNvSpPr>
            <p:nvPr/>
          </p:nvSpPr>
          <p:spPr bwMode="auto">
            <a:xfrm flipV="1">
              <a:off x="379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2" name="Line 550"/>
            <p:cNvSpPr>
              <a:spLocks noChangeShapeType="1"/>
            </p:cNvSpPr>
            <p:nvPr/>
          </p:nvSpPr>
          <p:spPr bwMode="auto">
            <a:xfrm flipV="1">
              <a:off x="381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3" name="Line 551"/>
            <p:cNvSpPr>
              <a:spLocks noChangeShapeType="1"/>
            </p:cNvSpPr>
            <p:nvPr/>
          </p:nvSpPr>
          <p:spPr bwMode="auto">
            <a:xfrm flipV="1">
              <a:off x="382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4" name="Line 552"/>
            <p:cNvSpPr>
              <a:spLocks noChangeShapeType="1"/>
            </p:cNvSpPr>
            <p:nvPr/>
          </p:nvSpPr>
          <p:spPr bwMode="auto">
            <a:xfrm flipV="1">
              <a:off x="382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5" name="Line 553"/>
            <p:cNvSpPr>
              <a:spLocks noChangeShapeType="1"/>
            </p:cNvSpPr>
            <p:nvPr/>
          </p:nvSpPr>
          <p:spPr bwMode="auto">
            <a:xfrm flipV="1">
              <a:off x="384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6" name="Line 554"/>
            <p:cNvSpPr>
              <a:spLocks noChangeShapeType="1"/>
            </p:cNvSpPr>
            <p:nvPr/>
          </p:nvSpPr>
          <p:spPr bwMode="auto">
            <a:xfrm flipV="1">
              <a:off x="385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7" name="Line 555"/>
            <p:cNvSpPr>
              <a:spLocks noChangeShapeType="1"/>
            </p:cNvSpPr>
            <p:nvPr/>
          </p:nvSpPr>
          <p:spPr bwMode="auto">
            <a:xfrm flipV="1">
              <a:off x="3864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8" name="Line 556"/>
            <p:cNvSpPr>
              <a:spLocks noChangeShapeType="1"/>
            </p:cNvSpPr>
            <p:nvPr/>
          </p:nvSpPr>
          <p:spPr bwMode="auto">
            <a:xfrm flipV="1">
              <a:off x="387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9" name="Line 557"/>
            <p:cNvSpPr>
              <a:spLocks noChangeShapeType="1"/>
            </p:cNvSpPr>
            <p:nvPr/>
          </p:nvSpPr>
          <p:spPr bwMode="auto">
            <a:xfrm flipV="1">
              <a:off x="388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0" name="Line 558"/>
            <p:cNvSpPr>
              <a:spLocks noChangeShapeType="1"/>
            </p:cNvSpPr>
            <p:nvPr/>
          </p:nvSpPr>
          <p:spPr bwMode="auto">
            <a:xfrm flipV="1">
              <a:off x="390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1" name="Line 559"/>
            <p:cNvSpPr>
              <a:spLocks noChangeShapeType="1"/>
            </p:cNvSpPr>
            <p:nvPr/>
          </p:nvSpPr>
          <p:spPr bwMode="auto">
            <a:xfrm flipV="1">
              <a:off x="391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2" name="Line 560"/>
            <p:cNvSpPr>
              <a:spLocks noChangeShapeType="1"/>
            </p:cNvSpPr>
            <p:nvPr/>
          </p:nvSpPr>
          <p:spPr bwMode="auto">
            <a:xfrm flipV="1">
              <a:off x="392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3" name="Line 561"/>
            <p:cNvSpPr>
              <a:spLocks noChangeShapeType="1"/>
            </p:cNvSpPr>
            <p:nvPr/>
          </p:nvSpPr>
          <p:spPr bwMode="auto">
            <a:xfrm flipV="1">
              <a:off x="3937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4" name="Line 562"/>
            <p:cNvSpPr>
              <a:spLocks noChangeShapeType="1"/>
            </p:cNvSpPr>
            <p:nvPr/>
          </p:nvSpPr>
          <p:spPr bwMode="auto">
            <a:xfrm flipV="1">
              <a:off x="3949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5" name="Line 563"/>
            <p:cNvSpPr>
              <a:spLocks noChangeShapeType="1"/>
            </p:cNvSpPr>
            <p:nvPr/>
          </p:nvSpPr>
          <p:spPr bwMode="auto">
            <a:xfrm flipV="1">
              <a:off x="396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6" name="Line 564"/>
            <p:cNvSpPr>
              <a:spLocks noChangeShapeType="1"/>
            </p:cNvSpPr>
            <p:nvPr/>
          </p:nvSpPr>
          <p:spPr bwMode="auto">
            <a:xfrm flipV="1">
              <a:off x="3973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7" name="Line 565"/>
            <p:cNvSpPr>
              <a:spLocks noChangeShapeType="1"/>
            </p:cNvSpPr>
            <p:nvPr/>
          </p:nvSpPr>
          <p:spPr bwMode="auto">
            <a:xfrm flipV="1">
              <a:off x="3985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8" name="Line 566"/>
            <p:cNvSpPr>
              <a:spLocks noChangeShapeType="1"/>
            </p:cNvSpPr>
            <p:nvPr/>
          </p:nvSpPr>
          <p:spPr bwMode="auto">
            <a:xfrm flipV="1">
              <a:off x="3991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9" name="Line 567"/>
            <p:cNvSpPr>
              <a:spLocks noChangeShapeType="1"/>
            </p:cNvSpPr>
            <p:nvPr/>
          </p:nvSpPr>
          <p:spPr bwMode="auto">
            <a:xfrm flipV="1">
              <a:off x="401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60" name="Line 568"/>
            <p:cNvSpPr>
              <a:spLocks noChangeShapeType="1"/>
            </p:cNvSpPr>
            <p:nvPr/>
          </p:nvSpPr>
          <p:spPr bwMode="auto">
            <a:xfrm flipV="1">
              <a:off x="4016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61" name="Line 569"/>
            <p:cNvSpPr>
              <a:spLocks noChangeShapeType="1"/>
            </p:cNvSpPr>
            <p:nvPr/>
          </p:nvSpPr>
          <p:spPr bwMode="auto">
            <a:xfrm flipV="1">
              <a:off x="4028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62" name="Line 570"/>
            <p:cNvSpPr>
              <a:spLocks noChangeShapeType="1"/>
            </p:cNvSpPr>
            <p:nvPr/>
          </p:nvSpPr>
          <p:spPr bwMode="auto">
            <a:xfrm flipV="1">
              <a:off x="4040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63" name="Line 571"/>
            <p:cNvSpPr>
              <a:spLocks noChangeShapeType="1"/>
            </p:cNvSpPr>
            <p:nvPr/>
          </p:nvSpPr>
          <p:spPr bwMode="auto">
            <a:xfrm flipV="1">
              <a:off x="4052" y="3372"/>
              <a:ext cx="1" cy="10"/>
            </a:xfrm>
            <a:prstGeom prst="line">
              <a:avLst/>
            </a:prstGeom>
            <a:noFill/>
            <a:ln w="144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755" name="Line 572"/>
          <p:cNvSpPr>
            <a:spLocks noChangeShapeType="1"/>
          </p:cNvSpPr>
          <p:nvPr/>
        </p:nvSpPr>
        <p:spPr bwMode="auto">
          <a:xfrm flipV="1">
            <a:off x="645160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56" name="Line 573"/>
          <p:cNvSpPr>
            <a:spLocks noChangeShapeType="1"/>
          </p:cNvSpPr>
          <p:nvPr/>
        </p:nvSpPr>
        <p:spPr bwMode="auto">
          <a:xfrm flipV="1">
            <a:off x="647065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57" name="Line 574"/>
          <p:cNvSpPr>
            <a:spLocks noChangeShapeType="1"/>
          </p:cNvSpPr>
          <p:nvPr/>
        </p:nvSpPr>
        <p:spPr bwMode="auto">
          <a:xfrm flipV="1">
            <a:off x="648970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58" name="Line 575"/>
          <p:cNvSpPr>
            <a:spLocks noChangeShapeType="1"/>
          </p:cNvSpPr>
          <p:nvPr/>
        </p:nvSpPr>
        <p:spPr bwMode="auto">
          <a:xfrm flipV="1">
            <a:off x="649922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59" name="Line 576"/>
          <p:cNvSpPr>
            <a:spLocks noChangeShapeType="1"/>
          </p:cNvSpPr>
          <p:nvPr/>
        </p:nvSpPr>
        <p:spPr bwMode="auto">
          <a:xfrm flipV="1">
            <a:off x="65182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60" name="Line 577"/>
          <p:cNvSpPr>
            <a:spLocks noChangeShapeType="1"/>
          </p:cNvSpPr>
          <p:nvPr/>
        </p:nvSpPr>
        <p:spPr bwMode="auto">
          <a:xfrm flipV="1">
            <a:off x="654843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61" name="Line 578"/>
          <p:cNvSpPr>
            <a:spLocks noChangeShapeType="1"/>
          </p:cNvSpPr>
          <p:nvPr/>
        </p:nvSpPr>
        <p:spPr bwMode="auto">
          <a:xfrm flipV="1">
            <a:off x="655796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62" name="Line 579"/>
          <p:cNvSpPr>
            <a:spLocks noChangeShapeType="1"/>
          </p:cNvSpPr>
          <p:nvPr/>
        </p:nvSpPr>
        <p:spPr bwMode="auto">
          <a:xfrm flipV="1">
            <a:off x="65770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63" name="Line 580"/>
          <p:cNvSpPr>
            <a:spLocks noChangeShapeType="1"/>
          </p:cNvSpPr>
          <p:nvPr/>
        </p:nvSpPr>
        <p:spPr bwMode="auto">
          <a:xfrm flipV="1">
            <a:off x="659606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64" name="Line 581"/>
          <p:cNvSpPr>
            <a:spLocks noChangeShapeType="1"/>
          </p:cNvSpPr>
          <p:nvPr/>
        </p:nvSpPr>
        <p:spPr bwMode="auto">
          <a:xfrm flipV="1">
            <a:off x="66151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65" name="Line 582"/>
          <p:cNvSpPr>
            <a:spLocks noChangeShapeType="1"/>
          </p:cNvSpPr>
          <p:nvPr/>
        </p:nvSpPr>
        <p:spPr bwMode="auto">
          <a:xfrm flipV="1">
            <a:off x="662463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66" name="Line 583"/>
          <p:cNvSpPr>
            <a:spLocks noChangeShapeType="1"/>
          </p:cNvSpPr>
          <p:nvPr/>
        </p:nvSpPr>
        <p:spPr bwMode="auto">
          <a:xfrm flipV="1">
            <a:off x="664368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67" name="Line 584"/>
          <p:cNvSpPr>
            <a:spLocks noChangeShapeType="1"/>
          </p:cNvSpPr>
          <p:nvPr/>
        </p:nvSpPr>
        <p:spPr bwMode="auto">
          <a:xfrm flipV="1">
            <a:off x="66532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68" name="Line 585"/>
          <p:cNvSpPr>
            <a:spLocks noChangeShapeType="1"/>
          </p:cNvSpPr>
          <p:nvPr/>
        </p:nvSpPr>
        <p:spPr bwMode="auto">
          <a:xfrm flipV="1">
            <a:off x="667226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69" name="Line 586"/>
          <p:cNvSpPr>
            <a:spLocks noChangeShapeType="1"/>
          </p:cNvSpPr>
          <p:nvPr/>
        </p:nvSpPr>
        <p:spPr bwMode="auto">
          <a:xfrm flipV="1">
            <a:off x="6691313" y="4902200"/>
            <a:ext cx="1587" cy="46672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70" name="Line 587"/>
          <p:cNvSpPr>
            <a:spLocks noChangeShapeType="1"/>
          </p:cNvSpPr>
          <p:nvPr/>
        </p:nvSpPr>
        <p:spPr bwMode="auto">
          <a:xfrm flipV="1">
            <a:off x="6711950" y="5222875"/>
            <a:ext cx="1588" cy="146050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71" name="Line 588"/>
          <p:cNvSpPr>
            <a:spLocks noChangeShapeType="1"/>
          </p:cNvSpPr>
          <p:nvPr/>
        </p:nvSpPr>
        <p:spPr bwMode="auto">
          <a:xfrm flipV="1">
            <a:off x="6731000" y="5341938"/>
            <a:ext cx="1588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72" name="Line 589"/>
          <p:cNvSpPr>
            <a:spLocks noChangeShapeType="1"/>
          </p:cNvSpPr>
          <p:nvPr/>
        </p:nvSpPr>
        <p:spPr bwMode="auto">
          <a:xfrm flipV="1">
            <a:off x="675005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73" name="Line 590"/>
          <p:cNvSpPr>
            <a:spLocks noChangeShapeType="1"/>
          </p:cNvSpPr>
          <p:nvPr/>
        </p:nvSpPr>
        <p:spPr bwMode="auto">
          <a:xfrm flipV="1">
            <a:off x="676910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74" name="Line 591"/>
          <p:cNvSpPr>
            <a:spLocks noChangeShapeType="1"/>
          </p:cNvSpPr>
          <p:nvPr/>
        </p:nvSpPr>
        <p:spPr bwMode="auto">
          <a:xfrm flipV="1">
            <a:off x="677862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75" name="Line 592"/>
          <p:cNvSpPr>
            <a:spLocks noChangeShapeType="1"/>
          </p:cNvSpPr>
          <p:nvPr/>
        </p:nvSpPr>
        <p:spPr bwMode="auto">
          <a:xfrm flipV="1">
            <a:off x="67976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76" name="Line 593"/>
          <p:cNvSpPr>
            <a:spLocks noChangeShapeType="1"/>
          </p:cNvSpPr>
          <p:nvPr/>
        </p:nvSpPr>
        <p:spPr bwMode="auto">
          <a:xfrm flipV="1">
            <a:off x="682625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77" name="Line 594"/>
          <p:cNvSpPr>
            <a:spLocks noChangeShapeType="1"/>
          </p:cNvSpPr>
          <p:nvPr/>
        </p:nvSpPr>
        <p:spPr bwMode="auto">
          <a:xfrm flipV="1">
            <a:off x="68357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78" name="Line 595"/>
          <p:cNvSpPr>
            <a:spLocks noChangeShapeType="1"/>
          </p:cNvSpPr>
          <p:nvPr/>
        </p:nvSpPr>
        <p:spPr bwMode="auto">
          <a:xfrm flipV="1">
            <a:off x="685482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79" name="Line 596"/>
          <p:cNvSpPr>
            <a:spLocks noChangeShapeType="1"/>
          </p:cNvSpPr>
          <p:nvPr/>
        </p:nvSpPr>
        <p:spPr bwMode="auto">
          <a:xfrm flipV="1">
            <a:off x="68738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80" name="Line 597"/>
          <p:cNvSpPr>
            <a:spLocks noChangeShapeType="1"/>
          </p:cNvSpPr>
          <p:nvPr/>
        </p:nvSpPr>
        <p:spPr bwMode="auto">
          <a:xfrm flipV="1">
            <a:off x="68945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81" name="Line 598"/>
          <p:cNvSpPr>
            <a:spLocks noChangeShapeType="1"/>
          </p:cNvSpPr>
          <p:nvPr/>
        </p:nvSpPr>
        <p:spPr bwMode="auto">
          <a:xfrm flipV="1">
            <a:off x="691356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82" name="Line 599"/>
          <p:cNvSpPr>
            <a:spLocks noChangeShapeType="1"/>
          </p:cNvSpPr>
          <p:nvPr/>
        </p:nvSpPr>
        <p:spPr bwMode="auto">
          <a:xfrm flipV="1">
            <a:off x="69326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83" name="Line 600"/>
          <p:cNvSpPr>
            <a:spLocks noChangeShapeType="1"/>
          </p:cNvSpPr>
          <p:nvPr/>
        </p:nvSpPr>
        <p:spPr bwMode="auto">
          <a:xfrm flipV="1">
            <a:off x="695166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84" name="Line 601"/>
          <p:cNvSpPr>
            <a:spLocks noChangeShapeType="1"/>
          </p:cNvSpPr>
          <p:nvPr/>
        </p:nvSpPr>
        <p:spPr bwMode="auto">
          <a:xfrm flipV="1">
            <a:off x="6970713" y="5068888"/>
            <a:ext cx="1587" cy="30003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85" name="Line 602"/>
          <p:cNvSpPr>
            <a:spLocks noChangeShapeType="1"/>
          </p:cNvSpPr>
          <p:nvPr/>
        </p:nvSpPr>
        <p:spPr bwMode="auto">
          <a:xfrm flipV="1">
            <a:off x="6989763" y="5270500"/>
            <a:ext cx="1587" cy="9842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86" name="Line 603"/>
          <p:cNvSpPr>
            <a:spLocks noChangeShapeType="1"/>
          </p:cNvSpPr>
          <p:nvPr/>
        </p:nvSpPr>
        <p:spPr bwMode="auto">
          <a:xfrm flipV="1">
            <a:off x="7008813" y="5341938"/>
            <a:ext cx="1587" cy="26987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87" name="Line 604"/>
          <p:cNvSpPr>
            <a:spLocks noChangeShapeType="1"/>
          </p:cNvSpPr>
          <p:nvPr/>
        </p:nvSpPr>
        <p:spPr bwMode="auto">
          <a:xfrm flipV="1">
            <a:off x="702786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88" name="Line 605"/>
          <p:cNvSpPr>
            <a:spLocks noChangeShapeType="1"/>
          </p:cNvSpPr>
          <p:nvPr/>
        </p:nvSpPr>
        <p:spPr bwMode="auto">
          <a:xfrm flipV="1">
            <a:off x="70469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89" name="Line 606"/>
          <p:cNvSpPr>
            <a:spLocks noChangeShapeType="1"/>
          </p:cNvSpPr>
          <p:nvPr/>
        </p:nvSpPr>
        <p:spPr bwMode="auto">
          <a:xfrm flipV="1">
            <a:off x="705643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90" name="Line 607"/>
          <p:cNvSpPr>
            <a:spLocks noChangeShapeType="1"/>
          </p:cNvSpPr>
          <p:nvPr/>
        </p:nvSpPr>
        <p:spPr bwMode="auto">
          <a:xfrm flipV="1">
            <a:off x="70770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91" name="Line 608"/>
          <p:cNvSpPr>
            <a:spLocks noChangeShapeType="1"/>
          </p:cNvSpPr>
          <p:nvPr/>
        </p:nvSpPr>
        <p:spPr bwMode="auto">
          <a:xfrm flipV="1">
            <a:off x="709612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92" name="Line 609"/>
          <p:cNvSpPr>
            <a:spLocks noChangeShapeType="1"/>
          </p:cNvSpPr>
          <p:nvPr/>
        </p:nvSpPr>
        <p:spPr bwMode="auto">
          <a:xfrm flipV="1">
            <a:off x="71151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93" name="Line 610"/>
          <p:cNvSpPr>
            <a:spLocks noChangeShapeType="1"/>
          </p:cNvSpPr>
          <p:nvPr/>
        </p:nvSpPr>
        <p:spPr bwMode="auto">
          <a:xfrm flipV="1">
            <a:off x="713422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94" name="Line 611"/>
          <p:cNvSpPr>
            <a:spLocks noChangeShapeType="1"/>
          </p:cNvSpPr>
          <p:nvPr/>
        </p:nvSpPr>
        <p:spPr bwMode="auto">
          <a:xfrm flipV="1">
            <a:off x="71532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95" name="Line 612"/>
          <p:cNvSpPr>
            <a:spLocks noChangeShapeType="1"/>
          </p:cNvSpPr>
          <p:nvPr/>
        </p:nvSpPr>
        <p:spPr bwMode="auto">
          <a:xfrm flipV="1">
            <a:off x="716280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96" name="Line 613"/>
          <p:cNvSpPr>
            <a:spLocks noChangeShapeType="1"/>
          </p:cNvSpPr>
          <p:nvPr/>
        </p:nvSpPr>
        <p:spPr bwMode="auto">
          <a:xfrm flipV="1">
            <a:off x="717232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97" name="Line 614"/>
          <p:cNvSpPr>
            <a:spLocks noChangeShapeType="1"/>
          </p:cNvSpPr>
          <p:nvPr/>
        </p:nvSpPr>
        <p:spPr bwMode="auto">
          <a:xfrm flipV="1">
            <a:off x="71913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98" name="Line 615"/>
          <p:cNvSpPr>
            <a:spLocks noChangeShapeType="1"/>
          </p:cNvSpPr>
          <p:nvPr/>
        </p:nvSpPr>
        <p:spPr bwMode="auto">
          <a:xfrm flipV="1">
            <a:off x="721042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99" name="Line 616"/>
          <p:cNvSpPr>
            <a:spLocks noChangeShapeType="1"/>
          </p:cNvSpPr>
          <p:nvPr/>
        </p:nvSpPr>
        <p:spPr bwMode="auto">
          <a:xfrm flipV="1">
            <a:off x="72294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00" name="Line 617"/>
          <p:cNvSpPr>
            <a:spLocks noChangeShapeType="1"/>
          </p:cNvSpPr>
          <p:nvPr/>
        </p:nvSpPr>
        <p:spPr bwMode="auto">
          <a:xfrm flipV="1">
            <a:off x="72501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01" name="Line 618"/>
          <p:cNvSpPr>
            <a:spLocks noChangeShapeType="1"/>
          </p:cNvSpPr>
          <p:nvPr/>
        </p:nvSpPr>
        <p:spPr bwMode="auto">
          <a:xfrm flipV="1">
            <a:off x="725963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02" name="Line 619"/>
          <p:cNvSpPr>
            <a:spLocks noChangeShapeType="1"/>
          </p:cNvSpPr>
          <p:nvPr/>
        </p:nvSpPr>
        <p:spPr bwMode="auto">
          <a:xfrm flipV="1">
            <a:off x="72882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03" name="Line 620"/>
          <p:cNvSpPr>
            <a:spLocks noChangeShapeType="1"/>
          </p:cNvSpPr>
          <p:nvPr/>
        </p:nvSpPr>
        <p:spPr bwMode="auto">
          <a:xfrm flipV="1">
            <a:off x="729773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04" name="Line 621"/>
          <p:cNvSpPr>
            <a:spLocks noChangeShapeType="1"/>
          </p:cNvSpPr>
          <p:nvPr/>
        </p:nvSpPr>
        <p:spPr bwMode="auto">
          <a:xfrm flipV="1">
            <a:off x="731678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05" name="Line 622"/>
          <p:cNvSpPr>
            <a:spLocks noChangeShapeType="1"/>
          </p:cNvSpPr>
          <p:nvPr/>
        </p:nvSpPr>
        <p:spPr bwMode="auto">
          <a:xfrm flipV="1">
            <a:off x="733583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06" name="Line 623"/>
          <p:cNvSpPr>
            <a:spLocks noChangeShapeType="1"/>
          </p:cNvSpPr>
          <p:nvPr/>
        </p:nvSpPr>
        <p:spPr bwMode="auto">
          <a:xfrm flipV="1">
            <a:off x="735488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07" name="Line 624"/>
          <p:cNvSpPr>
            <a:spLocks noChangeShapeType="1"/>
          </p:cNvSpPr>
          <p:nvPr/>
        </p:nvSpPr>
        <p:spPr bwMode="auto">
          <a:xfrm flipV="1">
            <a:off x="73644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08" name="Line 625"/>
          <p:cNvSpPr>
            <a:spLocks noChangeShapeType="1"/>
          </p:cNvSpPr>
          <p:nvPr/>
        </p:nvSpPr>
        <p:spPr bwMode="auto">
          <a:xfrm flipV="1">
            <a:off x="738346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09" name="Line 626"/>
          <p:cNvSpPr>
            <a:spLocks noChangeShapeType="1"/>
          </p:cNvSpPr>
          <p:nvPr/>
        </p:nvSpPr>
        <p:spPr bwMode="auto">
          <a:xfrm flipV="1">
            <a:off x="74025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10" name="Line 627"/>
          <p:cNvSpPr>
            <a:spLocks noChangeShapeType="1"/>
          </p:cNvSpPr>
          <p:nvPr/>
        </p:nvSpPr>
        <p:spPr bwMode="auto">
          <a:xfrm flipV="1">
            <a:off x="742315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11" name="Line 628"/>
          <p:cNvSpPr>
            <a:spLocks noChangeShapeType="1"/>
          </p:cNvSpPr>
          <p:nvPr/>
        </p:nvSpPr>
        <p:spPr bwMode="auto">
          <a:xfrm flipV="1">
            <a:off x="744220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12" name="Line 629"/>
          <p:cNvSpPr>
            <a:spLocks noChangeShapeType="1"/>
          </p:cNvSpPr>
          <p:nvPr/>
        </p:nvSpPr>
        <p:spPr bwMode="auto">
          <a:xfrm flipV="1">
            <a:off x="746125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13" name="Line 630"/>
          <p:cNvSpPr>
            <a:spLocks noChangeShapeType="1"/>
          </p:cNvSpPr>
          <p:nvPr/>
        </p:nvSpPr>
        <p:spPr bwMode="auto">
          <a:xfrm flipV="1">
            <a:off x="74707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14" name="Line 631"/>
          <p:cNvSpPr>
            <a:spLocks noChangeShapeType="1"/>
          </p:cNvSpPr>
          <p:nvPr/>
        </p:nvSpPr>
        <p:spPr bwMode="auto">
          <a:xfrm flipV="1">
            <a:off x="748982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15" name="Line 632"/>
          <p:cNvSpPr>
            <a:spLocks noChangeShapeType="1"/>
          </p:cNvSpPr>
          <p:nvPr/>
        </p:nvSpPr>
        <p:spPr bwMode="auto">
          <a:xfrm flipV="1">
            <a:off x="749935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16" name="Line 633"/>
          <p:cNvSpPr>
            <a:spLocks noChangeShapeType="1"/>
          </p:cNvSpPr>
          <p:nvPr/>
        </p:nvSpPr>
        <p:spPr bwMode="auto">
          <a:xfrm flipV="1">
            <a:off x="751840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17" name="Line 634"/>
          <p:cNvSpPr>
            <a:spLocks noChangeShapeType="1"/>
          </p:cNvSpPr>
          <p:nvPr/>
        </p:nvSpPr>
        <p:spPr bwMode="auto">
          <a:xfrm flipV="1">
            <a:off x="753745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18" name="Line 635"/>
          <p:cNvSpPr>
            <a:spLocks noChangeShapeType="1"/>
          </p:cNvSpPr>
          <p:nvPr/>
        </p:nvSpPr>
        <p:spPr bwMode="auto">
          <a:xfrm flipV="1">
            <a:off x="755650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19" name="Line 636"/>
          <p:cNvSpPr>
            <a:spLocks noChangeShapeType="1"/>
          </p:cNvSpPr>
          <p:nvPr/>
        </p:nvSpPr>
        <p:spPr bwMode="auto">
          <a:xfrm flipV="1">
            <a:off x="757555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20" name="Line 637"/>
          <p:cNvSpPr>
            <a:spLocks noChangeShapeType="1"/>
          </p:cNvSpPr>
          <p:nvPr/>
        </p:nvSpPr>
        <p:spPr bwMode="auto">
          <a:xfrm flipV="1">
            <a:off x="759460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21" name="Line 638"/>
          <p:cNvSpPr>
            <a:spLocks noChangeShapeType="1"/>
          </p:cNvSpPr>
          <p:nvPr/>
        </p:nvSpPr>
        <p:spPr bwMode="auto">
          <a:xfrm flipV="1">
            <a:off x="761523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22" name="Line 639"/>
          <p:cNvSpPr>
            <a:spLocks noChangeShapeType="1"/>
          </p:cNvSpPr>
          <p:nvPr/>
        </p:nvSpPr>
        <p:spPr bwMode="auto">
          <a:xfrm flipV="1">
            <a:off x="763428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23" name="Line 640"/>
          <p:cNvSpPr>
            <a:spLocks noChangeShapeType="1"/>
          </p:cNvSpPr>
          <p:nvPr/>
        </p:nvSpPr>
        <p:spPr bwMode="auto">
          <a:xfrm flipV="1">
            <a:off x="765333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24" name="Line 641"/>
          <p:cNvSpPr>
            <a:spLocks noChangeShapeType="1"/>
          </p:cNvSpPr>
          <p:nvPr/>
        </p:nvSpPr>
        <p:spPr bwMode="auto">
          <a:xfrm flipV="1">
            <a:off x="767238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25" name="Line 642"/>
          <p:cNvSpPr>
            <a:spLocks noChangeShapeType="1"/>
          </p:cNvSpPr>
          <p:nvPr/>
        </p:nvSpPr>
        <p:spPr bwMode="auto">
          <a:xfrm flipV="1">
            <a:off x="769143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26" name="Line 643"/>
          <p:cNvSpPr>
            <a:spLocks noChangeShapeType="1"/>
          </p:cNvSpPr>
          <p:nvPr/>
        </p:nvSpPr>
        <p:spPr bwMode="auto">
          <a:xfrm flipV="1">
            <a:off x="771048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27" name="Line 644"/>
          <p:cNvSpPr>
            <a:spLocks noChangeShapeType="1"/>
          </p:cNvSpPr>
          <p:nvPr/>
        </p:nvSpPr>
        <p:spPr bwMode="auto">
          <a:xfrm flipV="1">
            <a:off x="7720013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28" name="Line 645"/>
          <p:cNvSpPr>
            <a:spLocks noChangeShapeType="1"/>
          </p:cNvSpPr>
          <p:nvPr/>
        </p:nvSpPr>
        <p:spPr bwMode="auto">
          <a:xfrm flipV="1">
            <a:off x="774858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29" name="Line 646"/>
          <p:cNvSpPr>
            <a:spLocks noChangeShapeType="1"/>
          </p:cNvSpPr>
          <p:nvPr/>
        </p:nvSpPr>
        <p:spPr bwMode="auto">
          <a:xfrm flipV="1">
            <a:off x="7767638" y="5353050"/>
            <a:ext cx="1587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30" name="Line 647"/>
          <p:cNvSpPr>
            <a:spLocks noChangeShapeType="1"/>
          </p:cNvSpPr>
          <p:nvPr/>
        </p:nvSpPr>
        <p:spPr bwMode="auto">
          <a:xfrm flipV="1">
            <a:off x="77882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31" name="Line 648"/>
          <p:cNvSpPr>
            <a:spLocks noChangeShapeType="1"/>
          </p:cNvSpPr>
          <p:nvPr/>
        </p:nvSpPr>
        <p:spPr bwMode="auto">
          <a:xfrm flipV="1">
            <a:off x="780732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32" name="Line 649"/>
          <p:cNvSpPr>
            <a:spLocks noChangeShapeType="1"/>
          </p:cNvSpPr>
          <p:nvPr/>
        </p:nvSpPr>
        <p:spPr bwMode="auto">
          <a:xfrm flipV="1">
            <a:off x="7826375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33" name="Line 650"/>
          <p:cNvSpPr>
            <a:spLocks noChangeShapeType="1"/>
          </p:cNvSpPr>
          <p:nvPr/>
        </p:nvSpPr>
        <p:spPr bwMode="auto">
          <a:xfrm flipV="1">
            <a:off x="783590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34" name="Line 651"/>
          <p:cNvSpPr>
            <a:spLocks noChangeShapeType="1"/>
          </p:cNvSpPr>
          <p:nvPr/>
        </p:nvSpPr>
        <p:spPr bwMode="auto">
          <a:xfrm flipV="1">
            <a:off x="7854950" y="5353050"/>
            <a:ext cx="1588" cy="15875"/>
          </a:xfrm>
          <a:prstGeom prst="line">
            <a:avLst/>
          </a:prstGeom>
          <a:noFill/>
          <a:ln w="14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35" name="Rectangle 652"/>
          <p:cNvSpPr>
            <a:spLocks noChangeArrowheads="1"/>
          </p:cNvSpPr>
          <p:nvPr/>
        </p:nvSpPr>
        <p:spPr bwMode="auto">
          <a:xfrm>
            <a:off x="3957638" y="38989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836" name="Rectangle 653"/>
          <p:cNvSpPr>
            <a:spLocks noChangeArrowheads="1"/>
          </p:cNvSpPr>
          <p:nvPr/>
        </p:nvSpPr>
        <p:spPr bwMode="auto">
          <a:xfrm>
            <a:off x="4024313" y="38989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837" name="Rectangle 654"/>
          <p:cNvSpPr>
            <a:spLocks noChangeArrowheads="1"/>
          </p:cNvSpPr>
          <p:nvPr/>
        </p:nvSpPr>
        <p:spPr bwMode="auto">
          <a:xfrm>
            <a:off x="4090988" y="38989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7</a:t>
            </a:r>
          </a:p>
        </p:txBody>
      </p:sp>
      <p:sp>
        <p:nvSpPr>
          <p:cNvPr id="16838" name="Rectangle 655"/>
          <p:cNvSpPr>
            <a:spLocks noChangeArrowheads="1"/>
          </p:cNvSpPr>
          <p:nvPr/>
        </p:nvSpPr>
        <p:spPr bwMode="auto">
          <a:xfrm>
            <a:off x="4159250" y="3898900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39" name="Rectangle 656"/>
          <p:cNvSpPr>
            <a:spLocks noChangeArrowheads="1"/>
          </p:cNvSpPr>
          <p:nvPr/>
        </p:nvSpPr>
        <p:spPr bwMode="auto">
          <a:xfrm>
            <a:off x="4197350" y="389890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40" name="Rectangle 657"/>
          <p:cNvSpPr>
            <a:spLocks noChangeArrowheads="1"/>
          </p:cNvSpPr>
          <p:nvPr/>
        </p:nvSpPr>
        <p:spPr bwMode="auto">
          <a:xfrm>
            <a:off x="2698750" y="4659313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841" name="Rectangle 658"/>
          <p:cNvSpPr>
            <a:spLocks noChangeArrowheads="1"/>
          </p:cNvSpPr>
          <p:nvPr/>
        </p:nvSpPr>
        <p:spPr bwMode="auto">
          <a:xfrm>
            <a:off x="2765425" y="4659313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4</a:t>
            </a:r>
          </a:p>
        </p:txBody>
      </p:sp>
      <p:sp>
        <p:nvSpPr>
          <p:cNvPr id="16842" name="Rectangle 659"/>
          <p:cNvSpPr>
            <a:spLocks noChangeArrowheads="1"/>
          </p:cNvSpPr>
          <p:nvPr/>
        </p:nvSpPr>
        <p:spPr bwMode="auto">
          <a:xfrm>
            <a:off x="2832100" y="4659313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9</a:t>
            </a:r>
          </a:p>
        </p:txBody>
      </p:sp>
      <p:sp>
        <p:nvSpPr>
          <p:cNvPr id="16843" name="Rectangle 660"/>
          <p:cNvSpPr>
            <a:spLocks noChangeArrowheads="1"/>
          </p:cNvSpPr>
          <p:nvPr/>
        </p:nvSpPr>
        <p:spPr bwMode="auto">
          <a:xfrm>
            <a:off x="2900363" y="4659313"/>
            <a:ext cx="36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44" name="Rectangle 661"/>
          <p:cNvSpPr>
            <a:spLocks noChangeArrowheads="1"/>
          </p:cNvSpPr>
          <p:nvPr/>
        </p:nvSpPr>
        <p:spPr bwMode="auto">
          <a:xfrm>
            <a:off x="2938463" y="4659313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45" name="Rectangle 662"/>
          <p:cNvSpPr>
            <a:spLocks noChangeArrowheads="1"/>
          </p:cNvSpPr>
          <p:nvPr/>
        </p:nvSpPr>
        <p:spPr bwMode="auto">
          <a:xfrm>
            <a:off x="1736725" y="482600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9</a:t>
            </a:r>
          </a:p>
        </p:txBody>
      </p:sp>
      <p:sp>
        <p:nvSpPr>
          <p:cNvPr id="16846" name="Rectangle 663"/>
          <p:cNvSpPr>
            <a:spLocks noChangeArrowheads="1"/>
          </p:cNvSpPr>
          <p:nvPr/>
        </p:nvSpPr>
        <p:spPr bwMode="auto">
          <a:xfrm>
            <a:off x="1804988" y="48260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4</a:t>
            </a:r>
          </a:p>
        </p:txBody>
      </p:sp>
      <p:sp>
        <p:nvSpPr>
          <p:cNvPr id="16847" name="Rectangle 664"/>
          <p:cNvSpPr>
            <a:spLocks noChangeArrowheads="1"/>
          </p:cNvSpPr>
          <p:nvPr/>
        </p:nvSpPr>
        <p:spPr bwMode="auto">
          <a:xfrm>
            <a:off x="1871663" y="4826000"/>
            <a:ext cx="36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48" name="Rectangle 665"/>
          <p:cNvSpPr>
            <a:spLocks noChangeArrowheads="1"/>
          </p:cNvSpPr>
          <p:nvPr/>
        </p:nvSpPr>
        <p:spPr bwMode="auto">
          <a:xfrm>
            <a:off x="1909763" y="48260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9</a:t>
            </a:r>
          </a:p>
        </p:txBody>
      </p:sp>
      <p:sp>
        <p:nvSpPr>
          <p:cNvPr id="16849" name="Rectangle 666"/>
          <p:cNvSpPr>
            <a:spLocks noChangeArrowheads="1"/>
          </p:cNvSpPr>
          <p:nvPr/>
        </p:nvSpPr>
        <p:spPr bwMode="auto">
          <a:xfrm>
            <a:off x="1477963" y="488473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8</a:t>
            </a:r>
          </a:p>
        </p:txBody>
      </p:sp>
      <p:sp>
        <p:nvSpPr>
          <p:cNvPr id="16850" name="Rectangle 667"/>
          <p:cNvSpPr>
            <a:spLocks noChangeArrowheads="1"/>
          </p:cNvSpPr>
          <p:nvPr/>
        </p:nvSpPr>
        <p:spPr bwMode="auto">
          <a:xfrm>
            <a:off x="1544638" y="488473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851" name="Rectangle 668"/>
          <p:cNvSpPr>
            <a:spLocks noChangeArrowheads="1"/>
          </p:cNvSpPr>
          <p:nvPr/>
        </p:nvSpPr>
        <p:spPr bwMode="auto">
          <a:xfrm>
            <a:off x="1612900" y="4884738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52" name="Rectangle 669"/>
          <p:cNvSpPr>
            <a:spLocks noChangeArrowheads="1"/>
          </p:cNvSpPr>
          <p:nvPr/>
        </p:nvSpPr>
        <p:spPr bwMode="auto">
          <a:xfrm>
            <a:off x="1651000" y="488473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53" name="Rectangle 670"/>
          <p:cNvSpPr>
            <a:spLocks noChangeArrowheads="1"/>
          </p:cNvSpPr>
          <p:nvPr/>
        </p:nvSpPr>
        <p:spPr bwMode="auto">
          <a:xfrm>
            <a:off x="1122363" y="488473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5</a:t>
            </a:r>
          </a:p>
        </p:txBody>
      </p:sp>
      <p:sp>
        <p:nvSpPr>
          <p:cNvPr id="16854" name="Rectangle 671"/>
          <p:cNvSpPr>
            <a:spLocks noChangeArrowheads="1"/>
          </p:cNvSpPr>
          <p:nvPr/>
        </p:nvSpPr>
        <p:spPr bwMode="auto">
          <a:xfrm>
            <a:off x="1189038" y="488473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5</a:t>
            </a:r>
          </a:p>
        </p:txBody>
      </p:sp>
      <p:sp>
        <p:nvSpPr>
          <p:cNvPr id="16855" name="Rectangle 672"/>
          <p:cNvSpPr>
            <a:spLocks noChangeArrowheads="1"/>
          </p:cNvSpPr>
          <p:nvPr/>
        </p:nvSpPr>
        <p:spPr bwMode="auto">
          <a:xfrm>
            <a:off x="1257300" y="4884738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56" name="Rectangle 673"/>
          <p:cNvSpPr>
            <a:spLocks noChangeArrowheads="1"/>
          </p:cNvSpPr>
          <p:nvPr/>
        </p:nvSpPr>
        <p:spPr bwMode="auto">
          <a:xfrm>
            <a:off x="1295400" y="488473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57" name="Line 674"/>
          <p:cNvSpPr>
            <a:spLocks noChangeShapeType="1"/>
          </p:cNvSpPr>
          <p:nvPr/>
        </p:nvSpPr>
        <p:spPr bwMode="auto">
          <a:xfrm flipV="1">
            <a:off x="1117600" y="5045075"/>
            <a:ext cx="77788" cy="98425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58" name="Rectangle 675"/>
          <p:cNvSpPr>
            <a:spLocks noChangeArrowheads="1"/>
          </p:cNvSpPr>
          <p:nvPr/>
        </p:nvSpPr>
        <p:spPr bwMode="auto">
          <a:xfrm>
            <a:off x="2111375" y="4741863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859" name="Rectangle 676"/>
          <p:cNvSpPr>
            <a:spLocks noChangeArrowheads="1"/>
          </p:cNvSpPr>
          <p:nvPr/>
        </p:nvSpPr>
        <p:spPr bwMode="auto">
          <a:xfrm>
            <a:off x="2179638" y="4741863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60" name="Rectangle 677"/>
          <p:cNvSpPr>
            <a:spLocks noChangeArrowheads="1"/>
          </p:cNvSpPr>
          <p:nvPr/>
        </p:nvSpPr>
        <p:spPr bwMode="auto">
          <a:xfrm>
            <a:off x="2246313" y="4741863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8</a:t>
            </a:r>
          </a:p>
        </p:txBody>
      </p:sp>
      <p:sp>
        <p:nvSpPr>
          <p:cNvPr id="16861" name="Rectangle 678"/>
          <p:cNvSpPr>
            <a:spLocks noChangeArrowheads="1"/>
          </p:cNvSpPr>
          <p:nvPr/>
        </p:nvSpPr>
        <p:spPr bwMode="auto">
          <a:xfrm>
            <a:off x="2314575" y="4741863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62" name="Rectangle 679"/>
          <p:cNvSpPr>
            <a:spLocks noChangeArrowheads="1"/>
          </p:cNvSpPr>
          <p:nvPr/>
        </p:nvSpPr>
        <p:spPr bwMode="auto">
          <a:xfrm>
            <a:off x="2352675" y="4741863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9</a:t>
            </a:r>
          </a:p>
        </p:txBody>
      </p:sp>
      <p:sp>
        <p:nvSpPr>
          <p:cNvPr id="16863" name="Line 680"/>
          <p:cNvSpPr>
            <a:spLocks noChangeShapeType="1"/>
          </p:cNvSpPr>
          <p:nvPr/>
        </p:nvSpPr>
        <p:spPr bwMode="auto">
          <a:xfrm flipV="1">
            <a:off x="2108200" y="4902200"/>
            <a:ext cx="76200" cy="98425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64" name="Rectangle 681"/>
          <p:cNvSpPr>
            <a:spLocks noChangeArrowheads="1"/>
          </p:cNvSpPr>
          <p:nvPr/>
        </p:nvSpPr>
        <p:spPr bwMode="auto">
          <a:xfrm>
            <a:off x="2438400" y="4921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865" name="Rectangle 682"/>
          <p:cNvSpPr>
            <a:spLocks noChangeArrowheads="1"/>
          </p:cNvSpPr>
          <p:nvPr/>
        </p:nvSpPr>
        <p:spPr bwMode="auto">
          <a:xfrm>
            <a:off x="2506663" y="4921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4</a:t>
            </a:r>
          </a:p>
        </p:txBody>
      </p:sp>
      <p:sp>
        <p:nvSpPr>
          <p:cNvPr id="16866" name="Rectangle 683"/>
          <p:cNvSpPr>
            <a:spLocks noChangeArrowheads="1"/>
          </p:cNvSpPr>
          <p:nvPr/>
        </p:nvSpPr>
        <p:spPr bwMode="auto">
          <a:xfrm>
            <a:off x="2573338" y="49212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8</a:t>
            </a:r>
          </a:p>
        </p:txBody>
      </p:sp>
      <p:sp>
        <p:nvSpPr>
          <p:cNvPr id="16867" name="Rectangle 684"/>
          <p:cNvSpPr>
            <a:spLocks noChangeArrowheads="1"/>
          </p:cNvSpPr>
          <p:nvPr/>
        </p:nvSpPr>
        <p:spPr bwMode="auto">
          <a:xfrm>
            <a:off x="2640013" y="4921250"/>
            <a:ext cx="36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68" name="Rectangle 685"/>
          <p:cNvSpPr>
            <a:spLocks noChangeArrowheads="1"/>
          </p:cNvSpPr>
          <p:nvPr/>
        </p:nvSpPr>
        <p:spPr bwMode="auto">
          <a:xfrm>
            <a:off x="2679700" y="49212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69" name="Line 686"/>
          <p:cNvSpPr>
            <a:spLocks noChangeShapeType="1"/>
          </p:cNvSpPr>
          <p:nvPr/>
        </p:nvSpPr>
        <p:spPr bwMode="auto">
          <a:xfrm flipH="1" flipV="1">
            <a:off x="2751138" y="5032375"/>
            <a:ext cx="79375" cy="50800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70" name="Rectangle 687"/>
          <p:cNvSpPr>
            <a:spLocks noChangeArrowheads="1"/>
          </p:cNvSpPr>
          <p:nvPr/>
        </p:nvSpPr>
        <p:spPr bwMode="auto">
          <a:xfrm>
            <a:off x="3697288" y="4956175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871" name="Rectangle 688"/>
          <p:cNvSpPr>
            <a:spLocks noChangeArrowheads="1"/>
          </p:cNvSpPr>
          <p:nvPr/>
        </p:nvSpPr>
        <p:spPr bwMode="auto">
          <a:xfrm>
            <a:off x="3765550" y="4956175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72" name="Rectangle 689"/>
          <p:cNvSpPr>
            <a:spLocks noChangeArrowheads="1"/>
          </p:cNvSpPr>
          <p:nvPr/>
        </p:nvSpPr>
        <p:spPr bwMode="auto">
          <a:xfrm>
            <a:off x="3832225" y="4956175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3</a:t>
            </a:r>
          </a:p>
        </p:txBody>
      </p:sp>
      <p:sp>
        <p:nvSpPr>
          <p:cNvPr id="16873" name="Rectangle 690"/>
          <p:cNvSpPr>
            <a:spLocks noChangeArrowheads="1"/>
          </p:cNvSpPr>
          <p:nvPr/>
        </p:nvSpPr>
        <p:spPr bwMode="auto">
          <a:xfrm>
            <a:off x="3898900" y="4956175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74" name="Rectangle 691"/>
          <p:cNvSpPr>
            <a:spLocks noChangeArrowheads="1"/>
          </p:cNvSpPr>
          <p:nvPr/>
        </p:nvSpPr>
        <p:spPr bwMode="auto">
          <a:xfrm>
            <a:off x="3938588" y="4956175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75" name="Rectangle 692"/>
          <p:cNvSpPr>
            <a:spLocks noChangeArrowheads="1"/>
          </p:cNvSpPr>
          <p:nvPr/>
        </p:nvSpPr>
        <p:spPr bwMode="auto">
          <a:xfrm>
            <a:off x="2871788" y="49085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876" name="Rectangle 693"/>
          <p:cNvSpPr>
            <a:spLocks noChangeArrowheads="1"/>
          </p:cNvSpPr>
          <p:nvPr/>
        </p:nvSpPr>
        <p:spPr bwMode="auto">
          <a:xfrm>
            <a:off x="2938463" y="49085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5</a:t>
            </a:r>
          </a:p>
        </p:txBody>
      </p:sp>
      <p:sp>
        <p:nvSpPr>
          <p:cNvPr id="16877" name="Rectangle 694"/>
          <p:cNvSpPr>
            <a:spLocks noChangeArrowheads="1"/>
          </p:cNvSpPr>
          <p:nvPr/>
        </p:nvSpPr>
        <p:spPr bwMode="auto">
          <a:xfrm>
            <a:off x="3005138" y="49085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78" name="Rectangle 695"/>
          <p:cNvSpPr>
            <a:spLocks noChangeArrowheads="1"/>
          </p:cNvSpPr>
          <p:nvPr/>
        </p:nvSpPr>
        <p:spPr bwMode="auto">
          <a:xfrm>
            <a:off x="3073400" y="4908550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79" name="Rectangle 696"/>
          <p:cNvSpPr>
            <a:spLocks noChangeArrowheads="1"/>
          </p:cNvSpPr>
          <p:nvPr/>
        </p:nvSpPr>
        <p:spPr bwMode="auto">
          <a:xfrm>
            <a:off x="3111500" y="49085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80" name="Line 697"/>
          <p:cNvSpPr>
            <a:spLocks noChangeShapeType="1"/>
          </p:cNvSpPr>
          <p:nvPr/>
        </p:nvSpPr>
        <p:spPr bwMode="auto">
          <a:xfrm flipV="1">
            <a:off x="2867025" y="5068888"/>
            <a:ext cx="77788" cy="98425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81" name="Rectangle 698"/>
          <p:cNvSpPr>
            <a:spLocks noChangeArrowheads="1"/>
          </p:cNvSpPr>
          <p:nvPr/>
        </p:nvSpPr>
        <p:spPr bwMode="auto">
          <a:xfrm>
            <a:off x="3332163" y="4956175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882" name="Rectangle 699"/>
          <p:cNvSpPr>
            <a:spLocks noChangeArrowheads="1"/>
          </p:cNvSpPr>
          <p:nvPr/>
        </p:nvSpPr>
        <p:spPr bwMode="auto">
          <a:xfrm>
            <a:off x="3400425" y="4956175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7</a:t>
            </a:r>
          </a:p>
        </p:txBody>
      </p:sp>
      <p:sp>
        <p:nvSpPr>
          <p:cNvPr id="16883" name="Rectangle 700"/>
          <p:cNvSpPr>
            <a:spLocks noChangeArrowheads="1"/>
          </p:cNvSpPr>
          <p:nvPr/>
        </p:nvSpPr>
        <p:spPr bwMode="auto">
          <a:xfrm>
            <a:off x="3467100" y="4956175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5</a:t>
            </a:r>
          </a:p>
        </p:txBody>
      </p:sp>
      <p:sp>
        <p:nvSpPr>
          <p:cNvPr id="16884" name="Rectangle 701"/>
          <p:cNvSpPr>
            <a:spLocks noChangeArrowheads="1"/>
          </p:cNvSpPr>
          <p:nvPr/>
        </p:nvSpPr>
        <p:spPr bwMode="auto">
          <a:xfrm>
            <a:off x="3533775" y="4956175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85" name="Rectangle 702"/>
          <p:cNvSpPr>
            <a:spLocks noChangeArrowheads="1"/>
          </p:cNvSpPr>
          <p:nvPr/>
        </p:nvSpPr>
        <p:spPr bwMode="auto">
          <a:xfrm>
            <a:off x="3573463" y="4956175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86" name="Line 703"/>
          <p:cNvSpPr>
            <a:spLocks noChangeShapeType="1"/>
          </p:cNvSpPr>
          <p:nvPr/>
        </p:nvSpPr>
        <p:spPr bwMode="auto">
          <a:xfrm flipV="1">
            <a:off x="3328988" y="5116513"/>
            <a:ext cx="76200" cy="98425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87" name="Rectangle 704"/>
          <p:cNvSpPr>
            <a:spLocks noChangeArrowheads="1"/>
          </p:cNvSpPr>
          <p:nvPr/>
        </p:nvSpPr>
        <p:spPr bwMode="auto">
          <a:xfrm>
            <a:off x="4130675" y="443388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888" name="Rectangle 705"/>
          <p:cNvSpPr>
            <a:spLocks noChangeArrowheads="1"/>
          </p:cNvSpPr>
          <p:nvPr/>
        </p:nvSpPr>
        <p:spPr bwMode="auto">
          <a:xfrm>
            <a:off x="4197350" y="443388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889" name="Rectangle 706"/>
          <p:cNvSpPr>
            <a:spLocks noChangeArrowheads="1"/>
          </p:cNvSpPr>
          <p:nvPr/>
        </p:nvSpPr>
        <p:spPr bwMode="auto">
          <a:xfrm>
            <a:off x="4264025" y="443388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8</a:t>
            </a:r>
          </a:p>
        </p:txBody>
      </p:sp>
      <p:sp>
        <p:nvSpPr>
          <p:cNvPr id="16890" name="Rectangle 707"/>
          <p:cNvSpPr>
            <a:spLocks noChangeArrowheads="1"/>
          </p:cNvSpPr>
          <p:nvPr/>
        </p:nvSpPr>
        <p:spPr bwMode="auto">
          <a:xfrm>
            <a:off x="4332288" y="4433888"/>
            <a:ext cx="36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91" name="Rectangle 708"/>
          <p:cNvSpPr>
            <a:spLocks noChangeArrowheads="1"/>
          </p:cNvSpPr>
          <p:nvPr/>
        </p:nvSpPr>
        <p:spPr bwMode="auto">
          <a:xfrm>
            <a:off x="4370388" y="443388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892" name="Line 709"/>
          <p:cNvSpPr>
            <a:spLocks noChangeShapeType="1"/>
          </p:cNvSpPr>
          <p:nvPr/>
        </p:nvSpPr>
        <p:spPr bwMode="auto">
          <a:xfrm flipV="1">
            <a:off x="4125913" y="4592638"/>
            <a:ext cx="77787" cy="98425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93" name="Rectangle 710"/>
          <p:cNvSpPr>
            <a:spLocks noChangeArrowheads="1"/>
          </p:cNvSpPr>
          <p:nvPr/>
        </p:nvSpPr>
        <p:spPr bwMode="auto">
          <a:xfrm>
            <a:off x="6542088" y="47307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3</a:t>
            </a:r>
          </a:p>
        </p:txBody>
      </p:sp>
      <p:sp>
        <p:nvSpPr>
          <p:cNvPr id="16894" name="Rectangle 711"/>
          <p:cNvSpPr>
            <a:spLocks noChangeArrowheads="1"/>
          </p:cNvSpPr>
          <p:nvPr/>
        </p:nvSpPr>
        <p:spPr bwMode="auto">
          <a:xfrm>
            <a:off x="6608763" y="47307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5</a:t>
            </a:r>
          </a:p>
        </p:txBody>
      </p:sp>
      <p:sp>
        <p:nvSpPr>
          <p:cNvPr id="16895" name="Rectangle 712"/>
          <p:cNvSpPr>
            <a:spLocks noChangeArrowheads="1"/>
          </p:cNvSpPr>
          <p:nvPr/>
        </p:nvSpPr>
        <p:spPr bwMode="auto">
          <a:xfrm>
            <a:off x="6677025" y="47307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7</a:t>
            </a:r>
          </a:p>
        </p:txBody>
      </p:sp>
      <p:sp>
        <p:nvSpPr>
          <p:cNvPr id="16896" name="Rectangle 713"/>
          <p:cNvSpPr>
            <a:spLocks noChangeArrowheads="1"/>
          </p:cNvSpPr>
          <p:nvPr/>
        </p:nvSpPr>
        <p:spPr bwMode="auto">
          <a:xfrm>
            <a:off x="6743700" y="4730750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897" name="Rectangle 714"/>
          <p:cNvSpPr>
            <a:spLocks noChangeArrowheads="1"/>
          </p:cNvSpPr>
          <p:nvPr/>
        </p:nvSpPr>
        <p:spPr bwMode="auto">
          <a:xfrm>
            <a:off x="6781800" y="47307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898" name="Rectangle 715"/>
          <p:cNvSpPr>
            <a:spLocks noChangeArrowheads="1"/>
          </p:cNvSpPr>
          <p:nvPr/>
        </p:nvSpPr>
        <p:spPr bwMode="auto">
          <a:xfrm>
            <a:off x="4792663" y="5027613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899" name="Rectangle 716"/>
          <p:cNvSpPr>
            <a:spLocks noChangeArrowheads="1"/>
          </p:cNvSpPr>
          <p:nvPr/>
        </p:nvSpPr>
        <p:spPr bwMode="auto">
          <a:xfrm>
            <a:off x="4860925" y="5027613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6</a:t>
            </a:r>
          </a:p>
        </p:txBody>
      </p:sp>
      <p:sp>
        <p:nvSpPr>
          <p:cNvPr id="16900" name="Rectangle 717"/>
          <p:cNvSpPr>
            <a:spLocks noChangeArrowheads="1"/>
          </p:cNvSpPr>
          <p:nvPr/>
        </p:nvSpPr>
        <p:spPr bwMode="auto">
          <a:xfrm>
            <a:off x="4927600" y="5027613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901" name="Rectangle 718"/>
          <p:cNvSpPr>
            <a:spLocks noChangeArrowheads="1"/>
          </p:cNvSpPr>
          <p:nvPr/>
        </p:nvSpPr>
        <p:spPr bwMode="auto">
          <a:xfrm>
            <a:off x="4994275" y="5027613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902" name="Rectangle 719"/>
          <p:cNvSpPr>
            <a:spLocks noChangeArrowheads="1"/>
          </p:cNvSpPr>
          <p:nvPr/>
        </p:nvSpPr>
        <p:spPr bwMode="auto">
          <a:xfrm>
            <a:off x="5033963" y="5027613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903" name="Rectangle 720"/>
          <p:cNvSpPr>
            <a:spLocks noChangeArrowheads="1"/>
          </p:cNvSpPr>
          <p:nvPr/>
        </p:nvSpPr>
        <p:spPr bwMode="auto">
          <a:xfrm>
            <a:off x="4149725" y="4932363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904" name="Rectangle 721"/>
          <p:cNvSpPr>
            <a:spLocks noChangeArrowheads="1"/>
          </p:cNvSpPr>
          <p:nvPr/>
        </p:nvSpPr>
        <p:spPr bwMode="auto">
          <a:xfrm>
            <a:off x="4216400" y="4932363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905" name="Rectangle 722"/>
          <p:cNvSpPr>
            <a:spLocks noChangeArrowheads="1"/>
          </p:cNvSpPr>
          <p:nvPr/>
        </p:nvSpPr>
        <p:spPr bwMode="auto">
          <a:xfrm>
            <a:off x="4284663" y="4932363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9</a:t>
            </a:r>
          </a:p>
        </p:txBody>
      </p:sp>
      <p:sp>
        <p:nvSpPr>
          <p:cNvPr id="16906" name="Rectangle 723"/>
          <p:cNvSpPr>
            <a:spLocks noChangeArrowheads="1"/>
          </p:cNvSpPr>
          <p:nvPr/>
        </p:nvSpPr>
        <p:spPr bwMode="auto">
          <a:xfrm>
            <a:off x="4351338" y="4932363"/>
            <a:ext cx="36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907" name="Rectangle 724"/>
          <p:cNvSpPr>
            <a:spLocks noChangeArrowheads="1"/>
          </p:cNvSpPr>
          <p:nvPr/>
        </p:nvSpPr>
        <p:spPr bwMode="auto">
          <a:xfrm>
            <a:off x="4389438" y="4932363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908" name="Line 725"/>
          <p:cNvSpPr>
            <a:spLocks noChangeShapeType="1"/>
          </p:cNvSpPr>
          <p:nvPr/>
        </p:nvSpPr>
        <p:spPr bwMode="auto">
          <a:xfrm flipV="1">
            <a:off x="4144963" y="5092700"/>
            <a:ext cx="77787" cy="98425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909" name="Rectangle 726"/>
          <p:cNvSpPr>
            <a:spLocks noChangeArrowheads="1"/>
          </p:cNvSpPr>
          <p:nvPr/>
        </p:nvSpPr>
        <p:spPr bwMode="auto">
          <a:xfrm>
            <a:off x="4476750" y="50990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910" name="Rectangle 727"/>
          <p:cNvSpPr>
            <a:spLocks noChangeArrowheads="1"/>
          </p:cNvSpPr>
          <p:nvPr/>
        </p:nvSpPr>
        <p:spPr bwMode="auto">
          <a:xfrm>
            <a:off x="4543425" y="50990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3</a:t>
            </a:r>
          </a:p>
        </p:txBody>
      </p:sp>
      <p:sp>
        <p:nvSpPr>
          <p:cNvPr id="16911" name="Rectangle 728"/>
          <p:cNvSpPr>
            <a:spLocks noChangeArrowheads="1"/>
          </p:cNvSpPr>
          <p:nvPr/>
        </p:nvSpPr>
        <p:spPr bwMode="auto">
          <a:xfrm>
            <a:off x="4610100" y="50990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912" name="Rectangle 729"/>
          <p:cNvSpPr>
            <a:spLocks noChangeArrowheads="1"/>
          </p:cNvSpPr>
          <p:nvPr/>
        </p:nvSpPr>
        <p:spPr bwMode="auto">
          <a:xfrm>
            <a:off x="4678363" y="5099050"/>
            <a:ext cx="36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913" name="Rectangle 730"/>
          <p:cNvSpPr>
            <a:spLocks noChangeArrowheads="1"/>
          </p:cNvSpPr>
          <p:nvPr/>
        </p:nvSpPr>
        <p:spPr bwMode="auto">
          <a:xfrm>
            <a:off x="4716463" y="50990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914" name="Line 731"/>
          <p:cNvSpPr>
            <a:spLocks noChangeShapeType="1"/>
          </p:cNvSpPr>
          <p:nvPr/>
        </p:nvSpPr>
        <p:spPr bwMode="auto">
          <a:xfrm flipV="1">
            <a:off x="4386263" y="5211763"/>
            <a:ext cx="76200" cy="50800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915" name="Rectangle 732"/>
          <p:cNvSpPr>
            <a:spLocks noChangeArrowheads="1"/>
          </p:cNvSpPr>
          <p:nvPr/>
        </p:nvSpPr>
        <p:spPr bwMode="auto">
          <a:xfrm>
            <a:off x="5764213" y="517048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3</a:t>
            </a:r>
          </a:p>
        </p:txBody>
      </p:sp>
      <p:sp>
        <p:nvSpPr>
          <p:cNvPr id="16916" name="Rectangle 733"/>
          <p:cNvSpPr>
            <a:spLocks noChangeArrowheads="1"/>
          </p:cNvSpPr>
          <p:nvPr/>
        </p:nvSpPr>
        <p:spPr bwMode="auto">
          <a:xfrm>
            <a:off x="5830888" y="517048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917" name="Rectangle 734"/>
          <p:cNvSpPr>
            <a:spLocks noChangeArrowheads="1"/>
          </p:cNvSpPr>
          <p:nvPr/>
        </p:nvSpPr>
        <p:spPr bwMode="auto">
          <a:xfrm>
            <a:off x="5899150" y="517048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5</a:t>
            </a:r>
          </a:p>
        </p:txBody>
      </p:sp>
      <p:sp>
        <p:nvSpPr>
          <p:cNvPr id="16918" name="Rectangle 735"/>
          <p:cNvSpPr>
            <a:spLocks noChangeArrowheads="1"/>
          </p:cNvSpPr>
          <p:nvPr/>
        </p:nvSpPr>
        <p:spPr bwMode="auto">
          <a:xfrm>
            <a:off x="5965825" y="5170488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919" name="Rectangle 736"/>
          <p:cNvSpPr>
            <a:spLocks noChangeArrowheads="1"/>
          </p:cNvSpPr>
          <p:nvPr/>
        </p:nvSpPr>
        <p:spPr bwMode="auto">
          <a:xfrm>
            <a:off x="6003925" y="517048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920" name="Rectangle 737"/>
          <p:cNvSpPr>
            <a:spLocks noChangeArrowheads="1"/>
          </p:cNvSpPr>
          <p:nvPr/>
        </p:nvSpPr>
        <p:spPr bwMode="auto">
          <a:xfrm>
            <a:off x="5370513" y="507523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3</a:t>
            </a:r>
          </a:p>
        </p:txBody>
      </p:sp>
      <p:sp>
        <p:nvSpPr>
          <p:cNvPr id="16921" name="Rectangle 738"/>
          <p:cNvSpPr>
            <a:spLocks noChangeArrowheads="1"/>
          </p:cNvSpPr>
          <p:nvPr/>
        </p:nvSpPr>
        <p:spPr bwMode="auto">
          <a:xfrm>
            <a:off x="5437188" y="507523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922" name="Rectangle 739"/>
          <p:cNvSpPr>
            <a:spLocks noChangeArrowheads="1"/>
          </p:cNvSpPr>
          <p:nvPr/>
        </p:nvSpPr>
        <p:spPr bwMode="auto">
          <a:xfrm>
            <a:off x="5503863" y="507523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923" name="Rectangle 740"/>
          <p:cNvSpPr>
            <a:spLocks noChangeArrowheads="1"/>
          </p:cNvSpPr>
          <p:nvPr/>
        </p:nvSpPr>
        <p:spPr bwMode="auto">
          <a:xfrm>
            <a:off x="5572125" y="5075238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924" name="Rectangle 741"/>
          <p:cNvSpPr>
            <a:spLocks noChangeArrowheads="1"/>
          </p:cNvSpPr>
          <p:nvPr/>
        </p:nvSpPr>
        <p:spPr bwMode="auto">
          <a:xfrm>
            <a:off x="5610225" y="507523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925" name="Line 742"/>
          <p:cNvSpPr>
            <a:spLocks noChangeShapeType="1"/>
          </p:cNvSpPr>
          <p:nvPr/>
        </p:nvSpPr>
        <p:spPr bwMode="auto">
          <a:xfrm flipH="1" flipV="1">
            <a:off x="5594350" y="5235575"/>
            <a:ext cx="80963" cy="96838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926" name="Rectangle 743"/>
          <p:cNvSpPr>
            <a:spLocks noChangeArrowheads="1"/>
          </p:cNvSpPr>
          <p:nvPr/>
        </p:nvSpPr>
        <p:spPr bwMode="auto">
          <a:xfrm>
            <a:off x="6283325" y="518160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3</a:t>
            </a:r>
          </a:p>
        </p:txBody>
      </p:sp>
      <p:sp>
        <p:nvSpPr>
          <p:cNvPr id="16927" name="Rectangle 744"/>
          <p:cNvSpPr>
            <a:spLocks noChangeArrowheads="1"/>
          </p:cNvSpPr>
          <p:nvPr/>
        </p:nvSpPr>
        <p:spPr bwMode="auto">
          <a:xfrm>
            <a:off x="6350000" y="518160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4</a:t>
            </a:r>
          </a:p>
        </p:txBody>
      </p:sp>
      <p:sp>
        <p:nvSpPr>
          <p:cNvPr id="16928" name="Rectangle 745"/>
          <p:cNvSpPr>
            <a:spLocks noChangeArrowheads="1"/>
          </p:cNvSpPr>
          <p:nvPr/>
        </p:nvSpPr>
        <p:spPr bwMode="auto">
          <a:xfrm>
            <a:off x="6416675" y="518160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3</a:t>
            </a:r>
          </a:p>
        </p:txBody>
      </p:sp>
      <p:sp>
        <p:nvSpPr>
          <p:cNvPr id="16929" name="Rectangle 746"/>
          <p:cNvSpPr>
            <a:spLocks noChangeArrowheads="1"/>
          </p:cNvSpPr>
          <p:nvPr/>
        </p:nvSpPr>
        <p:spPr bwMode="auto">
          <a:xfrm>
            <a:off x="6484938" y="5181600"/>
            <a:ext cx="36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930" name="Rectangle 747"/>
          <p:cNvSpPr>
            <a:spLocks noChangeArrowheads="1"/>
          </p:cNvSpPr>
          <p:nvPr/>
        </p:nvSpPr>
        <p:spPr bwMode="auto">
          <a:xfrm>
            <a:off x="6523038" y="51816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931" name="Rectangle 748"/>
          <p:cNvSpPr>
            <a:spLocks noChangeArrowheads="1"/>
          </p:cNvSpPr>
          <p:nvPr/>
        </p:nvSpPr>
        <p:spPr bwMode="auto">
          <a:xfrm>
            <a:off x="6975475" y="480218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3</a:t>
            </a:r>
          </a:p>
        </p:txBody>
      </p:sp>
      <p:sp>
        <p:nvSpPr>
          <p:cNvPr id="16932" name="Rectangle 749"/>
          <p:cNvSpPr>
            <a:spLocks noChangeArrowheads="1"/>
          </p:cNvSpPr>
          <p:nvPr/>
        </p:nvSpPr>
        <p:spPr bwMode="auto">
          <a:xfrm>
            <a:off x="7042150" y="480218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7</a:t>
            </a:r>
          </a:p>
        </p:txBody>
      </p:sp>
      <p:sp>
        <p:nvSpPr>
          <p:cNvPr id="16933" name="Rectangle 750"/>
          <p:cNvSpPr>
            <a:spLocks noChangeArrowheads="1"/>
          </p:cNvSpPr>
          <p:nvPr/>
        </p:nvSpPr>
        <p:spPr bwMode="auto">
          <a:xfrm>
            <a:off x="7108825" y="4802188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934" name="Rectangle 751"/>
          <p:cNvSpPr>
            <a:spLocks noChangeArrowheads="1"/>
          </p:cNvSpPr>
          <p:nvPr/>
        </p:nvSpPr>
        <p:spPr bwMode="auto">
          <a:xfrm>
            <a:off x="7177088" y="4802188"/>
            <a:ext cx="36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935" name="Rectangle 752"/>
          <p:cNvSpPr>
            <a:spLocks noChangeArrowheads="1"/>
          </p:cNvSpPr>
          <p:nvPr/>
        </p:nvSpPr>
        <p:spPr bwMode="auto">
          <a:xfrm>
            <a:off x="7215188" y="4802188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936" name="Line 753"/>
          <p:cNvSpPr>
            <a:spLocks noChangeShapeType="1"/>
          </p:cNvSpPr>
          <p:nvPr/>
        </p:nvSpPr>
        <p:spPr bwMode="auto">
          <a:xfrm flipV="1">
            <a:off x="6970713" y="4960938"/>
            <a:ext cx="76200" cy="98425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937" name="Rectangle 754"/>
          <p:cNvSpPr>
            <a:spLocks noChangeArrowheads="1"/>
          </p:cNvSpPr>
          <p:nvPr/>
        </p:nvSpPr>
        <p:spPr bwMode="auto">
          <a:xfrm>
            <a:off x="7080250" y="50990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3</a:t>
            </a:r>
          </a:p>
        </p:txBody>
      </p:sp>
      <p:sp>
        <p:nvSpPr>
          <p:cNvPr id="16938" name="Rectangle 755"/>
          <p:cNvSpPr>
            <a:spLocks noChangeArrowheads="1"/>
          </p:cNvSpPr>
          <p:nvPr/>
        </p:nvSpPr>
        <p:spPr bwMode="auto">
          <a:xfrm>
            <a:off x="7146925" y="509905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7</a:t>
            </a:r>
          </a:p>
        </p:txBody>
      </p:sp>
      <p:sp>
        <p:nvSpPr>
          <p:cNvPr id="16939" name="Rectangle 756"/>
          <p:cNvSpPr>
            <a:spLocks noChangeArrowheads="1"/>
          </p:cNvSpPr>
          <p:nvPr/>
        </p:nvSpPr>
        <p:spPr bwMode="auto">
          <a:xfrm>
            <a:off x="7215188" y="50990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3</a:t>
            </a:r>
          </a:p>
        </p:txBody>
      </p:sp>
      <p:sp>
        <p:nvSpPr>
          <p:cNvPr id="16940" name="Rectangle 757"/>
          <p:cNvSpPr>
            <a:spLocks noChangeArrowheads="1"/>
          </p:cNvSpPr>
          <p:nvPr/>
        </p:nvSpPr>
        <p:spPr bwMode="auto">
          <a:xfrm>
            <a:off x="7281863" y="5099050"/>
            <a:ext cx="36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941" name="Rectangle 758"/>
          <p:cNvSpPr>
            <a:spLocks noChangeArrowheads="1"/>
          </p:cNvSpPr>
          <p:nvPr/>
        </p:nvSpPr>
        <p:spPr bwMode="auto">
          <a:xfrm>
            <a:off x="7319963" y="509905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942" name="Line 759"/>
          <p:cNvSpPr>
            <a:spLocks noChangeShapeType="1"/>
          </p:cNvSpPr>
          <p:nvPr/>
        </p:nvSpPr>
        <p:spPr bwMode="auto">
          <a:xfrm flipV="1">
            <a:off x="6989763" y="5211763"/>
            <a:ext cx="77787" cy="50800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943" name="Rectangle 760"/>
          <p:cNvSpPr>
            <a:spLocks noChangeArrowheads="1"/>
          </p:cNvSpPr>
          <p:nvPr/>
        </p:nvSpPr>
        <p:spPr bwMode="auto">
          <a:xfrm>
            <a:off x="7523163" y="51816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4</a:t>
            </a:r>
          </a:p>
        </p:txBody>
      </p:sp>
      <p:sp>
        <p:nvSpPr>
          <p:cNvPr id="16944" name="Rectangle 761"/>
          <p:cNvSpPr>
            <a:spLocks noChangeArrowheads="1"/>
          </p:cNvSpPr>
          <p:nvPr/>
        </p:nvSpPr>
        <p:spPr bwMode="auto">
          <a:xfrm>
            <a:off x="7589838" y="51816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945" name="Rectangle 762"/>
          <p:cNvSpPr>
            <a:spLocks noChangeArrowheads="1"/>
          </p:cNvSpPr>
          <p:nvPr/>
        </p:nvSpPr>
        <p:spPr bwMode="auto">
          <a:xfrm>
            <a:off x="7656513" y="51816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0</a:t>
            </a:r>
          </a:p>
        </p:txBody>
      </p:sp>
      <p:sp>
        <p:nvSpPr>
          <p:cNvPr id="16946" name="Rectangle 763"/>
          <p:cNvSpPr>
            <a:spLocks noChangeArrowheads="1"/>
          </p:cNvSpPr>
          <p:nvPr/>
        </p:nvSpPr>
        <p:spPr bwMode="auto">
          <a:xfrm>
            <a:off x="7724775" y="5181600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947" name="Rectangle 764"/>
          <p:cNvSpPr>
            <a:spLocks noChangeArrowheads="1"/>
          </p:cNvSpPr>
          <p:nvPr/>
        </p:nvSpPr>
        <p:spPr bwMode="auto">
          <a:xfrm>
            <a:off x="7762875" y="518160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948" name="Rectangle 765"/>
          <p:cNvSpPr>
            <a:spLocks noChangeArrowheads="1"/>
          </p:cNvSpPr>
          <p:nvPr/>
        </p:nvSpPr>
        <p:spPr bwMode="auto">
          <a:xfrm>
            <a:off x="7878763" y="51816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4</a:t>
            </a:r>
          </a:p>
        </p:txBody>
      </p:sp>
      <p:sp>
        <p:nvSpPr>
          <p:cNvPr id="16949" name="Rectangle 766"/>
          <p:cNvSpPr>
            <a:spLocks noChangeArrowheads="1"/>
          </p:cNvSpPr>
          <p:nvPr/>
        </p:nvSpPr>
        <p:spPr bwMode="auto">
          <a:xfrm>
            <a:off x="7945438" y="51816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1</a:t>
            </a:r>
          </a:p>
        </p:txBody>
      </p:sp>
      <p:sp>
        <p:nvSpPr>
          <p:cNvPr id="16950" name="Rectangle 767"/>
          <p:cNvSpPr>
            <a:spLocks noChangeArrowheads="1"/>
          </p:cNvSpPr>
          <p:nvPr/>
        </p:nvSpPr>
        <p:spPr bwMode="auto">
          <a:xfrm>
            <a:off x="8012113" y="5181600"/>
            <a:ext cx="714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6</a:t>
            </a:r>
          </a:p>
        </p:txBody>
      </p:sp>
      <p:sp>
        <p:nvSpPr>
          <p:cNvPr id="16951" name="Rectangle 768"/>
          <p:cNvSpPr>
            <a:spLocks noChangeArrowheads="1"/>
          </p:cNvSpPr>
          <p:nvPr/>
        </p:nvSpPr>
        <p:spPr bwMode="auto">
          <a:xfrm>
            <a:off x="8080375" y="5181600"/>
            <a:ext cx="365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.</a:t>
            </a:r>
          </a:p>
        </p:txBody>
      </p:sp>
      <p:sp>
        <p:nvSpPr>
          <p:cNvPr id="16952" name="Rectangle 769"/>
          <p:cNvSpPr>
            <a:spLocks noChangeArrowheads="1"/>
          </p:cNvSpPr>
          <p:nvPr/>
        </p:nvSpPr>
        <p:spPr bwMode="auto">
          <a:xfrm>
            <a:off x="8118475" y="5181600"/>
            <a:ext cx="714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80"/>
                </a:solidFill>
                <a:latin typeface="Arial" charset="0"/>
              </a:rPr>
              <a:t>2</a:t>
            </a:r>
          </a:p>
        </p:txBody>
      </p:sp>
      <p:sp>
        <p:nvSpPr>
          <p:cNvPr id="16953" name="Line 770"/>
          <p:cNvSpPr>
            <a:spLocks noChangeShapeType="1"/>
          </p:cNvSpPr>
          <p:nvPr/>
        </p:nvSpPr>
        <p:spPr bwMode="auto">
          <a:xfrm flipV="1">
            <a:off x="7788275" y="5294313"/>
            <a:ext cx="76200" cy="50800"/>
          </a:xfrm>
          <a:prstGeom prst="line">
            <a:avLst/>
          </a:prstGeom>
          <a:noFill/>
          <a:ln w="14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6954" name="Picture 7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921000"/>
            <a:ext cx="2286000" cy="147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955" name="Text Box 772"/>
          <p:cNvSpPr txBox="1">
            <a:spLocks noChangeArrowheads="1"/>
          </p:cNvSpPr>
          <p:nvPr/>
        </p:nvSpPr>
        <p:spPr bwMode="auto">
          <a:xfrm>
            <a:off x="1143000" y="2309813"/>
            <a:ext cx="1720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</a:rPr>
              <a:t>Cholestane</a:t>
            </a:r>
          </a:p>
        </p:txBody>
      </p:sp>
      <p:sp>
        <p:nvSpPr>
          <p:cNvPr id="16956" name="Text Box 777"/>
          <p:cNvSpPr txBox="1">
            <a:spLocks noChangeArrowheads="1"/>
          </p:cNvSpPr>
          <p:nvPr/>
        </p:nvSpPr>
        <p:spPr bwMode="auto">
          <a:xfrm>
            <a:off x="2879725" y="346075"/>
            <a:ext cx="33845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</a:rPr>
              <a:t>Exemple du cholestane</a:t>
            </a:r>
          </a:p>
        </p:txBody>
      </p:sp>
      <p:sp>
        <p:nvSpPr>
          <p:cNvPr id="16957" name="Text Box 778"/>
          <p:cNvSpPr txBox="1">
            <a:spLocks noChangeArrowheads="1"/>
          </p:cNvSpPr>
          <p:nvPr/>
        </p:nvSpPr>
        <p:spPr bwMode="auto">
          <a:xfrm>
            <a:off x="600075" y="6399213"/>
            <a:ext cx="72659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Exemple: spectre en ionisation par impact électronique du cholestane.</a:t>
            </a:r>
          </a:p>
        </p:txBody>
      </p:sp>
      <p:grpSp>
        <p:nvGrpSpPr>
          <p:cNvPr id="5" name="Groupe 784"/>
          <p:cNvGrpSpPr>
            <a:grpSpLocks/>
          </p:cNvGrpSpPr>
          <p:nvPr/>
        </p:nvGrpSpPr>
        <p:grpSpPr bwMode="auto">
          <a:xfrm>
            <a:off x="285750" y="1363663"/>
            <a:ext cx="8529638" cy="4864100"/>
            <a:chOff x="285720" y="1363737"/>
            <a:chExt cx="8530197" cy="4864026"/>
          </a:xfrm>
        </p:grpSpPr>
        <p:grpSp>
          <p:nvGrpSpPr>
            <p:cNvPr id="16960" name="Groupe 782"/>
            <p:cNvGrpSpPr>
              <a:grpSpLocks/>
            </p:cNvGrpSpPr>
            <p:nvPr/>
          </p:nvGrpSpPr>
          <p:grpSpPr bwMode="auto">
            <a:xfrm>
              <a:off x="951706" y="5576094"/>
              <a:ext cx="5783263" cy="651669"/>
              <a:chOff x="951706" y="5576094"/>
              <a:chExt cx="5783263" cy="651669"/>
            </a:xfrm>
          </p:grpSpPr>
          <p:sp>
            <p:nvSpPr>
              <p:cNvPr id="16962" name="AutoShape 775"/>
              <p:cNvSpPr>
                <a:spLocks/>
              </p:cNvSpPr>
              <p:nvPr/>
            </p:nvSpPr>
            <p:spPr bwMode="auto">
              <a:xfrm rot="-5400000">
                <a:off x="3695700" y="2832100"/>
                <a:ext cx="295275" cy="5783263"/>
              </a:xfrm>
              <a:prstGeom prst="leftBrace">
                <a:avLst>
                  <a:gd name="adj1" fmla="val 163217"/>
                  <a:gd name="adj2" fmla="val 50000"/>
                </a:avLst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963" name="Text Box 776"/>
              <p:cNvSpPr txBox="1">
                <a:spLocks noChangeArrowheads="1"/>
              </p:cNvSpPr>
              <p:nvPr/>
            </p:nvSpPr>
            <p:spPr bwMode="auto">
              <a:xfrm>
                <a:off x="3048000" y="5767388"/>
                <a:ext cx="1638300" cy="4603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0000"/>
                    </a:solidFill>
                    <a:latin typeface="Arial" charset="0"/>
                  </a:rPr>
                  <a:t>Fragments</a:t>
                </a:r>
              </a:p>
            </p:txBody>
          </p:sp>
        </p:grpSp>
        <p:sp>
          <p:nvSpPr>
            <p:cNvPr id="16961" name="Text Box 12"/>
            <p:cNvSpPr txBox="1">
              <a:spLocks noChangeArrowheads="1"/>
            </p:cNvSpPr>
            <p:nvPr/>
          </p:nvSpPr>
          <p:spPr bwMode="auto">
            <a:xfrm>
              <a:off x="285720" y="1363737"/>
              <a:ext cx="8530197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latin typeface="Arial" charset="0"/>
                </a:rPr>
                <a:t>2-  Les pics de fragmentation permettent de reconstituer une partie de la </a:t>
              </a:r>
              <a:r>
                <a:rPr lang="en-GB" sz="1800">
                  <a:solidFill>
                    <a:srgbClr val="FF0000"/>
                  </a:solidFill>
                  <a:latin typeface="Arial" charset="0"/>
                </a:rPr>
                <a:t>structure</a:t>
              </a:r>
            </a:p>
          </p:txBody>
        </p:sp>
      </p:grpSp>
      <p:sp>
        <p:nvSpPr>
          <p:cNvPr id="781" name="Text Box 12"/>
          <p:cNvSpPr txBox="1">
            <a:spLocks noChangeArrowheads="1"/>
          </p:cNvSpPr>
          <p:nvPr/>
        </p:nvSpPr>
        <p:spPr bwMode="auto">
          <a:xfrm>
            <a:off x="285750" y="1716088"/>
            <a:ext cx="65944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3-  L’intensité des pics permet de faire de l’</a:t>
            </a:r>
            <a:r>
              <a:rPr lang="en-GB" sz="1800">
                <a:solidFill>
                  <a:srgbClr val="FF0000"/>
                </a:solidFill>
                <a:latin typeface="Arial" charset="0"/>
              </a:rPr>
              <a:t>analyse quantitative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4"/>
          <p:cNvGrpSpPr>
            <a:grpSpLocks/>
          </p:cNvGrpSpPr>
          <p:nvPr/>
        </p:nvGrpSpPr>
        <p:grpSpPr bwMode="auto">
          <a:xfrm>
            <a:off x="144463" y="2000250"/>
            <a:ext cx="8999537" cy="4410075"/>
            <a:chOff x="144463" y="2000240"/>
            <a:chExt cx="8999537" cy="4410075"/>
          </a:xfrm>
        </p:grpSpPr>
        <p:sp>
          <p:nvSpPr>
            <p:cNvPr id="17416" name="Text Box 2"/>
            <p:cNvSpPr txBox="1">
              <a:spLocks noChangeArrowheads="1"/>
            </p:cNvSpPr>
            <p:nvPr/>
          </p:nvSpPr>
          <p:spPr bwMode="auto">
            <a:xfrm>
              <a:off x="357188" y="2000240"/>
              <a:ext cx="6610350" cy="4410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184400" algn="l"/>
                  <a:tab pos="3140075" algn="l"/>
                  <a:tab pos="4572000" algn="l"/>
                  <a:tab pos="4841875" algn="l"/>
                  <a:tab pos="5562600" algn="l"/>
                  <a:tab pos="7315200" algn="l"/>
                  <a:tab pos="8229600" algn="l"/>
                  <a:tab pos="9144000" algn="l"/>
                  <a:tab pos="10058400" algn="l"/>
                  <a:tab pos="10329863" algn="l"/>
                  <a:tab pos="10779125" algn="l"/>
                  <a:tab pos="10780713" algn="l"/>
                </a:tabLst>
              </a:pPr>
              <a:r>
                <a:rPr lang="en-GB">
                  <a:solidFill>
                    <a:srgbClr val="000000"/>
                  </a:solidFill>
                </a:rPr>
                <a:t>		M			M+1			M+2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184400" algn="l"/>
                  <a:tab pos="3140075" algn="l"/>
                  <a:tab pos="4572000" algn="l"/>
                  <a:tab pos="4841875" algn="l"/>
                  <a:tab pos="5562600" algn="l"/>
                  <a:tab pos="7315200" algn="l"/>
                  <a:tab pos="8229600" algn="l"/>
                  <a:tab pos="9144000" algn="l"/>
                  <a:tab pos="10058400" algn="l"/>
                  <a:tab pos="10329863" algn="l"/>
                  <a:tab pos="10779125" algn="l"/>
                  <a:tab pos="10780713" algn="l"/>
                </a:tabLst>
              </a:pPr>
              <a:endParaRPr lang="en-GB" baseline="33000">
                <a:solidFill>
                  <a:srgbClr val="000000"/>
                </a:solidFill>
              </a:endParaRPr>
            </a:p>
            <a:p>
              <a:pPr algn="l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184400" algn="l"/>
                  <a:tab pos="3140075" algn="l"/>
                  <a:tab pos="4572000" algn="l"/>
                  <a:tab pos="4841875" algn="l"/>
                  <a:tab pos="5562600" algn="l"/>
                  <a:tab pos="7315200" algn="l"/>
                  <a:tab pos="8229600" algn="l"/>
                  <a:tab pos="9144000" algn="l"/>
                  <a:tab pos="10058400" algn="l"/>
                  <a:tab pos="10329863" algn="l"/>
                  <a:tab pos="10779125" algn="l"/>
                  <a:tab pos="10780713" algn="l"/>
                </a:tabLst>
              </a:pPr>
              <a:r>
                <a:rPr lang="en-GB" baseline="33000">
                  <a:solidFill>
                    <a:srgbClr val="000000"/>
                  </a:solidFill>
                </a:rPr>
                <a:t>12</a:t>
              </a:r>
              <a:r>
                <a:rPr lang="en-GB">
                  <a:solidFill>
                    <a:srgbClr val="000000"/>
                  </a:solidFill>
                </a:rPr>
                <a:t>C    98,9%		</a:t>
              </a:r>
              <a:r>
                <a:rPr lang="en-GB" baseline="33000">
                  <a:solidFill>
                    <a:srgbClr val="000000"/>
                  </a:solidFill>
                </a:rPr>
                <a:t>13</a:t>
              </a:r>
              <a:r>
                <a:rPr lang="en-GB">
                  <a:solidFill>
                    <a:srgbClr val="000000"/>
                  </a:solidFill>
                </a:rPr>
                <a:t>C   1,1%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184400" algn="l"/>
                  <a:tab pos="3140075" algn="l"/>
                  <a:tab pos="4572000" algn="l"/>
                  <a:tab pos="4841875" algn="l"/>
                  <a:tab pos="5562600" algn="l"/>
                  <a:tab pos="7315200" algn="l"/>
                  <a:tab pos="8229600" algn="l"/>
                  <a:tab pos="9144000" algn="l"/>
                  <a:tab pos="10058400" algn="l"/>
                  <a:tab pos="10329863" algn="l"/>
                  <a:tab pos="10779125" algn="l"/>
                  <a:tab pos="10780713" algn="l"/>
                </a:tabLst>
              </a:pPr>
              <a:r>
                <a:rPr lang="en-GB" baseline="33000">
                  <a:solidFill>
                    <a:srgbClr val="000000"/>
                  </a:solidFill>
                </a:rPr>
                <a:t>	14</a:t>
              </a:r>
              <a:r>
                <a:rPr lang="en-GB">
                  <a:solidFill>
                    <a:srgbClr val="000000"/>
                  </a:solidFill>
                </a:rPr>
                <a:t>N   99,64%		</a:t>
              </a:r>
              <a:r>
                <a:rPr lang="en-GB" baseline="33000">
                  <a:solidFill>
                    <a:srgbClr val="000000"/>
                  </a:solidFill>
                </a:rPr>
                <a:t>15</a:t>
              </a:r>
              <a:r>
                <a:rPr lang="en-GB">
                  <a:solidFill>
                    <a:srgbClr val="000000"/>
                  </a:solidFill>
                </a:rPr>
                <a:t>N   0,36%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184400" algn="l"/>
                  <a:tab pos="3140075" algn="l"/>
                  <a:tab pos="4572000" algn="l"/>
                  <a:tab pos="4841875" algn="l"/>
                  <a:tab pos="5562600" algn="l"/>
                  <a:tab pos="7315200" algn="l"/>
                  <a:tab pos="8229600" algn="l"/>
                  <a:tab pos="9144000" algn="l"/>
                  <a:tab pos="10058400" algn="l"/>
                  <a:tab pos="10329863" algn="l"/>
                  <a:tab pos="10779125" algn="l"/>
                  <a:tab pos="10780713" algn="l"/>
                </a:tabLst>
              </a:pPr>
              <a:r>
                <a:rPr lang="en-GB" baseline="33000">
                  <a:solidFill>
                    <a:srgbClr val="000000"/>
                  </a:solidFill>
                </a:rPr>
                <a:t>	16</a:t>
              </a:r>
              <a:r>
                <a:rPr lang="en-GB">
                  <a:solidFill>
                    <a:srgbClr val="000000"/>
                  </a:solidFill>
                </a:rPr>
                <a:t>O   99,8%		</a:t>
              </a:r>
              <a:r>
                <a:rPr lang="en-GB" baseline="33000">
                  <a:solidFill>
                    <a:srgbClr val="000000"/>
                  </a:solidFill>
                </a:rPr>
                <a:t>17</a:t>
              </a:r>
              <a:r>
                <a:rPr lang="en-GB">
                  <a:solidFill>
                    <a:srgbClr val="000000"/>
                  </a:solidFill>
                </a:rPr>
                <a:t>O   </a:t>
              </a:r>
              <a:r>
                <a:rPr lang="en-GB">
                  <a:solidFill>
                    <a:srgbClr val="000000"/>
                  </a:solidFill>
                  <a:cs typeface="Times New Roman" pitchFamily="16" charset="0"/>
                </a:rPr>
                <a:t>ε			</a:t>
              </a:r>
              <a:r>
                <a:rPr lang="en-GB" baseline="33000">
                  <a:solidFill>
                    <a:srgbClr val="000000"/>
                  </a:solidFill>
                  <a:cs typeface="Times New Roman" pitchFamily="16" charset="0"/>
                </a:rPr>
                <a:t>18</a:t>
              </a:r>
              <a:r>
                <a:rPr lang="en-GB">
                  <a:solidFill>
                    <a:srgbClr val="000000"/>
                  </a:solidFill>
                  <a:cs typeface="Times New Roman" pitchFamily="16" charset="0"/>
                </a:rPr>
                <a:t>O   0,2%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184400" algn="l"/>
                  <a:tab pos="3140075" algn="l"/>
                  <a:tab pos="4572000" algn="l"/>
                  <a:tab pos="4841875" algn="l"/>
                  <a:tab pos="5562600" algn="l"/>
                  <a:tab pos="7315200" algn="l"/>
                  <a:tab pos="8229600" algn="l"/>
                  <a:tab pos="9144000" algn="l"/>
                  <a:tab pos="10058400" algn="l"/>
                  <a:tab pos="10329863" algn="l"/>
                  <a:tab pos="10779125" algn="l"/>
                  <a:tab pos="10780713" algn="l"/>
                </a:tabLst>
              </a:pPr>
              <a:endParaRPr lang="en-GB">
                <a:solidFill>
                  <a:srgbClr val="000000"/>
                </a:solidFill>
                <a:cs typeface="Times New Roman" pitchFamily="16" charset="0"/>
              </a:endParaRPr>
            </a:p>
            <a:p>
              <a:pPr algn="l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184400" algn="l"/>
                  <a:tab pos="3140075" algn="l"/>
                  <a:tab pos="4572000" algn="l"/>
                  <a:tab pos="4841875" algn="l"/>
                  <a:tab pos="5562600" algn="l"/>
                  <a:tab pos="7315200" algn="l"/>
                  <a:tab pos="8229600" algn="l"/>
                  <a:tab pos="9144000" algn="l"/>
                  <a:tab pos="10058400" algn="l"/>
                  <a:tab pos="10329863" algn="l"/>
                  <a:tab pos="10779125" algn="l"/>
                  <a:tab pos="10780713" algn="l"/>
                </a:tabLst>
              </a:pPr>
              <a:endParaRPr lang="en-GB">
                <a:solidFill>
                  <a:srgbClr val="000000"/>
                </a:solidFill>
                <a:cs typeface="Times New Roman" pitchFamily="16" charset="0"/>
              </a:endParaRPr>
            </a:p>
            <a:p>
              <a:pPr algn="l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184400" algn="l"/>
                  <a:tab pos="3140075" algn="l"/>
                  <a:tab pos="4572000" algn="l"/>
                  <a:tab pos="4841875" algn="l"/>
                  <a:tab pos="5562600" algn="l"/>
                  <a:tab pos="7315200" algn="l"/>
                  <a:tab pos="8229600" algn="l"/>
                  <a:tab pos="9144000" algn="l"/>
                  <a:tab pos="10058400" algn="l"/>
                  <a:tab pos="10329863" algn="l"/>
                  <a:tab pos="10779125" algn="l"/>
                  <a:tab pos="10780713" algn="l"/>
                </a:tabLst>
              </a:pPr>
              <a:r>
                <a:rPr lang="en-GB" baseline="33000">
                  <a:solidFill>
                    <a:srgbClr val="000000"/>
                  </a:solidFill>
                  <a:cs typeface="Times New Roman" pitchFamily="16" charset="0"/>
                </a:rPr>
                <a:t>35</a:t>
              </a:r>
              <a:r>
                <a:rPr lang="en-GB">
                  <a:solidFill>
                    <a:srgbClr val="000000"/>
                  </a:solidFill>
                  <a:cs typeface="Times New Roman" pitchFamily="16" charset="0"/>
                </a:rPr>
                <a:t>Cl   75,8%					</a:t>
              </a:r>
              <a:r>
                <a:rPr lang="en-GB" baseline="33000">
                  <a:solidFill>
                    <a:srgbClr val="000000"/>
                  </a:solidFill>
                  <a:cs typeface="Times New Roman" pitchFamily="16" charset="0"/>
                </a:rPr>
                <a:t>37</a:t>
              </a:r>
              <a:r>
                <a:rPr lang="en-GB">
                  <a:solidFill>
                    <a:srgbClr val="000000"/>
                  </a:solidFill>
                  <a:cs typeface="Times New Roman" pitchFamily="16" charset="0"/>
                </a:rPr>
                <a:t>Cl   24,2%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184400" algn="l"/>
                  <a:tab pos="3140075" algn="l"/>
                  <a:tab pos="4572000" algn="l"/>
                  <a:tab pos="4841875" algn="l"/>
                  <a:tab pos="5562600" algn="l"/>
                  <a:tab pos="7315200" algn="l"/>
                  <a:tab pos="8229600" algn="l"/>
                  <a:tab pos="9144000" algn="l"/>
                  <a:tab pos="10058400" algn="l"/>
                  <a:tab pos="10329863" algn="l"/>
                  <a:tab pos="10779125" algn="l"/>
                  <a:tab pos="10780713" algn="l"/>
                </a:tabLst>
              </a:pPr>
              <a:r>
                <a:rPr lang="en-GB" baseline="33000">
                  <a:solidFill>
                    <a:srgbClr val="000000"/>
                  </a:solidFill>
                  <a:cs typeface="Times New Roman" pitchFamily="16" charset="0"/>
                </a:rPr>
                <a:t>79</a:t>
              </a:r>
              <a:r>
                <a:rPr lang="en-GB">
                  <a:solidFill>
                    <a:srgbClr val="000000"/>
                  </a:solidFill>
                  <a:cs typeface="Times New Roman" pitchFamily="16" charset="0"/>
                </a:rPr>
                <a:t>Br   49,8%					</a:t>
              </a:r>
              <a:r>
                <a:rPr lang="en-GB" baseline="33000">
                  <a:solidFill>
                    <a:srgbClr val="000000"/>
                  </a:solidFill>
                  <a:cs typeface="Times New Roman" pitchFamily="16" charset="0"/>
                </a:rPr>
                <a:t>81</a:t>
              </a:r>
              <a:r>
                <a:rPr lang="en-GB">
                  <a:solidFill>
                    <a:srgbClr val="000000"/>
                  </a:solidFill>
                  <a:cs typeface="Times New Roman" pitchFamily="16" charset="0"/>
                </a:rPr>
                <a:t>Br   50,2%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184400" algn="l"/>
                  <a:tab pos="3140075" algn="l"/>
                  <a:tab pos="4572000" algn="l"/>
                  <a:tab pos="4841875" algn="l"/>
                  <a:tab pos="5562600" algn="l"/>
                  <a:tab pos="7315200" algn="l"/>
                  <a:tab pos="8229600" algn="l"/>
                  <a:tab pos="9144000" algn="l"/>
                  <a:tab pos="10058400" algn="l"/>
                  <a:tab pos="10329863" algn="l"/>
                  <a:tab pos="10779125" algn="l"/>
                  <a:tab pos="10780713" algn="l"/>
                </a:tabLst>
              </a:pPr>
              <a:endParaRPr lang="en-GB">
                <a:solidFill>
                  <a:srgbClr val="000000"/>
                </a:solidFill>
                <a:cs typeface="Times New Roman" pitchFamily="16" charset="0"/>
              </a:endParaRPr>
            </a:p>
          </p:txBody>
        </p:sp>
        <p:sp>
          <p:nvSpPr>
            <p:cNvPr id="17417" name="Line 3"/>
            <p:cNvSpPr>
              <a:spLocks noChangeShapeType="1"/>
            </p:cNvSpPr>
            <p:nvPr/>
          </p:nvSpPr>
          <p:spPr bwMode="auto">
            <a:xfrm>
              <a:off x="2447925" y="2166928"/>
              <a:ext cx="1588" cy="35639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18" name="Line 4"/>
            <p:cNvSpPr>
              <a:spLocks noChangeShapeType="1"/>
            </p:cNvSpPr>
            <p:nvPr/>
          </p:nvSpPr>
          <p:spPr bwMode="auto">
            <a:xfrm>
              <a:off x="4967288" y="2130415"/>
              <a:ext cx="1587" cy="36004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19" name="Line 5"/>
            <p:cNvSpPr>
              <a:spLocks noChangeShapeType="1"/>
            </p:cNvSpPr>
            <p:nvPr/>
          </p:nvSpPr>
          <p:spPr bwMode="auto">
            <a:xfrm>
              <a:off x="144463" y="2671753"/>
              <a:ext cx="686435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0" name="Line 6"/>
            <p:cNvSpPr>
              <a:spLocks noChangeShapeType="1"/>
            </p:cNvSpPr>
            <p:nvPr/>
          </p:nvSpPr>
          <p:spPr bwMode="auto">
            <a:xfrm>
              <a:off x="144463" y="4651365"/>
              <a:ext cx="179387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1" name="Line 7"/>
            <p:cNvSpPr>
              <a:spLocks noChangeShapeType="1"/>
            </p:cNvSpPr>
            <p:nvPr/>
          </p:nvSpPr>
          <p:spPr bwMode="auto">
            <a:xfrm>
              <a:off x="155575" y="4672003"/>
              <a:ext cx="686435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2" name="Text Box 8"/>
            <p:cNvSpPr txBox="1">
              <a:spLocks noChangeArrowheads="1"/>
            </p:cNvSpPr>
            <p:nvPr/>
          </p:nvSpPr>
          <p:spPr bwMode="auto">
            <a:xfrm>
              <a:off x="7451725" y="2995603"/>
              <a:ext cx="1520825" cy="8905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FF00FF"/>
                  </a:solidFill>
                </a:rPr>
                <a:t>1 isotope</a:t>
              </a:r>
            </a:p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FF00FF"/>
                  </a:solidFill>
                </a:rPr>
                <a:t>majoritaire</a:t>
              </a: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7486650" y="4759315"/>
              <a:ext cx="1657350" cy="8905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FF00FF"/>
                  </a:solidFill>
                </a:rPr>
                <a:t>Distribution</a:t>
              </a:r>
            </a:p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FF00FF"/>
                  </a:solidFill>
                </a:rPr>
                <a:t>étendue</a:t>
              </a:r>
            </a:p>
          </p:txBody>
        </p:sp>
      </p:grp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7559675" y="271463"/>
            <a:ext cx="1809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13"/>
          <p:cNvGrpSpPr>
            <a:grpSpLocks/>
          </p:cNvGrpSpPr>
          <p:nvPr/>
        </p:nvGrpSpPr>
        <p:grpSpPr bwMode="auto">
          <a:xfrm>
            <a:off x="1500188" y="1000125"/>
            <a:ext cx="4786312" cy="642938"/>
            <a:chOff x="1500166" y="1000108"/>
            <a:chExt cx="4786346" cy="642942"/>
          </a:xfrm>
        </p:grpSpPr>
        <p:sp>
          <p:nvSpPr>
            <p:cNvPr id="17414" name="Text Box 1"/>
            <p:cNvSpPr txBox="1">
              <a:spLocks noChangeArrowheads="1"/>
            </p:cNvSpPr>
            <p:nvPr/>
          </p:nvSpPr>
          <p:spPr bwMode="auto">
            <a:xfrm>
              <a:off x="2525249" y="1117649"/>
              <a:ext cx="3761263" cy="525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>
                  <a:solidFill>
                    <a:schemeClr val="tx1"/>
                  </a:solidFill>
                  <a:latin typeface="Arial" charset="0"/>
                </a:rPr>
                <a:t>Influence des isotopes</a:t>
              </a:r>
            </a:p>
          </p:txBody>
        </p:sp>
        <p:sp>
          <p:nvSpPr>
            <p:cNvPr id="12" name="Virage 11"/>
            <p:cNvSpPr/>
            <p:nvPr/>
          </p:nvSpPr>
          <p:spPr bwMode="auto">
            <a:xfrm rot="10800000" flipH="1">
              <a:off x="1500166" y="1000108"/>
              <a:ext cx="642942" cy="571504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7413" name="Text Box 1"/>
          <p:cNvSpPr txBox="1">
            <a:spLocks noChangeArrowheads="1"/>
          </p:cNvSpPr>
          <p:nvPr/>
        </p:nvSpPr>
        <p:spPr bwMode="auto">
          <a:xfrm>
            <a:off x="996950" y="76200"/>
            <a:ext cx="686117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0000"/>
                </a:solidFill>
                <a:latin typeface="Arial" charset="0"/>
              </a:rPr>
              <a:t>Comment calculer la masse moléculaire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736600" y="1214438"/>
            <a:ext cx="7748588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0" hangingPunct="0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00"/>
                </a:solidFill>
                <a:latin typeface="Helvetica" pitchFamily="32" charset="0"/>
              </a:rPr>
              <a:t>Masse monoisotopique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Helvetica" pitchFamily="32" charset="0"/>
              </a:rPr>
              <a:t>c’est la masse « exacte » du premier pic du profil isotopique c’est-à-dire celle qui ne prend en compte que les masses des isotopes les plus stables (C</a:t>
            </a:r>
            <a:r>
              <a:rPr lang="en-GB" sz="1800" b="1" baseline="30000">
                <a:solidFill>
                  <a:srgbClr val="000000"/>
                </a:solidFill>
                <a:latin typeface="Helvetica" pitchFamily="32" charset="0"/>
              </a:rPr>
              <a:t>12</a:t>
            </a:r>
            <a:r>
              <a:rPr lang="en-GB" sz="1800" b="1">
                <a:solidFill>
                  <a:srgbClr val="000000"/>
                </a:solidFill>
                <a:latin typeface="Helvetica" pitchFamily="32" charset="0"/>
              </a:rPr>
              <a:t>, H</a:t>
            </a:r>
            <a:r>
              <a:rPr lang="en-GB" sz="1800" b="1" baseline="30000">
                <a:solidFill>
                  <a:srgbClr val="000000"/>
                </a:solidFill>
                <a:latin typeface="Helvetica" pitchFamily="32" charset="0"/>
              </a:rPr>
              <a:t>1</a:t>
            </a:r>
            <a:r>
              <a:rPr lang="en-GB" sz="1800" b="1">
                <a:solidFill>
                  <a:srgbClr val="000000"/>
                </a:solidFill>
                <a:latin typeface="Helvetica" pitchFamily="32" charset="0"/>
              </a:rPr>
              <a:t>, O</a:t>
            </a:r>
            <a:r>
              <a:rPr lang="en-GB" sz="1800" b="1" baseline="30000">
                <a:solidFill>
                  <a:srgbClr val="000000"/>
                </a:solidFill>
                <a:latin typeface="Helvetica" pitchFamily="32" charset="0"/>
              </a:rPr>
              <a:t>16</a:t>
            </a:r>
            <a:r>
              <a:rPr lang="en-GB" sz="1800" b="1">
                <a:solidFill>
                  <a:srgbClr val="000000"/>
                </a:solidFill>
                <a:latin typeface="Helvetica" pitchFamily="32" charset="0"/>
              </a:rPr>
              <a:t>, S</a:t>
            </a:r>
            <a:r>
              <a:rPr lang="en-GB" sz="1800" b="1" baseline="30000">
                <a:solidFill>
                  <a:srgbClr val="000000"/>
                </a:solidFill>
                <a:latin typeface="Helvetica" pitchFamily="32" charset="0"/>
              </a:rPr>
              <a:t>32</a:t>
            </a:r>
            <a:r>
              <a:rPr lang="en-GB" sz="1800" b="1">
                <a:solidFill>
                  <a:srgbClr val="000000"/>
                </a:solidFill>
                <a:latin typeface="Helvetica" pitchFamily="32" charset="0"/>
              </a:rPr>
              <a:t>, N</a:t>
            </a:r>
            <a:r>
              <a:rPr lang="en-GB" sz="1800" b="1" baseline="30000">
                <a:solidFill>
                  <a:srgbClr val="000000"/>
                </a:solidFill>
                <a:latin typeface="Helvetica" pitchFamily="32" charset="0"/>
              </a:rPr>
              <a:t>14</a:t>
            </a:r>
            <a:r>
              <a:rPr lang="en-GB" sz="1800" b="1">
                <a:solidFill>
                  <a:srgbClr val="000000"/>
                </a:solidFill>
                <a:latin typeface="Helvetica" pitchFamily="32" charset="0"/>
              </a:rPr>
              <a:t>, …).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46125" y="3106738"/>
            <a:ext cx="7748588" cy="139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00"/>
                </a:solidFill>
                <a:latin typeface="Helvetica" pitchFamily="32" charset="0"/>
              </a:rPr>
              <a:t>Masse chimique ou moyenne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Helvetica" pitchFamily="32" charset="0"/>
              </a:rPr>
              <a:t>c’est le barycentre des masses des pics constituant le profil isotopique c’est-à-dire la masse qui prend en compte la masse des éléments donnée par le tableau périodique (C=12,011).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014538" y="311150"/>
            <a:ext cx="4673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0000"/>
                </a:solidFill>
                <a:latin typeface="Arial" charset="0"/>
              </a:rPr>
              <a:t>Quelle masse mesure-t-on ?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430213" y="5000625"/>
            <a:ext cx="8285162" cy="140811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FF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66"/>
                </a:solidFill>
                <a:latin typeface="Arial" charset="0"/>
              </a:rPr>
              <a:t>La masse s ’exprime en Dalton (Da) </a:t>
            </a:r>
          </a:p>
          <a:p>
            <a:pPr eaLnBrk="0" hangingPunct="0">
              <a:lnSpc>
                <a:spcPct val="100000"/>
              </a:lnSpc>
              <a:buClr>
                <a:srgbClr val="FF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>
              <a:solidFill>
                <a:srgbClr val="FF0066"/>
              </a:solidFill>
              <a:latin typeface="Arial" charset="0"/>
            </a:endParaRPr>
          </a:p>
          <a:p>
            <a:pPr eaLnBrk="0" hangingPunct="0">
              <a:lnSpc>
                <a:spcPct val="100000"/>
              </a:lnSpc>
              <a:buClr>
                <a:srgbClr val="FF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66"/>
                </a:solidFill>
                <a:latin typeface="Arial" charset="0"/>
              </a:rPr>
              <a:t>Elle dépend de la résolution du spectromètre de masse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95388" y="1500188"/>
            <a:ext cx="2703512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Pic monoisotopique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882900" y="1981200"/>
            <a:ext cx="706438" cy="13176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601913" y="2054225"/>
            <a:ext cx="5684837" cy="3660775"/>
            <a:chOff x="1639" y="1294"/>
            <a:chExt cx="2384" cy="1181"/>
          </a:xfrm>
        </p:grpSpPr>
        <p:sp>
          <p:nvSpPr>
            <p:cNvPr id="19468" name="Line 5"/>
            <p:cNvSpPr>
              <a:spLocks noChangeShapeType="1"/>
            </p:cNvSpPr>
            <p:nvPr/>
          </p:nvSpPr>
          <p:spPr bwMode="auto">
            <a:xfrm>
              <a:off x="1639" y="2352"/>
              <a:ext cx="199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69" name="Line 6"/>
            <p:cNvSpPr>
              <a:spLocks noChangeShapeType="1"/>
            </p:cNvSpPr>
            <p:nvPr/>
          </p:nvSpPr>
          <p:spPr bwMode="auto">
            <a:xfrm flipV="1">
              <a:off x="1639" y="1293"/>
              <a:ext cx="1" cy="106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70" name="Line 7"/>
            <p:cNvSpPr>
              <a:spLocks noChangeShapeType="1"/>
            </p:cNvSpPr>
            <p:nvPr/>
          </p:nvSpPr>
          <p:spPr bwMode="auto">
            <a:xfrm>
              <a:off x="2126" y="1680"/>
              <a:ext cx="1" cy="67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71" name="Line 8"/>
            <p:cNvSpPr>
              <a:spLocks noChangeShapeType="1"/>
            </p:cNvSpPr>
            <p:nvPr/>
          </p:nvSpPr>
          <p:spPr bwMode="auto">
            <a:xfrm>
              <a:off x="2341" y="1344"/>
              <a:ext cx="1" cy="100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72" name="Line 9"/>
            <p:cNvSpPr>
              <a:spLocks noChangeShapeType="1"/>
            </p:cNvSpPr>
            <p:nvPr/>
          </p:nvSpPr>
          <p:spPr bwMode="auto">
            <a:xfrm>
              <a:off x="2540" y="1536"/>
              <a:ext cx="1" cy="81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73" name="Line 10"/>
            <p:cNvSpPr>
              <a:spLocks noChangeShapeType="1"/>
            </p:cNvSpPr>
            <p:nvPr/>
          </p:nvSpPr>
          <p:spPr bwMode="auto">
            <a:xfrm>
              <a:off x="2732" y="1872"/>
              <a:ext cx="1" cy="4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74" name="Line 11"/>
            <p:cNvSpPr>
              <a:spLocks noChangeShapeType="1"/>
            </p:cNvSpPr>
            <p:nvPr/>
          </p:nvSpPr>
          <p:spPr bwMode="auto">
            <a:xfrm>
              <a:off x="2924" y="2160"/>
              <a:ext cx="1" cy="19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75" name="Text Box 12"/>
            <p:cNvSpPr txBox="1">
              <a:spLocks noChangeArrowheads="1"/>
            </p:cNvSpPr>
            <p:nvPr/>
          </p:nvSpPr>
          <p:spPr bwMode="auto">
            <a:xfrm>
              <a:off x="3623" y="2186"/>
              <a:ext cx="401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m/z</a:t>
              </a:r>
            </a:p>
          </p:txBody>
        </p:sp>
      </p:grp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3544888" y="5500688"/>
            <a:ext cx="420687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3865563" y="5500688"/>
            <a:ext cx="706437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P+1</a:t>
            </a:r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4324350" y="5500688"/>
            <a:ext cx="70643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P+2</a:t>
            </a:r>
          </a:p>
        </p:txBody>
      </p: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4857750" y="5500688"/>
            <a:ext cx="70643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P+3</a:t>
            </a:r>
          </a:p>
        </p:txBody>
      </p: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5354638" y="1571625"/>
            <a:ext cx="2003425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Masse moyenne</a:t>
            </a:r>
          </a:p>
        </p:txBody>
      </p:sp>
      <p:sp>
        <p:nvSpPr>
          <p:cNvPr id="19466" name="Line 18"/>
          <p:cNvSpPr>
            <a:spLocks noChangeShapeType="1"/>
          </p:cNvSpPr>
          <p:nvPr/>
        </p:nvSpPr>
        <p:spPr bwMode="auto">
          <a:xfrm flipH="1">
            <a:off x="4572000" y="2000250"/>
            <a:ext cx="1000125" cy="7778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67" name="Text Box 20"/>
          <p:cNvSpPr txBox="1">
            <a:spLocks noChangeArrowheads="1"/>
          </p:cNvSpPr>
          <p:nvPr/>
        </p:nvSpPr>
        <p:spPr bwMode="auto">
          <a:xfrm>
            <a:off x="3521075" y="125413"/>
            <a:ext cx="25400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5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D0"/>
                </a:solidFill>
                <a:latin typeface="Arial" charset="0"/>
              </a:rPr>
              <a:t>Le profil isotopique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865313" y="214313"/>
            <a:ext cx="5349875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Pourquoi chercher à obtenir </a:t>
            </a:r>
          </a:p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un profil isotopique?</a:t>
            </a: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334963" y="1671638"/>
            <a:ext cx="4178300" cy="2633662"/>
            <a:chOff x="211" y="1053"/>
            <a:chExt cx="2632" cy="1659"/>
          </a:xfrm>
        </p:grpSpPr>
        <p:sp>
          <p:nvSpPr>
            <p:cNvPr id="20501" name="Text Box 3"/>
            <p:cNvSpPr txBox="1">
              <a:spLocks noChangeArrowheads="1"/>
            </p:cNvSpPr>
            <p:nvPr/>
          </p:nvSpPr>
          <p:spPr bwMode="auto">
            <a:xfrm>
              <a:off x="2443" y="2455"/>
              <a:ext cx="401" cy="2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m/z</a:t>
              </a:r>
            </a:p>
          </p:txBody>
        </p:sp>
        <p:sp>
          <p:nvSpPr>
            <p:cNvPr id="20502" name="Line 4"/>
            <p:cNvSpPr>
              <a:spLocks noChangeShapeType="1"/>
            </p:cNvSpPr>
            <p:nvPr/>
          </p:nvSpPr>
          <p:spPr bwMode="auto">
            <a:xfrm>
              <a:off x="454" y="2558"/>
              <a:ext cx="201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3" name="Line 5"/>
            <p:cNvSpPr>
              <a:spLocks noChangeShapeType="1"/>
            </p:cNvSpPr>
            <p:nvPr/>
          </p:nvSpPr>
          <p:spPr bwMode="auto">
            <a:xfrm flipV="1">
              <a:off x="454" y="1114"/>
              <a:ext cx="1" cy="144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4" name="Line 6"/>
            <p:cNvSpPr>
              <a:spLocks noChangeShapeType="1"/>
            </p:cNvSpPr>
            <p:nvPr/>
          </p:nvSpPr>
          <p:spPr bwMode="auto">
            <a:xfrm>
              <a:off x="1276" y="1324"/>
              <a:ext cx="1" cy="123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5" name="Text Box 7"/>
            <p:cNvSpPr txBox="1">
              <a:spLocks noChangeArrowheads="1"/>
            </p:cNvSpPr>
            <p:nvPr/>
          </p:nvSpPr>
          <p:spPr bwMode="auto">
            <a:xfrm rot="-5400000">
              <a:off x="-362" y="1627"/>
              <a:ext cx="1403" cy="2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7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Intensité relative</a:t>
              </a:r>
            </a:p>
          </p:txBody>
        </p:sp>
        <p:sp>
          <p:nvSpPr>
            <p:cNvPr id="20506" name="Line 8"/>
            <p:cNvSpPr>
              <a:spLocks noChangeShapeType="1"/>
            </p:cNvSpPr>
            <p:nvPr/>
          </p:nvSpPr>
          <p:spPr bwMode="auto">
            <a:xfrm>
              <a:off x="1543" y="2250"/>
              <a:ext cx="1" cy="30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7" name="Line 9"/>
            <p:cNvSpPr>
              <a:spLocks noChangeShapeType="1"/>
            </p:cNvSpPr>
            <p:nvPr/>
          </p:nvSpPr>
          <p:spPr bwMode="auto">
            <a:xfrm>
              <a:off x="1770" y="2455"/>
              <a:ext cx="1" cy="103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8318500" y="3897313"/>
            <a:ext cx="481013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m/z</a:t>
            </a:r>
          </a:p>
        </p:txBody>
      </p:sp>
      <p:sp>
        <p:nvSpPr>
          <p:cNvPr id="20485" name="Line 11"/>
          <p:cNvSpPr>
            <a:spLocks noChangeShapeType="1"/>
          </p:cNvSpPr>
          <p:nvPr/>
        </p:nvSpPr>
        <p:spPr bwMode="auto">
          <a:xfrm>
            <a:off x="5160963" y="4060825"/>
            <a:ext cx="3200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86" name="Line 12"/>
          <p:cNvSpPr>
            <a:spLocks noChangeShapeType="1"/>
          </p:cNvSpPr>
          <p:nvPr/>
        </p:nvSpPr>
        <p:spPr bwMode="auto">
          <a:xfrm flipV="1">
            <a:off x="5160963" y="1768475"/>
            <a:ext cx="1587" cy="23002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87" name="Line 13"/>
          <p:cNvSpPr>
            <a:spLocks noChangeShapeType="1"/>
          </p:cNvSpPr>
          <p:nvPr/>
        </p:nvSpPr>
        <p:spPr bwMode="auto">
          <a:xfrm>
            <a:off x="6467475" y="2101850"/>
            <a:ext cx="1588" cy="19605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8" name="Text Box 14"/>
          <p:cNvSpPr txBox="1">
            <a:spLocks noChangeArrowheads="1"/>
          </p:cNvSpPr>
          <p:nvPr/>
        </p:nvSpPr>
        <p:spPr bwMode="auto">
          <a:xfrm rot="-5400000">
            <a:off x="3810794" y="2604294"/>
            <a:ext cx="2236788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Intensité relative</a:t>
            </a:r>
          </a:p>
        </p:txBody>
      </p:sp>
      <p:sp>
        <p:nvSpPr>
          <p:cNvPr id="20489" name="Line 15"/>
          <p:cNvSpPr>
            <a:spLocks noChangeShapeType="1"/>
          </p:cNvSpPr>
          <p:nvPr/>
        </p:nvSpPr>
        <p:spPr bwMode="auto">
          <a:xfrm>
            <a:off x="6892925" y="3571875"/>
            <a:ext cx="1588" cy="4889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863600" y="4732338"/>
            <a:ext cx="25669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HO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Arial" charset="0"/>
              </a:rPr>
              <a:t>―CH</a:t>
            </a:r>
            <a:r>
              <a:rPr lang="en-GB" sz="1600" baseline="-33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Arial" charset="0"/>
              </a:rPr>
              <a:t>―CH</a:t>
            </a:r>
            <a:r>
              <a:rPr lang="en-GB" sz="1600" baseline="-33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Arial" charset="0"/>
              </a:rPr>
              <a:t>―OH</a:t>
            </a:r>
          </a:p>
        </p:txBody>
      </p:sp>
      <p:sp>
        <p:nvSpPr>
          <p:cNvPr id="20491" name="Text Box 18"/>
          <p:cNvSpPr txBox="1">
            <a:spLocks noChangeArrowheads="1"/>
          </p:cNvSpPr>
          <p:nvPr/>
        </p:nvSpPr>
        <p:spPr bwMode="auto">
          <a:xfrm>
            <a:off x="5922963" y="4670425"/>
            <a:ext cx="191611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CH</a:t>
            </a:r>
            <a:r>
              <a:rPr lang="en-GB" sz="1600" baseline="-33000">
                <a:solidFill>
                  <a:srgbClr val="000000"/>
                </a:solidFill>
              </a:rPr>
              <a:t>3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Arial" charset="0"/>
              </a:rPr>
              <a:t>―CH</a:t>
            </a:r>
            <a:r>
              <a:rPr lang="en-GB" sz="1600" baseline="-33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Arial" charset="0"/>
              </a:rPr>
              <a:t>―SH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/>
        </p:nvSpPr>
        <p:spPr bwMode="auto">
          <a:xfrm>
            <a:off x="1862138" y="4105275"/>
            <a:ext cx="3857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62</a:t>
            </a:r>
          </a:p>
        </p:txBody>
      </p:sp>
      <p:sp>
        <p:nvSpPr>
          <p:cNvPr id="20493" name="Text Box 20"/>
          <p:cNvSpPr txBox="1">
            <a:spLocks noChangeArrowheads="1"/>
          </p:cNvSpPr>
          <p:nvPr/>
        </p:nvSpPr>
        <p:spPr bwMode="auto">
          <a:xfrm>
            <a:off x="6302375" y="4094163"/>
            <a:ext cx="385763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62</a:t>
            </a:r>
          </a:p>
        </p:txBody>
      </p:sp>
      <p:sp>
        <p:nvSpPr>
          <p:cNvPr id="20494" name="Text Box 21"/>
          <p:cNvSpPr txBox="1">
            <a:spLocks noChangeArrowheads="1"/>
          </p:cNvSpPr>
          <p:nvPr/>
        </p:nvSpPr>
        <p:spPr bwMode="auto">
          <a:xfrm>
            <a:off x="2286000" y="3081338"/>
            <a:ext cx="385763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20495" name="Text Box 22"/>
          <p:cNvSpPr txBox="1">
            <a:spLocks noChangeArrowheads="1"/>
          </p:cNvSpPr>
          <p:nvPr/>
        </p:nvSpPr>
        <p:spPr bwMode="auto">
          <a:xfrm>
            <a:off x="2708275" y="3571875"/>
            <a:ext cx="385763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64</a:t>
            </a:r>
          </a:p>
        </p:txBody>
      </p:sp>
      <p:sp>
        <p:nvSpPr>
          <p:cNvPr id="20496" name="Text Box 23"/>
          <p:cNvSpPr txBox="1">
            <a:spLocks noChangeArrowheads="1"/>
          </p:cNvSpPr>
          <p:nvPr/>
        </p:nvSpPr>
        <p:spPr bwMode="auto">
          <a:xfrm>
            <a:off x="6694488" y="3232150"/>
            <a:ext cx="3857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20497" name="Text Box 24"/>
          <p:cNvSpPr txBox="1">
            <a:spLocks noChangeArrowheads="1"/>
          </p:cNvSpPr>
          <p:nvPr/>
        </p:nvSpPr>
        <p:spPr bwMode="auto">
          <a:xfrm>
            <a:off x="7116763" y="3055938"/>
            <a:ext cx="3857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64</a:t>
            </a:r>
          </a:p>
        </p:txBody>
      </p:sp>
      <p:sp>
        <p:nvSpPr>
          <p:cNvPr id="20498" name="Text Box 25"/>
          <p:cNvSpPr txBox="1">
            <a:spLocks noChangeArrowheads="1"/>
          </p:cNvSpPr>
          <p:nvPr/>
        </p:nvSpPr>
        <p:spPr bwMode="auto">
          <a:xfrm>
            <a:off x="5300663" y="5467350"/>
            <a:ext cx="3817937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solidFill>
                  <a:srgbClr val="FF00FF"/>
                </a:solidFill>
              </a:rPr>
              <a:t>m/z = 64 : 2 C</a:t>
            </a:r>
            <a:r>
              <a:rPr lang="en-GB" sz="2200" b="1" baseline="33000">
                <a:solidFill>
                  <a:srgbClr val="FF00FF"/>
                </a:solidFill>
              </a:rPr>
              <a:t>13</a:t>
            </a:r>
            <a:r>
              <a:rPr lang="en-GB" sz="2200" b="1">
                <a:solidFill>
                  <a:srgbClr val="FF00FF"/>
                </a:solidFill>
              </a:rPr>
              <a:t> ou 1 S</a:t>
            </a:r>
            <a:r>
              <a:rPr lang="en-GB" sz="2200" b="1" baseline="33000">
                <a:solidFill>
                  <a:srgbClr val="FF00FF"/>
                </a:solidFill>
              </a:rPr>
              <a:t>34 </a:t>
            </a:r>
            <a:r>
              <a:rPr lang="en-GB" sz="2200" b="1">
                <a:solidFill>
                  <a:srgbClr val="FF00FF"/>
                </a:solidFill>
              </a:rPr>
              <a:t>(4.2%)</a:t>
            </a:r>
          </a:p>
        </p:txBody>
      </p:sp>
      <p:sp>
        <p:nvSpPr>
          <p:cNvPr id="20499" name="Text Box 26"/>
          <p:cNvSpPr txBox="1">
            <a:spLocks noChangeArrowheads="1"/>
          </p:cNvSpPr>
          <p:nvPr/>
        </p:nvSpPr>
        <p:spPr bwMode="auto">
          <a:xfrm>
            <a:off x="427038" y="5451475"/>
            <a:ext cx="3878262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7000"/>
              </a:lnSpc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solidFill>
                  <a:srgbClr val="FF00FF"/>
                </a:solidFill>
              </a:rPr>
              <a:t>m/z = 64 : 2 C</a:t>
            </a:r>
            <a:r>
              <a:rPr lang="en-GB" sz="2200" b="1" baseline="33000">
                <a:solidFill>
                  <a:srgbClr val="FF00FF"/>
                </a:solidFill>
              </a:rPr>
              <a:t>13</a:t>
            </a:r>
            <a:r>
              <a:rPr lang="en-GB" sz="2200" b="1">
                <a:solidFill>
                  <a:srgbClr val="FF00FF"/>
                </a:solidFill>
              </a:rPr>
              <a:t> ou 1 O</a:t>
            </a:r>
            <a:r>
              <a:rPr lang="en-GB" sz="2200" b="1" baseline="33000">
                <a:solidFill>
                  <a:srgbClr val="FF00FF"/>
                </a:solidFill>
              </a:rPr>
              <a:t>18 </a:t>
            </a:r>
            <a:r>
              <a:rPr lang="en-GB" sz="2200" b="1">
                <a:solidFill>
                  <a:srgbClr val="FF00FF"/>
                </a:solidFill>
              </a:rPr>
              <a:t>(0.2%)</a:t>
            </a:r>
          </a:p>
        </p:txBody>
      </p:sp>
      <p:cxnSp>
        <p:nvCxnSpPr>
          <p:cNvPr id="20500" name="Connecteur droit 28"/>
          <p:cNvCxnSpPr>
            <a:cxnSpLocks noChangeShapeType="1"/>
          </p:cNvCxnSpPr>
          <p:nvPr/>
        </p:nvCxnSpPr>
        <p:spPr bwMode="auto">
          <a:xfrm rot="5400000">
            <a:off x="6965950" y="3751263"/>
            <a:ext cx="642937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"/>
            <a:ext cx="7772400" cy="523875"/>
          </a:xfrm>
        </p:spPr>
        <p:txBody>
          <a:bodyPr lIns="91440" tIns="45720" rIns="91440" bIns="45720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solidFill>
                  <a:srgbClr val="FF0000"/>
                </a:solidFill>
                <a:latin typeface="Arial" charset="0"/>
              </a:rPr>
              <a:t>Le spectromètre de masse</a:t>
            </a:r>
            <a:endParaRPr lang="en-GB" sz="2800" smtClean="0">
              <a:latin typeface="Arial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1438" y="2339975"/>
            <a:ext cx="1600200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Système</a:t>
            </a:r>
          </a:p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d'introduction</a:t>
            </a: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6840538" y="2339975"/>
            <a:ext cx="900112" cy="9001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519363" y="4062413"/>
            <a:ext cx="82804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3576638" y="1439863"/>
            <a:ext cx="2611437" cy="803275"/>
            <a:chOff x="3576638" y="1439863"/>
            <a:chExt cx="2611437" cy="803275"/>
          </a:xfrm>
        </p:grpSpPr>
        <p:sp>
          <p:nvSpPr>
            <p:cNvPr id="21529" name="AutoShape 9"/>
            <p:cNvSpPr>
              <a:spLocks/>
            </p:cNvSpPr>
            <p:nvPr/>
          </p:nvSpPr>
          <p:spPr bwMode="auto">
            <a:xfrm rot="-5400000">
              <a:off x="4702175" y="757238"/>
              <a:ext cx="360363" cy="2611437"/>
            </a:xfrm>
            <a:prstGeom prst="rightBrace">
              <a:avLst>
                <a:gd name="adj1" fmla="val 60389"/>
                <a:gd name="adj2" fmla="val 5000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30" name="Text Box 10"/>
            <p:cNvSpPr txBox="1">
              <a:spLocks noChangeArrowheads="1"/>
            </p:cNvSpPr>
            <p:nvPr/>
          </p:nvSpPr>
          <p:spPr bwMode="auto">
            <a:xfrm>
              <a:off x="4211638" y="1439863"/>
              <a:ext cx="1300162" cy="377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Sous vide</a:t>
              </a:r>
            </a:p>
          </p:txBody>
        </p:sp>
      </p:grpSp>
      <p:grpSp>
        <p:nvGrpSpPr>
          <p:cNvPr id="3" name="Groupe 21"/>
          <p:cNvGrpSpPr>
            <a:grpSpLocks/>
          </p:cNvGrpSpPr>
          <p:nvPr/>
        </p:nvGrpSpPr>
        <p:grpSpPr bwMode="auto">
          <a:xfrm>
            <a:off x="179388" y="2519363"/>
            <a:ext cx="2609850" cy="2093912"/>
            <a:chOff x="179388" y="2519363"/>
            <a:chExt cx="2609850" cy="2093912"/>
          </a:xfrm>
        </p:grpSpPr>
        <p:sp>
          <p:nvSpPr>
            <p:cNvPr id="21526" name="Text Box 4"/>
            <p:cNvSpPr txBox="1">
              <a:spLocks noChangeArrowheads="1"/>
            </p:cNvSpPr>
            <p:nvPr/>
          </p:nvSpPr>
          <p:spPr bwMode="auto">
            <a:xfrm>
              <a:off x="1800225" y="2519363"/>
              <a:ext cx="989013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Source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179388" y="3851275"/>
              <a:ext cx="2263775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Production d'ions 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en phase gazeuse</a:t>
              </a:r>
            </a:p>
          </p:txBody>
        </p:sp>
        <p:sp>
          <p:nvSpPr>
            <p:cNvPr id="21528" name="Line 12"/>
            <p:cNvSpPr>
              <a:spLocks noChangeShapeType="1"/>
            </p:cNvSpPr>
            <p:nvPr/>
          </p:nvSpPr>
          <p:spPr bwMode="auto">
            <a:xfrm flipV="1">
              <a:off x="1260475" y="3054350"/>
              <a:ext cx="720725" cy="7302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e 22"/>
          <p:cNvGrpSpPr>
            <a:grpSpLocks/>
          </p:cNvGrpSpPr>
          <p:nvPr/>
        </p:nvGrpSpPr>
        <p:grpSpPr bwMode="auto">
          <a:xfrm>
            <a:off x="2339975" y="2519363"/>
            <a:ext cx="2432050" cy="3060700"/>
            <a:chOff x="2339975" y="2519363"/>
            <a:chExt cx="2432050" cy="3060700"/>
          </a:xfrm>
        </p:grpSpPr>
        <p:sp>
          <p:nvSpPr>
            <p:cNvPr id="21523" name="Text Box 5"/>
            <p:cNvSpPr txBox="1">
              <a:spLocks noChangeArrowheads="1"/>
            </p:cNvSpPr>
            <p:nvPr/>
          </p:nvSpPr>
          <p:spPr bwMode="auto">
            <a:xfrm>
              <a:off x="3384550" y="2519363"/>
              <a:ext cx="1312863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Analyseur</a:t>
              </a:r>
            </a:p>
          </p:txBody>
        </p:sp>
        <p:sp>
          <p:nvSpPr>
            <p:cNvPr id="21524" name="Text Box 13"/>
            <p:cNvSpPr txBox="1">
              <a:spLocks noChangeArrowheads="1"/>
            </p:cNvSpPr>
            <p:nvPr/>
          </p:nvSpPr>
          <p:spPr bwMode="auto">
            <a:xfrm>
              <a:off x="2339975" y="4818063"/>
              <a:ext cx="243205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Séparation des ions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en fonction du m/z</a:t>
              </a:r>
            </a:p>
          </p:txBody>
        </p:sp>
        <p:sp>
          <p:nvSpPr>
            <p:cNvPr id="21525" name="Line 16"/>
            <p:cNvSpPr>
              <a:spLocks noChangeShapeType="1"/>
            </p:cNvSpPr>
            <p:nvPr/>
          </p:nvSpPr>
          <p:spPr bwMode="auto">
            <a:xfrm flipV="1">
              <a:off x="3419475" y="3055938"/>
              <a:ext cx="360363" cy="162877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23"/>
          <p:cNvGrpSpPr>
            <a:grpSpLocks/>
          </p:cNvGrpSpPr>
          <p:nvPr/>
        </p:nvGrpSpPr>
        <p:grpSpPr bwMode="auto">
          <a:xfrm>
            <a:off x="4643438" y="2519363"/>
            <a:ext cx="2374900" cy="1638300"/>
            <a:chOff x="4643438" y="2519363"/>
            <a:chExt cx="2374900" cy="1638300"/>
          </a:xfrm>
        </p:grpSpPr>
        <p:sp>
          <p:nvSpPr>
            <p:cNvPr id="21520" name="Text Box 6"/>
            <p:cNvSpPr txBox="1">
              <a:spLocks noChangeArrowheads="1"/>
            </p:cNvSpPr>
            <p:nvPr/>
          </p:nvSpPr>
          <p:spPr bwMode="auto">
            <a:xfrm>
              <a:off x="4932363" y="2519363"/>
              <a:ext cx="1285875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Détecteur</a:t>
              </a:r>
            </a:p>
          </p:txBody>
        </p:sp>
        <p:sp>
          <p:nvSpPr>
            <p:cNvPr id="21521" name="Text Box 14"/>
            <p:cNvSpPr txBox="1">
              <a:spLocks noChangeArrowheads="1"/>
            </p:cNvSpPr>
            <p:nvPr/>
          </p:nvSpPr>
          <p:spPr bwMode="auto">
            <a:xfrm>
              <a:off x="4643438" y="3779838"/>
              <a:ext cx="2374900" cy="377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Comptage des ions</a:t>
              </a:r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 flipH="1" flipV="1">
              <a:off x="5575300" y="3054350"/>
              <a:ext cx="188913" cy="7302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1617663" cy="146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e 24"/>
          <p:cNvGrpSpPr>
            <a:grpSpLocks/>
          </p:cNvGrpSpPr>
          <p:nvPr/>
        </p:nvGrpSpPr>
        <p:grpSpPr bwMode="auto">
          <a:xfrm>
            <a:off x="6300788" y="2519363"/>
            <a:ext cx="2871787" cy="3552825"/>
            <a:chOff x="6300788" y="2519363"/>
            <a:chExt cx="2871787" cy="3552825"/>
          </a:xfrm>
        </p:grpSpPr>
        <p:sp>
          <p:nvSpPr>
            <p:cNvPr id="21516" name="Text Box 7"/>
            <p:cNvSpPr txBox="1">
              <a:spLocks noChangeArrowheads="1"/>
            </p:cNvSpPr>
            <p:nvPr/>
          </p:nvSpPr>
          <p:spPr bwMode="auto">
            <a:xfrm>
              <a:off x="6480175" y="2519363"/>
              <a:ext cx="1570038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Enregistreur</a:t>
              </a:r>
            </a:p>
          </p:txBody>
        </p:sp>
        <p:sp>
          <p:nvSpPr>
            <p:cNvPr id="21517" name="Text Box 15"/>
            <p:cNvSpPr txBox="1">
              <a:spLocks noChangeArrowheads="1"/>
            </p:cNvSpPr>
            <p:nvPr/>
          </p:nvSpPr>
          <p:spPr bwMode="auto">
            <a:xfrm>
              <a:off x="6300788" y="5310188"/>
              <a:ext cx="2871787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Traitement du signal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Visualisation du spectre</a:t>
              </a:r>
            </a:p>
          </p:txBody>
        </p:sp>
        <p:sp>
          <p:nvSpPr>
            <p:cNvPr id="21518" name="Line 18"/>
            <p:cNvSpPr>
              <a:spLocks noChangeShapeType="1"/>
            </p:cNvSpPr>
            <p:nvPr/>
          </p:nvSpPr>
          <p:spPr bwMode="auto">
            <a:xfrm flipH="1" flipV="1">
              <a:off x="7429500" y="3071813"/>
              <a:ext cx="214313" cy="78581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151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86625" y="3857625"/>
              <a:ext cx="1611313" cy="1357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305050" y="357188"/>
            <a:ext cx="46958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Spectrométrie de masse: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571625" y="1387475"/>
            <a:ext cx="6018213" cy="511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1. Présentation générale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2. Instrumentation et principe de la mesure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		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2.1. les sources d'ions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2.2. les analyseurs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2.3. les détecteurs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2.4. Principe de la fragmentation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3. Le couplage LC – GC/MS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4. Applications</a:t>
            </a:r>
          </a:p>
        </p:txBody>
      </p:sp>
      <p:sp>
        <p:nvSpPr>
          <p:cNvPr id="4" name="Ellipse 3"/>
          <p:cNvSpPr/>
          <p:nvPr/>
        </p:nvSpPr>
        <p:spPr>
          <a:xfrm>
            <a:off x="1000125" y="3000375"/>
            <a:ext cx="7000875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"/>
            <a:ext cx="7772400" cy="523875"/>
          </a:xfrm>
        </p:spPr>
        <p:txBody>
          <a:bodyPr lIns="91440" tIns="45720" rIns="91440" bIns="45720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solidFill>
                  <a:srgbClr val="FF0000"/>
                </a:solidFill>
                <a:latin typeface="Arial" charset="0"/>
              </a:rPr>
              <a:t>Le spectromètre de masse</a:t>
            </a:r>
            <a:endParaRPr lang="en-GB" sz="2800" smtClean="0">
              <a:latin typeface="Arial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71438" y="2339975"/>
            <a:ext cx="1600200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Système</a:t>
            </a:r>
          </a:p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d'introduction</a:t>
            </a:r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6840538" y="2339975"/>
            <a:ext cx="900112" cy="9001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2519363" y="4062413"/>
            <a:ext cx="82804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558" name="Groupe 25"/>
          <p:cNvGrpSpPr>
            <a:grpSpLocks/>
          </p:cNvGrpSpPr>
          <p:nvPr/>
        </p:nvGrpSpPr>
        <p:grpSpPr bwMode="auto">
          <a:xfrm>
            <a:off x="3576638" y="1439863"/>
            <a:ext cx="2611437" cy="803275"/>
            <a:chOff x="3576638" y="1439863"/>
            <a:chExt cx="2611437" cy="803275"/>
          </a:xfrm>
        </p:grpSpPr>
        <p:sp>
          <p:nvSpPr>
            <p:cNvPr id="23578" name="AutoShape 9"/>
            <p:cNvSpPr>
              <a:spLocks/>
            </p:cNvSpPr>
            <p:nvPr/>
          </p:nvSpPr>
          <p:spPr bwMode="auto">
            <a:xfrm rot="-5400000">
              <a:off x="4702175" y="757238"/>
              <a:ext cx="360363" cy="2611437"/>
            </a:xfrm>
            <a:prstGeom prst="rightBrace">
              <a:avLst>
                <a:gd name="adj1" fmla="val 60389"/>
                <a:gd name="adj2" fmla="val 5000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79" name="Text Box 10"/>
            <p:cNvSpPr txBox="1">
              <a:spLocks noChangeArrowheads="1"/>
            </p:cNvSpPr>
            <p:nvPr/>
          </p:nvSpPr>
          <p:spPr bwMode="auto">
            <a:xfrm>
              <a:off x="4211638" y="1439863"/>
              <a:ext cx="1300162" cy="377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Sous vide</a:t>
              </a:r>
            </a:p>
          </p:txBody>
        </p:sp>
      </p:grpSp>
      <p:grpSp>
        <p:nvGrpSpPr>
          <p:cNvPr id="23559" name="Groupe 21"/>
          <p:cNvGrpSpPr>
            <a:grpSpLocks/>
          </p:cNvGrpSpPr>
          <p:nvPr/>
        </p:nvGrpSpPr>
        <p:grpSpPr bwMode="auto">
          <a:xfrm>
            <a:off x="179388" y="2519363"/>
            <a:ext cx="2609850" cy="2093912"/>
            <a:chOff x="179388" y="2519363"/>
            <a:chExt cx="2609850" cy="2093912"/>
          </a:xfrm>
        </p:grpSpPr>
        <p:sp>
          <p:nvSpPr>
            <p:cNvPr id="23575" name="Text Box 4"/>
            <p:cNvSpPr txBox="1">
              <a:spLocks noChangeArrowheads="1"/>
            </p:cNvSpPr>
            <p:nvPr/>
          </p:nvSpPr>
          <p:spPr bwMode="auto">
            <a:xfrm>
              <a:off x="1800225" y="2519363"/>
              <a:ext cx="989013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Source</a:t>
              </a:r>
            </a:p>
          </p:txBody>
        </p:sp>
        <p:sp>
          <p:nvSpPr>
            <p:cNvPr id="23576" name="Text Box 11"/>
            <p:cNvSpPr txBox="1">
              <a:spLocks noChangeArrowheads="1"/>
            </p:cNvSpPr>
            <p:nvPr/>
          </p:nvSpPr>
          <p:spPr bwMode="auto">
            <a:xfrm>
              <a:off x="179388" y="3851275"/>
              <a:ext cx="2263775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Production d'ions 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en phase gazeuse</a:t>
              </a:r>
            </a:p>
          </p:txBody>
        </p:sp>
        <p:sp>
          <p:nvSpPr>
            <p:cNvPr id="23577" name="Line 12"/>
            <p:cNvSpPr>
              <a:spLocks noChangeShapeType="1"/>
            </p:cNvSpPr>
            <p:nvPr/>
          </p:nvSpPr>
          <p:spPr bwMode="auto">
            <a:xfrm flipV="1">
              <a:off x="1260475" y="3054350"/>
              <a:ext cx="720725" cy="7302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560" name="Groupe 22"/>
          <p:cNvGrpSpPr>
            <a:grpSpLocks/>
          </p:cNvGrpSpPr>
          <p:nvPr/>
        </p:nvGrpSpPr>
        <p:grpSpPr bwMode="auto">
          <a:xfrm>
            <a:off x="2339975" y="2519363"/>
            <a:ext cx="2432050" cy="3060700"/>
            <a:chOff x="2339975" y="2519363"/>
            <a:chExt cx="2432050" cy="3060700"/>
          </a:xfrm>
        </p:grpSpPr>
        <p:sp>
          <p:nvSpPr>
            <p:cNvPr id="23572" name="Text Box 5"/>
            <p:cNvSpPr txBox="1">
              <a:spLocks noChangeArrowheads="1"/>
            </p:cNvSpPr>
            <p:nvPr/>
          </p:nvSpPr>
          <p:spPr bwMode="auto">
            <a:xfrm>
              <a:off x="3384550" y="2519363"/>
              <a:ext cx="1312863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Analyseur</a:t>
              </a:r>
            </a:p>
          </p:txBody>
        </p:sp>
        <p:sp>
          <p:nvSpPr>
            <p:cNvPr id="23573" name="Text Box 13"/>
            <p:cNvSpPr txBox="1">
              <a:spLocks noChangeArrowheads="1"/>
            </p:cNvSpPr>
            <p:nvPr/>
          </p:nvSpPr>
          <p:spPr bwMode="auto">
            <a:xfrm>
              <a:off x="2339975" y="4818063"/>
              <a:ext cx="243205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Séparation des ions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en fonction du m/z</a:t>
              </a:r>
            </a:p>
          </p:txBody>
        </p:sp>
        <p:sp>
          <p:nvSpPr>
            <p:cNvPr id="23574" name="Line 16"/>
            <p:cNvSpPr>
              <a:spLocks noChangeShapeType="1"/>
            </p:cNvSpPr>
            <p:nvPr/>
          </p:nvSpPr>
          <p:spPr bwMode="auto">
            <a:xfrm flipV="1">
              <a:off x="3419475" y="3055938"/>
              <a:ext cx="360363" cy="162877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561" name="Groupe 23"/>
          <p:cNvGrpSpPr>
            <a:grpSpLocks/>
          </p:cNvGrpSpPr>
          <p:nvPr/>
        </p:nvGrpSpPr>
        <p:grpSpPr bwMode="auto">
          <a:xfrm>
            <a:off x="4643438" y="2519363"/>
            <a:ext cx="2374900" cy="1638300"/>
            <a:chOff x="4643438" y="2519363"/>
            <a:chExt cx="2374900" cy="1638300"/>
          </a:xfrm>
        </p:grpSpPr>
        <p:sp>
          <p:nvSpPr>
            <p:cNvPr id="23569" name="Text Box 6"/>
            <p:cNvSpPr txBox="1">
              <a:spLocks noChangeArrowheads="1"/>
            </p:cNvSpPr>
            <p:nvPr/>
          </p:nvSpPr>
          <p:spPr bwMode="auto">
            <a:xfrm>
              <a:off x="4932363" y="2519363"/>
              <a:ext cx="1285875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Détecteur</a:t>
              </a:r>
            </a:p>
          </p:txBody>
        </p:sp>
        <p:sp>
          <p:nvSpPr>
            <p:cNvPr id="23570" name="Text Box 14"/>
            <p:cNvSpPr txBox="1">
              <a:spLocks noChangeArrowheads="1"/>
            </p:cNvSpPr>
            <p:nvPr/>
          </p:nvSpPr>
          <p:spPr bwMode="auto">
            <a:xfrm>
              <a:off x="4643438" y="3779838"/>
              <a:ext cx="2374900" cy="377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Comptage des ions</a:t>
              </a:r>
            </a:p>
          </p:txBody>
        </p:sp>
        <p:sp>
          <p:nvSpPr>
            <p:cNvPr id="23571" name="Line 17"/>
            <p:cNvSpPr>
              <a:spLocks noChangeShapeType="1"/>
            </p:cNvSpPr>
            <p:nvPr/>
          </p:nvSpPr>
          <p:spPr bwMode="auto">
            <a:xfrm flipH="1" flipV="1">
              <a:off x="5575300" y="3054350"/>
              <a:ext cx="188913" cy="7302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35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1617663" cy="146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3563" name="Groupe 24"/>
          <p:cNvGrpSpPr>
            <a:grpSpLocks/>
          </p:cNvGrpSpPr>
          <p:nvPr/>
        </p:nvGrpSpPr>
        <p:grpSpPr bwMode="auto">
          <a:xfrm>
            <a:off x="6300788" y="2519363"/>
            <a:ext cx="2871787" cy="3552825"/>
            <a:chOff x="6300788" y="2519363"/>
            <a:chExt cx="2871787" cy="3552825"/>
          </a:xfrm>
        </p:grpSpPr>
        <p:sp>
          <p:nvSpPr>
            <p:cNvPr id="23565" name="Text Box 7"/>
            <p:cNvSpPr txBox="1">
              <a:spLocks noChangeArrowheads="1"/>
            </p:cNvSpPr>
            <p:nvPr/>
          </p:nvSpPr>
          <p:spPr bwMode="auto">
            <a:xfrm>
              <a:off x="6480175" y="2519363"/>
              <a:ext cx="1570038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Enregistreur</a:t>
              </a:r>
            </a:p>
          </p:txBody>
        </p:sp>
        <p:sp>
          <p:nvSpPr>
            <p:cNvPr id="23566" name="Text Box 15"/>
            <p:cNvSpPr txBox="1">
              <a:spLocks noChangeArrowheads="1"/>
            </p:cNvSpPr>
            <p:nvPr/>
          </p:nvSpPr>
          <p:spPr bwMode="auto">
            <a:xfrm>
              <a:off x="6300788" y="5310188"/>
              <a:ext cx="2871787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Traitement du signal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Visualisation du spectre</a:t>
              </a:r>
            </a:p>
          </p:txBody>
        </p:sp>
        <p:sp>
          <p:nvSpPr>
            <p:cNvPr id="23567" name="Line 18"/>
            <p:cNvSpPr>
              <a:spLocks noChangeShapeType="1"/>
            </p:cNvSpPr>
            <p:nvPr/>
          </p:nvSpPr>
          <p:spPr bwMode="auto">
            <a:xfrm flipH="1" flipV="1">
              <a:off x="7429500" y="3071813"/>
              <a:ext cx="214313" cy="78581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356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86625" y="3857625"/>
              <a:ext cx="1611313" cy="1357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7" name="Ellipse 26"/>
          <p:cNvSpPr/>
          <p:nvPr/>
        </p:nvSpPr>
        <p:spPr>
          <a:xfrm>
            <a:off x="0" y="500063"/>
            <a:ext cx="3500438" cy="4357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81000" y="381000"/>
            <a:ext cx="8458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81000" y="1095375"/>
            <a:ext cx="8382000" cy="207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7325" algn="just">
              <a:lnSpc>
                <a:spcPct val="100000"/>
              </a:lnSpc>
              <a:spcBef>
                <a:spcPts val="1000"/>
              </a:spcBef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Il existe de nombreux types de sources</a:t>
            </a:r>
            <a:r>
              <a:rPr lang="en-GB" sz="1600" b="1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d’ions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et chacun de ces types de sources repose sur un principe physique différent.</a:t>
            </a:r>
          </a:p>
          <a:p>
            <a:pPr marL="187325"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 </a:t>
            </a:r>
          </a:p>
          <a:p>
            <a:pPr marL="187325" algn="just">
              <a:lnSpc>
                <a:spcPct val="100000"/>
              </a:lnSpc>
              <a:spcBef>
                <a:spcPts val="1000"/>
              </a:spcBef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principe physique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qui permet de volatiliser et d’ioniser un type de composé est choisi par l’opérateur en fonction des caractéristiques de la molécule à analyser. Les étapes de volatilisation et d’ionisation se font successivement ou simultanément selon le type de source.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42900" y="206375"/>
            <a:ext cx="8382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7325">
              <a:lnSpc>
                <a:spcPct val="100000"/>
              </a:lnSpc>
              <a:spcBef>
                <a:spcPts val="1500"/>
              </a:spcBef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La source d’ions : son rôle est de volatiliser et d’ioniser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4813" y="3571875"/>
            <a:ext cx="8382000" cy="221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7325" algn="just">
              <a:lnSpc>
                <a:spcPct val="100000"/>
              </a:lnSpc>
              <a:spcBef>
                <a:spcPts val="1000"/>
              </a:spcBef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Les critères de choix principaux sont:</a:t>
            </a:r>
          </a:p>
          <a:p>
            <a:pPr marL="187325"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charset="0"/>
              <a:buChar char="•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la volatilité et la stabilité thermique du composé à analyser</a:t>
            </a:r>
          </a:p>
          <a:p>
            <a:pPr marL="187325"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charset="0"/>
              <a:buChar char="•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les fonctions chimiques présentes et leur aptitude à induire une ionisation </a:t>
            </a:r>
          </a:p>
          <a:p>
            <a:pPr marL="187325"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charset="0"/>
              <a:buChar char="•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la taille des molécules</a:t>
            </a:r>
          </a:p>
          <a:p>
            <a:pPr marL="187325"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charset="0"/>
              <a:buChar char="•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les quantités de produit disponibles</a:t>
            </a:r>
          </a:p>
          <a:p>
            <a:pPr marL="187325"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charset="0"/>
              <a:buChar char="•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le type d’introduction souhaitée (directe ou en couplage chromatographique)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11175" y="1758950"/>
            <a:ext cx="6561138" cy="331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  <a:latin typeface="Arial" charset="0"/>
              </a:rPr>
              <a:t>Yannis FRANCOIS</a:t>
            </a: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Laboratoire de Dynamique et Structure Moléculaires par Spectrométrie de Masse</a:t>
            </a: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Tour de Chimie, 12ème étage</a:t>
            </a: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e-mail: yfrancois@unistra.fr</a:t>
            </a:r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892300" y="488950"/>
            <a:ext cx="5467350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>
                <a:solidFill>
                  <a:srgbClr val="FF0000"/>
                </a:solidFill>
                <a:latin typeface="Arial" charset="0"/>
                <a:cs typeface="Arial" charset="0"/>
              </a:rPr>
              <a:t>Différentes méthodes d'ionisation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36563" y="1500188"/>
            <a:ext cx="7513637" cy="444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algn="l"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Ionisation d'une molécule neutre par éjection ou capture d'un électron</a:t>
            </a:r>
          </a:p>
          <a:p>
            <a:pPr algn="l">
              <a:lnSpc>
                <a:spcPct val="93000"/>
              </a:lnSpc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3000"/>
              </a:lnSpc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A-B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+</a:t>
            </a:r>
            <a:r>
              <a:rPr lang="fr-FR" sz="2800" b="1" baseline="3000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algn="l">
              <a:lnSpc>
                <a:spcPct val="93000"/>
              </a:lnSpc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2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3000"/>
              </a:lnSpc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2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Ionisation par protonation ou déprotonation</a:t>
            </a:r>
          </a:p>
          <a:p>
            <a:pPr algn="l"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A-BH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+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ou A-B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-</a:t>
            </a:r>
          </a:p>
          <a:p>
            <a:pPr algn="l"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2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2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Ionisation par formation d'adduits (réaction ion-molécule)</a:t>
            </a:r>
          </a:p>
          <a:p>
            <a:pPr algn="l"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A-B-Na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+</a:t>
            </a:r>
          </a:p>
          <a:p>
            <a:pPr algn="l"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2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3000"/>
              </a:lnSpc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69900" y="2071688"/>
            <a:ext cx="8305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 De très nombreuses méthodes d’ionisation ont été inventées pour ioniser et volatiliser des  molécules de plus en plus fragiles, grandes et polaires.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004888" y="66675"/>
            <a:ext cx="7094537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Les sources d’ions se classent en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sources « dures » et en sources « douces »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9900" y="2701925"/>
            <a:ext cx="8305800" cy="145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 Les « </a:t>
            </a:r>
            <a:r>
              <a:rPr lang="en-GB" sz="16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ionisations dures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 » génèrent souvent des ions moléculaires, à </a:t>
            </a:r>
            <a:r>
              <a:rPr lang="en-GB" sz="1600">
                <a:solidFill>
                  <a:srgbClr val="3333CC"/>
                </a:solidFill>
                <a:latin typeface="Arial" charset="0"/>
                <a:cs typeface="Times New Roman" pitchFamily="16" charset="0"/>
              </a:rPr>
              <a:t>nombre impair d’électrons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, qui se </a:t>
            </a:r>
            <a:r>
              <a:rPr lang="en-GB" sz="16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fragmentent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beaucoup et parfois même totalement avant d’avoir eu le temps de sortir de la source.  Leurs fragments peuvent être analysés et donnent des informations de structures.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9900" y="4198938"/>
            <a:ext cx="8305800" cy="1957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 Les « </a:t>
            </a:r>
            <a:r>
              <a:rPr lang="en-GB" sz="16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ionisations douces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 » génèrent des ions moléculaires à </a:t>
            </a:r>
            <a:r>
              <a:rPr lang="en-GB" sz="1600">
                <a:solidFill>
                  <a:srgbClr val="3333CC"/>
                </a:solidFill>
                <a:latin typeface="Arial" charset="0"/>
                <a:cs typeface="Times New Roman" pitchFamily="16" charset="0"/>
              </a:rPr>
              <a:t>nombre pair d’électrons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, qui sont relativement stables et qui ont des durées de vie suffisantes pour traverser l’analyseur, arriver jusqu’au détecteur, et donc être mesurés.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752600" y="0"/>
            <a:ext cx="53340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3333CC"/>
                </a:solidFill>
                <a:latin typeface="Arial" charset="0"/>
              </a:rPr>
              <a:t>Sources d’ionisation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81000" y="1371600"/>
            <a:ext cx="86868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lnSpc>
                <a:spcPct val="10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Ionisation EI (Electronical Impact)				dure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>	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>Ionisation CI (Chemical Ionisation)		assez douce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0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		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>Ionisation FAB (Fast Atom Bombardment)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>								assez douce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>Ionisation LD (Laser Desorption)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/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FF0000"/>
                </a:solidFill>
                <a:latin typeface="Arial" charset="0"/>
              </a:rPr>
              <a:t>Ionisation ES (electrospray)</a:t>
            </a:r>
          </a:p>
          <a:p>
            <a:pPr algn="l">
              <a:lnSpc>
                <a:spcPct val="10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</a:rPr>
              <a:t>Ionisation APPI, APCI 				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</a:rPr>
              <a:t>								douce</a:t>
            </a:r>
            <a:br>
              <a:rPr lang="en-GB">
                <a:solidFill>
                  <a:srgbClr val="FF0000"/>
                </a:solidFill>
                <a:latin typeface="Arial" charset="0"/>
              </a:rPr>
            </a:br>
            <a:r>
              <a:rPr lang="en-GB" sz="800">
                <a:solidFill>
                  <a:srgbClr val="FF0000"/>
                </a:solidFill>
                <a:latin typeface="Arial" charset="0"/>
              </a:rPr>
              <a:t>		</a:t>
            </a:r>
            <a:r>
              <a:rPr lang="en-GB">
                <a:solidFill>
                  <a:srgbClr val="FF0000"/>
                </a:solidFill>
                <a:latin typeface="Arial" charset="0"/>
              </a:rPr>
              <a:t/>
            </a:r>
            <a:br>
              <a:rPr lang="en-GB">
                <a:solidFill>
                  <a:srgbClr val="FF0000"/>
                </a:solidFill>
                <a:latin typeface="Arial" charset="0"/>
              </a:rPr>
            </a:br>
            <a:r>
              <a:rPr lang="en-GB">
                <a:solidFill>
                  <a:srgbClr val="FF0000"/>
                </a:solidFill>
                <a:latin typeface="Arial" charset="0"/>
              </a:rPr>
              <a:t>Ionisation MALDI (Matrix Assisted		</a:t>
            </a:r>
          </a:p>
          <a:p>
            <a:pPr algn="l">
              <a:lnSpc>
                <a:spcPct val="10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</a:rPr>
              <a:t>Laser Desorption Ionisation)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/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2" name="AutoShape 3"/>
          <p:cNvSpPr>
            <a:spLocks/>
          </p:cNvSpPr>
          <p:nvPr/>
        </p:nvSpPr>
        <p:spPr bwMode="auto">
          <a:xfrm>
            <a:off x="6172200" y="2851150"/>
            <a:ext cx="228600" cy="1720850"/>
          </a:xfrm>
          <a:prstGeom prst="rightBrace">
            <a:avLst>
              <a:gd name="adj1" fmla="val 62731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53" name="AutoShape 4"/>
          <p:cNvSpPr>
            <a:spLocks/>
          </p:cNvSpPr>
          <p:nvPr/>
        </p:nvSpPr>
        <p:spPr bwMode="auto">
          <a:xfrm>
            <a:off x="5410200" y="47244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752600" y="152400"/>
            <a:ext cx="53340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3333CC"/>
                </a:solidFill>
                <a:latin typeface="Arial" charset="0"/>
              </a:rPr>
              <a:t>Sources d’ionisation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81000" y="1371600"/>
            <a:ext cx="86868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Ionisation EI (Electronical Impact)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/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>Ionisation CI (Chemical Ionisation)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/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>Ionisation FAB (Fast Atom Bombardment)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/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</a:rPr>
              <a:t>Ionisation LD (Laser Desorption)</a:t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</a:rPr>
              <a:t>Ionisation ES (electrospray)</a:t>
            </a:r>
            <a:br>
              <a:rPr lang="en-GB">
                <a:solidFill>
                  <a:srgbClr val="FF0000"/>
                </a:solidFill>
                <a:latin typeface="Arial" charset="0"/>
              </a:rPr>
            </a:br>
            <a:r>
              <a:rPr lang="en-GB">
                <a:solidFill>
                  <a:srgbClr val="FF0000"/>
                </a:solidFill>
                <a:latin typeface="Arial" charset="0"/>
              </a:rPr>
              <a:t/>
            </a:r>
            <a:br>
              <a:rPr lang="en-GB">
                <a:solidFill>
                  <a:srgbClr val="FF0000"/>
                </a:solidFill>
                <a:latin typeface="Arial" charset="0"/>
              </a:rPr>
            </a:br>
            <a:r>
              <a:rPr lang="en-GB">
                <a:solidFill>
                  <a:srgbClr val="FF0000"/>
                </a:solidFill>
                <a:latin typeface="Arial" charset="0"/>
              </a:rPr>
              <a:t>Ionisation MALDI (Matrix Assited</a:t>
            </a:r>
            <a:br>
              <a:rPr lang="en-GB">
                <a:solidFill>
                  <a:srgbClr val="FF0000"/>
                </a:solidFill>
                <a:latin typeface="Arial" charset="0"/>
              </a:rPr>
            </a:br>
            <a:r>
              <a:rPr lang="en-GB">
                <a:solidFill>
                  <a:srgbClr val="FF0000"/>
                </a:solidFill>
                <a:latin typeface="Arial" charset="0"/>
              </a:rPr>
              <a:t>Laser Desorption Ionisation)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/>
            </a:r>
            <a:br>
              <a:rPr lang="en-GB">
                <a:solidFill>
                  <a:srgbClr val="000000"/>
                </a:solidFill>
                <a:latin typeface="Arial" charset="0"/>
              </a:rPr>
            </a:b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6" name="AutoShape 3"/>
          <p:cNvSpPr>
            <a:spLocks/>
          </p:cNvSpPr>
          <p:nvPr/>
        </p:nvSpPr>
        <p:spPr bwMode="auto">
          <a:xfrm>
            <a:off x="5410200" y="15240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638800" y="1720850"/>
            <a:ext cx="29718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Petites molécules volatiles et non thermosensibles</a:t>
            </a:r>
          </a:p>
        </p:txBody>
      </p:sp>
      <p:sp>
        <p:nvSpPr>
          <p:cNvPr id="28678" name="AutoShape 5"/>
          <p:cNvSpPr>
            <a:spLocks/>
          </p:cNvSpPr>
          <p:nvPr/>
        </p:nvSpPr>
        <p:spPr bwMode="auto">
          <a:xfrm>
            <a:off x="6172200" y="2851150"/>
            <a:ext cx="228600" cy="1720850"/>
          </a:xfrm>
          <a:prstGeom prst="rightBrace">
            <a:avLst>
              <a:gd name="adj1" fmla="val 62731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6400800" y="3429000"/>
            <a:ext cx="2362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molécules &lt; 6000 Da</a:t>
            </a:r>
          </a:p>
        </p:txBody>
      </p:sp>
      <p:sp>
        <p:nvSpPr>
          <p:cNvPr id="28680" name="AutoShape 7"/>
          <p:cNvSpPr>
            <a:spLocks/>
          </p:cNvSpPr>
          <p:nvPr/>
        </p:nvSpPr>
        <p:spPr bwMode="auto">
          <a:xfrm>
            <a:off x="5410200" y="4643438"/>
            <a:ext cx="233363" cy="1490662"/>
          </a:xfrm>
          <a:prstGeom prst="rightBrace">
            <a:avLst>
              <a:gd name="adj1" fmla="val 44448"/>
              <a:gd name="adj2" fmla="val 50000"/>
            </a:avLst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5638800" y="4572000"/>
            <a:ext cx="3048000" cy="168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0000"/>
                </a:solidFill>
                <a:latin typeface="Arial" charset="0"/>
              </a:rPr>
              <a:t>Couplage LC-ES sur petites molécules non volatiles</a:t>
            </a:r>
          </a:p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0000"/>
                </a:solidFill>
                <a:latin typeface="Arial" charset="0"/>
              </a:rPr>
              <a:t>Biomolécules (1 300 kDa) et complexes non-covalents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206625" y="161925"/>
            <a:ext cx="4365625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900">
                <a:solidFill>
                  <a:srgbClr val="FF0000"/>
                </a:solidFill>
                <a:latin typeface="Arial" charset="0"/>
                <a:cs typeface="Arial" charset="0"/>
              </a:rPr>
              <a:t>L'impact électronique (EI)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71500" y="4838700"/>
            <a:ext cx="8477250" cy="201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 i="1">
                <a:solidFill>
                  <a:srgbClr val="000000"/>
                </a:solidFill>
                <a:latin typeface="Arial" charset="0"/>
                <a:cs typeface="Arial" charset="0"/>
              </a:rPr>
              <a:t>- 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un filament porté à haute T°C par passage d'un courant émet des e</a:t>
            </a:r>
            <a:r>
              <a:rPr lang="fr-FR" sz="1800" baseline="33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qui peuvent être accélérés par une certaine </a:t>
            </a:r>
            <a:r>
              <a:rPr lang="el-GR" sz="1800">
                <a:solidFill>
                  <a:srgbClr val="000000"/>
                </a:solidFill>
                <a:latin typeface="Arial" charset="0"/>
                <a:cs typeface="Arial" charset="0"/>
              </a:rPr>
              <a:t>Δ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V.</a:t>
            </a:r>
          </a:p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- E</a:t>
            </a:r>
            <a:r>
              <a:rPr lang="fr-FR" sz="1800" baseline="-33000">
                <a:solidFill>
                  <a:srgbClr val="000000"/>
                </a:solidFill>
                <a:latin typeface="Arial" charset="0"/>
                <a:cs typeface="Arial" charset="0"/>
              </a:rPr>
              <a:t>cin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des e</a:t>
            </a:r>
            <a:r>
              <a:rPr lang="fr-FR" sz="1800" baseline="33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influe sur le rendement d'ionisation et sur l'énergie d'excitation des ions formés</a:t>
            </a:r>
            <a:endParaRPr lang="fr-FR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60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			rendement optimal : faisceau d'e</a:t>
            </a:r>
            <a:r>
              <a:rPr lang="fr-FR" sz="1800" baseline="33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accéléré à 70eV			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785813"/>
            <a:ext cx="77152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206625" y="161925"/>
            <a:ext cx="4232275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>
                <a:solidFill>
                  <a:srgbClr val="FF0000"/>
                </a:solidFill>
                <a:latin typeface="Arial" charset="0"/>
                <a:cs typeface="Arial" charset="0"/>
              </a:rPr>
              <a:t>L'impact électronique (EI)</a:t>
            </a:r>
          </a:p>
        </p:txBody>
      </p:sp>
      <p:grpSp>
        <p:nvGrpSpPr>
          <p:cNvPr id="2" name="Groupe 5"/>
          <p:cNvGrpSpPr>
            <a:grpSpLocks/>
          </p:cNvGrpSpPr>
          <p:nvPr/>
        </p:nvGrpSpPr>
        <p:grpSpPr bwMode="auto">
          <a:xfrm>
            <a:off x="976313" y="4718050"/>
            <a:ext cx="7869237" cy="1354138"/>
            <a:chOff x="976321" y="4718139"/>
            <a:chExt cx="7868905" cy="1354067"/>
          </a:xfrm>
        </p:grpSpPr>
        <p:sp>
          <p:nvSpPr>
            <p:cNvPr id="30725" name="Text Box 3"/>
            <p:cNvSpPr txBox="1">
              <a:spLocks noChangeArrowheads="1"/>
            </p:cNvSpPr>
            <p:nvPr/>
          </p:nvSpPr>
          <p:spPr bwMode="auto">
            <a:xfrm>
              <a:off x="976321" y="4718139"/>
              <a:ext cx="7868905" cy="13540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>
              <a:spAutoFit/>
            </a:bodyPr>
            <a:lstStyle/>
            <a:p>
              <a:pPr algn="just"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Malgré cela, dans les conditions classiques:</a:t>
              </a:r>
            </a:p>
            <a:p>
              <a:pPr algn="just"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fr-FR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just"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	-faisceau d'e</a:t>
              </a:r>
              <a:r>
                <a:rPr lang="fr-FR" sz="1800" baseline="33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accéléré à 70eV			</a:t>
              </a:r>
              <a:r>
                <a:rPr lang="fr-FR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ion</a:t>
              </a: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sur 1000 molécules entrantes</a:t>
              </a:r>
            </a:p>
            <a:p>
              <a:pPr algn="just"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fr-FR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26" name="Line 4"/>
            <p:cNvSpPr>
              <a:spLocks noChangeShapeType="1"/>
            </p:cNvSpPr>
            <p:nvPr/>
          </p:nvSpPr>
          <p:spPr bwMode="auto">
            <a:xfrm>
              <a:off x="4286248" y="5575395"/>
              <a:ext cx="653760" cy="1441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fr-FR"/>
            </a:p>
          </p:txBody>
        </p:sp>
      </p:grpSp>
      <p:sp>
        <p:nvSpPr>
          <p:cNvPr id="30724" name="ZoneTexte 7"/>
          <p:cNvSpPr txBox="1">
            <a:spLocks noChangeArrowheads="1"/>
          </p:cNvSpPr>
          <p:nvPr/>
        </p:nvSpPr>
        <p:spPr bwMode="auto">
          <a:xfrm>
            <a:off x="1008063" y="1011238"/>
            <a:ext cx="79057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/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L’énergie des ions ionisants (70 eV) correspond à un compromis:</a:t>
            </a:r>
          </a:p>
          <a:p>
            <a:pPr algn="just"/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00000"/>
              </a:lnSpc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- E&lt;70 eV, peu de molécules ionisées et les molécules ayant moins d’énergie interne se fragmentent peu: peu de sensibilité et peu d’informations structurales</a:t>
            </a:r>
          </a:p>
          <a:p>
            <a:pPr algn="just">
              <a:lnSpc>
                <a:spcPct val="100000"/>
              </a:lnSpc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00000"/>
              </a:lnSpc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-E&gt;70 eV: le courant ionique atteint un seuil et beaucoup de fragmentations secondaires difficiles à interpréter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206625" y="161925"/>
            <a:ext cx="4365625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2900">
                <a:solidFill>
                  <a:srgbClr val="FF0000"/>
                </a:solidFill>
                <a:latin typeface="Arial" charset="0"/>
                <a:cs typeface="Arial" charset="0"/>
              </a:rPr>
              <a:t>L'impact électronique (EI)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9850" y="1012825"/>
            <a:ext cx="2447925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Exemple de l'acétone</a:t>
            </a:r>
            <a:r>
              <a:rPr lang="fr-FR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2063" y="849313"/>
            <a:ext cx="968375" cy="69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6848475" y="4278313"/>
            <a:ext cx="660400" cy="40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m/z</a:t>
            </a: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 flipH="1">
            <a:off x="5708650" y="2155825"/>
            <a:ext cx="338138" cy="4889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6040438" y="1992313"/>
            <a:ext cx="2511425" cy="82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  <a:cs typeface="Arial" charset="0"/>
              </a:rPr>
              <a:t>Pic moléculaire à</a:t>
            </a:r>
          </a:p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  <a:cs typeface="Arial" charset="0"/>
              </a:rPr>
              <a:t>m/z = 58</a:t>
            </a:r>
          </a:p>
        </p:txBody>
      </p:sp>
      <p:grpSp>
        <p:nvGrpSpPr>
          <p:cNvPr id="31752" name="Group 7"/>
          <p:cNvGrpSpPr>
            <a:grpSpLocks/>
          </p:cNvGrpSpPr>
          <p:nvPr/>
        </p:nvGrpSpPr>
        <p:grpSpPr bwMode="auto">
          <a:xfrm>
            <a:off x="3805238" y="2149475"/>
            <a:ext cx="2725737" cy="2503488"/>
            <a:chOff x="2643" y="1493"/>
            <a:chExt cx="1892" cy="1738"/>
          </a:xfrm>
        </p:grpSpPr>
        <p:sp>
          <p:nvSpPr>
            <p:cNvPr id="31759" name="Line 8"/>
            <p:cNvSpPr>
              <a:spLocks noChangeShapeType="1"/>
            </p:cNvSpPr>
            <p:nvPr/>
          </p:nvSpPr>
          <p:spPr bwMode="auto">
            <a:xfrm>
              <a:off x="2948" y="3084"/>
              <a:ext cx="158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60" name="Line 9"/>
            <p:cNvSpPr>
              <a:spLocks noChangeShapeType="1"/>
            </p:cNvSpPr>
            <p:nvPr/>
          </p:nvSpPr>
          <p:spPr bwMode="auto">
            <a:xfrm flipV="1">
              <a:off x="2948" y="1493"/>
              <a:ext cx="1" cy="159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61" name="Line 10"/>
            <p:cNvSpPr>
              <a:spLocks noChangeShapeType="1"/>
            </p:cNvSpPr>
            <p:nvPr/>
          </p:nvSpPr>
          <p:spPr bwMode="auto">
            <a:xfrm>
              <a:off x="3855" y="1723"/>
              <a:ext cx="1" cy="1361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62" name="Text Box 11"/>
            <p:cNvSpPr txBox="1">
              <a:spLocks noChangeArrowheads="1"/>
            </p:cNvSpPr>
            <p:nvPr/>
          </p:nvSpPr>
          <p:spPr bwMode="auto">
            <a:xfrm rot="-5400000">
              <a:off x="1944" y="2247"/>
              <a:ext cx="1683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>
                  <a:solidFill>
                    <a:srgbClr val="000000"/>
                  </a:solidFill>
                  <a:latin typeface="Arial" charset="0"/>
                  <a:cs typeface="Arial" charset="0"/>
                </a:rPr>
                <a:t>Intensité relative</a:t>
              </a:r>
            </a:p>
          </p:txBody>
        </p:sp>
      </p:grpSp>
      <p:pic>
        <p:nvPicPr>
          <p:cNvPr id="3175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2039938"/>
            <a:ext cx="1819275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406400" y="4857750"/>
            <a:ext cx="8658225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La notation  </a:t>
            </a:r>
            <a:r>
              <a:rPr lang="fr-FR" sz="1800" b="1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fr-FR" sz="2200" b="1" baseline="33000">
                <a:solidFill>
                  <a:srgbClr val="000000"/>
                </a:solidFill>
                <a:latin typeface="Arial" charset="0"/>
                <a:cs typeface="Arial" charset="0"/>
              </a:rPr>
              <a:t>+</a:t>
            </a:r>
            <a:r>
              <a:rPr lang="fr-FR" sz="3600" b="1" baseline="330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signifie qu'il s'agit de la molécule entière après perte d'un électron.</a:t>
            </a:r>
          </a:p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Elle est chargée positivement comporte un électron libre non apparié.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2643188" y="6000750"/>
            <a:ext cx="382905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  <a:cs typeface="Arial" charset="0"/>
              </a:rPr>
              <a:t>Il s'agit de </a:t>
            </a:r>
            <a:r>
              <a:rPr lang="fr-FR">
                <a:solidFill>
                  <a:srgbClr val="FF00FF"/>
                </a:solidFill>
                <a:latin typeface="Arial" charset="0"/>
                <a:cs typeface="Arial" charset="0"/>
              </a:rPr>
              <a:t>l'ion moléculaire</a:t>
            </a:r>
          </a:p>
        </p:txBody>
      </p:sp>
      <p:pic>
        <p:nvPicPr>
          <p:cNvPr id="3175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808038"/>
            <a:ext cx="109537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0663" y="785813"/>
            <a:ext cx="1476375" cy="107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8" name="Line 9"/>
          <p:cNvSpPr>
            <a:spLocks noChangeShapeType="1"/>
          </p:cNvSpPr>
          <p:nvPr/>
        </p:nvSpPr>
        <p:spPr bwMode="auto">
          <a:xfrm>
            <a:off x="5491163" y="1362075"/>
            <a:ext cx="900112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7572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ZoneTexte 1"/>
          <p:cNvSpPr txBox="1">
            <a:spLocks noChangeArrowheads="1"/>
          </p:cNvSpPr>
          <p:nvPr/>
        </p:nvSpPr>
        <p:spPr bwMode="auto">
          <a:xfrm>
            <a:off x="3101975" y="142875"/>
            <a:ext cx="29400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Arial" charset="0"/>
                <a:cs typeface="Arial" charset="0"/>
              </a:rPr>
              <a:t>Exemple spectre EI:</a:t>
            </a: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2772" name="Connecteur droit 8"/>
          <p:cNvCxnSpPr>
            <a:cxnSpLocks noChangeShapeType="1"/>
          </p:cNvCxnSpPr>
          <p:nvPr/>
        </p:nvCxnSpPr>
        <p:spPr bwMode="auto">
          <a:xfrm>
            <a:off x="1500188" y="1928813"/>
            <a:ext cx="2571750" cy="158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7572375" y="1000125"/>
            <a:ext cx="788988" cy="4032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1638" algn="l"/>
                <a:tab pos="808038" algn="l"/>
                <a:tab pos="1216025" algn="l"/>
                <a:tab pos="1624013" algn="l"/>
                <a:tab pos="2030413" algn="l"/>
                <a:tab pos="2438400" algn="l"/>
                <a:tab pos="2846388" algn="l"/>
                <a:tab pos="3254375" algn="l"/>
                <a:tab pos="3660775" algn="l"/>
                <a:tab pos="4068763" algn="l"/>
                <a:tab pos="4476750" algn="l"/>
                <a:tab pos="4887913" algn="l"/>
                <a:tab pos="5291138" algn="l"/>
                <a:tab pos="5699125" algn="l"/>
                <a:tab pos="6107113" algn="l"/>
                <a:tab pos="6513513" algn="l"/>
                <a:tab pos="6921500" algn="l"/>
                <a:tab pos="7329488" algn="l"/>
                <a:tab pos="7735888" algn="l"/>
                <a:tab pos="8143875" algn="l"/>
                <a:tab pos="8531225" algn="l"/>
                <a:tab pos="8553450" algn="l"/>
                <a:tab pos="8959850" algn="l"/>
                <a:tab pos="9367838" algn="l"/>
                <a:tab pos="9777413" algn="l"/>
                <a:tab pos="9779000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fr-FR" sz="2000" baseline="30000">
                <a:solidFill>
                  <a:srgbClr val="000000"/>
                </a:solidFill>
                <a:latin typeface="Arial" charset="0"/>
                <a:cs typeface="Arial" charset="0"/>
              </a:rPr>
              <a:t>+</a:t>
            </a:r>
            <a:r>
              <a:rPr lang="fr-FR" sz="3600" baseline="300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6786563" y="1928813"/>
            <a:ext cx="857250" cy="323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1638" algn="l"/>
                <a:tab pos="808038" algn="l"/>
                <a:tab pos="1216025" algn="l"/>
                <a:tab pos="1624013" algn="l"/>
                <a:tab pos="2030413" algn="l"/>
                <a:tab pos="2438400" algn="l"/>
                <a:tab pos="2846388" algn="l"/>
                <a:tab pos="3254375" algn="l"/>
                <a:tab pos="3660775" algn="l"/>
                <a:tab pos="4068763" algn="l"/>
                <a:tab pos="4476750" algn="l"/>
                <a:tab pos="4887913" algn="l"/>
                <a:tab pos="5291138" algn="l"/>
                <a:tab pos="5699125" algn="l"/>
                <a:tab pos="6107113" algn="l"/>
                <a:tab pos="6513513" algn="l"/>
                <a:tab pos="6921500" algn="l"/>
                <a:tab pos="7329488" algn="l"/>
                <a:tab pos="7735888" algn="l"/>
                <a:tab pos="8143875" algn="l"/>
                <a:tab pos="8531225" algn="l"/>
                <a:tab pos="8553450" algn="l"/>
                <a:tab pos="8959850" algn="l"/>
                <a:tab pos="9367838" algn="l"/>
                <a:tab pos="9777413" algn="l"/>
                <a:tab pos="9779000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M-OH</a:t>
            </a:r>
            <a:endParaRPr lang="fr-FR" sz="1800" baseline="30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75" name="Text Box 3"/>
          <p:cNvSpPr txBox="1">
            <a:spLocks noChangeArrowheads="1"/>
          </p:cNvSpPr>
          <p:nvPr/>
        </p:nvSpPr>
        <p:spPr bwMode="auto">
          <a:xfrm>
            <a:off x="5426075" y="1928813"/>
            <a:ext cx="1003300" cy="323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1638" algn="l"/>
                <a:tab pos="808038" algn="l"/>
                <a:tab pos="1216025" algn="l"/>
                <a:tab pos="1624013" algn="l"/>
                <a:tab pos="2030413" algn="l"/>
                <a:tab pos="2438400" algn="l"/>
                <a:tab pos="2846388" algn="l"/>
                <a:tab pos="3254375" algn="l"/>
                <a:tab pos="3660775" algn="l"/>
                <a:tab pos="4068763" algn="l"/>
                <a:tab pos="4476750" algn="l"/>
                <a:tab pos="4887913" algn="l"/>
                <a:tab pos="5291138" algn="l"/>
                <a:tab pos="5699125" algn="l"/>
                <a:tab pos="6107113" algn="l"/>
                <a:tab pos="6513513" algn="l"/>
                <a:tab pos="6921500" algn="l"/>
                <a:tab pos="7329488" algn="l"/>
                <a:tab pos="7735888" algn="l"/>
                <a:tab pos="8143875" algn="l"/>
                <a:tab pos="8531225" algn="l"/>
                <a:tab pos="8553450" algn="l"/>
                <a:tab pos="8959850" algn="l"/>
                <a:tab pos="9367838" algn="l"/>
                <a:tab pos="9777413" algn="l"/>
                <a:tab pos="9779000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M-NO</a:t>
            </a:r>
            <a:r>
              <a:rPr lang="fr-FR" sz="1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2776" name="Text Box 3"/>
          <p:cNvSpPr txBox="1">
            <a:spLocks noChangeArrowheads="1"/>
          </p:cNvSpPr>
          <p:nvPr/>
        </p:nvSpPr>
        <p:spPr bwMode="auto">
          <a:xfrm>
            <a:off x="4572000" y="1571625"/>
            <a:ext cx="1143000" cy="323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1638" algn="l"/>
                <a:tab pos="808038" algn="l"/>
                <a:tab pos="1216025" algn="l"/>
                <a:tab pos="1624013" algn="l"/>
                <a:tab pos="2030413" algn="l"/>
                <a:tab pos="2438400" algn="l"/>
                <a:tab pos="2846388" algn="l"/>
                <a:tab pos="3254375" algn="l"/>
                <a:tab pos="3660775" algn="l"/>
                <a:tab pos="4068763" algn="l"/>
                <a:tab pos="4476750" algn="l"/>
                <a:tab pos="4887913" algn="l"/>
                <a:tab pos="5291138" algn="l"/>
                <a:tab pos="5699125" algn="l"/>
                <a:tab pos="6107113" algn="l"/>
                <a:tab pos="6513513" algn="l"/>
                <a:tab pos="6921500" algn="l"/>
                <a:tab pos="7329488" algn="l"/>
                <a:tab pos="7735888" algn="l"/>
                <a:tab pos="8143875" algn="l"/>
                <a:tab pos="8531225" algn="l"/>
                <a:tab pos="8553450" algn="l"/>
                <a:tab pos="8959850" algn="l"/>
                <a:tab pos="9367838" algn="l"/>
                <a:tab pos="9777413" algn="l"/>
                <a:tab pos="9779000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107-HO</a:t>
            </a:r>
            <a:r>
              <a:rPr lang="fr-FR" sz="1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2777" name="Text Box 3"/>
          <p:cNvSpPr txBox="1">
            <a:spLocks noChangeArrowheads="1"/>
          </p:cNvSpPr>
          <p:nvPr/>
        </p:nvSpPr>
        <p:spPr bwMode="auto">
          <a:xfrm>
            <a:off x="3643313" y="857250"/>
            <a:ext cx="1357312" cy="323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1638" algn="l"/>
                <a:tab pos="808038" algn="l"/>
                <a:tab pos="1216025" algn="l"/>
                <a:tab pos="1624013" algn="l"/>
                <a:tab pos="2030413" algn="l"/>
                <a:tab pos="2438400" algn="l"/>
                <a:tab pos="2846388" algn="l"/>
                <a:tab pos="3254375" algn="l"/>
                <a:tab pos="3660775" algn="l"/>
                <a:tab pos="4068763" algn="l"/>
                <a:tab pos="4476750" algn="l"/>
                <a:tab pos="4887913" algn="l"/>
                <a:tab pos="5291138" algn="l"/>
                <a:tab pos="5699125" algn="l"/>
                <a:tab pos="6107113" algn="l"/>
                <a:tab pos="6513513" algn="l"/>
                <a:tab pos="6921500" algn="l"/>
                <a:tab pos="7329488" algn="l"/>
                <a:tab pos="7735888" algn="l"/>
                <a:tab pos="8143875" algn="l"/>
                <a:tab pos="8531225" algn="l"/>
                <a:tab pos="8553450" algn="l"/>
                <a:tab pos="8959850" algn="l"/>
                <a:tab pos="9367838" algn="l"/>
                <a:tab pos="9777413" algn="l"/>
                <a:tab pos="9779000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107-CH</a:t>
            </a:r>
            <a:r>
              <a:rPr lang="fr-FR" sz="1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=O</a:t>
            </a:r>
            <a:endParaRPr lang="fr-FR" sz="1800" baseline="-25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535113" y="320675"/>
            <a:ext cx="62261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Arial" charset="0"/>
              </a:rPr>
              <a:t>La source par ionisation chimique (CI)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714375" y="928688"/>
            <a:ext cx="7591425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Complémentaire de l'impact électronique car produit des ions avec un faible excès d'énergie</a:t>
            </a:r>
          </a:p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					</a:t>
            </a:r>
            <a:r>
              <a:rPr lang="fr-FR" sz="1800">
                <a:solidFill>
                  <a:srgbClr val="FF00FF"/>
                </a:solidFill>
                <a:latin typeface="Arial" charset="0"/>
                <a:cs typeface="Arial" charset="0"/>
              </a:rPr>
              <a:t>peu de fragmentation</a:t>
            </a:r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1143000" y="2000250"/>
            <a:ext cx="114300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46125" y="3495675"/>
            <a:ext cx="7864475" cy="135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Ionisation se fait par collision entre les molécules </a:t>
            </a:r>
            <a:r>
              <a:rPr lang="fr-FR" sz="1800">
                <a:solidFill>
                  <a:srgbClr val="FF00FF"/>
                </a:solidFill>
                <a:latin typeface="Arial" charset="0"/>
                <a:cs typeface="Arial" charset="0"/>
              </a:rPr>
              <a:t>gazeuses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de l'échantillon</a:t>
            </a:r>
          </a:p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et des ions primaires d'un </a:t>
            </a:r>
            <a:r>
              <a:rPr lang="fr-FR" sz="1800">
                <a:solidFill>
                  <a:srgbClr val="FF00FF"/>
                </a:solidFill>
                <a:latin typeface="Arial" charset="0"/>
                <a:cs typeface="Arial" charset="0"/>
              </a:rPr>
              <a:t>gaz réactif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présent dans la source: </a:t>
            </a:r>
          </a:p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l'ionisation se fait donc par </a:t>
            </a:r>
            <a:r>
              <a:rPr lang="fr-FR" sz="1800">
                <a:solidFill>
                  <a:srgbClr val="FF00FF"/>
                </a:solidFill>
                <a:latin typeface="Arial" charset="0"/>
                <a:cs typeface="Arial" charset="0"/>
              </a:rPr>
              <a:t>collisions ion - molécule</a:t>
            </a: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488950" y="5159375"/>
            <a:ext cx="8328025" cy="1320800"/>
            <a:chOff x="489601" y="5160062"/>
            <a:chExt cx="8327520" cy="1320785"/>
          </a:xfrm>
        </p:grpSpPr>
        <p:sp>
          <p:nvSpPr>
            <p:cNvPr id="33802" name="Text Box 5"/>
            <p:cNvSpPr txBox="1">
              <a:spLocks noChangeArrowheads="1"/>
            </p:cNvSpPr>
            <p:nvPr/>
          </p:nvSpPr>
          <p:spPr bwMode="auto">
            <a:xfrm>
              <a:off x="816481" y="5308398"/>
              <a:ext cx="7364279" cy="417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01638" algn="l"/>
                  <a:tab pos="808038" algn="l"/>
                  <a:tab pos="1216025" algn="l"/>
                  <a:tab pos="1624013" algn="l"/>
                  <a:tab pos="2030413" algn="l"/>
                  <a:tab pos="2438400" algn="l"/>
                  <a:tab pos="2846388" algn="l"/>
                  <a:tab pos="3254375" algn="l"/>
                  <a:tab pos="3660775" algn="l"/>
                  <a:tab pos="4068763" algn="l"/>
                  <a:tab pos="4476750" algn="l"/>
                  <a:tab pos="4887913" algn="l"/>
                  <a:tab pos="5291138" algn="l"/>
                  <a:tab pos="5699125" algn="l"/>
                  <a:tab pos="6107113" algn="l"/>
                  <a:tab pos="6513513" algn="l"/>
                  <a:tab pos="6921500" algn="l"/>
                  <a:tab pos="7329488" algn="l"/>
                  <a:tab pos="7735888" algn="l"/>
                  <a:tab pos="8143875" algn="l"/>
                  <a:tab pos="8145463" algn="l"/>
                  <a:tab pos="8553450" algn="l"/>
                  <a:tab pos="8959850" algn="l"/>
                  <a:tab pos="9367838" algn="l"/>
                  <a:tab pos="9777413" algn="l"/>
                  <a:tab pos="9779000" algn="l"/>
                </a:tabLst>
              </a:pPr>
              <a:r>
                <a:rPr lang="fr-FR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GH				GH</a:t>
              </a:r>
              <a:r>
                <a:rPr lang="fr-FR" sz="2000" baseline="33000">
                  <a:solidFill>
                    <a:srgbClr val="000000"/>
                  </a:solidFill>
                  <a:latin typeface="Arial" charset="0"/>
                  <a:cs typeface="Arial" charset="0"/>
                </a:rPr>
                <a:t>+</a:t>
              </a:r>
              <a:r>
                <a:rPr lang="fr-FR" sz="3200" b="1" baseline="33000">
                  <a:solidFill>
                    <a:srgbClr val="000000"/>
                  </a:solidFill>
                  <a:latin typeface="Arial" charset="0"/>
                  <a:cs typeface="Arial" charset="0"/>
                </a:rPr>
                <a:t>.</a:t>
              </a:r>
              <a:r>
                <a:rPr lang="fr-FR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				GH</a:t>
              </a:r>
              <a:r>
                <a:rPr lang="fr-FR" sz="2000" baseline="33000">
                  <a:solidFill>
                    <a:srgbClr val="000000"/>
                  </a:solidFill>
                  <a:latin typeface="Arial" charset="0"/>
                  <a:cs typeface="Arial" charset="0"/>
                </a:rPr>
                <a:t>+</a:t>
              </a:r>
              <a:r>
                <a:rPr lang="fr-FR" sz="3200" b="1" baseline="33000">
                  <a:solidFill>
                    <a:srgbClr val="000000"/>
                  </a:solidFill>
                  <a:latin typeface="Arial" charset="0"/>
                  <a:cs typeface="Arial" charset="0"/>
                </a:rPr>
                <a:t>.</a:t>
              </a:r>
              <a:r>
                <a:rPr lang="fr-FR" sz="2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+ M				MH</a:t>
              </a:r>
              <a:r>
                <a:rPr lang="fr-FR" sz="2000" baseline="33000">
                  <a:solidFill>
                    <a:srgbClr val="000000"/>
                  </a:solidFill>
                  <a:latin typeface="Arial" charset="0"/>
                  <a:cs typeface="Arial" charset="0"/>
                </a:rPr>
                <a:t>+</a:t>
              </a:r>
              <a:r>
                <a:rPr lang="fr-FR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 + G </a:t>
              </a:r>
            </a:p>
          </p:txBody>
        </p:sp>
        <p:sp>
          <p:nvSpPr>
            <p:cNvPr id="33803" name="Line 6"/>
            <p:cNvSpPr>
              <a:spLocks noChangeShapeType="1"/>
            </p:cNvSpPr>
            <p:nvPr/>
          </p:nvSpPr>
          <p:spPr bwMode="auto">
            <a:xfrm>
              <a:off x="1356938" y="5499261"/>
              <a:ext cx="1143360" cy="1441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fr-FR"/>
            </a:p>
          </p:txBody>
        </p:sp>
        <p:sp>
          <p:nvSpPr>
            <p:cNvPr id="33804" name="Line 7"/>
            <p:cNvSpPr>
              <a:spLocks noChangeShapeType="1"/>
            </p:cNvSpPr>
            <p:nvPr/>
          </p:nvSpPr>
          <p:spPr bwMode="auto">
            <a:xfrm>
              <a:off x="5747041" y="5500702"/>
              <a:ext cx="1143360" cy="1441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fr-FR"/>
            </a:p>
          </p:txBody>
        </p:sp>
        <p:sp>
          <p:nvSpPr>
            <p:cNvPr id="33805" name="Text Box 8"/>
            <p:cNvSpPr txBox="1">
              <a:spLocks noChangeArrowheads="1"/>
            </p:cNvSpPr>
            <p:nvPr/>
          </p:nvSpPr>
          <p:spPr bwMode="auto">
            <a:xfrm>
              <a:off x="653760" y="5813891"/>
              <a:ext cx="2601438" cy="6669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Ionisation du gaz réactif</a:t>
              </a:r>
            </a:p>
            <a:p>
              <a:pPr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par impact électronique</a:t>
              </a:r>
            </a:p>
          </p:txBody>
        </p:sp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5061600" y="5813891"/>
              <a:ext cx="3024631" cy="6669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Ionisation de la molécule M </a:t>
              </a:r>
            </a:p>
            <a:p>
              <a:pPr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par transfert de proton</a:t>
              </a:r>
            </a:p>
          </p:txBody>
        </p:sp>
        <p:sp>
          <p:nvSpPr>
            <p:cNvPr id="33807" name="AutoShape 11"/>
            <p:cNvSpPr>
              <a:spLocks noChangeArrowheads="1"/>
            </p:cNvSpPr>
            <p:nvPr/>
          </p:nvSpPr>
          <p:spPr bwMode="auto">
            <a:xfrm>
              <a:off x="489601" y="5160062"/>
              <a:ext cx="8327520" cy="1306217"/>
            </a:xfrm>
            <a:prstGeom prst="roundRect">
              <a:avLst>
                <a:gd name="adj" fmla="val 10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714375" y="2428875"/>
            <a:ext cx="7591425" cy="571500"/>
            <a:chOff x="714348" y="2428868"/>
            <a:chExt cx="7591888" cy="571504"/>
          </a:xfrm>
        </p:grpSpPr>
        <p:sp>
          <p:nvSpPr>
            <p:cNvPr id="33800" name="Text Box 2"/>
            <p:cNvSpPr txBox="1">
              <a:spLocks noChangeArrowheads="1"/>
            </p:cNvSpPr>
            <p:nvPr/>
          </p:nvSpPr>
          <p:spPr bwMode="auto">
            <a:xfrm>
              <a:off x="714348" y="2525190"/>
              <a:ext cx="7591888" cy="4037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>
                  <a:solidFill>
                    <a:srgbClr val="000000"/>
                  </a:solidFill>
                  <a:latin typeface="Arial" charset="0"/>
                  <a:cs typeface="Arial" charset="0"/>
                </a:rPr>
                <a:t>	l'ion moléculaire est facilement reconnaissable !</a:t>
              </a:r>
            </a:p>
          </p:txBody>
        </p:sp>
        <p:sp>
          <p:nvSpPr>
            <p:cNvPr id="33801" name="Rectangle 14"/>
            <p:cNvSpPr>
              <a:spLocks noChangeArrowheads="1"/>
            </p:cNvSpPr>
            <p:nvPr/>
          </p:nvSpPr>
          <p:spPr bwMode="auto">
            <a:xfrm>
              <a:off x="1142976" y="2428868"/>
              <a:ext cx="6858048" cy="57150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535113" y="320675"/>
            <a:ext cx="62261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Arial" charset="0"/>
              </a:rPr>
              <a:t>La source par ionisation chimique (CI)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00125"/>
            <a:ext cx="846613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305050" y="357188"/>
            <a:ext cx="46958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Spectrométrie de masse: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571625" y="1387475"/>
            <a:ext cx="6018213" cy="511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1. Présentation générale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2. Instrumentation et principe de la mesure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		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2.1. les sources d'ions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2.2. les analyseurs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2.3. les détecteurs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2.4. Principe de la fragmentation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3. Le couplage LC – GC/MS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4. Applications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535113" y="158750"/>
            <a:ext cx="62261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Arial" charset="0"/>
              </a:rPr>
              <a:t>La source par ionisation chimique (CI)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122488" y="654050"/>
            <a:ext cx="4519612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2000">
                <a:solidFill>
                  <a:srgbClr val="FF0000"/>
                </a:solidFill>
                <a:latin typeface="Arial" charset="0"/>
                <a:cs typeface="Arial" charset="0"/>
              </a:rPr>
              <a:t>1. Le gaz réactif: exemple du méthane</a:t>
            </a:r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1409700" y="1471613"/>
            <a:ext cx="4011613" cy="2578100"/>
            <a:chOff x="979" y="1221"/>
            <a:chExt cx="2786" cy="2006"/>
          </a:xfrm>
        </p:grpSpPr>
        <p:pic>
          <p:nvPicPr>
            <p:cNvPr id="3585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9" y="1221"/>
              <a:ext cx="2787" cy="20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56" name="AutoShape 5"/>
            <p:cNvSpPr>
              <a:spLocks noChangeArrowheads="1"/>
            </p:cNvSpPr>
            <p:nvPr/>
          </p:nvSpPr>
          <p:spPr bwMode="auto">
            <a:xfrm>
              <a:off x="2065" y="2321"/>
              <a:ext cx="114" cy="114"/>
            </a:xfrm>
            <a:prstGeom prst="roundRect">
              <a:avLst>
                <a:gd name="adj" fmla="val 875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488950" y="1071563"/>
            <a:ext cx="48974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 b="1" i="1">
                <a:solidFill>
                  <a:srgbClr val="000000"/>
                </a:solidFill>
                <a:latin typeface="Arial" charset="0"/>
                <a:cs typeface="Arial" charset="0"/>
              </a:rPr>
              <a:t>1. Formation des espèces ionisantes par EI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88950" y="2959100"/>
            <a:ext cx="165100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306513" y="2797175"/>
            <a:ext cx="163512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631825" y="4286250"/>
            <a:ext cx="8512175" cy="2368550"/>
            <a:chOff x="632161" y="4286256"/>
            <a:chExt cx="8511840" cy="2367841"/>
          </a:xfrm>
        </p:grpSpPr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632161" y="4286256"/>
              <a:ext cx="7371975" cy="323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 b="1" i="1">
                  <a:solidFill>
                    <a:srgbClr val="000000"/>
                  </a:solidFill>
                  <a:latin typeface="Arial" charset="0"/>
                  <a:cs typeface="Arial" charset="0"/>
                </a:rPr>
                <a:t>2. Collision entre les espèces ionisantes et la molécule à analyser</a:t>
              </a:r>
            </a:p>
          </p:txBody>
        </p:sp>
        <p:grpSp>
          <p:nvGrpSpPr>
            <p:cNvPr id="35850" name="Group 10"/>
            <p:cNvGrpSpPr>
              <a:grpSpLocks/>
            </p:cNvGrpSpPr>
            <p:nvPr/>
          </p:nvGrpSpPr>
          <p:grpSpPr bwMode="auto">
            <a:xfrm>
              <a:off x="1468800" y="5410653"/>
              <a:ext cx="3428640" cy="1121879"/>
              <a:chOff x="1020" y="3757"/>
              <a:chExt cx="2381" cy="779"/>
            </a:xfrm>
          </p:grpSpPr>
          <p:pic>
            <p:nvPicPr>
              <p:cNvPr id="35853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20" y="3757"/>
                <a:ext cx="2381" cy="7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5854" name="Text Box 12"/>
              <p:cNvSpPr txBox="1">
                <a:spLocks noChangeArrowheads="1"/>
              </p:cNvSpPr>
              <p:nvPr/>
            </p:nvSpPr>
            <p:spPr bwMode="auto">
              <a:xfrm>
                <a:off x="1089" y="4309"/>
                <a:ext cx="195" cy="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87000"/>
                  </a:lnSpc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4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35851" name="ZoneTexte 15"/>
            <p:cNvSpPr txBox="1">
              <a:spLocks noChangeArrowheads="1"/>
            </p:cNvSpPr>
            <p:nvPr/>
          </p:nvSpPr>
          <p:spPr bwMode="auto">
            <a:xfrm>
              <a:off x="813601" y="4600038"/>
              <a:ext cx="7840800" cy="101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L’entité majoritaire du plasma gazeux est CH</a:t>
              </a:r>
              <a:r>
                <a:rPr lang="fr-FR" sz="1800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5</a:t>
              </a:r>
              <a:r>
                <a:rPr lang="fr-FR" sz="18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+</a:t>
              </a:r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 est un acide très fort (électrophile), capable de protoner la plupart des molécules organiques </a:t>
              </a:r>
            </a:p>
            <a:p>
              <a:pPr algn="just"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852" name="ZoneTexte 16"/>
            <p:cNvSpPr txBox="1">
              <a:spLocks noChangeArrowheads="1"/>
            </p:cNvSpPr>
            <p:nvPr/>
          </p:nvSpPr>
          <p:spPr bwMode="auto">
            <a:xfrm>
              <a:off x="5220001" y="5636752"/>
              <a:ext cx="3924000" cy="101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L’ion MH</a:t>
              </a:r>
              <a:r>
                <a:rPr lang="fr-FR" sz="18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+</a:t>
              </a:r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 est un ion</a:t>
              </a:r>
            </a:p>
            <a:p>
              <a:pPr algn="just">
                <a:lnSpc>
                  <a:spcPct val="100000"/>
                </a:lnSpc>
              </a:pPr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(M+1) de faible énergie interne qui se fragmente peu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35113" y="158750"/>
            <a:ext cx="6424612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2900">
                <a:solidFill>
                  <a:srgbClr val="FF0000"/>
                </a:solidFill>
                <a:latin typeface="Arial" charset="0"/>
                <a:cs typeface="Arial" charset="0"/>
              </a:rPr>
              <a:t>La </a:t>
            </a:r>
            <a:r>
              <a:rPr lang="fr-FR" sz="2800">
                <a:solidFill>
                  <a:srgbClr val="FF0000"/>
                </a:solidFill>
                <a:latin typeface="Arial" charset="0"/>
                <a:cs typeface="Arial" charset="0"/>
              </a:rPr>
              <a:t>source</a:t>
            </a:r>
            <a:r>
              <a:rPr lang="fr-FR" sz="2900">
                <a:solidFill>
                  <a:srgbClr val="FF0000"/>
                </a:solidFill>
                <a:latin typeface="Arial" charset="0"/>
                <a:cs typeface="Arial" charset="0"/>
              </a:rPr>
              <a:t> par ionisation chimique (CI)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122488" y="654050"/>
            <a:ext cx="4751387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2000">
                <a:solidFill>
                  <a:srgbClr val="FF0000"/>
                </a:solidFill>
                <a:latin typeface="Arial" charset="0"/>
                <a:cs typeface="Arial" charset="0"/>
              </a:rPr>
              <a:t>1. Le gaz réactif: exemple de l’isobutane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488950" y="1292225"/>
            <a:ext cx="4897438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 b="1" i="1">
                <a:solidFill>
                  <a:srgbClr val="000000"/>
                </a:solidFill>
                <a:latin typeface="Arial" charset="0"/>
                <a:cs typeface="Arial" charset="0"/>
              </a:rPr>
              <a:t>1. Formation des espèces ionisantes par EI</a:t>
            </a:r>
          </a:p>
        </p:txBody>
      </p:sp>
      <p:grpSp>
        <p:nvGrpSpPr>
          <p:cNvPr id="36869" name="Groupe 20"/>
          <p:cNvGrpSpPr>
            <a:grpSpLocks/>
          </p:cNvGrpSpPr>
          <p:nvPr/>
        </p:nvGrpSpPr>
        <p:grpSpPr bwMode="auto">
          <a:xfrm>
            <a:off x="714375" y="2027238"/>
            <a:ext cx="8069263" cy="401637"/>
            <a:chOff x="1332000" y="1938444"/>
            <a:chExt cx="8069353" cy="401407"/>
          </a:xfrm>
        </p:grpSpPr>
        <p:sp>
          <p:nvSpPr>
            <p:cNvPr id="36884" name="ZoneTexte 15"/>
            <p:cNvSpPr txBox="1">
              <a:spLocks noChangeArrowheads="1"/>
            </p:cNvSpPr>
            <p:nvPr/>
          </p:nvSpPr>
          <p:spPr bwMode="auto">
            <a:xfrm>
              <a:off x="1332000" y="1938444"/>
              <a:ext cx="8069353" cy="40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C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4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H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10 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 +    e</a:t>
              </a:r>
              <a:r>
                <a:rPr lang="fr-FR" sz="25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-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			    C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4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H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10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22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+</a:t>
              </a:r>
              <a:r>
                <a:rPr lang="fr-FR" sz="33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.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 +  2e</a:t>
              </a:r>
              <a:r>
                <a:rPr lang="fr-FR" sz="25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-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		     C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4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H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9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22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+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 +  H</a:t>
              </a:r>
              <a:r>
                <a:rPr lang="fr-FR" sz="33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.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   </a:t>
              </a:r>
              <a:endParaRPr lang="en-US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6885" name="Connecteur droit avec flèche 17"/>
            <p:cNvCxnSpPr>
              <a:cxnSpLocks noChangeShapeType="1"/>
            </p:cNvCxnSpPr>
            <p:nvPr/>
          </p:nvCxnSpPr>
          <p:spPr bwMode="auto">
            <a:xfrm>
              <a:off x="3428992" y="2141675"/>
              <a:ext cx="712800" cy="144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6886" name="Connecteur droit avec flèche 18"/>
            <p:cNvCxnSpPr>
              <a:cxnSpLocks noChangeShapeType="1"/>
            </p:cNvCxnSpPr>
            <p:nvPr/>
          </p:nvCxnSpPr>
          <p:spPr bwMode="auto">
            <a:xfrm>
              <a:off x="6500826" y="2143116"/>
              <a:ext cx="712800" cy="144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e 22"/>
          <p:cNvGrpSpPr>
            <a:grpSpLocks/>
          </p:cNvGrpSpPr>
          <p:nvPr/>
        </p:nvGrpSpPr>
        <p:grpSpPr bwMode="auto">
          <a:xfrm>
            <a:off x="571500" y="3105150"/>
            <a:ext cx="7840663" cy="1752600"/>
            <a:chOff x="571472" y="3105599"/>
            <a:chExt cx="7840800" cy="1752161"/>
          </a:xfrm>
        </p:grpSpPr>
        <p:sp>
          <p:nvSpPr>
            <p:cNvPr id="36876" name="AutoShape 5"/>
            <p:cNvSpPr>
              <a:spLocks noChangeArrowheads="1"/>
            </p:cNvSpPr>
            <p:nvPr/>
          </p:nvSpPr>
          <p:spPr bwMode="auto">
            <a:xfrm>
              <a:off x="2973601" y="3773249"/>
              <a:ext cx="164160" cy="145455"/>
            </a:xfrm>
            <a:prstGeom prst="roundRect">
              <a:avLst>
                <a:gd name="adj" fmla="val 875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877" name="Text Box 8"/>
            <p:cNvSpPr txBox="1">
              <a:spLocks noChangeArrowheads="1"/>
            </p:cNvSpPr>
            <p:nvPr/>
          </p:nvSpPr>
          <p:spPr bwMode="auto">
            <a:xfrm>
              <a:off x="1306081" y="3683959"/>
              <a:ext cx="164160" cy="3153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878" name="Text Box 9"/>
            <p:cNvSpPr txBox="1">
              <a:spLocks noChangeArrowheads="1"/>
            </p:cNvSpPr>
            <p:nvPr/>
          </p:nvSpPr>
          <p:spPr bwMode="auto">
            <a:xfrm>
              <a:off x="571472" y="3105599"/>
              <a:ext cx="7371975" cy="323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 b="1" i="1">
                  <a:solidFill>
                    <a:srgbClr val="000000"/>
                  </a:solidFill>
                  <a:latin typeface="Arial" charset="0"/>
                  <a:cs typeface="Arial" charset="0"/>
                </a:rPr>
                <a:t>2. Collision entre les espèces ionisantes et la molécule à analyser</a:t>
              </a:r>
            </a:p>
          </p:txBody>
        </p:sp>
        <p:sp>
          <p:nvSpPr>
            <p:cNvPr id="36879" name="ZoneTexte 13"/>
            <p:cNvSpPr txBox="1">
              <a:spLocks noChangeArrowheads="1"/>
            </p:cNvSpPr>
            <p:nvPr/>
          </p:nvSpPr>
          <p:spPr bwMode="auto">
            <a:xfrm>
              <a:off x="571472" y="3643314"/>
              <a:ext cx="7840800" cy="360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L’entité réactive est l’ion tertiobutyl C</a:t>
              </a:r>
              <a:r>
                <a:rPr lang="fr-FR" sz="1800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4</a:t>
              </a:r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H</a:t>
              </a:r>
              <a:r>
                <a:rPr lang="fr-FR" sz="1800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9</a:t>
              </a:r>
              <a:r>
                <a:rPr lang="fr-FR" sz="18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+</a:t>
              </a:r>
              <a:endParaRPr lang="en-US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80" name="ZoneTexte 19"/>
            <p:cNvSpPr txBox="1">
              <a:spLocks noChangeArrowheads="1"/>
            </p:cNvSpPr>
            <p:nvPr/>
          </p:nvSpPr>
          <p:spPr bwMode="auto">
            <a:xfrm>
              <a:off x="1396800" y="4456353"/>
              <a:ext cx="41760" cy="40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 </a:t>
              </a:r>
              <a:endParaRPr lang="en-US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81" name="ZoneTexte 20"/>
            <p:cNvSpPr txBox="1">
              <a:spLocks noChangeArrowheads="1"/>
            </p:cNvSpPr>
            <p:nvPr/>
          </p:nvSpPr>
          <p:spPr bwMode="auto">
            <a:xfrm>
              <a:off x="1072800" y="4197126"/>
              <a:ext cx="4814616" cy="40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C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4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H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9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22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+  </a:t>
              </a:r>
              <a:r>
                <a:rPr lang="fr-FR" sz="220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+    M		     MH </a:t>
              </a:r>
              <a:r>
                <a:rPr lang="fr-FR" sz="22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+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  +  C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4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H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8</a:t>
              </a:r>
              <a:endParaRPr lang="en-US" sz="1300">
                <a:latin typeface="Arial" charset="0"/>
                <a:cs typeface="Arial" charset="0"/>
              </a:endParaRPr>
            </a:p>
          </p:txBody>
        </p:sp>
        <p:cxnSp>
          <p:nvCxnSpPr>
            <p:cNvPr id="36882" name="Connecteur droit avec flèche 21"/>
            <p:cNvCxnSpPr>
              <a:cxnSpLocks noChangeShapeType="1"/>
            </p:cNvCxnSpPr>
            <p:nvPr/>
          </p:nvCxnSpPr>
          <p:spPr bwMode="auto">
            <a:xfrm>
              <a:off x="3073382" y="4336296"/>
              <a:ext cx="712800" cy="144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883" name="ZoneTexte 25"/>
            <p:cNvSpPr txBox="1">
              <a:spLocks noChangeArrowheads="1"/>
            </p:cNvSpPr>
            <p:nvPr/>
          </p:nvSpPr>
          <p:spPr bwMode="auto">
            <a:xfrm>
              <a:off x="5932801" y="4214818"/>
              <a:ext cx="1716012" cy="40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(pic à M+1)</a:t>
              </a:r>
              <a:endParaRPr lang="en-US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e 21"/>
          <p:cNvGrpSpPr>
            <a:grpSpLocks/>
          </p:cNvGrpSpPr>
          <p:nvPr/>
        </p:nvGrpSpPr>
        <p:grpSpPr bwMode="auto">
          <a:xfrm>
            <a:off x="877888" y="5153025"/>
            <a:ext cx="7007225" cy="919163"/>
            <a:chOff x="878401" y="5152344"/>
            <a:chExt cx="7006732" cy="919862"/>
          </a:xfrm>
        </p:grpSpPr>
        <p:sp>
          <p:nvSpPr>
            <p:cNvPr id="36872" name="ZoneTexte 22"/>
            <p:cNvSpPr txBox="1">
              <a:spLocks noChangeArrowheads="1"/>
            </p:cNvSpPr>
            <p:nvPr/>
          </p:nvSpPr>
          <p:spPr bwMode="auto">
            <a:xfrm>
              <a:off x="878401" y="5152344"/>
              <a:ext cx="2527130" cy="32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Mais on observe aussi: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73" name="ZoneTexte 23"/>
            <p:cNvSpPr txBox="1">
              <a:spLocks noChangeArrowheads="1"/>
            </p:cNvSpPr>
            <p:nvPr/>
          </p:nvSpPr>
          <p:spPr bwMode="auto">
            <a:xfrm>
              <a:off x="1202401" y="5670799"/>
              <a:ext cx="4210284" cy="40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C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4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H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9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22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+  </a:t>
              </a:r>
              <a:r>
                <a:rPr lang="fr-FR" sz="220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+    M		     MC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4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H</a:t>
              </a:r>
              <a:r>
                <a:rPr lang="fr-FR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9</a:t>
              </a: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H </a:t>
              </a:r>
              <a:r>
                <a:rPr lang="fr-FR" sz="2200" baseline="30000">
                  <a:solidFill>
                    <a:schemeClr val="tx1"/>
                  </a:solidFill>
                  <a:latin typeface="Arial" charset="0"/>
                  <a:cs typeface="Arial" charset="0"/>
                </a:rPr>
                <a:t>+</a:t>
              </a:r>
              <a:endParaRPr lang="en-US" sz="1300">
                <a:latin typeface="Arial" charset="0"/>
                <a:cs typeface="Arial" charset="0"/>
              </a:endParaRPr>
            </a:p>
          </p:txBody>
        </p:sp>
        <p:cxnSp>
          <p:nvCxnSpPr>
            <p:cNvPr id="36874" name="Connecteur droit avec flèche 24"/>
            <p:cNvCxnSpPr>
              <a:cxnSpLocks noChangeShapeType="1"/>
            </p:cNvCxnSpPr>
            <p:nvPr/>
          </p:nvCxnSpPr>
          <p:spPr bwMode="auto">
            <a:xfrm>
              <a:off x="3216258" y="5856452"/>
              <a:ext cx="712800" cy="144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875" name="ZoneTexte 26"/>
            <p:cNvSpPr txBox="1">
              <a:spLocks noChangeArrowheads="1"/>
            </p:cNvSpPr>
            <p:nvPr/>
          </p:nvSpPr>
          <p:spPr bwMode="auto">
            <a:xfrm>
              <a:off x="5997600" y="5670798"/>
              <a:ext cx="1887533" cy="40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(pic à M+57)</a:t>
              </a:r>
              <a:endParaRPr lang="en-US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1"/>
          <p:cNvSpPr txBox="1">
            <a:spLocks noChangeArrowheads="1"/>
          </p:cNvSpPr>
          <p:nvPr/>
        </p:nvSpPr>
        <p:spPr bwMode="auto">
          <a:xfrm>
            <a:off x="687388" y="1574800"/>
            <a:ext cx="43799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BH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+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		          B  +  H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+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  	</a:t>
            </a:r>
            <a:r>
              <a:rPr lang="el-GR" sz="1800">
                <a:solidFill>
                  <a:schemeClr val="tx1"/>
                </a:solidFill>
                <a:latin typeface="Arial" charset="0"/>
                <a:cs typeface="Arial" charset="0"/>
              </a:rPr>
              <a:t>Δ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H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 =  AP (B)</a:t>
            </a:r>
            <a:endParaRPr lang="en-US" sz="1800">
              <a:latin typeface="Arial" charset="0"/>
              <a:cs typeface="Arial" charset="0"/>
            </a:endParaRPr>
          </a:p>
        </p:txBody>
      </p:sp>
      <p:cxnSp>
        <p:nvCxnSpPr>
          <p:cNvPr id="37891" name="Connecteur droit avec flèche 2"/>
          <p:cNvCxnSpPr>
            <a:cxnSpLocks noChangeShapeType="1"/>
          </p:cNvCxnSpPr>
          <p:nvPr/>
        </p:nvCxnSpPr>
        <p:spPr bwMode="auto">
          <a:xfrm>
            <a:off x="1358900" y="1703388"/>
            <a:ext cx="7127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892" name="ZoneTexte 3"/>
          <p:cNvSpPr txBox="1">
            <a:spLocks noChangeArrowheads="1"/>
          </p:cNvSpPr>
          <p:nvPr/>
        </p:nvSpPr>
        <p:spPr bwMode="auto">
          <a:xfrm>
            <a:off x="765175" y="3648075"/>
            <a:ext cx="45926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M  +  H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+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		          MH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+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r>
              <a:rPr lang="el-GR" sz="1800">
                <a:solidFill>
                  <a:schemeClr val="tx1"/>
                </a:solidFill>
                <a:latin typeface="Arial" charset="0"/>
                <a:cs typeface="Arial" charset="0"/>
              </a:rPr>
              <a:t>Δ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H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 =  -  AP (M)</a:t>
            </a:r>
            <a:endParaRPr lang="en-US" sz="1800">
              <a:latin typeface="Arial" charset="0"/>
              <a:cs typeface="Arial" charset="0"/>
            </a:endParaRPr>
          </a:p>
        </p:txBody>
      </p:sp>
      <p:cxnSp>
        <p:nvCxnSpPr>
          <p:cNvPr id="37893" name="Connecteur droit avec flèche 4"/>
          <p:cNvCxnSpPr>
            <a:cxnSpLocks noChangeShapeType="1"/>
          </p:cNvCxnSpPr>
          <p:nvPr/>
        </p:nvCxnSpPr>
        <p:spPr bwMode="auto">
          <a:xfrm>
            <a:off x="1655763" y="3778250"/>
            <a:ext cx="7127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894" name="ZoneTexte 5"/>
          <p:cNvSpPr txBox="1">
            <a:spLocks noChangeArrowheads="1"/>
          </p:cNvSpPr>
          <p:nvPr/>
        </p:nvSpPr>
        <p:spPr bwMode="auto">
          <a:xfrm>
            <a:off x="582613" y="1058863"/>
            <a:ext cx="8204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L’affinité protonique d’un produit B est définie comme l’enthalpie de la réaction: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895" name="ZoneTexte 6"/>
          <p:cNvSpPr txBox="1">
            <a:spLocks noChangeArrowheads="1"/>
          </p:cNvSpPr>
          <p:nvPr/>
        </p:nvSpPr>
        <p:spPr bwMode="auto">
          <a:xfrm>
            <a:off x="619125" y="2289175"/>
            <a:ext cx="8285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L’ionisation chimique d’une molécule M peut être considérée comme la somme: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896" name="ZoneTexte 7"/>
          <p:cNvSpPr txBox="1">
            <a:spLocks noChangeArrowheads="1"/>
          </p:cNvSpPr>
          <p:nvPr/>
        </p:nvSpPr>
        <p:spPr bwMode="auto">
          <a:xfrm>
            <a:off x="684213" y="3063875"/>
            <a:ext cx="44831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BH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+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		          B  +  H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+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  	</a:t>
            </a:r>
            <a:r>
              <a:rPr lang="el-GR" sz="1800">
                <a:solidFill>
                  <a:schemeClr val="tx1"/>
                </a:solidFill>
                <a:latin typeface="Arial" charset="0"/>
                <a:cs typeface="Arial" charset="0"/>
              </a:rPr>
              <a:t>Δ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H</a:t>
            </a:r>
            <a:r>
              <a:rPr lang="fr-FR" sz="1800" baseline="3000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 =  AP (B)</a:t>
            </a:r>
            <a:endParaRPr lang="en-US" sz="1800">
              <a:latin typeface="Arial" charset="0"/>
              <a:cs typeface="Arial" charset="0"/>
            </a:endParaRPr>
          </a:p>
        </p:txBody>
      </p:sp>
      <p:cxnSp>
        <p:nvCxnSpPr>
          <p:cNvPr id="37897" name="Connecteur droit avec flèche 8"/>
          <p:cNvCxnSpPr>
            <a:cxnSpLocks noChangeShapeType="1"/>
          </p:cNvCxnSpPr>
          <p:nvPr/>
        </p:nvCxnSpPr>
        <p:spPr bwMode="auto">
          <a:xfrm>
            <a:off x="1357313" y="3194050"/>
            <a:ext cx="7127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898" name="ZoneTexte 9"/>
          <p:cNvSpPr txBox="1">
            <a:spLocks noChangeArrowheads="1"/>
          </p:cNvSpPr>
          <p:nvPr/>
        </p:nvSpPr>
        <p:spPr bwMode="auto">
          <a:xfrm>
            <a:off x="749300" y="4492625"/>
            <a:ext cx="67786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La réaction a lieu si elle est exothermique cad si   AP(M) &gt; AP(B)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877888" y="5270500"/>
          <a:ext cx="6095999" cy="10092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5610"/>
                <a:gridCol w="1012789"/>
                <a:gridCol w="1219200"/>
                <a:gridCol w="1219200"/>
                <a:gridCol w="1219200"/>
              </a:tblGrid>
              <a:tr h="33641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Réactif B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</a:t>
                      </a:r>
                      <a:r>
                        <a:rPr lang="fr-FR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dirty="0" smtClean="0"/>
                        <a:t>0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NH</a:t>
                      </a:r>
                      <a:r>
                        <a:rPr lang="fr-FR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n-C</a:t>
                      </a:r>
                      <a:r>
                        <a:rPr lang="fr-FR" sz="1600" baseline="-25000" dirty="0" smtClean="0"/>
                        <a:t>4</a:t>
                      </a:r>
                      <a:r>
                        <a:rPr lang="fr-FR" sz="1600" dirty="0" smtClean="0"/>
                        <a:t>H</a:t>
                      </a:r>
                      <a:r>
                        <a:rPr lang="fr-FR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Ion BH</a:t>
                      </a:r>
                      <a:r>
                        <a:rPr lang="fr-FR" sz="2200" baseline="30000" dirty="0" smtClean="0"/>
                        <a:t>+</a:t>
                      </a:r>
                      <a:endParaRPr lang="en-US" sz="1600" baseline="300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</a:t>
                      </a:r>
                      <a:r>
                        <a:rPr lang="fr-FR" sz="1600" baseline="-25000" dirty="0" smtClean="0"/>
                        <a:t>5</a:t>
                      </a:r>
                      <a:r>
                        <a:rPr lang="fr-FR" sz="1600" baseline="30000" dirty="0" smtClean="0"/>
                        <a:t>+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</a:t>
                      </a:r>
                      <a:r>
                        <a:rPr lang="fr-FR" sz="1600" baseline="-25000" dirty="0" smtClean="0"/>
                        <a:t>3</a:t>
                      </a:r>
                      <a:r>
                        <a:rPr lang="fr-FR" sz="1600" dirty="0" smtClean="0"/>
                        <a:t>O</a:t>
                      </a:r>
                      <a:r>
                        <a:rPr lang="fr-FR" sz="1600" baseline="30000" dirty="0" smtClean="0"/>
                        <a:t>+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NH</a:t>
                      </a:r>
                      <a:r>
                        <a:rPr lang="fr-FR" sz="1600" baseline="-25000" dirty="0" smtClean="0"/>
                        <a:t>4</a:t>
                      </a:r>
                      <a:r>
                        <a:rPr lang="fr-FR" sz="1600" baseline="30000" dirty="0" smtClean="0"/>
                        <a:t>+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</a:t>
                      </a:r>
                      <a:r>
                        <a:rPr lang="fr-FR" sz="1600" baseline="-25000" dirty="0" smtClean="0"/>
                        <a:t>4</a:t>
                      </a:r>
                      <a:r>
                        <a:rPr lang="fr-FR" sz="1600" dirty="0" smtClean="0"/>
                        <a:t>H</a:t>
                      </a:r>
                      <a:r>
                        <a:rPr lang="fr-FR" sz="1600" baseline="-25000" dirty="0" smtClean="0"/>
                        <a:t>11</a:t>
                      </a:r>
                      <a:r>
                        <a:rPr lang="fr-FR" sz="1600" baseline="30000" dirty="0" smtClean="0"/>
                        <a:t>+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AP(B) kJ/mol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540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742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858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723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925" name="ZoneTexte 12"/>
          <p:cNvSpPr txBox="1">
            <a:spLocks noChangeArrowheads="1"/>
          </p:cNvSpPr>
          <p:nvPr/>
        </p:nvSpPr>
        <p:spPr bwMode="auto">
          <a:xfrm>
            <a:off x="814388" y="254000"/>
            <a:ext cx="74295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fr-FR" sz="2000">
                <a:solidFill>
                  <a:srgbClr val="FF0000"/>
                </a:solidFill>
                <a:latin typeface="Arial" charset="0"/>
                <a:cs typeface="Arial" charset="0"/>
              </a:rPr>
              <a:t>Il faut choisir le gaz réactif en fonction de la molécule à analyser</a:t>
            </a:r>
            <a:endParaRPr lang="en-US" sz="2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oneTexte 1"/>
          <p:cNvSpPr txBox="1">
            <a:spLocks noChangeArrowheads="1"/>
          </p:cNvSpPr>
          <p:nvPr/>
        </p:nvSpPr>
        <p:spPr bwMode="auto">
          <a:xfrm>
            <a:off x="3101975" y="382588"/>
            <a:ext cx="29400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Arial" charset="0"/>
                <a:cs typeface="Arial" charset="0"/>
              </a:rPr>
              <a:t>Exemple spectre CI:</a:t>
            </a: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71563"/>
            <a:ext cx="7572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916" name="Connecteur droit 8"/>
          <p:cNvCxnSpPr>
            <a:cxnSpLocks noChangeShapeType="1"/>
          </p:cNvCxnSpPr>
          <p:nvPr/>
        </p:nvCxnSpPr>
        <p:spPr bwMode="auto">
          <a:xfrm>
            <a:off x="3929063" y="1855788"/>
            <a:ext cx="2571750" cy="158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8001000" y="1071563"/>
            <a:ext cx="788988" cy="3508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1638" algn="l"/>
                <a:tab pos="808038" algn="l"/>
                <a:tab pos="1216025" algn="l"/>
                <a:tab pos="1624013" algn="l"/>
                <a:tab pos="2030413" algn="l"/>
                <a:tab pos="2438400" algn="l"/>
                <a:tab pos="2846388" algn="l"/>
                <a:tab pos="3254375" algn="l"/>
                <a:tab pos="3660775" algn="l"/>
                <a:tab pos="4068763" algn="l"/>
                <a:tab pos="4476750" algn="l"/>
                <a:tab pos="4887913" algn="l"/>
                <a:tab pos="5291138" algn="l"/>
                <a:tab pos="5699125" algn="l"/>
                <a:tab pos="6107113" algn="l"/>
                <a:tab pos="6513513" algn="l"/>
                <a:tab pos="6921500" algn="l"/>
                <a:tab pos="7329488" algn="l"/>
                <a:tab pos="7735888" algn="l"/>
                <a:tab pos="8143875" algn="l"/>
                <a:tab pos="8531225" algn="l"/>
                <a:tab pos="8553450" algn="l"/>
                <a:tab pos="8959850" algn="l"/>
                <a:tab pos="9367838" algn="l"/>
                <a:tab pos="9777413" algn="l"/>
                <a:tab pos="9779000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MH</a:t>
            </a:r>
            <a:r>
              <a:rPr lang="fr-FR" sz="2000" baseline="30000">
                <a:solidFill>
                  <a:srgbClr val="0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6783388" y="4105275"/>
            <a:ext cx="860425" cy="323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just">
              <a:lnSpc>
                <a:spcPct val="87000"/>
              </a:lnSpc>
              <a:tabLst>
                <a:tab pos="0" algn="l"/>
                <a:tab pos="401638" algn="l"/>
                <a:tab pos="808038" algn="l"/>
                <a:tab pos="1216025" algn="l"/>
                <a:tab pos="1624013" algn="l"/>
                <a:tab pos="2030413" algn="l"/>
                <a:tab pos="2438400" algn="l"/>
                <a:tab pos="2846388" algn="l"/>
                <a:tab pos="3254375" algn="l"/>
                <a:tab pos="3660775" algn="l"/>
                <a:tab pos="4068763" algn="l"/>
                <a:tab pos="4476750" algn="l"/>
                <a:tab pos="4887913" algn="l"/>
                <a:tab pos="5291138" algn="l"/>
                <a:tab pos="5699125" algn="l"/>
                <a:tab pos="6107113" algn="l"/>
                <a:tab pos="6513513" algn="l"/>
                <a:tab pos="6921500" algn="l"/>
                <a:tab pos="7329488" algn="l"/>
                <a:tab pos="7735888" algn="l"/>
                <a:tab pos="8143875" algn="l"/>
                <a:tab pos="8531225" algn="l"/>
                <a:tab pos="8553450" algn="l"/>
                <a:tab pos="8959850" algn="l"/>
                <a:tab pos="9367838" algn="l"/>
                <a:tab pos="9777413" algn="l"/>
                <a:tab pos="9779000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M-OH</a:t>
            </a:r>
            <a:endParaRPr lang="fr-FR" sz="1800" baseline="30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133600" y="192088"/>
            <a:ext cx="4876800" cy="82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  <a:cs typeface="Arial" charset="0"/>
              </a:rPr>
              <a:t>L’ionisation par électronébulisation</a:t>
            </a:r>
          </a:p>
          <a:p>
            <a:pPr>
              <a:lnSpc>
                <a:spcPct val="87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  <a:cs typeface="Arial" charset="0"/>
              </a:rPr>
              <a:t>(Electrospray)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85750" y="1649413"/>
            <a:ext cx="8718550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1638" algn="l"/>
                <a:tab pos="808038" algn="l"/>
                <a:tab pos="1216025" algn="l"/>
                <a:tab pos="1624013" algn="l"/>
                <a:tab pos="2030413" algn="l"/>
                <a:tab pos="2438400" algn="l"/>
                <a:tab pos="2846388" algn="l"/>
                <a:tab pos="3254375" algn="l"/>
                <a:tab pos="3660775" algn="l"/>
                <a:tab pos="4068763" algn="l"/>
                <a:tab pos="4476750" algn="l"/>
                <a:tab pos="4887913" algn="l"/>
                <a:tab pos="5291138" algn="l"/>
                <a:tab pos="5699125" algn="l"/>
                <a:tab pos="6107113" algn="l"/>
                <a:tab pos="6513513" algn="l"/>
                <a:tab pos="6921500" algn="l"/>
                <a:tab pos="7329488" algn="l"/>
                <a:tab pos="7735888" algn="l"/>
                <a:tab pos="8143875" algn="l"/>
                <a:tab pos="8531225" algn="l"/>
                <a:tab pos="8553450" algn="l"/>
                <a:tab pos="8959850" algn="l"/>
                <a:tab pos="9367838" algn="l"/>
                <a:tab pos="9777413" algn="l"/>
                <a:tab pos="9779000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basée sur la formation à pression atmosphérique de molécules chargées issue d’un spray créé dans un champs électrique 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714625"/>
            <a:ext cx="75311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404813" y="244475"/>
            <a:ext cx="83343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550"/>
              </a:spcBef>
              <a:buClr>
                <a:srgbClr val="0000D0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  <a:tab pos="9191625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  <a:cs typeface="Arial" charset="0"/>
              </a:rPr>
              <a:t>L’ionisation électrospray : principe de la production du spray</a:t>
            </a:r>
          </a:p>
        </p:txBody>
      </p:sp>
      <p:sp>
        <p:nvSpPr>
          <p:cNvPr id="1028" name="Oval 3"/>
          <p:cNvSpPr>
            <a:spLocks noChangeArrowheads="1"/>
          </p:cNvSpPr>
          <p:nvPr/>
        </p:nvSpPr>
        <p:spPr bwMode="auto">
          <a:xfrm>
            <a:off x="5181600" y="2257425"/>
            <a:ext cx="762000" cy="7143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Oval 4"/>
          <p:cNvSpPr>
            <a:spLocks noChangeArrowheads="1"/>
          </p:cNvSpPr>
          <p:nvPr/>
        </p:nvSpPr>
        <p:spPr bwMode="auto">
          <a:xfrm>
            <a:off x="5089525" y="1471613"/>
            <a:ext cx="760413" cy="752475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600">
            <a:solidFill>
              <a:srgbClr val="6699FF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667000" y="1651000"/>
            <a:ext cx="2514600" cy="381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6699FF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2667000" y="1651000"/>
            <a:ext cx="251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2667000" y="2032000"/>
            <a:ext cx="251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033" name="AutoShape 8"/>
          <p:cNvSpPr>
            <a:spLocks noChangeArrowheads="1"/>
          </p:cNvSpPr>
          <p:nvPr/>
        </p:nvSpPr>
        <p:spPr bwMode="auto">
          <a:xfrm>
            <a:off x="5103813" y="1955800"/>
            <a:ext cx="762000" cy="304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4" name="AutoShape 17"/>
          <p:cNvSpPr>
            <a:spLocks noChangeArrowheads="1"/>
          </p:cNvSpPr>
          <p:nvPr/>
        </p:nvSpPr>
        <p:spPr bwMode="auto">
          <a:xfrm>
            <a:off x="5484813" y="3959225"/>
            <a:ext cx="971550" cy="88900"/>
          </a:xfrm>
          <a:prstGeom prst="rtTriangl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5" name="Line 20"/>
          <p:cNvSpPr>
            <a:spLocks noChangeShapeType="1"/>
          </p:cNvSpPr>
          <p:nvPr/>
        </p:nvSpPr>
        <p:spPr bwMode="auto">
          <a:xfrm>
            <a:off x="2043113" y="1828800"/>
            <a:ext cx="5715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036" name="Text Box 21"/>
          <p:cNvSpPr txBox="1">
            <a:spLocks noChangeArrowheads="1"/>
          </p:cNvSpPr>
          <p:nvPr/>
        </p:nvSpPr>
        <p:spPr bwMode="auto">
          <a:xfrm>
            <a:off x="449263" y="1350963"/>
            <a:ext cx="1595437" cy="88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36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500" b="1">
                <a:solidFill>
                  <a:srgbClr val="000000"/>
                </a:solidFill>
                <a:latin typeface="Arial" charset="0"/>
                <a:cs typeface="Arial" charset="0"/>
              </a:rPr>
              <a:t>Débit imposé</a:t>
            </a:r>
          </a:p>
          <a:p>
            <a:pPr algn="just">
              <a:lnSpc>
                <a:spcPct val="100000"/>
              </a:lnSpc>
              <a:spcBef>
                <a:spcPts val="36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500" b="1">
                <a:solidFill>
                  <a:srgbClr val="000000"/>
                </a:solidFill>
                <a:latin typeface="Arial" charset="0"/>
                <a:cs typeface="Arial" charset="0"/>
              </a:rPr>
              <a:t>par une pompe </a:t>
            </a:r>
          </a:p>
          <a:p>
            <a:pPr algn="just">
              <a:lnSpc>
                <a:spcPct val="100000"/>
              </a:lnSpc>
              <a:spcBef>
                <a:spcPts val="36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500" b="1">
                <a:solidFill>
                  <a:srgbClr val="000000"/>
                </a:solidFill>
                <a:latin typeface="Arial" charset="0"/>
                <a:cs typeface="Arial" charset="0"/>
              </a:rPr>
              <a:t>à p atm</a:t>
            </a:r>
          </a:p>
        </p:txBody>
      </p:sp>
      <p:sp>
        <p:nvSpPr>
          <p:cNvPr id="1037" name="Text Box 22"/>
          <p:cNvSpPr txBox="1">
            <a:spLocks noChangeArrowheads="1"/>
          </p:cNvSpPr>
          <p:nvPr/>
        </p:nvSpPr>
        <p:spPr bwMode="auto">
          <a:xfrm>
            <a:off x="3224213" y="1347788"/>
            <a:ext cx="149542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36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>
                <a:solidFill>
                  <a:srgbClr val="000000"/>
                </a:solidFill>
                <a:latin typeface="Arial" charset="0"/>
                <a:cs typeface="Arial" charset="0"/>
              </a:rPr>
              <a:t>Tube capillaire</a:t>
            </a:r>
          </a:p>
        </p:txBody>
      </p:sp>
      <p:sp>
        <p:nvSpPr>
          <p:cNvPr id="1038" name="Text Box 25"/>
          <p:cNvSpPr txBox="1">
            <a:spLocks noChangeArrowheads="1"/>
          </p:cNvSpPr>
          <p:nvPr/>
        </p:nvSpPr>
        <p:spPr bwMode="auto">
          <a:xfrm>
            <a:off x="2611438" y="2024063"/>
            <a:ext cx="666750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36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>
                <a:solidFill>
                  <a:srgbClr val="000000"/>
                </a:solidFill>
                <a:latin typeface="Arial" charset="0"/>
                <a:cs typeface="Arial" charset="0"/>
              </a:rPr>
              <a:t>0 volt</a:t>
            </a:r>
          </a:p>
        </p:txBody>
      </p:sp>
      <p:grpSp>
        <p:nvGrpSpPr>
          <p:cNvPr id="2" name="Groupe 34"/>
          <p:cNvGrpSpPr>
            <a:grpSpLocks/>
          </p:cNvGrpSpPr>
          <p:nvPr/>
        </p:nvGrpSpPr>
        <p:grpSpPr bwMode="auto">
          <a:xfrm>
            <a:off x="2043113" y="4298950"/>
            <a:ext cx="5457825" cy="2351088"/>
            <a:chOff x="2043361" y="4298852"/>
            <a:chExt cx="5457597" cy="2351075"/>
          </a:xfrm>
        </p:grpSpPr>
        <p:sp>
          <p:nvSpPr>
            <p:cNvPr id="1050" name="Line 13"/>
            <p:cNvSpPr>
              <a:spLocks noChangeShapeType="1"/>
            </p:cNvSpPr>
            <p:nvPr/>
          </p:nvSpPr>
          <p:spPr bwMode="auto">
            <a:xfrm>
              <a:off x="2679841" y="4329094"/>
              <a:ext cx="2514240" cy="144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945" tIns="41473" rIns="82945" bIns="41473"/>
            <a:lstStyle/>
            <a:p>
              <a:endParaRPr lang="fr-FR"/>
            </a:p>
          </p:txBody>
        </p:sp>
        <p:sp>
          <p:nvSpPr>
            <p:cNvPr id="1051" name="Line 14"/>
            <p:cNvSpPr>
              <a:spLocks noChangeShapeType="1"/>
            </p:cNvSpPr>
            <p:nvPr/>
          </p:nvSpPr>
          <p:spPr bwMode="auto">
            <a:xfrm>
              <a:off x="2679841" y="4765461"/>
              <a:ext cx="2514240" cy="144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945" tIns="41473" rIns="82945" bIns="41473"/>
            <a:lstStyle/>
            <a:p>
              <a:endParaRPr lang="fr-FR"/>
            </a:p>
          </p:txBody>
        </p:sp>
        <p:sp>
          <p:nvSpPr>
            <p:cNvPr id="1052" name="Rectangle 16"/>
            <p:cNvSpPr>
              <a:spLocks noChangeArrowheads="1"/>
            </p:cNvSpPr>
            <p:nvPr/>
          </p:nvSpPr>
          <p:spPr bwMode="auto">
            <a:xfrm>
              <a:off x="2679841" y="4355018"/>
              <a:ext cx="2501280" cy="38308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60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3" name="AutoShape 18"/>
            <p:cNvSpPr>
              <a:spLocks noChangeArrowheads="1"/>
            </p:cNvSpPr>
            <p:nvPr/>
          </p:nvSpPr>
          <p:spPr bwMode="auto">
            <a:xfrm rot="5400000">
              <a:off x="5416554" y="4187259"/>
              <a:ext cx="123853" cy="347040"/>
            </a:xfrm>
            <a:prstGeom prst="triangle">
              <a:avLst>
                <a:gd name="adj" fmla="val 50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4" name="AutoShape 19"/>
            <p:cNvSpPr>
              <a:spLocks noChangeArrowheads="1"/>
            </p:cNvSpPr>
            <p:nvPr/>
          </p:nvSpPr>
          <p:spPr bwMode="auto">
            <a:xfrm rot="5400000">
              <a:off x="5607339" y="3928799"/>
              <a:ext cx="419084" cy="1248480"/>
            </a:xfrm>
            <a:prstGeom prst="triangle">
              <a:avLst>
                <a:gd name="adj" fmla="val 5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1260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5" name="Line 24"/>
            <p:cNvSpPr>
              <a:spLocks noChangeShapeType="1"/>
            </p:cNvSpPr>
            <p:nvPr/>
          </p:nvSpPr>
          <p:spPr bwMode="auto">
            <a:xfrm>
              <a:off x="2043361" y="4546558"/>
              <a:ext cx="571680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fr-FR"/>
            </a:p>
          </p:txBody>
        </p:sp>
        <p:sp>
          <p:nvSpPr>
            <p:cNvPr id="1056" name="Text Box 27"/>
            <p:cNvSpPr txBox="1">
              <a:spLocks noChangeArrowheads="1"/>
            </p:cNvSpPr>
            <p:nvPr/>
          </p:nvSpPr>
          <p:spPr bwMode="auto">
            <a:xfrm>
              <a:off x="2668320" y="4784182"/>
              <a:ext cx="1261327" cy="3165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6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+ 3000 volts</a:t>
              </a:r>
            </a:p>
          </p:txBody>
        </p:sp>
        <p:sp>
          <p:nvSpPr>
            <p:cNvPr id="1057" name="Text Box 28"/>
            <p:cNvSpPr txBox="1">
              <a:spLocks noChangeArrowheads="1"/>
            </p:cNvSpPr>
            <p:nvPr/>
          </p:nvSpPr>
          <p:spPr bwMode="auto">
            <a:xfrm>
              <a:off x="6413758" y="4353406"/>
              <a:ext cx="1087200" cy="3614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50"/>
                </a:spcBef>
                <a:buClr>
                  <a:srgbClr val="6699FF"/>
                </a:buCl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800" b="1">
                  <a:solidFill>
                    <a:srgbClr val="6699FF"/>
                  </a:solidFill>
                  <a:latin typeface="Arial" charset="0"/>
                  <a:cs typeface="Arial" charset="0"/>
                </a:rPr>
                <a:t>…………</a:t>
              </a:r>
            </a:p>
          </p:txBody>
        </p:sp>
        <p:sp>
          <p:nvSpPr>
            <p:cNvPr id="1058" name="Text Box 29"/>
            <p:cNvSpPr txBox="1">
              <a:spLocks noChangeArrowheads="1"/>
            </p:cNvSpPr>
            <p:nvPr/>
          </p:nvSpPr>
          <p:spPr bwMode="auto">
            <a:xfrm>
              <a:off x="2143108" y="5486976"/>
              <a:ext cx="3685067" cy="11629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6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Emission d’un spray visible à la loupe.</a:t>
              </a:r>
            </a:p>
            <a:p>
              <a:pPr algn="just">
                <a:lnSpc>
                  <a:spcPct val="100000"/>
                </a:lnSpc>
                <a:spcBef>
                  <a:spcPts val="36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Ces gouttelettes expulsées</a:t>
              </a:r>
            </a:p>
            <a:p>
              <a:pPr algn="just">
                <a:lnSpc>
                  <a:spcPct val="100000"/>
                </a:lnSpc>
                <a:spcBef>
                  <a:spcPts val="36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sèchent, entament des fissions,</a:t>
              </a:r>
            </a:p>
            <a:p>
              <a:pPr algn="just">
                <a:lnSpc>
                  <a:spcPct val="100000"/>
                </a:lnSpc>
                <a:spcBef>
                  <a:spcPts val="36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et génèrent des ions désolvatés </a:t>
              </a:r>
            </a:p>
          </p:txBody>
        </p:sp>
      </p:grpSp>
      <p:grpSp>
        <p:nvGrpSpPr>
          <p:cNvPr id="3" name="Groupe 33"/>
          <p:cNvGrpSpPr>
            <a:grpSpLocks/>
          </p:cNvGrpSpPr>
          <p:nvPr/>
        </p:nvGrpSpPr>
        <p:grpSpPr bwMode="auto">
          <a:xfrm>
            <a:off x="1765300" y="2762250"/>
            <a:ext cx="7375525" cy="954088"/>
            <a:chOff x="1765440" y="2762491"/>
            <a:chExt cx="7375689" cy="954273"/>
          </a:xfrm>
        </p:grpSpPr>
        <p:sp>
          <p:nvSpPr>
            <p:cNvPr id="1041" name="Line 2"/>
            <p:cNvSpPr>
              <a:spLocks noChangeShapeType="1"/>
            </p:cNvSpPr>
            <p:nvPr/>
          </p:nvSpPr>
          <p:spPr bwMode="auto">
            <a:xfrm>
              <a:off x="1765440" y="2986874"/>
              <a:ext cx="1440" cy="380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fr-FR"/>
            </a:p>
          </p:txBody>
        </p:sp>
        <p:sp>
          <p:nvSpPr>
            <p:cNvPr id="1042" name="Line 9"/>
            <p:cNvSpPr>
              <a:spLocks noChangeShapeType="1"/>
            </p:cNvSpPr>
            <p:nvPr/>
          </p:nvSpPr>
          <p:spPr bwMode="auto">
            <a:xfrm>
              <a:off x="2679841" y="2960951"/>
              <a:ext cx="2514240" cy="144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945" tIns="41473" rIns="82945" bIns="41473"/>
            <a:lstStyle/>
            <a:p>
              <a:endParaRPr lang="fr-FR"/>
            </a:p>
          </p:txBody>
        </p:sp>
        <p:sp>
          <p:nvSpPr>
            <p:cNvPr id="1043" name="Line 10"/>
            <p:cNvSpPr>
              <a:spLocks noChangeShapeType="1"/>
            </p:cNvSpPr>
            <p:nvPr/>
          </p:nvSpPr>
          <p:spPr bwMode="auto">
            <a:xfrm>
              <a:off x="2669760" y="3394437"/>
              <a:ext cx="2514240" cy="144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945" tIns="41473" rIns="82945" bIns="41473"/>
            <a:lstStyle/>
            <a:p>
              <a:endParaRPr lang="fr-FR"/>
            </a:p>
          </p:txBody>
        </p:sp>
        <p:sp>
          <p:nvSpPr>
            <p:cNvPr id="1044" name="AutoShape 11"/>
            <p:cNvSpPr>
              <a:spLocks noChangeArrowheads="1"/>
            </p:cNvSpPr>
            <p:nvPr/>
          </p:nvSpPr>
          <p:spPr bwMode="auto">
            <a:xfrm>
              <a:off x="3929760" y="2986874"/>
              <a:ext cx="2527200" cy="3427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60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5" name="AutoShape 12"/>
            <p:cNvSpPr>
              <a:spLocks noChangeArrowheads="1"/>
            </p:cNvSpPr>
            <p:nvPr/>
          </p:nvSpPr>
          <p:spPr bwMode="auto">
            <a:xfrm flipV="1">
              <a:off x="3929760" y="2949430"/>
              <a:ext cx="2527200" cy="4162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60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6" name="Rectangle 15"/>
            <p:cNvSpPr>
              <a:spLocks noChangeArrowheads="1"/>
            </p:cNvSpPr>
            <p:nvPr/>
          </p:nvSpPr>
          <p:spPr bwMode="auto">
            <a:xfrm>
              <a:off x="2679841" y="2986874"/>
              <a:ext cx="2514240" cy="3802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60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2043361" y="3162572"/>
              <a:ext cx="571680" cy="144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fr-FR"/>
            </a:p>
          </p:txBody>
        </p:sp>
        <p:sp>
          <p:nvSpPr>
            <p:cNvPr id="1048" name="Text Box 26"/>
            <p:cNvSpPr txBox="1">
              <a:spLocks noChangeArrowheads="1"/>
            </p:cNvSpPr>
            <p:nvPr/>
          </p:nvSpPr>
          <p:spPr bwMode="auto">
            <a:xfrm>
              <a:off x="2655361" y="3400198"/>
              <a:ext cx="1261327" cy="3165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6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+ 2000 volts</a:t>
              </a:r>
            </a:p>
          </p:txBody>
        </p:sp>
        <p:sp>
          <p:nvSpPr>
            <p:cNvPr id="1049" name="Text Box 30"/>
            <p:cNvSpPr txBox="1">
              <a:spLocks noChangeArrowheads="1"/>
            </p:cNvSpPr>
            <p:nvPr/>
          </p:nvSpPr>
          <p:spPr bwMode="auto">
            <a:xfrm>
              <a:off x="6448320" y="2762491"/>
              <a:ext cx="2692809" cy="8808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6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5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Effet de pointe</a:t>
              </a:r>
              <a:r>
                <a:rPr lang="fr-FR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qui entraîne </a:t>
              </a:r>
            </a:p>
            <a:p>
              <a:pPr algn="just">
                <a:lnSpc>
                  <a:spcPct val="100000"/>
                </a:lnSpc>
                <a:spcBef>
                  <a:spcPts val="36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déformation du liquide</a:t>
              </a:r>
            </a:p>
            <a:p>
              <a:pPr algn="just">
                <a:lnSpc>
                  <a:spcPct val="100000"/>
                </a:lnSpc>
                <a:spcBef>
                  <a:spcPts val="36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en gouttelettes chargées</a:t>
              </a:r>
            </a:p>
          </p:txBody>
        </p:sp>
      </p:grpSp>
      <p:graphicFrame>
        <p:nvGraphicFramePr>
          <p:cNvPr id="115714" name="Object 1"/>
          <p:cNvGraphicFramePr>
            <a:graphicFrameLocks noChangeAspect="1"/>
          </p:cNvGraphicFramePr>
          <p:nvPr/>
        </p:nvGraphicFramePr>
        <p:xfrm>
          <a:off x="6178550" y="4992688"/>
          <a:ext cx="2965450" cy="1865312"/>
        </p:xfrm>
        <a:graphic>
          <a:graphicData uri="http://schemas.openxmlformats.org/presentationml/2006/ole">
            <p:oleObj spid="_x0000_s1026" name="Image bitmap" r:id="rId5" imgW="0" imgH="0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"/>
          <p:cNvGrpSpPr>
            <a:grpSpLocks/>
          </p:cNvGrpSpPr>
          <p:nvPr/>
        </p:nvGrpSpPr>
        <p:grpSpPr bwMode="auto">
          <a:xfrm>
            <a:off x="98425" y="2873375"/>
            <a:ext cx="1292225" cy="1301750"/>
            <a:chOff x="62" y="1810"/>
            <a:chExt cx="814" cy="820"/>
          </a:xfrm>
        </p:grpSpPr>
        <p:sp>
          <p:nvSpPr>
            <p:cNvPr id="41013" name="Oval 2"/>
            <p:cNvSpPr>
              <a:spLocks noChangeArrowheads="1"/>
            </p:cNvSpPr>
            <p:nvPr/>
          </p:nvSpPr>
          <p:spPr bwMode="auto">
            <a:xfrm>
              <a:off x="84" y="1895"/>
              <a:ext cx="793" cy="736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Text Box 3"/>
            <p:cNvSpPr txBox="1">
              <a:spLocks noChangeArrowheads="1"/>
            </p:cNvSpPr>
            <p:nvPr/>
          </p:nvSpPr>
          <p:spPr bwMode="auto">
            <a:xfrm>
              <a:off x="273" y="1810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1015" name="Text Box 4"/>
            <p:cNvSpPr txBox="1">
              <a:spLocks noChangeArrowheads="1"/>
            </p:cNvSpPr>
            <p:nvPr/>
          </p:nvSpPr>
          <p:spPr bwMode="auto">
            <a:xfrm>
              <a:off x="523" y="1858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1016" name="Text Box 5"/>
            <p:cNvSpPr txBox="1">
              <a:spLocks noChangeArrowheads="1"/>
            </p:cNvSpPr>
            <p:nvPr/>
          </p:nvSpPr>
          <p:spPr bwMode="auto">
            <a:xfrm>
              <a:off x="644" y="2023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1017" name="Text Box 6"/>
            <p:cNvSpPr txBox="1">
              <a:spLocks noChangeArrowheads="1"/>
            </p:cNvSpPr>
            <p:nvPr/>
          </p:nvSpPr>
          <p:spPr bwMode="auto">
            <a:xfrm>
              <a:off x="623" y="2216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1018" name="Text Box 7"/>
            <p:cNvSpPr txBox="1">
              <a:spLocks noChangeArrowheads="1"/>
            </p:cNvSpPr>
            <p:nvPr/>
          </p:nvSpPr>
          <p:spPr bwMode="auto">
            <a:xfrm>
              <a:off x="463" y="2352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1019" name="Text Box 8"/>
            <p:cNvSpPr txBox="1">
              <a:spLocks noChangeArrowheads="1"/>
            </p:cNvSpPr>
            <p:nvPr/>
          </p:nvSpPr>
          <p:spPr bwMode="auto">
            <a:xfrm>
              <a:off x="202" y="2343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1020" name="Text Box 9"/>
            <p:cNvSpPr txBox="1">
              <a:spLocks noChangeArrowheads="1"/>
            </p:cNvSpPr>
            <p:nvPr/>
          </p:nvSpPr>
          <p:spPr bwMode="auto">
            <a:xfrm>
              <a:off x="82" y="1955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1021" name="Text Box 10"/>
            <p:cNvSpPr txBox="1">
              <a:spLocks noChangeArrowheads="1"/>
            </p:cNvSpPr>
            <p:nvPr/>
          </p:nvSpPr>
          <p:spPr bwMode="auto">
            <a:xfrm>
              <a:off x="62" y="2178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40963" name="Group 11"/>
          <p:cNvGrpSpPr>
            <a:grpSpLocks/>
          </p:cNvGrpSpPr>
          <p:nvPr/>
        </p:nvGrpSpPr>
        <p:grpSpPr bwMode="auto">
          <a:xfrm>
            <a:off x="2632075" y="3000375"/>
            <a:ext cx="725488" cy="874713"/>
            <a:chOff x="2037" y="866"/>
            <a:chExt cx="457" cy="551"/>
          </a:xfrm>
        </p:grpSpPr>
        <p:sp>
          <p:nvSpPr>
            <p:cNvPr id="41005" name="Text Box 12"/>
            <p:cNvSpPr txBox="1">
              <a:spLocks noChangeArrowheads="1"/>
            </p:cNvSpPr>
            <p:nvPr/>
          </p:nvSpPr>
          <p:spPr bwMode="auto">
            <a:xfrm>
              <a:off x="2186" y="1195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grpSp>
          <p:nvGrpSpPr>
            <p:cNvPr id="41006" name="Group 13"/>
            <p:cNvGrpSpPr>
              <a:grpSpLocks/>
            </p:cNvGrpSpPr>
            <p:nvPr/>
          </p:nvGrpSpPr>
          <p:grpSpPr bwMode="auto">
            <a:xfrm>
              <a:off x="2037" y="866"/>
              <a:ext cx="458" cy="552"/>
              <a:chOff x="2037" y="866"/>
              <a:chExt cx="458" cy="552"/>
            </a:xfrm>
          </p:grpSpPr>
          <p:sp>
            <p:nvSpPr>
              <p:cNvPr id="41007" name="Oval 14"/>
              <p:cNvSpPr>
                <a:spLocks noChangeArrowheads="1"/>
              </p:cNvSpPr>
              <p:nvPr/>
            </p:nvSpPr>
            <p:spPr bwMode="auto">
              <a:xfrm>
                <a:off x="2049" y="939"/>
                <a:ext cx="446" cy="479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8" name="Text Box 15"/>
              <p:cNvSpPr txBox="1">
                <a:spLocks noChangeArrowheads="1"/>
              </p:cNvSpPr>
              <p:nvPr/>
            </p:nvSpPr>
            <p:spPr bwMode="auto">
              <a:xfrm>
                <a:off x="2172" y="866"/>
                <a:ext cx="199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87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41009" name="Text Box 16"/>
              <p:cNvSpPr txBox="1">
                <a:spLocks noChangeArrowheads="1"/>
              </p:cNvSpPr>
              <p:nvPr/>
            </p:nvSpPr>
            <p:spPr bwMode="auto">
              <a:xfrm>
                <a:off x="2288" y="951"/>
                <a:ext cx="199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87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41010" name="Text Box 17"/>
              <p:cNvSpPr txBox="1">
                <a:spLocks noChangeArrowheads="1"/>
              </p:cNvSpPr>
              <p:nvPr/>
            </p:nvSpPr>
            <p:spPr bwMode="auto">
              <a:xfrm>
                <a:off x="2290" y="1097"/>
                <a:ext cx="199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87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41011" name="Text Box 18"/>
              <p:cNvSpPr txBox="1">
                <a:spLocks noChangeArrowheads="1"/>
              </p:cNvSpPr>
              <p:nvPr/>
            </p:nvSpPr>
            <p:spPr bwMode="auto">
              <a:xfrm>
                <a:off x="2038" y="952"/>
                <a:ext cx="199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87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41012" name="Text Box 19"/>
              <p:cNvSpPr txBox="1">
                <a:spLocks noChangeArrowheads="1"/>
              </p:cNvSpPr>
              <p:nvPr/>
            </p:nvSpPr>
            <p:spPr bwMode="auto">
              <a:xfrm>
                <a:off x="2037" y="1132"/>
                <a:ext cx="199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87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</p:grpSp>
      <p:sp>
        <p:nvSpPr>
          <p:cNvPr id="40964" name="Line 43"/>
          <p:cNvSpPr>
            <a:spLocks noChangeShapeType="1"/>
          </p:cNvSpPr>
          <p:nvPr/>
        </p:nvSpPr>
        <p:spPr bwMode="auto">
          <a:xfrm>
            <a:off x="7715250" y="1620838"/>
            <a:ext cx="554038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965" name="Line 44"/>
          <p:cNvSpPr>
            <a:spLocks noChangeShapeType="1"/>
          </p:cNvSpPr>
          <p:nvPr/>
        </p:nvSpPr>
        <p:spPr bwMode="auto">
          <a:xfrm flipV="1">
            <a:off x="3400425" y="1928813"/>
            <a:ext cx="1385888" cy="161766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966" name="Text Box 45"/>
          <p:cNvSpPr txBox="1">
            <a:spLocks noChangeArrowheads="1"/>
          </p:cNvSpPr>
          <p:nvPr/>
        </p:nvSpPr>
        <p:spPr bwMode="auto">
          <a:xfrm>
            <a:off x="785813" y="465138"/>
            <a:ext cx="41386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Arial" charset="0"/>
              </a:rPr>
              <a:t>Exemple du Modèle  de Dole</a:t>
            </a:r>
          </a:p>
        </p:txBody>
      </p:sp>
      <p:sp>
        <p:nvSpPr>
          <p:cNvPr id="40967" name="Text Box 48"/>
          <p:cNvSpPr txBox="1">
            <a:spLocks noChangeArrowheads="1"/>
          </p:cNvSpPr>
          <p:nvPr/>
        </p:nvSpPr>
        <p:spPr bwMode="auto">
          <a:xfrm>
            <a:off x="8001000" y="2085975"/>
            <a:ext cx="914400" cy="56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>
                <a:solidFill>
                  <a:srgbClr val="000000"/>
                </a:solidFill>
                <a:latin typeface="Arial" charset="0"/>
                <a:cs typeface="Arial" charset="0"/>
              </a:rPr>
              <a:t>Ions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>
                <a:solidFill>
                  <a:srgbClr val="000000"/>
                </a:solidFill>
                <a:latin typeface="Arial" charset="0"/>
                <a:cs typeface="Arial" charset="0"/>
              </a:rPr>
              <a:t>désolvatés</a:t>
            </a:r>
          </a:p>
        </p:txBody>
      </p:sp>
      <p:sp>
        <p:nvSpPr>
          <p:cNvPr id="40968" name="Text Box 49"/>
          <p:cNvSpPr txBox="1">
            <a:spLocks noChangeArrowheads="1"/>
          </p:cNvSpPr>
          <p:nvPr/>
        </p:nvSpPr>
        <p:spPr bwMode="auto">
          <a:xfrm>
            <a:off x="6500813" y="428625"/>
            <a:ext cx="1449387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>
                <a:solidFill>
                  <a:srgbClr val="000000"/>
                </a:solidFill>
                <a:latin typeface="Arial" charset="0"/>
                <a:cs typeface="Arial" charset="0"/>
              </a:rPr>
              <a:t>Gouttelette fille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>
                <a:solidFill>
                  <a:srgbClr val="000000"/>
                </a:solidFill>
                <a:latin typeface="Arial" charset="0"/>
                <a:cs typeface="Arial" charset="0"/>
              </a:rPr>
              <a:t>ne contenant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>
                <a:solidFill>
                  <a:srgbClr val="000000"/>
                </a:solidFill>
                <a:latin typeface="Arial" charset="0"/>
                <a:cs typeface="Arial" charset="0"/>
              </a:rPr>
              <a:t>plus qu’un seul ion</a:t>
            </a:r>
          </a:p>
        </p:txBody>
      </p:sp>
      <p:grpSp>
        <p:nvGrpSpPr>
          <p:cNvPr id="40969" name="Group 50"/>
          <p:cNvGrpSpPr>
            <a:grpSpLocks/>
          </p:cNvGrpSpPr>
          <p:nvPr/>
        </p:nvGrpSpPr>
        <p:grpSpPr bwMode="auto">
          <a:xfrm>
            <a:off x="6899275" y="1274763"/>
            <a:ext cx="669925" cy="654050"/>
            <a:chOff x="5129" y="893"/>
            <a:chExt cx="422" cy="412"/>
          </a:xfrm>
        </p:grpSpPr>
        <p:sp>
          <p:nvSpPr>
            <p:cNvPr id="41002" name="Oval 51"/>
            <p:cNvSpPr>
              <a:spLocks noChangeArrowheads="1"/>
            </p:cNvSpPr>
            <p:nvPr/>
          </p:nvSpPr>
          <p:spPr bwMode="auto">
            <a:xfrm>
              <a:off x="5129" y="935"/>
              <a:ext cx="423" cy="371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Oval 52"/>
            <p:cNvSpPr>
              <a:spLocks noChangeArrowheads="1"/>
            </p:cNvSpPr>
            <p:nvPr/>
          </p:nvSpPr>
          <p:spPr bwMode="auto">
            <a:xfrm>
              <a:off x="5296" y="1067"/>
              <a:ext cx="106" cy="124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Text Box 53"/>
            <p:cNvSpPr txBox="1">
              <a:spLocks noChangeArrowheads="1"/>
            </p:cNvSpPr>
            <p:nvPr/>
          </p:nvSpPr>
          <p:spPr bwMode="auto">
            <a:xfrm>
              <a:off x="5329" y="893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40970" name="Group 54"/>
          <p:cNvGrpSpPr>
            <a:grpSpLocks/>
          </p:cNvGrpSpPr>
          <p:nvPr/>
        </p:nvGrpSpPr>
        <p:grpSpPr bwMode="auto">
          <a:xfrm>
            <a:off x="8304213" y="1243013"/>
            <a:ext cx="411162" cy="461962"/>
            <a:chOff x="6014" y="873"/>
            <a:chExt cx="259" cy="291"/>
          </a:xfrm>
        </p:grpSpPr>
        <p:sp>
          <p:nvSpPr>
            <p:cNvPr id="41000" name="Text Box 55"/>
            <p:cNvSpPr txBox="1">
              <a:spLocks noChangeArrowheads="1"/>
            </p:cNvSpPr>
            <p:nvPr/>
          </p:nvSpPr>
          <p:spPr bwMode="auto">
            <a:xfrm>
              <a:off x="6075" y="873"/>
              <a:ext cx="199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7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1001" name="Oval 56"/>
            <p:cNvSpPr>
              <a:spLocks noChangeArrowheads="1"/>
            </p:cNvSpPr>
            <p:nvPr/>
          </p:nvSpPr>
          <p:spPr bwMode="auto">
            <a:xfrm>
              <a:off x="6014" y="1041"/>
              <a:ext cx="106" cy="124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1" name="Text Box 57"/>
          <p:cNvSpPr txBox="1">
            <a:spLocks noChangeArrowheads="1"/>
          </p:cNvSpPr>
          <p:nvPr/>
        </p:nvSpPr>
        <p:spPr bwMode="auto">
          <a:xfrm>
            <a:off x="1214438" y="2357438"/>
            <a:ext cx="1839912" cy="534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>
                <a:solidFill>
                  <a:srgbClr val="000000"/>
                </a:solidFill>
                <a:latin typeface="Arial" charset="0"/>
                <a:cs typeface="Arial" charset="0"/>
              </a:rPr>
              <a:t>Evaporation du solvant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>
                <a:solidFill>
                  <a:srgbClr val="000000"/>
                </a:solidFill>
                <a:latin typeface="Arial" charset="0"/>
                <a:cs typeface="Arial" charset="0"/>
              </a:rPr>
              <a:t>explosions coulombiennes</a:t>
            </a:r>
          </a:p>
        </p:txBody>
      </p:sp>
      <p:sp>
        <p:nvSpPr>
          <p:cNvPr id="40972" name="Text Box 62"/>
          <p:cNvSpPr txBox="1">
            <a:spLocks noChangeArrowheads="1"/>
          </p:cNvSpPr>
          <p:nvPr/>
        </p:nvSpPr>
        <p:spPr bwMode="auto">
          <a:xfrm>
            <a:off x="0" y="4168775"/>
            <a:ext cx="1712913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000000"/>
                </a:solidFill>
                <a:latin typeface="Arial" charset="0"/>
                <a:cs typeface="Arial" charset="0"/>
              </a:rPr>
              <a:t>Gouttelette mère</a:t>
            </a:r>
          </a:p>
        </p:txBody>
      </p:sp>
      <p:sp>
        <p:nvSpPr>
          <p:cNvPr id="40973" name="Line 63"/>
          <p:cNvSpPr>
            <a:spLocks noChangeShapeType="1"/>
          </p:cNvSpPr>
          <p:nvPr/>
        </p:nvSpPr>
        <p:spPr bwMode="auto">
          <a:xfrm>
            <a:off x="3386138" y="3570288"/>
            <a:ext cx="1614487" cy="20732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40974" name="Group 64"/>
          <p:cNvGrpSpPr>
            <a:grpSpLocks/>
          </p:cNvGrpSpPr>
          <p:nvPr/>
        </p:nvGrpSpPr>
        <p:grpSpPr bwMode="auto">
          <a:xfrm>
            <a:off x="5183188" y="5022850"/>
            <a:ext cx="533400" cy="576263"/>
            <a:chOff x="3753" y="1348"/>
            <a:chExt cx="336" cy="363"/>
          </a:xfrm>
        </p:grpSpPr>
        <p:sp>
          <p:nvSpPr>
            <p:cNvPr id="40996" name="Oval 65"/>
            <p:cNvSpPr>
              <a:spLocks noChangeArrowheads="1"/>
            </p:cNvSpPr>
            <p:nvPr/>
          </p:nvSpPr>
          <p:spPr bwMode="auto">
            <a:xfrm>
              <a:off x="3794" y="1414"/>
              <a:ext cx="258" cy="295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Text Box 66"/>
            <p:cNvSpPr txBox="1">
              <a:spLocks noChangeArrowheads="1"/>
            </p:cNvSpPr>
            <p:nvPr/>
          </p:nvSpPr>
          <p:spPr bwMode="auto">
            <a:xfrm>
              <a:off x="3834" y="1348"/>
              <a:ext cx="19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0998" name="Text Box 67"/>
            <p:cNvSpPr txBox="1">
              <a:spLocks noChangeArrowheads="1"/>
            </p:cNvSpPr>
            <p:nvPr/>
          </p:nvSpPr>
          <p:spPr bwMode="auto">
            <a:xfrm>
              <a:off x="3891" y="1454"/>
              <a:ext cx="19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0999" name="Text Box 68"/>
            <p:cNvSpPr txBox="1">
              <a:spLocks noChangeArrowheads="1"/>
            </p:cNvSpPr>
            <p:nvPr/>
          </p:nvSpPr>
          <p:spPr bwMode="auto">
            <a:xfrm>
              <a:off x="3753" y="1480"/>
              <a:ext cx="19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40975" name="Oval 69"/>
          <p:cNvSpPr>
            <a:spLocks noChangeArrowheads="1"/>
          </p:cNvSpPr>
          <p:nvPr/>
        </p:nvSpPr>
        <p:spPr bwMode="auto">
          <a:xfrm>
            <a:off x="4937125" y="1646238"/>
            <a:ext cx="614363" cy="5842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Text Box 70"/>
          <p:cNvSpPr txBox="1">
            <a:spLocks noChangeArrowheads="1"/>
          </p:cNvSpPr>
          <p:nvPr/>
        </p:nvSpPr>
        <p:spPr bwMode="auto">
          <a:xfrm>
            <a:off x="5029200" y="1514475"/>
            <a:ext cx="3159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0977" name="Text Box 71"/>
          <p:cNvSpPr txBox="1">
            <a:spLocks noChangeArrowheads="1"/>
          </p:cNvSpPr>
          <p:nvPr/>
        </p:nvSpPr>
        <p:spPr bwMode="auto">
          <a:xfrm>
            <a:off x="5256213" y="1738313"/>
            <a:ext cx="3159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0978" name="Text Box 72"/>
          <p:cNvSpPr txBox="1">
            <a:spLocks noChangeArrowheads="1"/>
          </p:cNvSpPr>
          <p:nvPr/>
        </p:nvSpPr>
        <p:spPr bwMode="auto">
          <a:xfrm>
            <a:off x="5106988" y="1917700"/>
            <a:ext cx="3159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0979" name="Text Box 73"/>
          <p:cNvSpPr txBox="1">
            <a:spLocks noChangeArrowheads="1"/>
          </p:cNvSpPr>
          <p:nvPr/>
        </p:nvSpPr>
        <p:spPr bwMode="auto">
          <a:xfrm>
            <a:off x="4875213" y="1720850"/>
            <a:ext cx="3159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+</a:t>
            </a:r>
          </a:p>
        </p:txBody>
      </p:sp>
      <p:grpSp>
        <p:nvGrpSpPr>
          <p:cNvPr id="40980" name="Group 74"/>
          <p:cNvGrpSpPr>
            <a:grpSpLocks/>
          </p:cNvGrpSpPr>
          <p:nvPr/>
        </p:nvGrpSpPr>
        <p:grpSpPr bwMode="auto">
          <a:xfrm>
            <a:off x="5157788" y="5638800"/>
            <a:ext cx="533400" cy="576263"/>
            <a:chOff x="3737" y="1736"/>
            <a:chExt cx="336" cy="363"/>
          </a:xfrm>
        </p:grpSpPr>
        <p:sp>
          <p:nvSpPr>
            <p:cNvPr id="40992" name="Oval 75"/>
            <p:cNvSpPr>
              <a:spLocks noChangeArrowheads="1"/>
            </p:cNvSpPr>
            <p:nvPr/>
          </p:nvSpPr>
          <p:spPr bwMode="auto">
            <a:xfrm>
              <a:off x="3778" y="1802"/>
              <a:ext cx="258" cy="295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Text Box 76"/>
            <p:cNvSpPr txBox="1">
              <a:spLocks noChangeArrowheads="1"/>
            </p:cNvSpPr>
            <p:nvPr/>
          </p:nvSpPr>
          <p:spPr bwMode="auto">
            <a:xfrm>
              <a:off x="3818" y="1736"/>
              <a:ext cx="19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0994" name="Text Box 77"/>
            <p:cNvSpPr txBox="1">
              <a:spLocks noChangeArrowheads="1"/>
            </p:cNvSpPr>
            <p:nvPr/>
          </p:nvSpPr>
          <p:spPr bwMode="auto">
            <a:xfrm>
              <a:off x="3875" y="1842"/>
              <a:ext cx="19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0995" name="Text Box 78"/>
            <p:cNvSpPr txBox="1">
              <a:spLocks noChangeArrowheads="1"/>
            </p:cNvSpPr>
            <p:nvPr/>
          </p:nvSpPr>
          <p:spPr bwMode="auto">
            <a:xfrm>
              <a:off x="3737" y="1868"/>
              <a:ext cx="19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40981" name="Oval 79"/>
          <p:cNvSpPr>
            <a:spLocks noChangeArrowheads="1"/>
          </p:cNvSpPr>
          <p:nvPr/>
        </p:nvSpPr>
        <p:spPr bwMode="auto">
          <a:xfrm>
            <a:off x="5635625" y="1277938"/>
            <a:ext cx="180975" cy="236537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80"/>
          <p:cNvSpPr>
            <a:spLocks noChangeArrowheads="1"/>
          </p:cNvSpPr>
          <p:nvPr/>
        </p:nvSpPr>
        <p:spPr bwMode="auto">
          <a:xfrm>
            <a:off x="5648325" y="1628775"/>
            <a:ext cx="180975" cy="236538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81"/>
          <p:cNvSpPr txBox="1">
            <a:spLocks noChangeArrowheads="1"/>
          </p:cNvSpPr>
          <p:nvPr/>
        </p:nvSpPr>
        <p:spPr bwMode="auto">
          <a:xfrm>
            <a:off x="5572125" y="1190625"/>
            <a:ext cx="3159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0984" name="Text Box 82"/>
          <p:cNvSpPr txBox="1">
            <a:spLocks noChangeArrowheads="1"/>
          </p:cNvSpPr>
          <p:nvPr/>
        </p:nvSpPr>
        <p:spPr bwMode="auto">
          <a:xfrm>
            <a:off x="5584825" y="1543050"/>
            <a:ext cx="3159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0985" name="Text Box 83"/>
          <p:cNvSpPr txBox="1">
            <a:spLocks noChangeArrowheads="1"/>
          </p:cNvSpPr>
          <p:nvPr/>
        </p:nvSpPr>
        <p:spPr bwMode="auto">
          <a:xfrm>
            <a:off x="3357563" y="1500188"/>
            <a:ext cx="11557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Fission </a:t>
            </a:r>
          </a:p>
          <a:p>
            <a:pPr>
              <a:lnSpc>
                <a:spcPct val="10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asymétrique</a:t>
            </a:r>
          </a:p>
        </p:txBody>
      </p:sp>
      <p:sp>
        <p:nvSpPr>
          <p:cNvPr id="40986" name="Text Box 84"/>
          <p:cNvSpPr txBox="1">
            <a:spLocks noChangeArrowheads="1"/>
          </p:cNvSpPr>
          <p:nvPr/>
        </p:nvSpPr>
        <p:spPr bwMode="auto">
          <a:xfrm>
            <a:off x="3429000" y="5072063"/>
            <a:ext cx="105727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Fission </a:t>
            </a:r>
          </a:p>
          <a:p>
            <a:pPr>
              <a:lnSpc>
                <a:spcPct val="10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symétrique</a:t>
            </a:r>
          </a:p>
        </p:txBody>
      </p:sp>
      <p:grpSp>
        <p:nvGrpSpPr>
          <p:cNvPr id="40987" name="Group 86"/>
          <p:cNvGrpSpPr>
            <a:grpSpLocks/>
          </p:cNvGrpSpPr>
          <p:nvPr/>
        </p:nvGrpSpPr>
        <p:grpSpPr bwMode="auto">
          <a:xfrm>
            <a:off x="3857625" y="4214813"/>
            <a:ext cx="754063" cy="717550"/>
            <a:chOff x="3067" y="1152"/>
            <a:chExt cx="475" cy="452"/>
          </a:xfrm>
        </p:grpSpPr>
        <p:sp>
          <p:nvSpPr>
            <p:cNvPr id="40990" name="Line 87"/>
            <p:cNvSpPr>
              <a:spLocks noChangeShapeType="1"/>
            </p:cNvSpPr>
            <p:nvPr/>
          </p:nvSpPr>
          <p:spPr bwMode="auto">
            <a:xfrm flipH="1">
              <a:off x="3066" y="1252"/>
              <a:ext cx="478" cy="265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91" name="Line 88"/>
            <p:cNvSpPr>
              <a:spLocks noChangeShapeType="1"/>
            </p:cNvSpPr>
            <p:nvPr/>
          </p:nvSpPr>
          <p:spPr bwMode="auto">
            <a:xfrm flipH="1" flipV="1">
              <a:off x="3106" y="1151"/>
              <a:ext cx="306" cy="455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40988" name="Connecteur droit avec flèche 69"/>
          <p:cNvCxnSpPr>
            <a:cxnSpLocks noChangeShapeType="1"/>
          </p:cNvCxnSpPr>
          <p:nvPr/>
        </p:nvCxnSpPr>
        <p:spPr bwMode="auto">
          <a:xfrm>
            <a:off x="6000750" y="1643063"/>
            <a:ext cx="642938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89" name="Connecteur droit avec flèche 70"/>
          <p:cNvCxnSpPr>
            <a:cxnSpLocks noChangeShapeType="1"/>
          </p:cNvCxnSpPr>
          <p:nvPr/>
        </p:nvCxnSpPr>
        <p:spPr bwMode="auto">
          <a:xfrm>
            <a:off x="1571625" y="3570288"/>
            <a:ext cx="928688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9525"/>
            <a:ext cx="7770813" cy="1192213"/>
          </a:xfrm>
        </p:spPr>
        <p:txBody>
          <a:bodyPr lIns="82945" tIns="41473" rIns="82945" bIns="41473">
            <a:spAutoFit/>
          </a:bodyPr>
          <a:lstStyle/>
          <a:p>
            <a:pPr eaLnBrk="1">
              <a:lnSpc>
                <a:spcPct val="100000"/>
              </a:lnSpc>
              <a:buClr>
                <a:srgbClr val="0000D0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L’ionisation par électronébulisation (electrospray) </a:t>
            </a:r>
            <a:br>
              <a:rPr lang="fr-FR" sz="240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fr-FR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se fait à pression atmosphérique.</a:t>
            </a:r>
            <a:br>
              <a:rPr lang="fr-FR" sz="240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fr-FR" sz="24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503613" y="2590800"/>
            <a:ext cx="1143000" cy="1219200"/>
          </a:xfrm>
          <a:prstGeom prst="rect">
            <a:avLst/>
          </a:prstGeom>
          <a:noFill/>
          <a:ln w="9360">
            <a:solidFill>
              <a:srgbClr val="00CC99"/>
            </a:solidFill>
            <a:miter lim="800000"/>
            <a:headEnd/>
            <a:tailEnd/>
          </a:ln>
        </p:spPr>
        <p:txBody>
          <a:bodyPr wrap="none" lIns="81639" tIns="42452" rIns="81639" bIns="42452" anchor="ctr"/>
          <a:lstStyle/>
          <a:p>
            <a:pPr>
              <a:lnSpc>
                <a:spcPct val="100000"/>
              </a:lnSpc>
              <a:spcBef>
                <a:spcPts val="450"/>
              </a:spcBef>
              <a:buClr>
                <a:srgbClr val="00FF00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 b="1">
                <a:solidFill>
                  <a:srgbClr val="00FF00"/>
                </a:solidFill>
                <a:latin typeface="Arial" charset="0"/>
                <a:cs typeface="Arial" charset="0"/>
              </a:rPr>
              <a:t>Interface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5713413" y="2590800"/>
            <a:ext cx="2743200" cy="1219200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none" lIns="81639" tIns="42452" rIns="81639" bIns="42452" anchor="ctr"/>
          <a:lstStyle/>
          <a:p>
            <a:pPr>
              <a:lnSpc>
                <a:spcPct val="100000"/>
              </a:lnSpc>
              <a:spcBef>
                <a:spcPts val="450"/>
              </a:spcBef>
              <a:buClr>
                <a:srgbClr val="0000D0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 b="1">
                <a:solidFill>
                  <a:srgbClr val="0000D0"/>
                </a:solidFill>
                <a:latin typeface="Arial" charset="0"/>
                <a:cs typeface="Arial" charset="0"/>
              </a:rPr>
              <a:t>Analyseur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601663" y="2676525"/>
            <a:ext cx="1752600" cy="1068388"/>
          </a:xfrm>
          <a:prstGeom prst="ellips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lIns="81639" tIns="42452" rIns="81639" bIns="42452" anchor="ctr"/>
          <a:lstStyle/>
          <a:p>
            <a:pPr>
              <a:lnSpc>
                <a:spcPct val="100000"/>
              </a:lnSpc>
              <a:spcBef>
                <a:spcPts val="450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 b="1">
                <a:solidFill>
                  <a:srgbClr val="FF0000"/>
                </a:solidFill>
                <a:latin typeface="Arial" charset="0"/>
                <a:cs typeface="Arial" charset="0"/>
              </a:rPr>
              <a:t>Source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52400" y="5253038"/>
            <a:ext cx="2667000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/>
          <a:lstStyle/>
          <a:p>
            <a:pPr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Obtention d ’ions en phase gazeuse 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2741613" y="5378450"/>
            <a:ext cx="2667000" cy="1046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/>
          <a:lstStyle/>
          <a:p>
            <a:pPr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Transmission et</a:t>
            </a:r>
            <a:b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focalisation </a:t>
            </a:r>
            <a:b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des ions </a:t>
            </a:r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5713413" y="5367338"/>
            <a:ext cx="26670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/>
          <a:lstStyle/>
          <a:p>
            <a:pPr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Séparation des ions en fonction de m/z 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98450" y="4406900"/>
            <a:ext cx="2093913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100000"/>
              </a:lnSpc>
              <a:spcBef>
                <a:spcPts val="31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Pression atmosphérique</a:t>
            </a:r>
          </a:p>
          <a:p>
            <a:pPr>
              <a:lnSpc>
                <a:spcPct val="100000"/>
              </a:lnSpc>
              <a:spcBef>
                <a:spcPts val="31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(milieu visqueux)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6097588" y="4464050"/>
            <a:ext cx="2390775" cy="42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70000"/>
              </a:lnSpc>
              <a:spcBef>
                <a:spcPts val="31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Vide poussé</a:t>
            </a:r>
          </a:p>
          <a:p>
            <a:pPr>
              <a:lnSpc>
                <a:spcPct val="70000"/>
              </a:lnSpc>
              <a:spcBef>
                <a:spcPts val="31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(libre parcourt moyen élevé)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17525" y="1292225"/>
            <a:ext cx="8104188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31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Pour faire passer les ions formés à pression atmosphérique dans l’enceinte sous vide de l’analyseur du spectromètre de masse, il faut un dispositif appelé </a:t>
            </a:r>
            <a:r>
              <a:rPr lang="fr-FR" sz="1400">
                <a:solidFill>
                  <a:srgbClr val="FF0000"/>
                </a:solidFill>
                <a:latin typeface="Arial" charset="0"/>
                <a:cs typeface="Arial" charset="0"/>
              </a:rPr>
              <a:t>INTERFACE</a:t>
            </a: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1071563" y="3905250"/>
            <a:ext cx="766762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 b="1">
                <a:solidFill>
                  <a:srgbClr val="000000"/>
                </a:solidFill>
                <a:latin typeface="Arial" charset="0"/>
                <a:cs typeface="Arial" charset="0"/>
              </a:rPr>
              <a:t>1 atm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589338" y="3937000"/>
            <a:ext cx="1185862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 b="1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en-GB" sz="1800" b="1" baseline="30000">
                <a:solidFill>
                  <a:srgbClr val="000000"/>
                </a:solidFill>
                <a:latin typeface="Arial" charset="0"/>
                <a:cs typeface="Arial" charset="0"/>
              </a:rPr>
              <a:t>-1</a:t>
            </a:r>
            <a:r>
              <a:rPr lang="en-GB" sz="1800" b="1">
                <a:solidFill>
                  <a:srgbClr val="000000"/>
                </a:solidFill>
                <a:latin typeface="Arial" charset="0"/>
                <a:cs typeface="Arial" charset="0"/>
              </a:rPr>
              <a:t> mbar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6802438" y="3922713"/>
            <a:ext cx="1185862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 b="1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en-GB" sz="1800" b="1" baseline="30000">
                <a:solidFill>
                  <a:srgbClr val="000000"/>
                </a:solidFill>
                <a:latin typeface="Arial" charset="0"/>
                <a:cs typeface="Arial" charset="0"/>
              </a:rPr>
              <a:t>-6</a:t>
            </a:r>
            <a:r>
              <a:rPr lang="en-GB" sz="1800" b="1">
                <a:solidFill>
                  <a:srgbClr val="000000"/>
                </a:solidFill>
                <a:latin typeface="Arial" charset="0"/>
                <a:cs typeface="Arial" charset="0"/>
              </a:rPr>
              <a:t> mbar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344863" y="4430713"/>
            <a:ext cx="1647825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100000"/>
              </a:lnSpc>
              <a:spcBef>
                <a:spcPts val="31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t>Pompage puissant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676525" y="290513"/>
            <a:ext cx="379095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550"/>
              </a:spcBef>
              <a:buClr>
                <a:srgbClr val="0000D0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  <a:cs typeface="Arial" charset="0"/>
              </a:rPr>
              <a:t>Avantage de l’électrospray</a:t>
            </a: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835025" y="4418013"/>
            <a:ext cx="6729413" cy="2297112"/>
            <a:chOff x="835201" y="4265728"/>
            <a:chExt cx="6729811" cy="2297167"/>
          </a:xfrm>
        </p:grpSpPr>
        <p:sp>
          <p:nvSpPr>
            <p:cNvPr id="43015" name="Text Box 3"/>
            <p:cNvSpPr txBox="1">
              <a:spLocks noChangeArrowheads="1"/>
            </p:cNvSpPr>
            <p:nvPr/>
          </p:nvSpPr>
          <p:spPr bwMode="auto">
            <a:xfrm>
              <a:off x="2451346" y="4265728"/>
              <a:ext cx="4241309" cy="4550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550"/>
                </a:spcBef>
                <a:buClr>
                  <a:srgbClr val="0000D0"/>
                </a:buCl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>
                  <a:solidFill>
                    <a:srgbClr val="FF0000"/>
                  </a:solidFill>
                  <a:latin typeface="Arial" charset="0"/>
                  <a:cs typeface="Arial" charset="0"/>
                </a:rPr>
                <a:t>Inconvénient de l’électrospray</a:t>
              </a:r>
            </a:p>
          </p:txBody>
        </p:sp>
        <p:sp>
          <p:nvSpPr>
            <p:cNvPr id="43016" name="Text Box 4"/>
            <p:cNvSpPr txBox="1">
              <a:spLocks noChangeArrowheads="1"/>
            </p:cNvSpPr>
            <p:nvPr/>
          </p:nvSpPr>
          <p:spPr bwMode="auto">
            <a:xfrm>
              <a:off x="835201" y="4938279"/>
              <a:ext cx="6729811" cy="16246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13"/>
                </a:spcBef>
                <a:buClrTx/>
                <a:buFont typeface="Wingdings" pitchFamily="2" charset="2"/>
                <a:buChar char="Ø"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Peu d’information structurale, sauf si on effectue de la MS/MS</a:t>
              </a:r>
            </a:p>
            <a:p>
              <a:pPr algn="just">
                <a:lnSpc>
                  <a:spcPct val="150000"/>
                </a:lnSpc>
                <a:spcBef>
                  <a:spcPts val="413"/>
                </a:spcBef>
                <a:buClrTx/>
                <a:buFont typeface="Wingdings" pitchFamily="2" charset="2"/>
                <a:buChar char="Ø"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Très sensible à la présence de sels ou additifs	</a:t>
              </a:r>
            </a:p>
            <a:p>
              <a:pPr lvl="2" algn="just">
                <a:lnSpc>
                  <a:spcPct val="150000"/>
                </a:lnSpc>
                <a:spcBef>
                  <a:spcPts val="413"/>
                </a:spcBef>
                <a:buClrTx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	suppression du signal</a:t>
              </a:r>
            </a:p>
            <a:p>
              <a:pPr algn="just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				dessalage impératif</a:t>
              </a:r>
            </a:p>
          </p:txBody>
        </p:sp>
        <p:sp>
          <p:nvSpPr>
            <p:cNvPr id="9" name="Virage 8"/>
            <p:cNvSpPr/>
            <p:nvPr/>
          </p:nvSpPr>
          <p:spPr bwMode="auto">
            <a:xfrm rot="10800000" flipH="1">
              <a:off x="1286078" y="6000907"/>
              <a:ext cx="428650" cy="500075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Virage 9"/>
            <p:cNvSpPr/>
            <p:nvPr/>
          </p:nvSpPr>
          <p:spPr bwMode="auto">
            <a:xfrm rot="10800000" flipH="1">
              <a:off x="1286078" y="5715150"/>
              <a:ext cx="428650" cy="500075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3012" name="Groupe 11"/>
          <p:cNvGrpSpPr>
            <a:grpSpLocks/>
          </p:cNvGrpSpPr>
          <p:nvPr/>
        </p:nvGrpSpPr>
        <p:grpSpPr bwMode="auto">
          <a:xfrm>
            <a:off x="817563" y="885825"/>
            <a:ext cx="8410575" cy="3432175"/>
            <a:chOff x="817920" y="1077233"/>
            <a:chExt cx="8410865" cy="3432086"/>
          </a:xfrm>
        </p:grpSpPr>
        <p:sp>
          <p:nvSpPr>
            <p:cNvPr id="43013" name="Text Box 2"/>
            <p:cNvSpPr txBox="1">
              <a:spLocks noChangeArrowheads="1"/>
            </p:cNvSpPr>
            <p:nvPr/>
          </p:nvSpPr>
          <p:spPr bwMode="auto">
            <a:xfrm>
              <a:off x="817920" y="1077233"/>
              <a:ext cx="8410865" cy="34320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13"/>
                </a:spcBef>
                <a:buClrTx/>
                <a:buFont typeface="Wingdings" pitchFamily="2" charset="2"/>
                <a:buChar char="Ø"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Fonctionne à basse T°C, à pression atmosphérique, </a:t>
              </a:r>
            </a:p>
            <a:p>
              <a:pPr algn="just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fr-FR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just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				pas de dégradation, pas de fragmentation</a:t>
              </a:r>
            </a:p>
            <a:p>
              <a:pPr algn="just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fr-FR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just">
                <a:lnSpc>
                  <a:spcPct val="100000"/>
                </a:lnSpc>
                <a:spcBef>
                  <a:spcPts val="413"/>
                </a:spcBef>
                <a:buClrTx/>
                <a:buFont typeface="Wingdings" pitchFamily="2" charset="2"/>
                <a:buChar char="Ø"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Génère de ions multichargés</a:t>
              </a:r>
            </a:p>
            <a:p>
              <a:pPr algn="just">
                <a:lnSpc>
                  <a:spcPct val="140000"/>
                </a:lnSpc>
                <a:spcBef>
                  <a:spcPts val="413"/>
                </a:spcBef>
                <a:buClrTx/>
                <a:buFont typeface="Wingdings" pitchFamily="2" charset="2"/>
                <a:buChar char="Ø"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Mesure précise de la masse moléculaire (0.1%) soit ± 1 Da sur M = 10000 Da</a:t>
              </a:r>
            </a:p>
            <a:p>
              <a:pPr algn="just">
                <a:lnSpc>
                  <a:spcPct val="140000"/>
                </a:lnSpc>
                <a:spcBef>
                  <a:spcPts val="413"/>
                </a:spcBef>
                <a:buClrTx/>
                <a:buFont typeface="Wingdings" pitchFamily="2" charset="2"/>
                <a:buChar char="Ø"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Extraction des ions de large masse moléculaire (polymère, biomolécule)</a:t>
              </a:r>
            </a:p>
            <a:p>
              <a:pPr algn="just">
                <a:lnSpc>
                  <a:spcPct val="140000"/>
                </a:lnSpc>
                <a:spcBef>
                  <a:spcPts val="413"/>
                </a:spcBef>
                <a:buClrTx/>
                <a:buFont typeface="Wingdings" pitchFamily="2" charset="2"/>
                <a:buChar char="Ø"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Sensible (C ~ µM)</a:t>
              </a:r>
            </a:p>
            <a:p>
              <a:pPr algn="just">
                <a:lnSpc>
                  <a:spcPct val="140000"/>
                </a:lnSpc>
                <a:spcBef>
                  <a:spcPts val="413"/>
                </a:spcBef>
                <a:buClrTx/>
                <a:buFont typeface="Wingdings" pitchFamily="2" charset="2"/>
                <a:buChar char="Ø"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fr-FR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Extraction des molécules polaires</a:t>
              </a:r>
            </a:p>
          </p:txBody>
        </p:sp>
        <p:sp>
          <p:nvSpPr>
            <p:cNvPr id="11" name="Virage 10"/>
            <p:cNvSpPr/>
            <p:nvPr/>
          </p:nvSpPr>
          <p:spPr bwMode="auto">
            <a:xfrm rot="10800000" flipH="1">
              <a:off x="1429128" y="1570933"/>
              <a:ext cx="428640" cy="500049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1731963" y="42863"/>
            <a:ext cx="55229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</a:rPr>
              <a:t>Interprétation d’un spectre electrospray</a:t>
            </a:r>
          </a:p>
        </p:txBody>
      </p:sp>
      <p:sp>
        <p:nvSpPr>
          <p:cNvPr id="2052" name="Line 2"/>
          <p:cNvSpPr>
            <a:spLocks noChangeShapeType="1"/>
          </p:cNvSpPr>
          <p:nvPr/>
        </p:nvSpPr>
        <p:spPr bwMode="auto">
          <a:xfrm>
            <a:off x="3271838" y="405447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053" name="Groupe 57"/>
          <p:cNvGrpSpPr>
            <a:grpSpLocks/>
          </p:cNvGrpSpPr>
          <p:nvPr/>
        </p:nvGrpSpPr>
        <p:grpSpPr bwMode="auto">
          <a:xfrm>
            <a:off x="657225" y="1068388"/>
            <a:ext cx="7364413" cy="3100387"/>
            <a:chOff x="657225" y="1068388"/>
            <a:chExt cx="7364413" cy="3100388"/>
          </a:xfrm>
        </p:grpSpPr>
        <p:sp>
          <p:nvSpPr>
            <p:cNvPr id="2077" name="Line 4"/>
            <p:cNvSpPr>
              <a:spLocks noChangeShapeType="1"/>
            </p:cNvSpPr>
            <p:nvPr/>
          </p:nvSpPr>
          <p:spPr bwMode="auto">
            <a:xfrm>
              <a:off x="1050925" y="1203326"/>
              <a:ext cx="1588" cy="25796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8" name="Line 5"/>
            <p:cNvSpPr>
              <a:spLocks noChangeShapeType="1"/>
            </p:cNvSpPr>
            <p:nvPr/>
          </p:nvSpPr>
          <p:spPr bwMode="auto">
            <a:xfrm>
              <a:off x="1050925" y="3763963"/>
              <a:ext cx="5414963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Line 6"/>
            <p:cNvSpPr>
              <a:spLocks noChangeShapeType="1"/>
            </p:cNvSpPr>
            <p:nvPr/>
          </p:nvSpPr>
          <p:spPr bwMode="auto">
            <a:xfrm>
              <a:off x="2068513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0" name="Line 7"/>
            <p:cNvSpPr>
              <a:spLocks noChangeShapeType="1"/>
            </p:cNvSpPr>
            <p:nvPr/>
          </p:nvSpPr>
          <p:spPr bwMode="auto">
            <a:xfrm>
              <a:off x="2593975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Line 8"/>
            <p:cNvSpPr>
              <a:spLocks noChangeShapeType="1"/>
            </p:cNvSpPr>
            <p:nvPr/>
          </p:nvSpPr>
          <p:spPr bwMode="auto">
            <a:xfrm>
              <a:off x="1050925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Line 9"/>
            <p:cNvSpPr>
              <a:spLocks noChangeShapeType="1"/>
            </p:cNvSpPr>
            <p:nvPr/>
          </p:nvSpPr>
          <p:spPr bwMode="auto">
            <a:xfrm>
              <a:off x="1576388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3" name="Line 10"/>
            <p:cNvSpPr>
              <a:spLocks noChangeShapeType="1"/>
            </p:cNvSpPr>
            <p:nvPr/>
          </p:nvSpPr>
          <p:spPr bwMode="auto">
            <a:xfrm>
              <a:off x="3119438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4" name="Line 11"/>
            <p:cNvSpPr>
              <a:spLocks noChangeShapeType="1"/>
            </p:cNvSpPr>
            <p:nvPr/>
          </p:nvSpPr>
          <p:spPr bwMode="auto">
            <a:xfrm>
              <a:off x="3644900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5" name="Line 12"/>
            <p:cNvSpPr>
              <a:spLocks noChangeShapeType="1"/>
            </p:cNvSpPr>
            <p:nvPr/>
          </p:nvSpPr>
          <p:spPr bwMode="auto">
            <a:xfrm>
              <a:off x="4168775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6" name="Line 13"/>
            <p:cNvSpPr>
              <a:spLocks noChangeShapeType="1"/>
            </p:cNvSpPr>
            <p:nvPr/>
          </p:nvSpPr>
          <p:spPr bwMode="auto">
            <a:xfrm>
              <a:off x="4694238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7" name="Line 14"/>
            <p:cNvSpPr>
              <a:spLocks noChangeShapeType="1"/>
            </p:cNvSpPr>
            <p:nvPr/>
          </p:nvSpPr>
          <p:spPr bwMode="auto">
            <a:xfrm>
              <a:off x="5219700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8" name="Line 15"/>
            <p:cNvSpPr>
              <a:spLocks noChangeShapeType="1"/>
            </p:cNvSpPr>
            <p:nvPr/>
          </p:nvSpPr>
          <p:spPr bwMode="auto">
            <a:xfrm>
              <a:off x="5743575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9" name="Line 16"/>
            <p:cNvSpPr>
              <a:spLocks noChangeShapeType="1"/>
            </p:cNvSpPr>
            <p:nvPr/>
          </p:nvSpPr>
          <p:spPr bwMode="auto">
            <a:xfrm>
              <a:off x="6257925" y="3763963"/>
              <a:ext cx="1588" cy="1095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0" name="Text Box 17"/>
            <p:cNvSpPr txBox="1">
              <a:spLocks noChangeArrowheads="1"/>
            </p:cNvSpPr>
            <p:nvPr/>
          </p:nvSpPr>
          <p:spPr bwMode="auto">
            <a:xfrm>
              <a:off x="1355725" y="3890963"/>
              <a:ext cx="436563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400</a:t>
              </a:r>
            </a:p>
          </p:txBody>
        </p:sp>
        <p:sp>
          <p:nvSpPr>
            <p:cNvPr id="2091" name="Text Box 18"/>
            <p:cNvSpPr txBox="1">
              <a:spLocks noChangeArrowheads="1"/>
            </p:cNvSpPr>
            <p:nvPr/>
          </p:nvSpPr>
          <p:spPr bwMode="auto">
            <a:xfrm>
              <a:off x="1882775" y="3892551"/>
              <a:ext cx="436563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600</a:t>
              </a:r>
            </a:p>
          </p:txBody>
        </p:sp>
        <p:sp>
          <p:nvSpPr>
            <p:cNvPr id="2092" name="Text Box 19"/>
            <p:cNvSpPr txBox="1">
              <a:spLocks noChangeArrowheads="1"/>
            </p:cNvSpPr>
            <p:nvPr/>
          </p:nvSpPr>
          <p:spPr bwMode="auto">
            <a:xfrm>
              <a:off x="2363788" y="3890963"/>
              <a:ext cx="436563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800</a:t>
              </a:r>
            </a:p>
          </p:txBody>
        </p:sp>
        <p:sp>
          <p:nvSpPr>
            <p:cNvPr id="2093" name="Text Box 20"/>
            <p:cNvSpPr txBox="1">
              <a:spLocks noChangeArrowheads="1"/>
            </p:cNvSpPr>
            <p:nvPr/>
          </p:nvSpPr>
          <p:spPr bwMode="auto">
            <a:xfrm>
              <a:off x="2894013" y="3890963"/>
              <a:ext cx="522288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1000</a:t>
              </a:r>
            </a:p>
          </p:txBody>
        </p:sp>
        <p:sp>
          <p:nvSpPr>
            <p:cNvPr id="2094" name="Text Box 21"/>
            <p:cNvSpPr txBox="1">
              <a:spLocks noChangeArrowheads="1"/>
            </p:cNvSpPr>
            <p:nvPr/>
          </p:nvSpPr>
          <p:spPr bwMode="auto">
            <a:xfrm>
              <a:off x="3408363" y="3890963"/>
              <a:ext cx="522288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1200</a:t>
              </a:r>
            </a:p>
          </p:txBody>
        </p:sp>
        <p:sp>
          <p:nvSpPr>
            <p:cNvPr id="2095" name="Text Box 22"/>
            <p:cNvSpPr txBox="1">
              <a:spLocks noChangeArrowheads="1"/>
            </p:cNvSpPr>
            <p:nvPr/>
          </p:nvSpPr>
          <p:spPr bwMode="auto">
            <a:xfrm>
              <a:off x="3933825" y="3890963"/>
              <a:ext cx="522288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1400</a:t>
              </a:r>
            </a:p>
          </p:txBody>
        </p:sp>
        <p:sp>
          <p:nvSpPr>
            <p:cNvPr id="2096" name="Text Box 23"/>
            <p:cNvSpPr txBox="1">
              <a:spLocks noChangeArrowheads="1"/>
            </p:cNvSpPr>
            <p:nvPr/>
          </p:nvSpPr>
          <p:spPr bwMode="auto">
            <a:xfrm>
              <a:off x="4459288" y="3892551"/>
              <a:ext cx="522288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1600</a:t>
              </a:r>
            </a:p>
          </p:txBody>
        </p:sp>
        <p:sp>
          <p:nvSpPr>
            <p:cNvPr id="2097" name="Text Box 24"/>
            <p:cNvSpPr txBox="1">
              <a:spLocks noChangeArrowheads="1"/>
            </p:cNvSpPr>
            <p:nvPr/>
          </p:nvSpPr>
          <p:spPr bwMode="auto">
            <a:xfrm>
              <a:off x="4938713" y="3890963"/>
              <a:ext cx="522288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1800</a:t>
              </a:r>
            </a:p>
          </p:txBody>
        </p:sp>
        <p:sp>
          <p:nvSpPr>
            <p:cNvPr id="2098" name="Text Box 25"/>
            <p:cNvSpPr txBox="1">
              <a:spLocks noChangeArrowheads="1"/>
            </p:cNvSpPr>
            <p:nvPr/>
          </p:nvSpPr>
          <p:spPr bwMode="auto">
            <a:xfrm>
              <a:off x="5475288" y="3890963"/>
              <a:ext cx="522288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2000</a:t>
              </a:r>
            </a:p>
          </p:txBody>
        </p:sp>
        <p:sp>
          <p:nvSpPr>
            <p:cNvPr id="2099" name="Text Box 26"/>
            <p:cNvSpPr txBox="1">
              <a:spLocks noChangeArrowheads="1"/>
            </p:cNvSpPr>
            <p:nvPr/>
          </p:nvSpPr>
          <p:spPr bwMode="auto">
            <a:xfrm>
              <a:off x="5989638" y="3879851"/>
              <a:ext cx="522288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2200</a:t>
              </a:r>
            </a:p>
          </p:txBody>
        </p:sp>
        <p:sp>
          <p:nvSpPr>
            <p:cNvPr id="2100" name="Text Box 27"/>
            <p:cNvSpPr txBox="1">
              <a:spLocks noChangeArrowheads="1"/>
            </p:cNvSpPr>
            <p:nvPr/>
          </p:nvSpPr>
          <p:spPr bwMode="auto">
            <a:xfrm>
              <a:off x="6608763" y="3587751"/>
              <a:ext cx="14128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FF0000"/>
                  </a:solidFill>
                  <a:latin typeface="Arial" charset="0"/>
                </a:rPr>
                <a:t>m/z </a:t>
              </a:r>
              <a:r>
                <a:rPr lang="en-GB" sz="1200" b="1">
                  <a:solidFill>
                    <a:srgbClr val="FF0000"/>
                  </a:solidFill>
                  <a:latin typeface="Arial" charset="0"/>
                </a:rPr>
                <a:t>(Thomson)</a:t>
              </a:r>
            </a:p>
          </p:txBody>
        </p:sp>
        <p:sp>
          <p:nvSpPr>
            <p:cNvPr id="2101" name="Text Box 28"/>
            <p:cNvSpPr txBox="1">
              <a:spLocks noChangeArrowheads="1"/>
            </p:cNvSpPr>
            <p:nvPr/>
          </p:nvSpPr>
          <p:spPr bwMode="auto">
            <a:xfrm rot="-5400000">
              <a:off x="109538" y="2195513"/>
              <a:ext cx="14811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charset="0"/>
                </a:rPr>
                <a:t>Intensité relative</a:t>
              </a:r>
            </a:p>
          </p:txBody>
        </p:sp>
        <p:sp>
          <p:nvSpPr>
            <p:cNvPr id="2102" name="Text Box 29"/>
            <p:cNvSpPr txBox="1">
              <a:spLocks noChangeArrowheads="1"/>
            </p:cNvSpPr>
            <p:nvPr/>
          </p:nvSpPr>
          <p:spPr bwMode="auto">
            <a:xfrm>
              <a:off x="819150" y="3771901"/>
              <a:ext cx="266700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103" name="Text Box 30"/>
            <p:cNvSpPr txBox="1">
              <a:spLocks noChangeArrowheads="1"/>
            </p:cNvSpPr>
            <p:nvPr/>
          </p:nvSpPr>
          <p:spPr bwMode="auto">
            <a:xfrm>
              <a:off x="657225" y="1068388"/>
              <a:ext cx="436563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2104" name="Line 31"/>
            <p:cNvSpPr>
              <a:spLocks noChangeShapeType="1"/>
            </p:cNvSpPr>
            <p:nvPr/>
          </p:nvSpPr>
          <p:spPr bwMode="auto">
            <a:xfrm flipV="1">
              <a:off x="5754688" y="2547938"/>
              <a:ext cx="1588" cy="12192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5" name="Line 32"/>
            <p:cNvSpPr>
              <a:spLocks noChangeShapeType="1"/>
            </p:cNvSpPr>
            <p:nvPr/>
          </p:nvSpPr>
          <p:spPr bwMode="auto">
            <a:xfrm flipV="1">
              <a:off x="3130550" y="1187451"/>
              <a:ext cx="1588" cy="258921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6" name="Line 33"/>
            <p:cNvSpPr>
              <a:spLocks noChangeShapeType="1"/>
            </p:cNvSpPr>
            <p:nvPr/>
          </p:nvSpPr>
          <p:spPr bwMode="auto">
            <a:xfrm flipH="1" flipV="1">
              <a:off x="2230438" y="3059113"/>
              <a:ext cx="15875" cy="7064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54" name="AutoShape 46"/>
          <p:cNvSpPr>
            <a:spLocks noChangeArrowheads="1"/>
          </p:cNvSpPr>
          <p:nvPr/>
        </p:nvSpPr>
        <p:spPr bwMode="auto">
          <a:xfrm>
            <a:off x="0" y="0"/>
            <a:ext cx="24885650" cy="8572500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48"/>
          <p:cNvGraphicFramePr>
            <a:graphicFrameLocks noChangeAspect="1"/>
          </p:cNvGraphicFramePr>
          <p:nvPr/>
        </p:nvGraphicFramePr>
        <p:xfrm>
          <a:off x="5048250" y="6353175"/>
          <a:ext cx="66675" cy="158750"/>
        </p:xfrm>
        <a:graphic>
          <a:graphicData uri="http://schemas.openxmlformats.org/presentationml/2006/ole">
            <p:oleObj spid="_x0000_s2050" r:id="rId4" imgW="72000" imgH="173520" progId="">
              <p:embed/>
            </p:oleObj>
          </a:graphicData>
        </a:graphic>
      </p:graphicFrame>
      <p:grpSp>
        <p:nvGrpSpPr>
          <p:cNvPr id="3" name="Groupe 52"/>
          <p:cNvGrpSpPr>
            <a:grpSpLocks/>
          </p:cNvGrpSpPr>
          <p:nvPr/>
        </p:nvGrpSpPr>
        <p:grpSpPr bwMode="auto">
          <a:xfrm>
            <a:off x="1011238" y="4286250"/>
            <a:ext cx="6581775" cy="1749425"/>
            <a:chOff x="1011238" y="4398963"/>
            <a:chExt cx="6581775" cy="1749425"/>
          </a:xfrm>
        </p:grpSpPr>
        <p:sp>
          <p:nvSpPr>
            <p:cNvPr id="2065" name="Text Box 37"/>
            <p:cNvSpPr txBox="1">
              <a:spLocks noChangeArrowheads="1"/>
            </p:cNvSpPr>
            <p:nvPr/>
          </p:nvSpPr>
          <p:spPr bwMode="auto">
            <a:xfrm>
              <a:off x="1011238" y="4398963"/>
              <a:ext cx="65817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50"/>
                </a:spcBef>
                <a:tabLst>
                  <a:tab pos="0" algn="l"/>
                  <a:tab pos="2384425" algn="l"/>
                  <a:tab pos="3908425" algn="l"/>
                  <a:tab pos="4187825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</a:pPr>
              <a:r>
                <a:rPr lang="en-GB" sz="1800">
                  <a:solidFill>
                    <a:srgbClr val="000000"/>
                  </a:solidFill>
                  <a:latin typeface="Arial" charset="0"/>
                </a:rPr>
                <a:t>Etat de charge	m/z			masse calculée	</a:t>
              </a:r>
            </a:p>
          </p:txBody>
        </p:sp>
        <p:sp>
          <p:nvSpPr>
            <p:cNvPr id="2066" name="Line 38"/>
            <p:cNvSpPr>
              <a:spLocks noChangeShapeType="1"/>
            </p:cNvSpPr>
            <p:nvPr/>
          </p:nvSpPr>
          <p:spPr bwMode="auto">
            <a:xfrm>
              <a:off x="3789363" y="5276850"/>
              <a:ext cx="714375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Text Box 39"/>
            <p:cNvSpPr txBox="1">
              <a:spLocks noChangeArrowheads="1"/>
            </p:cNvSpPr>
            <p:nvPr/>
          </p:nvSpPr>
          <p:spPr bwMode="auto">
            <a:xfrm>
              <a:off x="5445125" y="4789488"/>
              <a:ext cx="1116013" cy="338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2000.2 Da</a:t>
              </a:r>
            </a:p>
          </p:txBody>
        </p:sp>
        <p:sp>
          <p:nvSpPr>
            <p:cNvPr id="2068" name="Text Box 40"/>
            <p:cNvSpPr txBox="1">
              <a:spLocks noChangeArrowheads="1"/>
            </p:cNvSpPr>
            <p:nvPr/>
          </p:nvSpPr>
          <p:spPr bwMode="auto">
            <a:xfrm>
              <a:off x="1228725" y="4811713"/>
              <a:ext cx="293688" cy="338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69" name="Text Box 41"/>
            <p:cNvSpPr txBox="1">
              <a:spLocks noChangeArrowheads="1"/>
            </p:cNvSpPr>
            <p:nvPr/>
          </p:nvSpPr>
          <p:spPr bwMode="auto">
            <a:xfrm>
              <a:off x="5467350" y="5284788"/>
              <a:ext cx="1116013" cy="338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2000.2 Da</a:t>
              </a:r>
            </a:p>
          </p:txBody>
        </p:sp>
        <p:sp>
          <p:nvSpPr>
            <p:cNvPr id="2070" name="Text Box 42"/>
            <p:cNvSpPr txBox="1">
              <a:spLocks noChangeArrowheads="1"/>
            </p:cNvSpPr>
            <p:nvPr/>
          </p:nvSpPr>
          <p:spPr bwMode="auto">
            <a:xfrm>
              <a:off x="1228725" y="5308600"/>
              <a:ext cx="293688" cy="3381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71" name="Text Box 43"/>
            <p:cNvSpPr txBox="1">
              <a:spLocks noChangeArrowheads="1"/>
            </p:cNvSpPr>
            <p:nvPr/>
          </p:nvSpPr>
          <p:spPr bwMode="auto">
            <a:xfrm>
              <a:off x="5456238" y="5734050"/>
              <a:ext cx="1116012" cy="3381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2000.4 Da</a:t>
              </a:r>
            </a:p>
          </p:txBody>
        </p:sp>
        <p:sp>
          <p:nvSpPr>
            <p:cNvPr id="2072" name="Text Box 44"/>
            <p:cNvSpPr txBox="1">
              <a:spLocks noChangeArrowheads="1"/>
            </p:cNvSpPr>
            <p:nvPr/>
          </p:nvSpPr>
          <p:spPr bwMode="auto">
            <a:xfrm>
              <a:off x="1217613" y="5757863"/>
              <a:ext cx="293687" cy="338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073" name="Text Box 47"/>
            <p:cNvSpPr txBox="1">
              <a:spLocks noChangeArrowheads="1"/>
            </p:cNvSpPr>
            <p:nvPr/>
          </p:nvSpPr>
          <p:spPr bwMode="auto">
            <a:xfrm>
              <a:off x="2547938" y="4800600"/>
              <a:ext cx="2132012" cy="3349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74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2001.2 = (M + m</a:t>
              </a:r>
              <a:r>
                <a:rPr lang="en-GB" sz="1800" baseline="-33000">
                  <a:solidFill>
                    <a:srgbClr val="000000"/>
                  </a:solidFill>
                </a:rPr>
                <a:t>H</a:t>
              </a:r>
              <a:r>
                <a:rPr lang="en-GB" sz="1800">
                  <a:solidFill>
                    <a:srgbClr val="000000"/>
                  </a:solidFill>
                </a:rPr>
                <a:t>) / 1</a:t>
              </a:r>
            </a:p>
          </p:txBody>
        </p:sp>
        <p:sp>
          <p:nvSpPr>
            <p:cNvPr id="2074" name="Text Box 49"/>
            <p:cNvSpPr txBox="1">
              <a:spLocks noChangeArrowheads="1"/>
            </p:cNvSpPr>
            <p:nvPr/>
          </p:nvSpPr>
          <p:spPr bwMode="auto">
            <a:xfrm>
              <a:off x="5715000" y="4899025"/>
              <a:ext cx="165100" cy="315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Text Box 50"/>
            <p:cNvSpPr txBox="1">
              <a:spLocks noChangeArrowheads="1"/>
            </p:cNvSpPr>
            <p:nvPr/>
          </p:nvSpPr>
          <p:spPr bwMode="auto">
            <a:xfrm>
              <a:off x="2449513" y="5332413"/>
              <a:ext cx="2246312" cy="3349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74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1001.1 = (M + 2m</a:t>
              </a:r>
              <a:r>
                <a:rPr lang="en-GB" sz="1800" baseline="-33000">
                  <a:solidFill>
                    <a:srgbClr val="000000"/>
                  </a:solidFill>
                </a:rPr>
                <a:t>H</a:t>
              </a:r>
              <a:r>
                <a:rPr lang="en-GB" sz="1800">
                  <a:solidFill>
                    <a:srgbClr val="000000"/>
                  </a:solidFill>
                </a:rPr>
                <a:t>) / 2</a:t>
              </a:r>
            </a:p>
          </p:txBody>
        </p:sp>
        <p:sp>
          <p:nvSpPr>
            <p:cNvPr id="2076" name="Text Box 51"/>
            <p:cNvSpPr txBox="1">
              <a:spLocks noChangeArrowheads="1"/>
            </p:cNvSpPr>
            <p:nvPr/>
          </p:nvSpPr>
          <p:spPr bwMode="auto">
            <a:xfrm>
              <a:off x="2547938" y="5813425"/>
              <a:ext cx="2132012" cy="3349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74000"/>
                </a:lnSpc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667.8 = (M + 3m</a:t>
              </a:r>
              <a:r>
                <a:rPr lang="en-GB" sz="1800" baseline="-33000">
                  <a:solidFill>
                    <a:srgbClr val="000000"/>
                  </a:solidFill>
                </a:rPr>
                <a:t>H</a:t>
              </a:r>
              <a:r>
                <a:rPr lang="en-GB" sz="1800">
                  <a:solidFill>
                    <a:srgbClr val="000000"/>
                  </a:solidFill>
                </a:rPr>
                <a:t>) / 3</a:t>
              </a:r>
            </a:p>
          </p:txBody>
        </p:sp>
      </p:grpSp>
      <p:grpSp>
        <p:nvGrpSpPr>
          <p:cNvPr id="4" name="Groupe 8"/>
          <p:cNvGrpSpPr>
            <a:grpSpLocks/>
          </p:cNvGrpSpPr>
          <p:nvPr/>
        </p:nvGrpSpPr>
        <p:grpSpPr bwMode="auto">
          <a:xfrm>
            <a:off x="785813" y="6143625"/>
            <a:ext cx="7929562" cy="492125"/>
            <a:chOff x="1071564" y="5500698"/>
            <a:chExt cx="7929564" cy="492066"/>
          </a:xfrm>
        </p:grpSpPr>
        <p:sp>
          <p:nvSpPr>
            <p:cNvPr id="2063" name="ZoneTexte 2"/>
            <p:cNvSpPr txBox="1">
              <a:spLocks noChangeArrowheads="1"/>
            </p:cNvSpPr>
            <p:nvPr/>
          </p:nvSpPr>
          <p:spPr bwMode="auto">
            <a:xfrm>
              <a:off x="1071564" y="5662222"/>
              <a:ext cx="7929564" cy="33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Tx/>
              </a:pPr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Masse de notre composé : 2000,2 Da</a:t>
              </a:r>
            </a:p>
          </p:txBody>
        </p:sp>
        <p:sp>
          <p:nvSpPr>
            <p:cNvPr id="56" name="Virage 55"/>
            <p:cNvSpPr/>
            <p:nvPr/>
          </p:nvSpPr>
          <p:spPr bwMode="auto">
            <a:xfrm rot="10800000" flipH="1">
              <a:off x="2357439" y="5500698"/>
              <a:ext cx="428625" cy="428574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e 59"/>
          <p:cNvGrpSpPr>
            <a:grpSpLocks/>
          </p:cNvGrpSpPr>
          <p:nvPr/>
        </p:nvGrpSpPr>
        <p:grpSpPr bwMode="auto">
          <a:xfrm>
            <a:off x="1943100" y="674688"/>
            <a:ext cx="6918325" cy="2505075"/>
            <a:chOff x="1943100" y="674688"/>
            <a:chExt cx="6918506" cy="2505075"/>
          </a:xfrm>
        </p:grpSpPr>
        <p:grpSp>
          <p:nvGrpSpPr>
            <p:cNvPr id="2058" name="Groupe 58"/>
            <p:cNvGrpSpPr>
              <a:grpSpLocks/>
            </p:cNvGrpSpPr>
            <p:nvPr/>
          </p:nvGrpSpPr>
          <p:grpSpPr bwMode="auto">
            <a:xfrm>
              <a:off x="1943100" y="674688"/>
              <a:ext cx="4238626" cy="2505075"/>
              <a:chOff x="1943100" y="674688"/>
              <a:chExt cx="4238626" cy="2505075"/>
            </a:xfrm>
          </p:grpSpPr>
          <p:sp>
            <p:nvSpPr>
              <p:cNvPr id="2060" name="Text Box 34"/>
              <p:cNvSpPr txBox="1">
                <a:spLocks noChangeArrowheads="1"/>
              </p:cNvSpPr>
              <p:nvPr/>
            </p:nvSpPr>
            <p:spPr bwMode="auto">
              <a:xfrm>
                <a:off x="5380038" y="2033588"/>
                <a:ext cx="801688" cy="6318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</a:rPr>
                  <a:t>z=1</a:t>
                </a: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</a:rPr>
                  <a:t>2001.2</a:t>
                </a:r>
              </a:p>
            </p:txBody>
          </p:sp>
          <p:sp>
            <p:nvSpPr>
              <p:cNvPr id="2061" name="Text Box 35"/>
              <p:cNvSpPr txBox="1">
                <a:spLocks noChangeArrowheads="1"/>
              </p:cNvSpPr>
              <p:nvPr/>
            </p:nvSpPr>
            <p:spPr bwMode="auto">
              <a:xfrm>
                <a:off x="2754313" y="674688"/>
                <a:ext cx="801688" cy="6318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</a:rPr>
                  <a:t>z=2</a:t>
                </a: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</a:rPr>
                  <a:t>1001.1</a:t>
                </a:r>
              </a:p>
            </p:txBody>
          </p:sp>
          <p:sp>
            <p:nvSpPr>
              <p:cNvPr id="2062" name="Text Box 36"/>
              <p:cNvSpPr txBox="1">
                <a:spLocks noChangeArrowheads="1"/>
              </p:cNvSpPr>
              <p:nvPr/>
            </p:nvSpPr>
            <p:spPr bwMode="auto">
              <a:xfrm>
                <a:off x="1943100" y="2547938"/>
                <a:ext cx="688975" cy="6318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</a:rPr>
                  <a:t>z=3</a:t>
                </a: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</a:rPr>
                  <a:t>667.8</a:t>
                </a:r>
              </a:p>
            </p:txBody>
          </p:sp>
        </p:grpSp>
        <p:sp>
          <p:nvSpPr>
            <p:cNvPr id="2059" name="Text Box 1"/>
            <p:cNvSpPr txBox="1">
              <a:spLocks noChangeArrowheads="1"/>
            </p:cNvSpPr>
            <p:nvPr/>
          </p:nvSpPr>
          <p:spPr bwMode="auto">
            <a:xfrm>
              <a:off x="5072066" y="842909"/>
              <a:ext cx="3789540" cy="3715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Clr>
                  <a:srgbClr val="0000D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chemeClr val="tx1"/>
                  </a:solidFill>
                  <a:latin typeface="Arial" charset="0"/>
                </a:rPr>
                <a:t>L ’ES produit des ions multichargés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2786063" y="500063"/>
            <a:ext cx="34607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Arial" charset="0"/>
                <a:cs typeface="Arial" charset="0"/>
              </a:rPr>
              <a:t>Le saviez-vous ?</a:t>
            </a:r>
          </a:p>
        </p:txBody>
      </p:sp>
      <p:sp>
        <p:nvSpPr>
          <p:cNvPr id="9219" name="ZoneTexte 2"/>
          <p:cNvSpPr txBox="1">
            <a:spLocks noChangeArrowheads="1"/>
          </p:cNvSpPr>
          <p:nvPr/>
        </p:nvSpPr>
        <p:spPr bwMode="auto">
          <a:xfrm>
            <a:off x="357188" y="1214438"/>
            <a:ext cx="85725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chemeClr val="tx1"/>
                </a:solidFill>
                <a:latin typeface="Arial" charset="0"/>
                <a:cs typeface="Arial" charset="0"/>
              </a:rPr>
              <a:t>La spectrométrie de masse est utilisée pour :</a:t>
            </a:r>
          </a:p>
          <a:p>
            <a:endParaRPr lang="fr-FR" sz="20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/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  <a:sym typeface="Monotype Sorts" pitchFamily="2" charset="2"/>
              </a:rPr>
              <a:t>	Localiser un gisement en analysant les hydrocarbures     	dans les roches</a:t>
            </a:r>
          </a:p>
          <a:p>
            <a:pPr algn="just"/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  <a:sym typeface="Monotype Sorts" pitchFamily="2" charset="2"/>
              </a:rPr>
              <a:t>	Détecter et identifier l’usage de stéroïdes chez les athlètes</a:t>
            </a:r>
          </a:p>
          <a:p>
            <a:pPr algn="just"/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  <a:sym typeface="Monotype Sorts" pitchFamily="2" charset="2"/>
              </a:rPr>
              <a:t>	Etudier la composition de molécules trouvées dans 	l’espace</a:t>
            </a:r>
          </a:p>
          <a:p>
            <a:pPr algn="just"/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  <a:sym typeface="Monotype Sorts" pitchFamily="2" charset="2"/>
              </a:rPr>
              <a:t>	Détecter la présence de dioxines dans des aliments 	contaminés</a:t>
            </a:r>
          </a:p>
          <a:p>
            <a:pPr algn="just"/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  <a:sym typeface="Monotype Sorts" pitchFamily="2" charset="2"/>
              </a:rPr>
              <a:t>	Etudier des mutations génétiques</a:t>
            </a:r>
          </a:p>
          <a:p>
            <a:pPr algn="just"/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  <a:sym typeface="Monotype Sorts" pitchFamily="2" charset="2"/>
              </a:rPr>
              <a:t>	Découvrir de nouveaux marqueurs pathologiques</a:t>
            </a:r>
          </a:p>
          <a:p>
            <a:pPr algn="just"/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  <a:sym typeface="Monotype Sorts" pitchFamily="2" charset="2"/>
              </a:rPr>
              <a:t>	Analyser et dater des pièces archéologiques </a:t>
            </a:r>
          </a:p>
          <a:p>
            <a:pPr algn="just"/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  <a:sym typeface="Monotype Sorts" pitchFamily="2" charset="2"/>
              </a:rPr>
              <a:t>	Suivre les processus de fermentation …</a:t>
            </a:r>
          </a:p>
          <a:p>
            <a:pPr algn="l"/>
            <a:endParaRPr lang="fr-FR" sz="2000">
              <a:solidFill>
                <a:schemeClr val="tx1"/>
              </a:solidFill>
              <a:latin typeface="Arial" charset="0"/>
              <a:cs typeface="Arial" charset="0"/>
              <a:sym typeface="Monotype Sort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803275" y="238125"/>
            <a:ext cx="7386638" cy="88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  <a:tab pos="9369425" algn="l"/>
                <a:tab pos="9777413" algn="l"/>
                <a:tab pos="9779000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  <a:cs typeface="Arial" charset="0"/>
              </a:rPr>
              <a:t>L’ionisation laser assistée par matrice	</a:t>
            </a:r>
          </a:p>
          <a:p>
            <a:pPr>
              <a:lnSpc>
                <a:spcPct val="100000"/>
              </a:lnSpc>
              <a:spcBef>
                <a:spcPts val="550"/>
              </a:spcBef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  <a:tab pos="9369425" algn="l"/>
                <a:tab pos="9777413" algn="l"/>
                <a:tab pos="9779000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  <a:cs typeface="Arial" charset="0"/>
              </a:rPr>
              <a:t>Matrix Assisted Laser  Desorption Ionisation (MALDI)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571500" y="1500188"/>
            <a:ext cx="7862888" cy="200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buFont typeface="Arial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Le MALDI est basé sur l’utilisation d’un composé (la matrice) qui absorbe à 337 nanomètres 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buFont typeface="Arial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buFont typeface="Arial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L’énergie va être transféré à l’échantillon par la matrice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buFont typeface="Arial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buFont typeface="Arial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 L’échantillon ionisé va être transféré dans l’analyseur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500188" y="4857750"/>
            <a:ext cx="5643562" cy="45561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lnSpc>
                <a:spcPct val="100000"/>
              </a:lnSpc>
              <a:spcBef>
                <a:spcPts val="413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b="1">
                <a:solidFill>
                  <a:srgbClr val="000000"/>
                </a:solidFill>
                <a:latin typeface="Arial" charset="0"/>
                <a:cs typeface="Arial" charset="0"/>
              </a:rPr>
              <a:t>Génère des ions à une seule charge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4538" y="1109663"/>
            <a:ext cx="51149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ZoneTexte 12"/>
          <p:cNvSpPr txBox="1">
            <a:spLocks noChangeArrowheads="1"/>
          </p:cNvSpPr>
          <p:nvPr/>
        </p:nvSpPr>
        <p:spPr bwMode="auto">
          <a:xfrm>
            <a:off x="3214688" y="5037138"/>
            <a:ext cx="2000250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 b="1">
                <a:solidFill>
                  <a:schemeClr val="tx1"/>
                </a:solidFill>
                <a:latin typeface="Arial" charset="0"/>
                <a:cs typeface="Arial" charset="0"/>
              </a:rPr>
              <a:t>Mélange matrice/échantillon</a:t>
            </a:r>
          </a:p>
        </p:txBody>
      </p:sp>
      <p:sp>
        <p:nvSpPr>
          <p:cNvPr id="45060" name="Text Box 34"/>
          <p:cNvSpPr txBox="1">
            <a:spLocks noChangeArrowheads="1"/>
          </p:cNvSpPr>
          <p:nvPr/>
        </p:nvSpPr>
        <p:spPr bwMode="auto">
          <a:xfrm>
            <a:off x="3136900" y="115888"/>
            <a:ext cx="28702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Arial" charset="0"/>
              </a:rPr>
              <a:t>Principe MALDI-MS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04900"/>
            <a:ext cx="487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2643188" y="1143000"/>
            <a:ext cx="1858962" cy="2214563"/>
            <a:chOff x="2643174" y="1142984"/>
            <a:chExt cx="1858460" cy="2214578"/>
          </a:xfrm>
        </p:grpSpPr>
        <p:cxnSp>
          <p:nvCxnSpPr>
            <p:cNvPr id="46086" name="Connecteur droit avec flèche 2"/>
            <p:cNvCxnSpPr>
              <a:cxnSpLocks noChangeShapeType="1"/>
            </p:cNvCxnSpPr>
            <p:nvPr/>
          </p:nvCxnSpPr>
          <p:spPr bwMode="auto">
            <a:xfrm rot="-5400000" flipH="1" flipV="1">
              <a:off x="2493953" y="1349881"/>
              <a:ext cx="2156902" cy="185846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46087" name="ZoneTexte 3"/>
            <p:cNvSpPr txBox="1">
              <a:spLocks noChangeArrowheads="1"/>
            </p:cNvSpPr>
            <p:nvPr/>
          </p:nvSpPr>
          <p:spPr bwMode="auto">
            <a:xfrm>
              <a:off x="3000364" y="1142984"/>
              <a:ext cx="857256" cy="3305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Laser</a:t>
              </a:r>
            </a:p>
          </p:txBody>
        </p:sp>
      </p:grpSp>
      <p:sp>
        <p:nvSpPr>
          <p:cNvPr id="46084" name="ZoneTexte 4"/>
          <p:cNvSpPr txBox="1">
            <a:spLocks noChangeArrowheads="1"/>
          </p:cNvSpPr>
          <p:nvPr/>
        </p:nvSpPr>
        <p:spPr bwMode="auto">
          <a:xfrm>
            <a:off x="3214688" y="5108575"/>
            <a:ext cx="2000250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 b="1">
                <a:solidFill>
                  <a:schemeClr val="tx1"/>
                </a:solidFill>
                <a:latin typeface="Arial" charset="0"/>
                <a:cs typeface="Arial" charset="0"/>
              </a:rPr>
              <a:t>Mélange matrice/échantillon</a:t>
            </a:r>
          </a:p>
        </p:txBody>
      </p:sp>
      <p:sp>
        <p:nvSpPr>
          <p:cNvPr id="46085" name="Text Box 34"/>
          <p:cNvSpPr txBox="1">
            <a:spLocks noChangeArrowheads="1"/>
          </p:cNvSpPr>
          <p:nvPr/>
        </p:nvSpPr>
        <p:spPr bwMode="auto">
          <a:xfrm>
            <a:off x="3136900" y="115888"/>
            <a:ext cx="28702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Arial" charset="0"/>
              </a:rPr>
              <a:t>Principe MALDI-MS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213" y="1138238"/>
            <a:ext cx="4981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07" name="Connecteur droit avec flèche 3"/>
          <p:cNvCxnSpPr>
            <a:cxnSpLocks noChangeShapeType="1"/>
          </p:cNvCxnSpPr>
          <p:nvPr/>
        </p:nvCxnSpPr>
        <p:spPr bwMode="auto">
          <a:xfrm rot="-5400000" flipH="1" flipV="1">
            <a:off x="2563812" y="1349376"/>
            <a:ext cx="2157413" cy="18589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7108" name="ZoneTexte 4"/>
          <p:cNvSpPr txBox="1">
            <a:spLocks noChangeArrowheads="1"/>
          </p:cNvSpPr>
          <p:nvPr/>
        </p:nvSpPr>
        <p:spPr bwMode="auto">
          <a:xfrm>
            <a:off x="3000375" y="1143000"/>
            <a:ext cx="857250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Laser</a:t>
            </a:r>
          </a:p>
        </p:txBody>
      </p:sp>
      <p:sp>
        <p:nvSpPr>
          <p:cNvPr id="47109" name="ZoneTexte 5"/>
          <p:cNvSpPr txBox="1">
            <a:spLocks noChangeArrowheads="1"/>
          </p:cNvSpPr>
          <p:nvPr/>
        </p:nvSpPr>
        <p:spPr bwMode="auto">
          <a:xfrm>
            <a:off x="3214688" y="5108575"/>
            <a:ext cx="2000250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 b="1">
                <a:solidFill>
                  <a:schemeClr val="tx1"/>
                </a:solidFill>
                <a:latin typeface="Arial" charset="0"/>
                <a:cs typeface="Arial" charset="0"/>
              </a:rPr>
              <a:t>Mélange matrice/échantillon</a:t>
            </a:r>
          </a:p>
        </p:txBody>
      </p:sp>
      <p:sp>
        <p:nvSpPr>
          <p:cNvPr id="47110" name="ZoneTexte 6"/>
          <p:cNvSpPr txBox="1">
            <a:spLocks noChangeArrowheads="1"/>
          </p:cNvSpPr>
          <p:nvPr/>
        </p:nvSpPr>
        <p:spPr bwMode="auto">
          <a:xfrm>
            <a:off x="4429125" y="1649413"/>
            <a:ext cx="1214438" cy="565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tx1"/>
                </a:solidFill>
                <a:latin typeface="Arial" charset="0"/>
                <a:cs typeface="Arial" charset="0"/>
              </a:rPr>
              <a:t>Echantillon</a:t>
            </a:r>
          </a:p>
          <a:p>
            <a:r>
              <a:rPr lang="fr-FR" sz="1400" b="1">
                <a:solidFill>
                  <a:schemeClr val="tx1"/>
                </a:solidFill>
                <a:latin typeface="Arial" charset="0"/>
                <a:cs typeface="Arial" charset="0"/>
              </a:rPr>
              <a:t>ionisé</a:t>
            </a:r>
          </a:p>
        </p:txBody>
      </p:sp>
      <p:sp>
        <p:nvSpPr>
          <p:cNvPr id="47111" name="ZoneTexte 7"/>
          <p:cNvSpPr txBox="1">
            <a:spLocks noChangeArrowheads="1"/>
          </p:cNvSpPr>
          <p:nvPr/>
        </p:nvSpPr>
        <p:spPr bwMode="auto">
          <a:xfrm>
            <a:off x="4071938" y="4429125"/>
            <a:ext cx="1143000" cy="565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tx1"/>
                </a:solidFill>
                <a:latin typeface="Arial" charset="0"/>
                <a:cs typeface="Arial" charset="0"/>
              </a:rPr>
              <a:t>Matrice</a:t>
            </a:r>
          </a:p>
          <a:p>
            <a:r>
              <a:rPr lang="fr-FR" sz="1400" b="1">
                <a:solidFill>
                  <a:schemeClr val="tx1"/>
                </a:solidFill>
                <a:latin typeface="Arial" charset="0"/>
                <a:cs typeface="Arial" charset="0"/>
              </a:rPr>
              <a:t>ionisé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072313" y="3151188"/>
            <a:ext cx="1643062" cy="330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rgbClr val="FF0000"/>
                </a:solidFill>
                <a:latin typeface="Arial" charset="0"/>
                <a:cs typeface="Arial" charset="0"/>
              </a:rPr>
              <a:t>Analyseur</a:t>
            </a:r>
          </a:p>
        </p:txBody>
      </p:sp>
      <p:sp>
        <p:nvSpPr>
          <p:cNvPr id="47113" name="Text Box 34"/>
          <p:cNvSpPr txBox="1">
            <a:spLocks noChangeArrowheads="1"/>
          </p:cNvSpPr>
          <p:nvPr/>
        </p:nvSpPr>
        <p:spPr bwMode="auto">
          <a:xfrm>
            <a:off x="3136900" y="115888"/>
            <a:ext cx="28702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Arial" charset="0"/>
              </a:rPr>
              <a:t>Principe MALDI-MS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973138" y="863600"/>
            <a:ext cx="8169275" cy="374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315913" y="779463"/>
            <a:ext cx="8726487" cy="264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865563" y="6434138"/>
            <a:ext cx="2317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966" tIns="40166" rIns="81966" bIns="40166">
            <a:spAutoFit/>
          </a:bodyPr>
          <a:lstStyle/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16150"/>
            <a:ext cx="76200" cy="7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4" name="AutoShape 5"/>
          <p:cNvSpPr>
            <a:spLocks noChangeArrowheads="1"/>
          </p:cNvSpPr>
          <p:nvPr/>
        </p:nvSpPr>
        <p:spPr bwMode="auto">
          <a:xfrm>
            <a:off x="3184525" y="4021138"/>
            <a:ext cx="2773363" cy="215900"/>
          </a:xfrm>
          <a:prstGeom prst="roundRect">
            <a:avLst>
              <a:gd name="adj" fmla="val 49986"/>
            </a:avLst>
          </a:prstGeom>
          <a:solidFill>
            <a:srgbClr val="00B0F0"/>
          </a:solidFill>
          <a:ln w="12600">
            <a:solidFill>
              <a:srgbClr val="00B0F0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fr-FR" sz="1800" b="1">
                <a:solidFill>
                  <a:srgbClr val="FF0000"/>
                </a:solidFill>
                <a:latin typeface="Arial" charset="0"/>
                <a:cs typeface="Arial" charset="0"/>
              </a:rPr>
              <a:t>.	.	.	.	.	.</a:t>
            </a:r>
            <a:endParaRPr lang="en-US" sz="1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1036638" y="1441450"/>
            <a:ext cx="2317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966" tIns="40166" rIns="81966" bIns="40166">
            <a:spAutoFit/>
          </a:bodyPr>
          <a:lstStyle/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127125" y="1438275"/>
            <a:ext cx="338138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1325563" y="1438275"/>
            <a:ext cx="242887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1403350" y="1441450"/>
            <a:ext cx="2317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966" tIns="40166" rIns="81966" bIns="40166">
            <a:spAutoFit/>
          </a:bodyPr>
          <a:lstStyle/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3446463" y="1438275"/>
            <a:ext cx="3302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2290763" y="4248150"/>
            <a:ext cx="4521200" cy="447675"/>
          </a:xfrm>
          <a:prstGeom prst="rect">
            <a:avLst/>
          </a:prstGeom>
          <a:solidFill>
            <a:srgbClr val="555555"/>
          </a:solidFill>
          <a:ln w="12600">
            <a:solidFill>
              <a:srgbClr val="444444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41" name="Rectangle 12"/>
          <p:cNvSpPr>
            <a:spLocks noChangeArrowheads="1"/>
          </p:cNvSpPr>
          <p:nvPr/>
        </p:nvSpPr>
        <p:spPr bwMode="auto">
          <a:xfrm>
            <a:off x="2962275" y="4284663"/>
            <a:ext cx="3952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42" name="Rectangle 13"/>
          <p:cNvSpPr>
            <a:spLocks noChangeArrowheads="1"/>
          </p:cNvSpPr>
          <p:nvPr/>
        </p:nvSpPr>
        <p:spPr bwMode="auto">
          <a:xfrm>
            <a:off x="3370263" y="4284663"/>
            <a:ext cx="35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43" name="Rectangle 14"/>
          <p:cNvSpPr>
            <a:spLocks noChangeArrowheads="1"/>
          </p:cNvSpPr>
          <p:nvPr/>
        </p:nvSpPr>
        <p:spPr bwMode="auto">
          <a:xfrm>
            <a:off x="3697288" y="4284663"/>
            <a:ext cx="32543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44" name="Rectangle 15"/>
          <p:cNvSpPr>
            <a:spLocks noChangeArrowheads="1"/>
          </p:cNvSpPr>
          <p:nvPr/>
        </p:nvSpPr>
        <p:spPr bwMode="auto">
          <a:xfrm>
            <a:off x="3971925" y="4284663"/>
            <a:ext cx="3683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45" name="Rectangle 16"/>
          <p:cNvSpPr>
            <a:spLocks noChangeArrowheads="1"/>
          </p:cNvSpPr>
          <p:nvPr/>
        </p:nvSpPr>
        <p:spPr bwMode="auto">
          <a:xfrm>
            <a:off x="4327525" y="4284663"/>
            <a:ext cx="25241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46" name="Rectangle 17"/>
          <p:cNvSpPr>
            <a:spLocks noChangeArrowheads="1"/>
          </p:cNvSpPr>
          <p:nvPr/>
        </p:nvSpPr>
        <p:spPr bwMode="auto">
          <a:xfrm>
            <a:off x="4465638" y="4286250"/>
            <a:ext cx="2286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966" tIns="40166" rIns="81966" bIns="40166">
            <a:spAutoFit/>
          </a:bodyPr>
          <a:lstStyle/>
          <a:p>
            <a:pPr eaLnBrk="0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8147" name="Rectangle 18"/>
          <p:cNvSpPr>
            <a:spLocks noChangeArrowheads="1"/>
          </p:cNvSpPr>
          <p:nvPr/>
        </p:nvSpPr>
        <p:spPr bwMode="auto">
          <a:xfrm>
            <a:off x="4530725" y="4284663"/>
            <a:ext cx="2540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48" name="Rectangle 19"/>
          <p:cNvSpPr>
            <a:spLocks noChangeArrowheads="1"/>
          </p:cNvSpPr>
          <p:nvPr/>
        </p:nvSpPr>
        <p:spPr bwMode="auto">
          <a:xfrm>
            <a:off x="4667250" y="4284663"/>
            <a:ext cx="32543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49" name="Rectangle 20"/>
          <p:cNvSpPr>
            <a:spLocks noChangeArrowheads="1"/>
          </p:cNvSpPr>
          <p:nvPr/>
        </p:nvSpPr>
        <p:spPr bwMode="auto">
          <a:xfrm>
            <a:off x="4938713" y="4284663"/>
            <a:ext cx="26828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50" name="Rectangle 21"/>
          <p:cNvSpPr>
            <a:spLocks noChangeArrowheads="1"/>
          </p:cNvSpPr>
          <p:nvPr/>
        </p:nvSpPr>
        <p:spPr bwMode="auto">
          <a:xfrm>
            <a:off x="5103813" y="4284663"/>
            <a:ext cx="32543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51" name="Rectangle 22"/>
          <p:cNvSpPr>
            <a:spLocks noChangeArrowheads="1"/>
          </p:cNvSpPr>
          <p:nvPr/>
        </p:nvSpPr>
        <p:spPr bwMode="auto">
          <a:xfrm>
            <a:off x="5376863" y="4284663"/>
            <a:ext cx="32543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52" name="Rectangle 23"/>
          <p:cNvSpPr>
            <a:spLocks noChangeArrowheads="1"/>
          </p:cNvSpPr>
          <p:nvPr/>
        </p:nvSpPr>
        <p:spPr bwMode="auto">
          <a:xfrm>
            <a:off x="5649913" y="4284663"/>
            <a:ext cx="2540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53" name="Rectangle 24"/>
          <p:cNvSpPr>
            <a:spLocks noChangeArrowheads="1"/>
          </p:cNvSpPr>
          <p:nvPr/>
        </p:nvSpPr>
        <p:spPr bwMode="auto">
          <a:xfrm>
            <a:off x="6089650" y="1684338"/>
            <a:ext cx="2317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966" tIns="40166" rIns="81966" bIns="40166">
            <a:spAutoFit/>
          </a:bodyPr>
          <a:lstStyle/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8154" name="Rectangle 25"/>
          <p:cNvSpPr>
            <a:spLocks noChangeArrowheads="1"/>
          </p:cNvSpPr>
          <p:nvPr/>
        </p:nvSpPr>
        <p:spPr bwMode="auto">
          <a:xfrm>
            <a:off x="6124575" y="1955800"/>
            <a:ext cx="2317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966" tIns="40166" rIns="81966" bIns="40166">
            <a:spAutoFit/>
          </a:bodyPr>
          <a:lstStyle/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8155" name="Rectangle 26"/>
          <p:cNvSpPr>
            <a:spLocks noChangeArrowheads="1"/>
          </p:cNvSpPr>
          <p:nvPr/>
        </p:nvSpPr>
        <p:spPr bwMode="auto">
          <a:xfrm>
            <a:off x="5167313" y="642938"/>
            <a:ext cx="2317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966" tIns="40166" rIns="81966" bIns="40166">
            <a:spAutoFit/>
          </a:bodyPr>
          <a:lstStyle/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8156" name="Line 27"/>
          <p:cNvSpPr>
            <a:spLocks noChangeShapeType="1"/>
          </p:cNvSpPr>
          <p:nvPr/>
        </p:nvSpPr>
        <p:spPr bwMode="auto">
          <a:xfrm flipV="1">
            <a:off x="4891088" y="2136775"/>
            <a:ext cx="915987" cy="1900238"/>
          </a:xfrm>
          <a:prstGeom prst="line">
            <a:avLst/>
          </a:prstGeom>
          <a:noFill/>
          <a:ln w="25560">
            <a:solidFill>
              <a:srgbClr val="FF9933"/>
            </a:solidFill>
            <a:miter lim="800000"/>
            <a:headEnd type="triangle" w="med" len="med"/>
            <a:tailEnd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8157" name="Rectangle 28"/>
          <p:cNvSpPr>
            <a:spLocks noChangeArrowheads="1"/>
          </p:cNvSpPr>
          <p:nvPr/>
        </p:nvSpPr>
        <p:spPr bwMode="auto">
          <a:xfrm>
            <a:off x="4464050" y="995363"/>
            <a:ext cx="3778250" cy="1055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966" tIns="40166" rIns="81966" bIns="40166">
            <a:spAutoFit/>
          </a:bodyPr>
          <a:lstStyle/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 b="1">
                <a:solidFill>
                  <a:schemeClr val="accent2"/>
                </a:solidFill>
                <a:latin typeface="Arial" charset="0"/>
                <a:cs typeface="Arial" charset="0"/>
              </a:rPr>
              <a:t>solution de matrice</a:t>
            </a:r>
            <a:r>
              <a:rPr lang="fr-FR" sz="1800">
                <a:solidFill>
                  <a:schemeClr val="accent2"/>
                </a:solidFill>
                <a:latin typeface="Arial" charset="0"/>
                <a:cs typeface="Arial" charset="0"/>
              </a:rPr>
              <a:t> :</a:t>
            </a:r>
          </a:p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600">
                <a:solidFill>
                  <a:srgbClr val="000000"/>
                </a:solidFill>
                <a:latin typeface="Arial" charset="0"/>
                <a:cs typeface="Arial" charset="0"/>
              </a:rPr>
              <a:t>acide  a-cyano-4-hydroxycinnamique</a:t>
            </a:r>
          </a:p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600">
                <a:solidFill>
                  <a:srgbClr val="000000"/>
                </a:solidFill>
                <a:latin typeface="Arial" charset="0"/>
                <a:cs typeface="Arial" charset="0"/>
              </a:rPr>
              <a:t>dans eau 0,1 % TFA/acétonitrile (50/50)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4200525" y="4308475"/>
            <a:ext cx="69056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966" tIns="40166" rIns="81966" bIns="40166">
            <a:spAutoFit/>
          </a:bodyPr>
          <a:lstStyle/>
          <a:p>
            <a:pPr eaLnBrk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Cible</a:t>
            </a: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159" name="Rectangle 30"/>
          <p:cNvSpPr>
            <a:spLocks noChangeArrowheads="1"/>
          </p:cNvSpPr>
          <p:nvPr/>
        </p:nvSpPr>
        <p:spPr bwMode="auto">
          <a:xfrm>
            <a:off x="152400" y="1136650"/>
            <a:ext cx="3276600" cy="70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966" tIns="40166" rIns="81966" bIns="40166">
            <a:spAutoFit/>
          </a:bodyPr>
          <a:lstStyle/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800" b="1">
                <a:solidFill>
                  <a:srgbClr val="FF0000"/>
                </a:solidFill>
                <a:latin typeface="Arial" charset="0"/>
                <a:cs typeface="Arial" charset="0"/>
              </a:rPr>
              <a:t>solution d ’échantillon</a:t>
            </a:r>
          </a:p>
          <a:p>
            <a:pPr eaLnBrk="0">
              <a:lnSpc>
                <a:spcPct val="10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600">
                <a:solidFill>
                  <a:srgbClr val="000000"/>
                </a:solidFill>
                <a:latin typeface="Arial" charset="0"/>
                <a:cs typeface="Arial" charset="0"/>
              </a:rPr>
              <a:t>eau 0,1 % TFA/acétonitrile (50/50)</a:t>
            </a:r>
          </a:p>
        </p:txBody>
      </p:sp>
      <p:sp>
        <p:nvSpPr>
          <p:cNvPr id="48160" name="Line 31"/>
          <p:cNvSpPr>
            <a:spLocks noChangeShapeType="1"/>
          </p:cNvSpPr>
          <p:nvPr/>
        </p:nvSpPr>
        <p:spPr bwMode="auto">
          <a:xfrm flipH="1" flipV="1">
            <a:off x="3149600" y="2128838"/>
            <a:ext cx="923925" cy="19018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180975" y="4930775"/>
            <a:ext cx="8756650" cy="185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L’analyte est dilué environ 10 000 fois dans cette matrice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fr-FR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Evaporation lente et totale des solvants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fr-FR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Formation de gros cristaux de matrice 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fr-FR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Arial" charset="0"/>
              </a:rPr>
              <a:t>Pas de couplage avec la chromatographie possible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1620838" y="115888"/>
            <a:ext cx="59023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  <a:cs typeface="Arial" charset="0"/>
              </a:rPr>
              <a:t>Préparation de l’échantillon en MALDI-MS</a:t>
            </a:r>
          </a:p>
        </p:txBody>
      </p:sp>
      <p:sp>
        <p:nvSpPr>
          <p:cNvPr id="48163" name="AutoShape 36"/>
          <p:cNvSpPr>
            <a:spLocks noChangeArrowheads="1"/>
          </p:cNvSpPr>
          <p:nvPr/>
        </p:nvSpPr>
        <p:spPr bwMode="auto">
          <a:xfrm rot="720000">
            <a:off x="5868988" y="2408238"/>
            <a:ext cx="2878137" cy="158750"/>
          </a:xfrm>
          <a:prstGeom prst="parallelogram">
            <a:avLst>
              <a:gd name="adj" fmla="val 45333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64" name="AutoShape 37"/>
          <p:cNvSpPr>
            <a:spLocks noChangeArrowheads="1"/>
          </p:cNvSpPr>
          <p:nvPr/>
        </p:nvSpPr>
        <p:spPr bwMode="auto">
          <a:xfrm rot="7020000">
            <a:off x="4666457" y="2699544"/>
            <a:ext cx="2584450" cy="306387"/>
          </a:xfrm>
          <a:prstGeom prst="chevron">
            <a:avLst>
              <a:gd name="adj" fmla="val 21084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8165" name="Rectangle 40"/>
          <p:cNvSpPr>
            <a:spLocks noChangeArrowheads="1"/>
          </p:cNvSpPr>
          <p:nvPr/>
        </p:nvSpPr>
        <p:spPr bwMode="auto">
          <a:xfrm>
            <a:off x="3470275" y="3802063"/>
            <a:ext cx="23876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fr-FR" sz="1800" b="1">
                <a:solidFill>
                  <a:srgbClr val="FF0000"/>
                </a:solidFill>
                <a:latin typeface="Arial" charset="0"/>
                <a:cs typeface="Arial" charset="0"/>
              </a:rPr>
              <a:t>.	.	.	.	.	.</a:t>
            </a:r>
            <a:endParaRPr lang="en-US" sz="1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4038" y="1360488"/>
            <a:ext cx="8294687" cy="2608262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marL="311045" indent="-311045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faible masse moléculaire (faciliter la vaporisation)</a:t>
            </a:r>
          </a:p>
          <a:p>
            <a:pPr marL="311045" indent="-311045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Acide (agissant comme source de protons)</a:t>
            </a:r>
          </a:p>
          <a:p>
            <a:pPr marL="311045" indent="-311045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Forte absorption dans l’UV (absorbe l’irradiation laser)</a:t>
            </a:r>
          </a:p>
          <a:p>
            <a:pPr marL="311045" indent="-311045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Fonctionnalisée avec des groupes polaires (travail en solution aqueuse)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7188" y="0"/>
            <a:ext cx="8294687" cy="708025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marL="311045" indent="-311045">
              <a:lnSpc>
                <a:spcPct val="200000"/>
              </a:lnSpc>
              <a:defRPr/>
            </a:pPr>
            <a:r>
              <a:rPr lang="fr-F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Caractéristiques de la matrice: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0063" y="4357688"/>
            <a:ext cx="8294687" cy="2135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lIns="82945" tIns="41473" rIns="82945" bIns="41473">
            <a:spAutoFit/>
          </a:bodyPr>
          <a:lstStyle/>
          <a:p>
            <a:pPr marL="311045" indent="-311045">
              <a:lnSpc>
                <a:spcPct val="200000"/>
              </a:lnSpc>
              <a:defRPr/>
            </a:pPr>
            <a:r>
              <a:rPr lang="fr-FR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Rôle</a:t>
            </a: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marL="768245" lvl="1" indent="-311045" algn="l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Protéger l’</a:t>
            </a:r>
            <a:r>
              <a:rPr lang="fr-F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analyte</a:t>
            </a: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la destruction par un faisceau laser directe </a:t>
            </a:r>
          </a:p>
          <a:p>
            <a:pPr marL="768245" lvl="1" indent="-311045" algn="l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Faciliter sa vaporisation et son ionisation.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305050" y="357188"/>
            <a:ext cx="46958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Spectrométrie de masse: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571625" y="1387475"/>
            <a:ext cx="6018213" cy="511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1. Présentation générale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2. Instrumentation et principe de la mesure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		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2.1. les sources d'ions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2.2. les analyseurs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2.3. les détecteurs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2.4. Principe de la fragmentation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3. Le couplage LC – GC/MS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4. Applications</a:t>
            </a:r>
          </a:p>
        </p:txBody>
      </p:sp>
      <p:sp>
        <p:nvSpPr>
          <p:cNvPr id="4" name="Ellipse 3"/>
          <p:cNvSpPr/>
          <p:nvPr/>
        </p:nvSpPr>
        <p:spPr>
          <a:xfrm>
            <a:off x="1000125" y="3429000"/>
            <a:ext cx="7000875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"/>
            <a:ext cx="7772400" cy="523875"/>
          </a:xfrm>
        </p:spPr>
        <p:txBody>
          <a:bodyPr lIns="91440" tIns="45720" rIns="91440" bIns="45720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solidFill>
                  <a:srgbClr val="FF0000"/>
                </a:solidFill>
                <a:latin typeface="Arial" charset="0"/>
              </a:rPr>
              <a:t>Le spectromètre de masse</a:t>
            </a:r>
            <a:endParaRPr lang="en-GB" sz="2800" smtClean="0">
              <a:latin typeface="Arial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71438" y="2339975"/>
            <a:ext cx="1600200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Système</a:t>
            </a:r>
          </a:p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d'introduction</a:t>
            </a:r>
          </a:p>
        </p:txBody>
      </p:sp>
      <p:sp>
        <p:nvSpPr>
          <p:cNvPr id="51204" name="AutoShape 3"/>
          <p:cNvSpPr>
            <a:spLocks noChangeArrowheads="1"/>
          </p:cNvSpPr>
          <p:nvPr/>
        </p:nvSpPr>
        <p:spPr bwMode="auto">
          <a:xfrm>
            <a:off x="6840538" y="2339975"/>
            <a:ext cx="900112" cy="9001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2519363" y="4062413"/>
            <a:ext cx="82804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1206" name="Groupe 25"/>
          <p:cNvGrpSpPr>
            <a:grpSpLocks/>
          </p:cNvGrpSpPr>
          <p:nvPr/>
        </p:nvGrpSpPr>
        <p:grpSpPr bwMode="auto">
          <a:xfrm>
            <a:off x="3576638" y="1439863"/>
            <a:ext cx="2611437" cy="803275"/>
            <a:chOff x="3576638" y="1439863"/>
            <a:chExt cx="2611437" cy="803275"/>
          </a:xfrm>
        </p:grpSpPr>
        <p:sp>
          <p:nvSpPr>
            <p:cNvPr id="51226" name="AutoShape 9"/>
            <p:cNvSpPr>
              <a:spLocks/>
            </p:cNvSpPr>
            <p:nvPr/>
          </p:nvSpPr>
          <p:spPr bwMode="auto">
            <a:xfrm rot="-5400000">
              <a:off x="4702175" y="757238"/>
              <a:ext cx="360363" cy="2611437"/>
            </a:xfrm>
            <a:prstGeom prst="rightBrace">
              <a:avLst>
                <a:gd name="adj1" fmla="val 60389"/>
                <a:gd name="adj2" fmla="val 5000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227" name="Text Box 10"/>
            <p:cNvSpPr txBox="1">
              <a:spLocks noChangeArrowheads="1"/>
            </p:cNvSpPr>
            <p:nvPr/>
          </p:nvSpPr>
          <p:spPr bwMode="auto">
            <a:xfrm>
              <a:off x="4211638" y="1439863"/>
              <a:ext cx="1300162" cy="377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Sous vide</a:t>
              </a:r>
            </a:p>
          </p:txBody>
        </p:sp>
      </p:grpSp>
      <p:grpSp>
        <p:nvGrpSpPr>
          <p:cNvPr id="51207" name="Groupe 21"/>
          <p:cNvGrpSpPr>
            <a:grpSpLocks/>
          </p:cNvGrpSpPr>
          <p:nvPr/>
        </p:nvGrpSpPr>
        <p:grpSpPr bwMode="auto">
          <a:xfrm>
            <a:off x="179388" y="2519363"/>
            <a:ext cx="2609850" cy="2093912"/>
            <a:chOff x="179388" y="2519363"/>
            <a:chExt cx="2609850" cy="2093912"/>
          </a:xfrm>
        </p:grpSpPr>
        <p:sp>
          <p:nvSpPr>
            <p:cNvPr id="51223" name="Text Box 4"/>
            <p:cNvSpPr txBox="1">
              <a:spLocks noChangeArrowheads="1"/>
            </p:cNvSpPr>
            <p:nvPr/>
          </p:nvSpPr>
          <p:spPr bwMode="auto">
            <a:xfrm>
              <a:off x="1800225" y="2519363"/>
              <a:ext cx="989013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Source</a:t>
              </a:r>
            </a:p>
          </p:txBody>
        </p:sp>
        <p:sp>
          <p:nvSpPr>
            <p:cNvPr id="51224" name="Text Box 11"/>
            <p:cNvSpPr txBox="1">
              <a:spLocks noChangeArrowheads="1"/>
            </p:cNvSpPr>
            <p:nvPr/>
          </p:nvSpPr>
          <p:spPr bwMode="auto">
            <a:xfrm>
              <a:off x="179388" y="3851275"/>
              <a:ext cx="2263775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Production d'ions 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en phase gazeuse</a:t>
              </a:r>
            </a:p>
          </p:txBody>
        </p:sp>
        <p:sp>
          <p:nvSpPr>
            <p:cNvPr id="51225" name="Line 12"/>
            <p:cNvSpPr>
              <a:spLocks noChangeShapeType="1"/>
            </p:cNvSpPr>
            <p:nvPr/>
          </p:nvSpPr>
          <p:spPr bwMode="auto">
            <a:xfrm flipV="1">
              <a:off x="1260475" y="3054350"/>
              <a:ext cx="720725" cy="7302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1208" name="Groupe 22"/>
          <p:cNvGrpSpPr>
            <a:grpSpLocks/>
          </p:cNvGrpSpPr>
          <p:nvPr/>
        </p:nvGrpSpPr>
        <p:grpSpPr bwMode="auto">
          <a:xfrm>
            <a:off x="2339975" y="2519363"/>
            <a:ext cx="2432050" cy="3060700"/>
            <a:chOff x="2339975" y="2519363"/>
            <a:chExt cx="2432050" cy="3060700"/>
          </a:xfrm>
        </p:grpSpPr>
        <p:sp>
          <p:nvSpPr>
            <p:cNvPr id="51220" name="Text Box 5"/>
            <p:cNvSpPr txBox="1">
              <a:spLocks noChangeArrowheads="1"/>
            </p:cNvSpPr>
            <p:nvPr/>
          </p:nvSpPr>
          <p:spPr bwMode="auto">
            <a:xfrm>
              <a:off x="3384550" y="2519363"/>
              <a:ext cx="1312863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Analyseur</a:t>
              </a:r>
            </a:p>
          </p:txBody>
        </p:sp>
        <p:sp>
          <p:nvSpPr>
            <p:cNvPr id="51221" name="Text Box 13"/>
            <p:cNvSpPr txBox="1">
              <a:spLocks noChangeArrowheads="1"/>
            </p:cNvSpPr>
            <p:nvPr/>
          </p:nvSpPr>
          <p:spPr bwMode="auto">
            <a:xfrm>
              <a:off x="2339975" y="4818063"/>
              <a:ext cx="243205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Séparation des ions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en fonction du m/z</a:t>
              </a:r>
            </a:p>
          </p:txBody>
        </p:sp>
        <p:sp>
          <p:nvSpPr>
            <p:cNvPr id="51222" name="Line 16"/>
            <p:cNvSpPr>
              <a:spLocks noChangeShapeType="1"/>
            </p:cNvSpPr>
            <p:nvPr/>
          </p:nvSpPr>
          <p:spPr bwMode="auto">
            <a:xfrm flipV="1">
              <a:off x="3419475" y="3055938"/>
              <a:ext cx="360363" cy="162877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1209" name="Groupe 23"/>
          <p:cNvGrpSpPr>
            <a:grpSpLocks/>
          </p:cNvGrpSpPr>
          <p:nvPr/>
        </p:nvGrpSpPr>
        <p:grpSpPr bwMode="auto">
          <a:xfrm>
            <a:off x="4643438" y="2519363"/>
            <a:ext cx="2374900" cy="1638300"/>
            <a:chOff x="4643438" y="2519363"/>
            <a:chExt cx="2374900" cy="1638300"/>
          </a:xfrm>
        </p:grpSpPr>
        <p:sp>
          <p:nvSpPr>
            <p:cNvPr id="51217" name="Text Box 6"/>
            <p:cNvSpPr txBox="1">
              <a:spLocks noChangeArrowheads="1"/>
            </p:cNvSpPr>
            <p:nvPr/>
          </p:nvSpPr>
          <p:spPr bwMode="auto">
            <a:xfrm>
              <a:off x="4932363" y="2519363"/>
              <a:ext cx="1285875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Détecteur</a:t>
              </a:r>
            </a:p>
          </p:txBody>
        </p:sp>
        <p:sp>
          <p:nvSpPr>
            <p:cNvPr id="51218" name="Text Box 14"/>
            <p:cNvSpPr txBox="1">
              <a:spLocks noChangeArrowheads="1"/>
            </p:cNvSpPr>
            <p:nvPr/>
          </p:nvSpPr>
          <p:spPr bwMode="auto">
            <a:xfrm>
              <a:off x="4643438" y="3779838"/>
              <a:ext cx="2374900" cy="377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Comptage des ions</a:t>
              </a:r>
            </a:p>
          </p:txBody>
        </p:sp>
        <p:sp>
          <p:nvSpPr>
            <p:cNvPr id="51219" name="Line 17"/>
            <p:cNvSpPr>
              <a:spLocks noChangeShapeType="1"/>
            </p:cNvSpPr>
            <p:nvPr/>
          </p:nvSpPr>
          <p:spPr bwMode="auto">
            <a:xfrm flipH="1" flipV="1">
              <a:off x="5575300" y="3054350"/>
              <a:ext cx="188913" cy="7302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12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1617663" cy="146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1211" name="Groupe 24"/>
          <p:cNvGrpSpPr>
            <a:grpSpLocks/>
          </p:cNvGrpSpPr>
          <p:nvPr/>
        </p:nvGrpSpPr>
        <p:grpSpPr bwMode="auto">
          <a:xfrm>
            <a:off x="6300788" y="2519363"/>
            <a:ext cx="2871787" cy="3552825"/>
            <a:chOff x="6300788" y="2519363"/>
            <a:chExt cx="2871787" cy="3552825"/>
          </a:xfrm>
        </p:grpSpPr>
        <p:sp>
          <p:nvSpPr>
            <p:cNvPr id="51213" name="Text Box 7"/>
            <p:cNvSpPr txBox="1">
              <a:spLocks noChangeArrowheads="1"/>
            </p:cNvSpPr>
            <p:nvPr/>
          </p:nvSpPr>
          <p:spPr bwMode="auto">
            <a:xfrm>
              <a:off x="6480175" y="2519363"/>
              <a:ext cx="1570038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Enregistreur</a:t>
              </a:r>
            </a:p>
          </p:txBody>
        </p:sp>
        <p:sp>
          <p:nvSpPr>
            <p:cNvPr id="51214" name="Text Box 15"/>
            <p:cNvSpPr txBox="1">
              <a:spLocks noChangeArrowheads="1"/>
            </p:cNvSpPr>
            <p:nvPr/>
          </p:nvSpPr>
          <p:spPr bwMode="auto">
            <a:xfrm>
              <a:off x="6300788" y="5310188"/>
              <a:ext cx="2871787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Traitement du signal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Visualisation du spectre</a:t>
              </a:r>
            </a:p>
          </p:txBody>
        </p:sp>
        <p:sp>
          <p:nvSpPr>
            <p:cNvPr id="51215" name="Line 18"/>
            <p:cNvSpPr>
              <a:spLocks noChangeShapeType="1"/>
            </p:cNvSpPr>
            <p:nvPr/>
          </p:nvSpPr>
          <p:spPr bwMode="auto">
            <a:xfrm flipH="1" flipV="1">
              <a:off x="7429500" y="3071813"/>
              <a:ext cx="214313" cy="78581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5121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86625" y="3857625"/>
              <a:ext cx="1611313" cy="1357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7" name="Ellipse 26"/>
          <p:cNvSpPr/>
          <p:nvPr/>
        </p:nvSpPr>
        <p:spPr>
          <a:xfrm>
            <a:off x="2214563" y="1857375"/>
            <a:ext cx="2928937" cy="414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884363" y="165100"/>
            <a:ext cx="51260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L’analyseur : pour mesurer m/z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06375" y="2693988"/>
            <a:ext cx="8721725" cy="351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BE:	Déflexion  par un champ magnétique (c'est l'analyseur le plus ancien)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Q: 	Déflexion par un champ quadrupolaire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IT: 	Confinement dans un piège à ion  (Ion Trap)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TOF:	Mesure d’un temps de vol (Time Of Flight)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FT-ICR:	Résonnance Cyclotronique d’Ions à Transformée de Fourrier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endParaRPr lang="en-GB" sz="180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1800">
                <a:solidFill>
                  <a:srgbClr val="FF0000"/>
                </a:solidFill>
                <a:latin typeface="Arial" charset="0"/>
              </a:rPr>
              <a:t>Les ions formés dans la source sont dirigés</a:t>
            </a:r>
            <a:r>
              <a:rPr lang="en-GB" sz="1800">
                <a:solidFill>
                  <a:srgbClr val="000000"/>
                </a:solidFill>
                <a:latin typeface="Arial" charset="0"/>
              </a:rPr>
              <a:t> (extraction et focalisation) vers l’analyseur par des champs électrostatiques qui peuvent être de quelques volts  (Q, IT, FT-ICR) ou de plusieurs dizaines de kilovolts (TOF, B).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endParaRPr lang="en-GB" sz="180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68263" y="1130300"/>
            <a:ext cx="8588375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Il existe différents types d’analyseurs. Ils sont tous basés sur des principes physiques différents, mais tous les analyseurs mesurent des valeurs m/z.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C’est une partie de l’appareil sous vide (10</a:t>
            </a:r>
            <a:r>
              <a:rPr lang="en-GB" sz="1800" baseline="300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-5</a:t>
            </a:r>
            <a:r>
              <a:rPr lang="en-GB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– 10</a:t>
            </a:r>
            <a:r>
              <a:rPr lang="en-GB" sz="1800" baseline="300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-7</a:t>
            </a:r>
            <a:r>
              <a:rPr lang="en-GB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Torr)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979613" y="179388"/>
            <a:ext cx="5824537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Notion de libre parcours moyen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60375" y="1008063"/>
            <a:ext cx="8101013" cy="173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Le spectromètre de masse doit être sous un vide poussé car il faut </a:t>
            </a:r>
            <a:r>
              <a:rPr lang="en-GB" sz="2000">
                <a:solidFill>
                  <a:srgbClr val="2300DC"/>
                </a:solidFill>
                <a:latin typeface="Arial" charset="0"/>
              </a:rPr>
              <a:t>limiter les collisions</a:t>
            </a:r>
            <a:r>
              <a:rPr lang="en-GB" sz="2000">
                <a:solidFill>
                  <a:srgbClr val="000000"/>
                </a:solidFill>
                <a:latin typeface="Arial" charset="0"/>
              </a:rPr>
              <a:t> entre les ions à analyser et les molécules de gaz résiduelles: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- déviation de l'ion de sa trajectoire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- réactions non désirées (fragmentation de l'ion)</a:t>
            </a: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471488" y="3071813"/>
            <a:ext cx="8101012" cy="6667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Arial" charset="0"/>
              </a:rPr>
              <a:t>Libre parcours moyen:</a:t>
            </a:r>
            <a:r>
              <a:rPr lang="en-GB" sz="2000">
                <a:solidFill>
                  <a:srgbClr val="000000"/>
                </a:solidFill>
                <a:latin typeface="Arial" charset="0"/>
              </a:rPr>
              <a:t> distance minimale entre 2 chocs à une pression donnée</a:t>
            </a:r>
          </a:p>
        </p:txBody>
      </p:sp>
      <p:grpSp>
        <p:nvGrpSpPr>
          <p:cNvPr id="2" name="Groupe 19"/>
          <p:cNvGrpSpPr>
            <a:grpSpLocks/>
          </p:cNvGrpSpPr>
          <p:nvPr/>
        </p:nvGrpSpPr>
        <p:grpSpPr bwMode="auto">
          <a:xfrm>
            <a:off x="493713" y="4067175"/>
            <a:ext cx="8261350" cy="2813050"/>
            <a:chOff x="493714" y="4067175"/>
            <a:chExt cx="8261988" cy="2813772"/>
          </a:xfrm>
        </p:grpSpPr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4624131" y="4694262"/>
              <a:ext cx="4131571" cy="21866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L : libre parcours moyen (en m)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k: constante de Boltzmann (1,38.10</a:t>
              </a:r>
              <a:r>
                <a:rPr lang="en-GB" sz="1800" baseline="30000">
                  <a:solidFill>
                    <a:srgbClr val="000000"/>
                  </a:solidFill>
                </a:rPr>
                <a:t>-21</a:t>
              </a:r>
              <a:r>
                <a:rPr lang="en-GB" sz="1800">
                  <a:solidFill>
                    <a:srgbClr val="000000"/>
                  </a:solidFill>
                </a:rPr>
                <a:t> J/K)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T: température (300 K)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p: pression (en Pa)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000000"/>
                  </a:solidFill>
                  <a:cs typeface="Times New Roman" pitchFamily="16" charset="0"/>
                </a:rPr>
                <a:t>σ: section de collision (45.10</a:t>
              </a:r>
              <a:r>
                <a:rPr lang="en-GB" sz="1800" baseline="30000">
                  <a:solidFill>
                    <a:srgbClr val="000000"/>
                  </a:solidFill>
                  <a:cs typeface="Times New Roman" pitchFamily="16" charset="0"/>
                </a:rPr>
                <a:t>-20</a:t>
              </a:r>
              <a:r>
                <a:rPr lang="en-GB" sz="1800">
                  <a:solidFill>
                    <a:srgbClr val="000000"/>
                  </a:solidFill>
                  <a:cs typeface="Times New Roman" pitchFamily="16" charset="0"/>
                </a:rPr>
                <a:t> m</a:t>
              </a:r>
              <a:r>
                <a:rPr lang="en-GB" sz="1800" baseline="33000">
                  <a:solidFill>
                    <a:srgbClr val="000000"/>
                  </a:solidFill>
                  <a:cs typeface="Times New Roman" pitchFamily="16" charset="0"/>
                </a:rPr>
                <a:t>2</a:t>
              </a:r>
              <a:r>
                <a:rPr lang="en-GB" sz="1800">
                  <a:solidFill>
                    <a:srgbClr val="000000"/>
                  </a:solidFill>
                  <a:cs typeface="Times New Roman" pitchFamily="16" charset="0"/>
                </a:rPr>
                <a:t>)</a:t>
              </a:r>
            </a:p>
            <a:p>
              <a:pPr algn="l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800">
                <a:solidFill>
                  <a:srgbClr val="000000"/>
                </a:solidFill>
                <a:cs typeface="Times New Roman" pitchFamily="16" charset="0"/>
              </a:endParaRPr>
            </a:p>
          </p:txBody>
        </p:sp>
        <p:grpSp>
          <p:nvGrpSpPr>
            <p:cNvPr id="53255" name="Groupe 18"/>
            <p:cNvGrpSpPr>
              <a:grpSpLocks/>
            </p:cNvGrpSpPr>
            <p:nvPr/>
          </p:nvGrpSpPr>
          <p:grpSpPr bwMode="auto">
            <a:xfrm>
              <a:off x="493714" y="4067175"/>
              <a:ext cx="4292600" cy="2433659"/>
              <a:chOff x="493714" y="4067175"/>
              <a:chExt cx="4292600" cy="2433659"/>
            </a:xfrm>
          </p:grpSpPr>
          <p:grpSp>
            <p:nvGrpSpPr>
              <p:cNvPr id="53256" name="Groupe 16"/>
              <p:cNvGrpSpPr>
                <a:grpSpLocks/>
              </p:cNvGrpSpPr>
              <p:nvPr/>
            </p:nvGrpSpPr>
            <p:grpSpPr bwMode="auto">
              <a:xfrm>
                <a:off x="493714" y="4067175"/>
                <a:ext cx="4292600" cy="1281481"/>
                <a:chOff x="493714" y="4067175"/>
                <a:chExt cx="4292600" cy="1281481"/>
              </a:xfrm>
            </p:grpSpPr>
            <p:sp>
              <p:nvSpPr>
                <p:cNvPr id="53258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93714" y="4067175"/>
                  <a:ext cx="4292600" cy="3778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lnSpc>
                      <a:spcPct val="9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2000" u="sng">
                      <a:solidFill>
                        <a:srgbClr val="000000"/>
                      </a:solidFill>
                      <a:latin typeface="Arial" charset="0"/>
                    </a:rPr>
                    <a:t>D'après la théorie cinétique des gaz:</a:t>
                  </a:r>
                </a:p>
              </p:txBody>
            </p:sp>
            <p:sp>
              <p:nvSpPr>
                <p:cNvPr id="5325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260475" y="4786322"/>
                  <a:ext cx="2477003" cy="562334"/>
                </a:xfrm>
                <a:prstGeom prst="rect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lnSpc>
                      <a:spcPct val="95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3200">
                      <a:solidFill>
                        <a:srgbClr val="000000"/>
                      </a:solidFill>
                    </a:rPr>
                    <a:t>L = kT / </a:t>
                  </a:r>
                  <a:r>
                    <a:rPr lang="en-GB" sz="3200">
                      <a:solidFill>
                        <a:srgbClr val="000000"/>
                      </a:solidFill>
                      <a:cs typeface="Times New Roman" pitchFamily="16" charset="0"/>
                    </a:rPr>
                    <a:t>√2pσ</a:t>
                  </a:r>
                </a:p>
              </p:txBody>
            </p:sp>
            <p:cxnSp>
              <p:nvCxnSpPr>
                <p:cNvPr id="53260" name="Connecteur droit 14"/>
                <p:cNvCxnSpPr>
                  <a:cxnSpLocks noChangeShapeType="1"/>
                </p:cNvCxnSpPr>
                <p:nvPr/>
              </p:nvCxnSpPr>
              <p:spPr bwMode="auto">
                <a:xfrm>
                  <a:off x="2928926" y="4857874"/>
                  <a:ext cx="285752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53257" name="Text Box 5"/>
              <p:cNvSpPr txBox="1">
                <a:spLocks noChangeArrowheads="1"/>
              </p:cNvSpPr>
              <p:nvPr/>
            </p:nvSpPr>
            <p:spPr bwMode="auto">
              <a:xfrm>
                <a:off x="1285852" y="5938500"/>
                <a:ext cx="2094910" cy="56233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200">
                    <a:solidFill>
                      <a:srgbClr val="000000"/>
                    </a:solidFill>
                  </a:rPr>
                  <a:t>L = 0,66 / </a:t>
                </a:r>
                <a:r>
                  <a:rPr lang="en-GB" sz="3200">
                    <a:solidFill>
                      <a:srgbClr val="000000"/>
                    </a:solidFill>
                    <a:cs typeface="Times New Roman" pitchFamily="16" charset="0"/>
                  </a:rPr>
                  <a:t>p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39750" y="341313"/>
            <a:ext cx="799147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Qu’est-ce que la </a:t>
            </a:r>
            <a:r>
              <a:rPr lang="fr-FR" sz="3200">
                <a:solidFill>
                  <a:srgbClr val="FF0000"/>
                </a:solidFill>
                <a:latin typeface="Arial" charset="0"/>
              </a:rPr>
              <a:t>spectrométrie</a:t>
            </a:r>
            <a:r>
              <a:rPr lang="en-GB" sz="3200">
                <a:solidFill>
                  <a:srgbClr val="FF0000"/>
                </a:solidFill>
                <a:latin typeface="Arial" charset="0"/>
              </a:rPr>
              <a:t> de masse ?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11175" y="1357313"/>
            <a:ext cx="8201025" cy="175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 Méthode analytique permettant de “peser” les molécules avec une très grande précision.</a:t>
            </a: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 On détermine sa </a:t>
            </a:r>
            <a:r>
              <a:rPr lang="fr-FR">
                <a:solidFill>
                  <a:srgbClr val="FF0000"/>
                </a:solidFill>
                <a:latin typeface="Arial" charset="0"/>
              </a:rPr>
              <a:t>masse moléculaire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60363" y="3857625"/>
            <a:ext cx="8201025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i="1" u="sng">
                <a:solidFill>
                  <a:srgbClr val="000000"/>
                </a:solidFill>
                <a:latin typeface="Arial" charset="0"/>
              </a:rPr>
              <a:t>Exemple d’application </a:t>
            </a:r>
            <a:r>
              <a:rPr lang="fr-FR" sz="2000" i="1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800" i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Monotype Sorts" pitchFamily="2" charset="2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Rechercher le signal d’un composé donné dans un mélange complexe (CO ds l’atmosphère de Titan ou un dopant ds les urines)</a:t>
            </a: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Monotype Sorts" pitchFamily="2" charset="2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80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  <a:sym typeface="Monotype Sorts" pitchFamily="2" charset="2"/>
              </a:rPr>
              <a:t>	</a:t>
            </a:r>
            <a:r>
              <a:rPr lang="fr-FR" sz="2000">
                <a:solidFill>
                  <a:srgbClr val="000000"/>
                </a:solidFill>
                <a:latin typeface="Arial" charset="0"/>
              </a:rPr>
              <a:t>Obtenir une 1ere donnée sur une molécule inconnue (molécule extraite d’une plante médicinale)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852488" y="206375"/>
            <a:ext cx="7969250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0000"/>
                </a:solidFill>
                <a:latin typeface="Arial" charset="0"/>
              </a:rPr>
              <a:t>Spectromètres de masse commerciaux: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Helvetica" pitchFamily="32" charset="0"/>
              </a:rPr>
              <a:t>De nombreux accouplements source /analyseur sont possibles 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141413" y="1905000"/>
            <a:ext cx="1585912" cy="4665663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CC99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CC99"/>
                </a:solidFill>
                <a:latin typeface="Helvetica" pitchFamily="32" charset="0"/>
              </a:rPr>
              <a:t>EI/CI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3333CC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3333CC"/>
                </a:solidFill>
                <a:latin typeface="Helvetica" pitchFamily="32" charset="0"/>
              </a:rPr>
              <a:t>FAB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Helvetica" pitchFamily="32" charset="0"/>
              </a:rPr>
              <a:t>MALDI/LD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FF00FF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FF"/>
                </a:solidFill>
                <a:latin typeface="Helvetica" pitchFamily="32" charset="0"/>
              </a:rPr>
              <a:t>ES/APCI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6264275" y="1371600"/>
            <a:ext cx="1173163" cy="5183188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Q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BE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TOF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IT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Helvetica" pitchFamily="32" charset="0"/>
            </a:endParaRP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FT-ICR</a:t>
            </a:r>
          </a:p>
        </p:txBody>
      </p:sp>
      <p:grpSp>
        <p:nvGrpSpPr>
          <p:cNvPr id="2" name="Groupe 21"/>
          <p:cNvGrpSpPr>
            <a:grpSpLocks/>
          </p:cNvGrpSpPr>
          <p:nvPr/>
        </p:nvGrpSpPr>
        <p:grpSpPr bwMode="auto">
          <a:xfrm>
            <a:off x="2714625" y="1714500"/>
            <a:ext cx="3571875" cy="4572000"/>
            <a:chOff x="2714625" y="1714500"/>
            <a:chExt cx="3571875" cy="4572000"/>
          </a:xfrm>
        </p:grpSpPr>
        <p:sp>
          <p:nvSpPr>
            <p:cNvPr id="54290" name="Line 7"/>
            <p:cNvSpPr>
              <a:spLocks noChangeShapeType="1"/>
            </p:cNvSpPr>
            <p:nvPr/>
          </p:nvSpPr>
          <p:spPr bwMode="auto">
            <a:xfrm flipV="1">
              <a:off x="2714625" y="1714500"/>
              <a:ext cx="3571875" cy="4500563"/>
            </a:xfrm>
            <a:prstGeom prst="line">
              <a:avLst/>
            </a:prstGeom>
            <a:noFill/>
            <a:ln w="28440">
              <a:solidFill>
                <a:srgbClr val="FF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91" name="Line 8"/>
            <p:cNvSpPr>
              <a:spLocks noChangeShapeType="1"/>
            </p:cNvSpPr>
            <p:nvPr/>
          </p:nvSpPr>
          <p:spPr bwMode="auto">
            <a:xfrm flipV="1">
              <a:off x="2714625" y="2714625"/>
              <a:ext cx="3500438" cy="3500438"/>
            </a:xfrm>
            <a:prstGeom prst="line">
              <a:avLst/>
            </a:prstGeom>
            <a:noFill/>
            <a:ln w="28440">
              <a:solidFill>
                <a:srgbClr val="FF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92" name="Line 9"/>
            <p:cNvSpPr>
              <a:spLocks noChangeShapeType="1"/>
            </p:cNvSpPr>
            <p:nvPr/>
          </p:nvSpPr>
          <p:spPr bwMode="auto">
            <a:xfrm flipV="1">
              <a:off x="2714625" y="3786188"/>
              <a:ext cx="3571875" cy="2428875"/>
            </a:xfrm>
            <a:prstGeom prst="line">
              <a:avLst/>
            </a:prstGeom>
            <a:noFill/>
            <a:ln w="28440">
              <a:solidFill>
                <a:srgbClr val="FF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93" name="Line 10"/>
            <p:cNvSpPr>
              <a:spLocks noChangeShapeType="1"/>
            </p:cNvSpPr>
            <p:nvPr/>
          </p:nvSpPr>
          <p:spPr bwMode="auto">
            <a:xfrm flipV="1">
              <a:off x="2714625" y="4857750"/>
              <a:ext cx="3571875" cy="1357313"/>
            </a:xfrm>
            <a:prstGeom prst="line">
              <a:avLst/>
            </a:prstGeom>
            <a:noFill/>
            <a:ln w="28440">
              <a:solidFill>
                <a:srgbClr val="FF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94" name="Line 11"/>
            <p:cNvSpPr>
              <a:spLocks noChangeShapeType="1"/>
            </p:cNvSpPr>
            <p:nvPr/>
          </p:nvSpPr>
          <p:spPr bwMode="auto">
            <a:xfrm>
              <a:off x="2714625" y="6215063"/>
              <a:ext cx="3571875" cy="71437"/>
            </a:xfrm>
            <a:prstGeom prst="line">
              <a:avLst/>
            </a:prstGeom>
            <a:noFill/>
            <a:ln w="28440">
              <a:solidFill>
                <a:srgbClr val="FF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e 19"/>
          <p:cNvGrpSpPr>
            <a:grpSpLocks/>
          </p:cNvGrpSpPr>
          <p:nvPr/>
        </p:nvGrpSpPr>
        <p:grpSpPr bwMode="auto">
          <a:xfrm>
            <a:off x="2743200" y="1714500"/>
            <a:ext cx="3543300" cy="3143250"/>
            <a:chOff x="2743200" y="1714500"/>
            <a:chExt cx="3543300" cy="3143250"/>
          </a:xfrm>
        </p:grpSpPr>
        <p:sp>
          <p:nvSpPr>
            <p:cNvPr id="54286" name="Line 4"/>
            <p:cNvSpPr>
              <a:spLocks noChangeShapeType="1"/>
            </p:cNvSpPr>
            <p:nvPr/>
          </p:nvSpPr>
          <p:spPr bwMode="auto">
            <a:xfrm flipV="1">
              <a:off x="2743200" y="1714500"/>
              <a:ext cx="3543300" cy="423863"/>
            </a:xfrm>
            <a:prstGeom prst="line">
              <a:avLst/>
            </a:prstGeom>
            <a:noFill/>
            <a:ln w="28440">
              <a:solidFill>
                <a:srgbClr val="00CC99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7" name="Line 13"/>
            <p:cNvSpPr>
              <a:spLocks noChangeShapeType="1"/>
            </p:cNvSpPr>
            <p:nvPr/>
          </p:nvSpPr>
          <p:spPr bwMode="auto">
            <a:xfrm>
              <a:off x="2747963" y="2152650"/>
              <a:ext cx="3492500" cy="566738"/>
            </a:xfrm>
            <a:prstGeom prst="line">
              <a:avLst/>
            </a:prstGeom>
            <a:noFill/>
            <a:ln w="28440">
              <a:solidFill>
                <a:srgbClr val="00CC99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8" name="Line 14"/>
            <p:cNvSpPr>
              <a:spLocks noChangeShapeType="1"/>
            </p:cNvSpPr>
            <p:nvPr/>
          </p:nvSpPr>
          <p:spPr bwMode="auto">
            <a:xfrm>
              <a:off x="2747963" y="2139950"/>
              <a:ext cx="3492500" cy="1670050"/>
            </a:xfrm>
            <a:prstGeom prst="line">
              <a:avLst/>
            </a:prstGeom>
            <a:noFill/>
            <a:ln w="28440">
              <a:solidFill>
                <a:srgbClr val="00CC99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9" name="Line 15"/>
            <p:cNvSpPr>
              <a:spLocks noChangeShapeType="1"/>
            </p:cNvSpPr>
            <p:nvPr/>
          </p:nvSpPr>
          <p:spPr bwMode="auto">
            <a:xfrm>
              <a:off x="2760663" y="2166938"/>
              <a:ext cx="3525837" cy="2690812"/>
            </a:xfrm>
            <a:prstGeom prst="line">
              <a:avLst/>
            </a:prstGeom>
            <a:noFill/>
            <a:ln w="28440">
              <a:solidFill>
                <a:srgbClr val="00CC99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e 18"/>
          <p:cNvGrpSpPr>
            <a:grpSpLocks/>
          </p:cNvGrpSpPr>
          <p:nvPr/>
        </p:nvGrpSpPr>
        <p:grpSpPr bwMode="auto">
          <a:xfrm>
            <a:off x="2714625" y="1714500"/>
            <a:ext cx="3571875" cy="1785938"/>
            <a:chOff x="2714625" y="1714500"/>
            <a:chExt cx="3571875" cy="1785938"/>
          </a:xfrm>
        </p:grpSpPr>
        <p:sp>
          <p:nvSpPr>
            <p:cNvPr id="54284" name="Line 5"/>
            <p:cNvSpPr>
              <a:spLocks noChangeShapeType="1"/>
            </p:cNvSpPr>
            <p:nvPr/>
          </p:nvSpPr>
          <p:spPr bwMode="auto">
            <a:xfrm flipV="1">
              <a:off x="2714625" y="2738438"/>
              <a:ext cx="3533775" cy="762000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5" name="Line 16"/>
            <p:cNvSpPr>
              <a:spLocks noChangeShapeType="1"/>
            </p:cNvSpPr>
            <p:nvPr/>
          </p:nvSpPr>
          <p:spPr bwMode="auto">
            <a:xfrm flipV="1">
              <a:off x="2714625" y="1714500"/>
              <a:ext cx="3571875" cy="1785938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20"/>
          <p:cNvGrpSpPr>
            <a:grpSpLocks/>
          </p:cNvGrpSpPr>
          <p:nvPr/>
        </p:nvGrpSpPr>
        <p:grpSpPr bwMode="auto">
          <a:xfrm>
            <a:off x="2714625" y="3805238"/>
            <a:ext cx="3571875" cy="2481262"/>
            <a:chOff x="2714625" y="3805238"/>
            <a:chExt cx="3571875" cy="2481262"/>
          </a:xfrm>
        </p:grpSpPr>
        <p:sp>
          <p:nvSpPr>
            <p:cNvPr id="54281" name="Line 6"/>
            <p:cNvSpPr>
              <a:spLocks noChangeShapeType="1"/>
            </p:cNvSpPr>
            <p:nvPr/>
          </p:nvSpPr>
          <p:spPr bwMode="auto">
            <a:xfrm flipV="1">
              <a:off x="2714625" y="3805238"/>
              <a:ext cx="3533775" cy="1195387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2" name="Line 12"/>
            <p:cNvSpPr>
              <a:spLocks noChangeShapeType="1"/>
            </p:cNvSpPr>
            <p:nvPr/>
          </p:nvSpPr>
          <p:spPr bwMode="auto">
            <a:xfrm>
              <a:off x="2714625" y="5000625"/>
              <a:ext cx="3571875" cy="1285875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3" name="Line 17"/>
            <p:cNvSpPr>
              <a:spLocks noChangeShapeType="1"/>
            </p:cNvSpPr>
            <p:nvPr/>
          </p:nvSpPr>
          <p:spPr bwMode="auto">
            <a:xfrm flipV="1">
              <a:off x="2714625" y="4857750"/>
              <a:ext cx="3571875" cy="157163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203200" y="387350"/>
            <a:ext cx="8724900" cy="546100"/>
          </a:xfrm>
        </p:spPr>
        <p:txBody>
          <a:bodyPr lIns="91440" tIns="45720" rIns="91440" bIns="45720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smtClean="0">
                <a:solidFill>
                  <a:srgbClr val="FF0000"/>
                </a:solidFill>
                <a:latin typeface="Arial" charset="0"/>
              </a:rPr>
              <a:t>Les caractéristiques principales d'un analyseur sont :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700088" y="1817688"/>
            <a:ext cx="7780337" cy="207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96838" algn="just">
              <a:lnSpc>
                <a:spcPct val="100000"/>
              </a:lnSpc>
              <a:spcBef>
                <a:spcPts val="450"/>
              </a:spcBef>
              <a:buFont typeface="Arial" charset="0"/>
              <a:buChar char="•"/>
              <a:tabLst>
                <a:tab pos="96838" algn="l"/>
                <a:tab pos="544513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</a:tabLst>
            </a:pPr>
            <a:r>
              <a:rPr lang="en-GB" sz="1800">
                <a:solidFill>
                  <a:srgbClr val="FF0000"/>
                </a:solidFill>
                <a:latin typeface="Arial" charset="0"/>
              </a:rPr>
              <a:t> La résolution R</a:t>
            </a:r>
          </a:p>
          <a:p>
            <a:pPr marL="96838" algn="just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buFont typeface="Arial" charset="0"/>
              <a:buChar char="•"/>
              <a:tabLst>
                <a:tab pos="96838" algn="l"/>
                <a:tab pos="544513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 La gamme m/z qu'il peut analyser</a:t>
            </a:r>
          </a:p>
          <a:p>
            <a:pPr marL="96838" algn="just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buFont typeface="Arial" charset="0"/>
              <a:buChar char="•"/>
              <a:tabLst>
                <a:tab pos="96838" algn="l"/>
                <a:tab pos="544513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 La rapidité de balayage en m/z</a:t>
            </a:r>
          </a:p>
          <a:p>
            <a:pPr marL="96838" algn="just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buFont typeface="Arial" charset="0"/>
              <a:buChar char="•"/>
              <a:tabLst>
                <a:tab pos="96838" algn="l"/>
                <a:tab pos="544513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 La sensibilité</a:t>
            </a:r>
          </a:p>
          <a:p>
            <a:pPr marL="96838" algn="just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buFont typeface="Arial" charset="0"/>
              <a:buChar char="•"/>
              <a:tabLst>
                <a:tab pos="96838" algn="l"/>
                <a:tab pos="544513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 La vitesse avec laquelle les ions le traversent</a:t>
            </a:r>
          </a:p>
          <a:p>
            <a:pPr marL="96838" algn="just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tabLst>
                <a:tab pos="96838" algn="l"/>
                <a:tab pos="544513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</a:tabLst>
            </a:pPr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20725" y="4075113"/>
            <a:ext cx="7780338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96838" algn="just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tabLst>
                <a:tab pos="96838" algn="l"/>
                <a:tab pos="544513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Souvent, avec un même analyseur, on peut augmenter l'une de ces caractéristiques aux dépens des autres, mais seulement dans certaines limites.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06538" y="5643563"/>
            <a:ext cx="5565775" cy="401637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96838" algn="just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tabLst>
                <a:tab pos="96838" algn="l"/>
                <a:tab pos="544513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</a:tabLst>
            </a:pPr>
            <a:r>
              <a:rPr lang="en-GB" sz="2000" b="1">
                <a:solidFill>
                  <a:srgbClr val="000000"/>
                </a:solidFill>
                <a:latin typeface="Arial" charset="0"/>
              </a:rPr>
              <a:t>Chaque type d'analyseur a son "point fort"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03200" y="103188"/>
            <a:ext cx="89408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0000"/>
                </a:solidFill>
                <a:latin typeface="Arial" charset="0"/>
              </a:rPr>
              <a:t>Résolution </a:t>
            </a:r>
            <a:r>
              <a:rPr lang="en-GB" sz="2800" b="1">
                <a:solidFill>
                  <a:srgbClr val="FF0000"/>
                </a:solidFill>
                <a:latin typeface="Arial" charset="0"/>
              </a:rPr>
              <a:t>R</a:t>
            </a:r>
            <a:endParaRPr lang="en-GB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09675" y="2182813"/>
            <a:ext cx="6362700" cy="4627562"/>
            <a:chOff x="1752" y="1397"/>
            <a:chExt cx="4008" cy="2915"/>
          </a:xfrm>
        </p:grpSpPr>
        <p:sp>
          <p:nvSpPr>
            <p:cNvPr id="56326" name="Text Box 3"/>
            <p:cNvSpPr txBox="1">
              <a:spLocks noChangeArrowheads="1"/>
            </p:cNvSpPr>
            <p:nvPr/>
          </p:nvSpPr>
          <p:spPr bwMode="auto">
            <a:xfrm>
              <a:off x="1920" y="1920"/>
              <a:ext cx="27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56327" name="Text Box 4"/>
            <p:cNvSpPr txBox="1">
              <a:spLocks noChangeArrowheads="1"/>
            </p:cNvSpPr>
            <p:nvPr/>
          </p:nvSpPr>
          <p:spPr bwMode="auto">
            <a:xfrm>
              <a:off x="3099" y="1920"/>
              <a:ext cx="773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000000"/>
                  </a:solidFill>
                  <a:latin typeface="Arial" charset="0"/>
                </a:rPr>
                <a:t>M + </a:t>
              </a:r>
              <a:r>
                <a:rPr lang="en-GB" b="1">
                  <a:solidFill>
                    <a:srgbClr val="000000"/>
                  </a:solidFill>
                  <a:latin typeface="Symbol" pitchFamily="16" charset="2"/>
                </a:rPr>
                <a:t></a:t>
              </a:r>
              <a:r>
                <a:rPr lang="en-GB" b="1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56328" name="Text Box 5"/>
            <p:cNvSpPr txBox="1">
              <a:spLocks noChangeArrowheads="1"/>
            </p:cNvSpPr>
            <p:nvPr/>
          </p:nvSpPr>
          <p:spPr bwMode="auto">
            <a:xfrm>
              <a:off x="2505" y="1397"/>
              <a:ext cx="393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buClr>
                  <a:srgbClr val="000000"/>
                </a:buClr>
                <a:buFont typeface="Symbol" pitchFamily="16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</a:rPr>
                <a:t></a:t>
              </a:r>
              <a:r>
                <a:rPr lang="en-GB" b="1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56329" name="Freeform 6"/>
            <p:cNvSpPr>
              <a:spLocks noChangeArrowheads="1"/>
            </p:cNvSpPr>
            <p:nvPr/>
          </p:nvSpPr>
          <p:spPr bwMode="auto">
            <a:xfrm>
              <a:off x="1968" y="1696"/>
              <a:ext cx="672" cy="2448"/>
            </a:xfrm>
            <a:custGeom>
              <a:avLst/>
              <a:gdLst>
                <a:gd name="T0" fmla="*/ 0 w 384"/>
                <a:gd name="T1" fmla="*/ 1634148821 h 1400"/>
                <a:gd name="T2" fmla="*/ 285849333 w 384"/>
                <a:gd name="T3" fmla="*/ 9149918 h 1400"/>
                <a:gd name="T4" fmla="*/ 457408191 w 384"/>
                <a:gd name="T5" fmla="*/ 1577960889 h 1400"/>
                <a:gd name="T6" fmla="*/ 0 60000 65536"/>
                <a:gd name="T7" fmla="*/ 0 60000 65536"/>
                <a:gd name="T8" fmla="*/ 0 60000 65536"/>
                <a:gd name="T9" fmla="*/ 0 w 384"/>
                <a:gd name="T10" fmla="*/ 0 h 1400"/>
                <a:gd name="T11" fmla="*/ 384 w 384"/>
                <a:gd name="T12" fmla="*/ 1400 h 1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400">
                  <a:moveTo>
                    <a:pt x="0" y="1400"/>
                  </a:moveTo>
                  <a:cubicBezTo>
                    <a:pt x="88" y="708"/>
                    <a:pt x="176" y="16"/>
                    <a:pt x="240" y="8"/>
                  </a:cubicBezTo>
                  <a:cubicBezTo>
                    <a:pt x="304" y="0"/>
                    <a:pt x="344" y="676"/>
                    <a:pt x="384" y="1352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0" name="Freeform 7"/>
            <p:cNvSpPr>
              <a:spLocks noChangeArrowheads="1"/>
            </p:cNvSpPr>
            <p:nvPr/>
          </p:nvSpPr>
          <p:spPr bwMode="auto">
            <a:xfrm>
              <a:off x="2544" y="1696"/>
              <a:ext cx="672" cy="2448"/>
            </a:xfrm>
            <a:custGeom>
              <a:avLst/>
              <a:gdLst>
                <a:gd name="T0" fmla="*/ 0 w 384"/>
                <a:gd name="T1" fmla="*/ 1634148821 h 1400"/>
                <a:gd name="T2" fmla="*/ 285849333 w 384"/>
                <a:gd name="T3" fmla="*/ 9149918 h 1400"/>
                <a:gd name="T4" fmla="*/ 457408191 w 384"/>
                <a:gd name="T5" fmla="*/ 1577960889 h 1400"/>
                <a:gd name="T6" fmla="*/ 0 60000 65536"/>
                <a:gd name="T7" fmla="*/ 0 60000 65536"/>
                <a:gd name="T8" fmla="*/ 0 60000 65536"/>
                <a:gd name="T9" fmla="*/ 0 w 384"/>
                <a:gd name="T10" fmla="*/ 0 h 1400"/>
                <a:gd name="T11" fmla="*/ 384 w 384"/>
                <a:gd name="T12" fmla="*/ 1400 h 1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400">
                  <a:moveTo>
                    <a:pt x="0" y="1400"/>
                  </a:moveTo>
                  <a:cubicBezTo>
                    <a:pt x="88" y="708"/>
                    <a:pt x="176" y="16"/>
                    <a:pt x="240" y="8"/>
                  </a:cubicBezTo>
                  <a:cubicBezTo>
                    <a:pt x="304" y="0"/>
                    <a:pt x="344" y="676"/>
                    <a:pt x="384" y="1352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1" name="Line 8"/>
            <p:cNvSpPr>
              <a:spLocks noChangeShapeType="1"/>
            </p:cNvSpPr>
            <p:nvPr/>
          </p:nvSpPr>
          <p:spPr bwMode="auto">
            <a:xfrm>
              <a:off x="1776" y="4048"/>
              <a:ext cx="1872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2" name="Rectangle 9"/>
            <p:cNvSpPr>
              <a:spLocks noChangeArrowheads="1"/>
            </p:cNvSpPr>
            <p:nvPr/>
          </p:nvSpPr>
          <p:spPr bwMode="auto">
            <a:xfrm>
              <a:off x="1920" y="4072"/>
              <a:ext cx="1440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3" name="Line 10"/>
            <p:cNvSpPr>
              <a:spLocks noChangeShapeType="1"/>
            </p:cNvSpPr>
            <p:nvPr/>
          </p:nvSpPr>
          <p:spPr bwMode="auto">
            <a:xfrm>
              <a:off x="1752" y="3705"/>
              <a:ext cx="193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4" name="Text Box 11"/>
            <p:cNvSpPr txBox="1">
              <a:spLocks noChangeArrowheads="1"/>
            </p:cNvSpPr>
            <p:nvPr/>
          </p:nvSpPr>
          <p:spPr bwMode="auto">
            <a:xfrm>
              <a:off x="3710" y="3401"/>
              <a:ext cx="2050" cy="7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Vallée à 10 % </a:t>
              </a:r>
            </a:p>
            <a:p>
              <a:pPr algn="l"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(les 2 pics se recouvrent sur 10% de leurs hauteurs)</a:t>
              </a:r>
            </a:p>
          </p:txBody>
        </p:sp>
        <p:sp>
          <p:nvSpPr>
            <p:cNvPr id="56335" name="Line 12"/>
            <p:cNvSpPr>
              <a:spLocks noChangeShapeType="1"/>
            </p:cNvSpPr>
            <p:nvPr/>
          </p:nvSpPr>
          <p:spPr bwMode="auto">
            <a:xfrm>
              <a:off x="2393" y="1700"/>
              <a:ext cx="578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6" name="Line 13"/>
            <p:cNvSpPr>
              <a:spLocks noChangeShapeType="1"/>
            </p:cNvSpPr>
            <p:nvPr/>
          </p:nvSpPr>
          <p:spPr bwMode="auto">
            <a:xfrm>
              <a:off x="2385" y="1708"/>
              <a:ext cx="1" cy="232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7" name="Line 14"/>
            <p:cNvSpPr>
              <a:spLocks noChangeShapeType="1"/>
            </p:cNvSpPr>
            <p:nvPr/>
          </p:nvSpPr>
          <p:spPr bwMode="auto">
            <a:xfrm>
              <a:off x="2964" y="1720"/>
              <a:ext cx="1" cy="232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000750" y="3429000"/>
            <a:ext cx="2592388" cy="7096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>
                <a:solidFill>
                  <a:srgbClr val="FF0000"/>
                </a:solidFill>
                <a:latin typeface="Arial" charset="0"/>
              </a:rPr>
              <a:t>R = M/</a:t>
            </a:r>
            <a:r>
              <a:rPr lang="en-GB" sz="4000" b="1">
                <a:solidFill>
                  <a:srgbClr val="FF0000"/>
                </a:solidFill>
                <a:latin typeface="Symbol" pitchFamily="16" charset="2"/>
              </a:rPr>
              <a:t></a:t>
            </a:r>
            <a:r>
              <a:rPr lang="en-GB" sz="4000" b="1">
                <a:solidFill>
                  <a:srgbClr val="FF0000"/>
                </a:solidFill>
                <a:latin typeface="Arial" charset="0"/>
              </a:rPr>
              <a:t>M </a:t>
            </a:r>
          </a:p>
        </p:txBody>
      </p:sp>
      <p:sp>
        <p:nvSpPr>
          <p:cNvPr id="56325" name="Text Box 1"/>
          <p:cNvSpPr txBox="1">
            <a:spLocks noChangeArrowheads="1"/>
          </p:cNvSpPr>
          <p:nvPr/>
        </p:nvSpPr>
        <p:spPr bwMode="auto">
          <a:xfrm>
            <a:off x="101600" y="1027113"/>
            <a:ext cx="8940800" cy="830262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chemeClr val="tx1"/>
                </a:solidFill>
                <a:latin typeface="Arial" charset="0"/>
              </a:rPr>
              <a:t>R mesure l’aptitude d’un analyseur à distinguer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chemeClr val="tx1"/>
                </a:solidFill>
                <a:latin typeface="Arial" charset="0"/>
              </a:rPr>
              <a:t>des ions séparés par </a:t>
            </a:r>
            <a:r>
              <a:rPr lang="en-GB">
                <a:solidFill>
                  <a:schemeClr val="tx1"/>
                </a:solidFill>
                <a:latin typeface="Symbol" pitchFamily="16" charset="2"/>
              </a:rPr>
              <a:t>D</a:t>
            </a:r>
            <a:r>
              <a:rPr lang="en-GB">
                <a:solidFill>
                  <a:schemeClr val="tx1"/>
                </a:solidFill>
                <a:latin typeface="Arial" charset="0"/>
              </a:rPr>
              <a:t>M Dalton (l’ion M de l’ion M+</a:t>
            </a:r>
            <a:r>
              <a:rPr lang="en-GB">
                <a:solidFill>
                  <a:schemeClr val="tx1"/>
                </a:solidFill>
                <a:latin typeface="Symbol" pitchFamily="16" charset="2"/>
              </a:rPr>
              <a:t>D</a:t>
            </a:r>
            <a:r>
              <a:rPr lang="en-GB">
                <a:solidFill>
                  <a:schemeClr val="tx1"/>
                </a:solidFill>
                <a:latin typeface="Arial" charset="0"/>
              </a:rPr>
              <a:t>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31763" y="404813"/>
            <a:ext cx="89408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0000"/>
                </a:solidFill>
                <a:latin typeface="Arial" charset="0"/>
              </a:rPr>
              <a:t>Résolution </a:t>
            </a:r>
            <a:r>
              <a:rPr lang="en-GB" sz="2800" b="1">
                <a:solidFill>
                  <a:srgbClr val="FF0000"/>
                </a:solidFill>
                <a:latin typeface="Arial" charset="0"/>
              </a:rPr>
              <a:t>R</a:t>
            </a:r>
            <a:endParaRPr lang="en-GB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01600" y="1643063"/>
            <a:ext cx="8940800" cy="4586287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u="sng">
                <a:solidFill>
                  <a:schemeClr val="tx1"/>
                </a:solidFill>
                <a:latin typeface="Arial" charset="0"/>
              </a:rPr>
              <a:t>Postulat</a:t>
            </a:r>
            <a:r>
              <a:rPr lang="fr-FR">
                <a:solidFill>
                  <a:schemeClr val="tx1"/>
                </a:solidFill>
                <a:latin typeface="Arial" charset="0"/>
              </a:rPr>
              <a:t> :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chemeClr val="tx1"/>
                </a:solidFill>
                <a:latin typeface="Arial" charset="0"/>
              </a:rPr>
              <a:t>	Pour analyseur FTICR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chemeClr val="tx1"/>
                </a:solidFill>
                <a:latin typeface="Arial" charset="0"/>
              </a:rPr>
              <a:t>								Pics résolus pour vallée &lt; 10%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chemeClr val="tx1"/>
                </a:solidFill>
                <a:latin typeface="Arial" charset="0"/>
              </a:rPr>
              <a:t>	Pour analyseurs TOF, Q et IT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chemeClr val="tx1"/>
                </a:solidFill>
                <a:latin typeface="Arial" charset="0"/>
              </a:rPr>
              <a:t>							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chemeClr val="tx1"/>
                </a:solidFill>
                <a:latin typeface="Arial" charset="0"/>
              </a:rPr>
              <a:t>								Pics résolus pour vallée &lt; 50%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9" name="Virage 18"/>
          <p:cNvSpPr/>
          <p:nvPr/>
        </p:nvSpPr>
        <p:spPr bwMode="auto">
          <a:xfrm rot="10800000" flipH="1">
            <a:off x="2786063" y="3429000"/>
            <a:ext cx="428625" cy="500063"/>
          </a:xfrm>
          <a:prstGeom prst="bentArrow">
            <a:avLst>
              <a:gd name="adj1" fmla="val 25000"/>
              <a:gd name="adj2" fmla="val 25000"/>
              <a:gd name="adj3" fmla="val 22997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Virage 19"/>
          <p:cNvSpPr/>
          <p:nvPr/>
        </p:nvSpPr>
        <p:spPr bwMode="auto">
          <a:xfrm rot="10800000" flipH="1">
            <a:off x="2786063" y="5286375"/>
            <a:ext cx="428625" cy="500063"/>
          </a:xfrm>
          <a:prstGeom prst="bentArrow">
            <a:avLst>
              <a:gd name="adj1" fmla="val 25000"/>
              <a:gd name="adj2" fmla="val 25000"/>
              <a:gd name="adj3" fmla="val 19992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t="11667"/>
          <a:stretch>
            <a:fillRect/>
          </a:stretch>
        </p:blipFill>
        <p:spPr bwMode="auto">
          <a:xfrm>
            <a:off x="30163" y="800100"/>
            <a:ext cx="6811962" cy="605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2540000" y="311150"/>
            <a:ext cx="458787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FF0000"/>
                </a:solidFill>
                <a:latin typeface="Arial" charset="0"/>
              </a:rPr>
              <a:t>Le pouvoir résolutif (TOF)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6359525" y="1193800"/>
            <a:ext cx="2798763" cy="1147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Détection de 2 produits</a:t>
            </a:r>
          </a:p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Bonne précision de </a:t>
            </a:r>
          </a:p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la mesure de masse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6300788" y="5040313"/>
            <a:ext cx="2987675" cy="1147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Perte de l'info: 2 produits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Mesure de masse 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erronée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7772400" cy="858838"/>
          </a:xfrm>
        </p:spPr>
        <p:txBody>
          <a:bodyPr lIns="91440" tIns="45720" rIns="91440" bIns="45720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solidFill>
                  <a:srgbClr val="FF0000"/>
                </a:solidFill>
                <a:latin typeface="Arial" charset="0"/>
              </a:rPr>
              <a:t>Caractéristiques des analyseurs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 lIns="91440" tIns="45720" rIns="91440" bIns="45720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2000" smtClean="0">
                <a:latin typeface="Arial" charset="0"/>
              </a:rPr>
              <a:t>Analyseurs		Résolution		Gamme m/z</a:t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/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>Quadripôle (Q)		2 000			8 000</a:t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/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>Magnétique (EB)	20 000			20 000</a:t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/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>Temps de vol (TOF)	20 000			500 000</a:t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/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>Trappe ionique		5 000			6 000</a:t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/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>Cyclotron à résonance</a:t>
            </a:r>
            <a:br>
              <a:rPr lang="en-GB" sz="2000" smtClean="0">
                <a:latin typeface="Arial" charset="0"/>
              </a:rPr>
            </a:br>
            <a:r>
              <a:rPr lang="en-GB" sz="2000" smtClean="0">
                <a:latin typeface="Arial" charset="0"/>
              </a:rPr>
              <a:t>des ions (FT-ICR)	1 000 000		4 000 </a:t>
            </a:r>
            <a:br>
              <a:rPr lang="en-GB" sz="2000" smtClean="0">
                <a:latin typeface="Arial" charset="0"/>
              </a:rPr>
            </a:br>
            <a:endParaRPr lang="en-GB" sz="2000" smtClean="0">
              <a:latin typeface="Arial" charset="0"/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762000" y="2438400"/>
            <a:ext cx="76962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397" name="Line 4"/>
          <p:cNvSpPr>
            <a:spLocks noChangeShapeType="1"/>
          </p:cNvSpPr>
          <p:nvPr/>
        </p:nvSpPr>
        <p:spPr bwMode="auto">
          <a:xfrm>
            <a:off x="762000" y="5943600"/>
            <a:ext cx="76962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0" y="6627813"/>
            <a:ext cx="654345" cy="2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9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2 </a:t>
            </a:r>
            <a:r>
              <a:rPr lang="fr-FR" sz="9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heures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2773363" y="131763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altLang="fr-FR">
                <a:solidFill>
                  <a:srgbClr val="FF0000"/>
                </a:solidFill>
              </a:rPr>
              <a:t>L’analyseur quadripolaire</a:t>
            </a: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371475" y="1093788"/>
            <a:ext cx="75104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altLang="fr-FR" sz="2000">
                <a:solidFill>
                  <a:schemeClr val="tx1"/>
                </a:solidFill>
              </a:rPr>
              <a:t>Formé de quatre barres de métal parallèles entre lesquelles les ions sont</a:t>
            </a:r>
          </a:p>
          <a:p>
            <a:pPr algn="l" eaLnBrk="0" hangingPunct="0">
              <a:spcBef>
                <a:spcPct val="0"/>
              </a:spcBef>
            </a:pPr>
            <a:r>
              <a:rPr lang="fr-FR" altLang="fr-FR" sz="2000">
                <a:solidFill>
                  <a:schemeClr val="tx1"/>
                </a:solidFill>
              </a:rPr>
              <a:t>injectés avec une énergie cinétique de quelques électron volts.</a:t>
            </a:r>
            <a:r>
              <a:rPr lang="fr-FR" altLang="fr-FR" sz="2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0" y="711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0422" name="Image 7" descr="http://www.rocler.qc.ca/pdubreui/masse/Ms1/figms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000250"/>
            <a:ext cx="6715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242888" y="1127125"/>
            <a:ext cx="86947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>
                <a:solidFill>
                  <a:schemeClr val="tx1"/>
                </a:solidFill>
              </a:rPr>
              <a:t>Les ions oscillent entre les barres (slalom) grâce à des tensions électriques </a:t>
            </a:r>
          </a:p>
          <a:p>
            <a:r>
              <a:rPr lang="fr-FR" altLang="fr-FR" sz="2000">
                <a:solidFill>
                  <a:schemeClr val="tx1"/>
                </a:solidFill>
              </a:rPr>
              <a:t>oscillantes appliquées sur les barres. </a:t>
            </a:r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61443" name="Line 6"/>
          <p:cNvSpPr>
            <a:spLocks noChangeShapeType="1"/>
          </p:cNvSpPr>
          <p:nvPr/>
        </p:nvSpPr>
        <p:spPr bwMode="auto">
          <a:xfrm>
            <a:off x="0" y="711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750" y="6143625"/>
            <a:ext cx="8694738" cy="622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>
                <a:solidFill>
                  <a:schemeClr val="tx1"/>
                </a:solidFill>
              </a:rPr>
              <a:t>Les ions </a:t>
            </a:r>
            <a:r>
              <a:rPr lang="fr-FR" altLang="fr-FR" sz="2000">
                <a:solidFill>
                  <a:srgbClr val="FF0000"/>
                </a:solidFill>
              </a:rPr>
              <a:t>d’une seule valeur m/z arrivent à traverser le système</a:t>
            </a:r>
            <a:r>
              <a:rPr lang="fr-FR" altLang="fr-FR" sz="2000"/>
              <a:t> </a:t>
            </a:r>
            <a:r>
              <a:rPr lang="fr-FR" altLang="fr-FR" sz="2000">
                <a:solidFill>
                  <a:schemeClr val="tx1"/>
                </a:solidFill>
              </a:rPr>
              <a:t>sans heurter les barres</a:t>
            </a:r>
            <a:endParaRPr lang="fr-FR" sz="2000">
              <a:solidFill>
                <a:schemeClr val="tx1"/>
              </a:solidFill>
            </a:endParaRPr>
          </a:p>
        </p:txBody>
      </p:sp>
      <p:pic>
        <p:nvPicPr>
          <p:cNvPr id="61445" name="Image 34" descr="http://www.rocler.qc.ca/pdubreui/masse/Ms1/figms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000250"/>
            <a:ext cx="6715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2773363" y="131763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altLang="fr-FR">
                <a:solidFill>
                  <a:srgbClr val="FF0000"/>
                </a:solidFill>
              </a:rPr>
              <a:t>L’analyseur quadripolaire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050"/>
          <p:cNvSpPr>
            <a:spLocks noChangeShapeType="1"/>
          </p:cNvSpPr>
          <p:nvPr/>
        </p:nvSpPr>
        <p:spPr bwMode="auto">
          <a:xfrm flipV="1">
            <a:off x="927100" y="3736975"/>
            <a:ext cx="9207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15" name="Line 2051"/>
          <p:cNvSpPr>
            <a:spLocks noChangeShapeType="1"/>
          </p:cNvSpPr>
          <p:nvPr/>
        </p:nvSpPr>
        <p:spPr bwMode="auto">
          <a:xfrm flipV="1">
            <a:off x="7265988" y="3725863"/>
            <a:ext cx="9207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16" name="Text Box 2052"/>
          <p:cNvSpPr txBox="1">
            <a:spLocks noChangeArrowheads="1"/>
          </p:cNvSpPr>
          <p:nvPr/>
        </p:nvSpPr>
        <p:spPr bwMode="auto">
          <a:xfrm>
            <a:off x="307975" y="3041650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chemeClr val="accent2"/>
                </a:solidFill>
              </a:rPr>
              <a:t>Entrée des ions</a:t>
            </a:r>
          </a:p>
        </p:txBody>
      </p:sp>
      <p:sp>
        <p:nvSpPr>
          <p:cNvPr id="64517" name="Text Box 2053"/>
          <p:cNvSpPr txBox="1">
            <a:spLocks noChangeArrowheads="1"/>
          </p:cNvSpPr>
          <p:nvPr/>
        </p:nvSpPr>
        <p:spPr bwMode="auto">
          <a:xfrm>
            <a:off x="6840538" y="2955925"/>
            <a:ext cx="186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chemeClr val="accent2"/>
                </a:solidFill>
              </a:rPr>
              <a:t>Sortie des ions</a:t>
            </a:r>
          </a:p>
        </p:txBody>
      </p:sp>
      <p:sp>
        <p:nvSpPr>
          <p:cNvPr id="64518" name="Rectangle 2054"/>
          <p:cNvSpPr>
            <a:spLocks noChangeArrowheads="1"/>
          </p:cNvSpPr>
          <p:nvPr/>
        </p:nvSpPr>
        <p:spPr bwMode="auto">
          <a:xfrm>
            <a:off x="2832100" y="1117600"/>
            <a:ext cx="3289300" cy="5054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19" name="Oval 2055"/>
          <p:cNvSpPr>
            <a:spLocks noChangeAspect="1" noChangeArrowheads="1"/>
          </p:cNvSpPr>
          <p:nvPr/>
        </p:nvSpPr>
        <p:spPr bwMode="auto">
          <a:xfrm>
            <a:off x="4067175" y="2963863"/>
            <a:ext cx="158750" cy="1587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0" name="Oval 2056"/>
          <p:cNvSpPr>
            <a:spLocks noChangeAspect="1" noChangeArrowheads="1"/>
          </p:cNvSpPr>
          <p:nvPr/>
        </p:nvSpPr>
        <p:spPr bwMode="auto">
          <a:xfrm>
            <a:off x="4843463" y="3338513"/>
            <a:ext cx="158750" cy="1587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1" name="Oval 2057"/>
          <p:cNvSpPr>
            <a:spLocks noChangeAspect="1" noChangeArrowheads="1"/>
          </p:cNvSpPr>
          <p:nvPr/>
        </p:nvSpPr>
        <p:spPr bwMode="auto">
          <a:xfrm>
            <a:off x="4183063" y="3771900"/>
            <a:ext cx="158750" cy="1587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2" name="Oval 2058"/>
          <p:cNvSpPr>
            <a:spLocks noChangeAspect="1" noChangeArrowheads="1"/>
          </p:cNvSpPr>
          <p:nvPr/>
        </p:nvSpPr>
        <p:spPr bwMode="auto">
          <a:xfrm>
            <a:off x="3686175" y="3813175"/>
            <a:ext cx="158750" cy="1587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3" name="Oval 2059"/>
          <p:cNvSpPr>
            <a:spLocks noChangeAspect="1" noChangeArrowheads="1"/>
          </p:cNvSpPr>
          <p:nvPr/>
        </p:nvSpPr>
        <p:spPr bwMode="auto">
          <a:xfrm>
            <a:off x="4992688" y="4021138"/>
            <a:ext cx="158750" cy="1587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4" name="Oval 2060"/>
          <p:cNvSpPr>
            <a:spLocks noChangeAspect="1" noChangeArrowheads="1"/>
          </p:cNvSpPr>
          <p:nvPr/>
        </p:nvSpPr>
        <p:spPr bwMode="auto">
          <a:xfrm>
            <a:off x="5270500" y="3665538"/>
            <a:ext cx="158750" cy="1571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5" name="Oval 2061"/>
          <p:cNvSpPr>
            <a:spLocks noChangeAspect="1" noChangeArrowheads="1"/>
          </p:cNvSpPr>
          <p:nvPr/>
        </p:nvSpPr>
        <p:spPr bwMode="auto">
          <a:xfrm>
            <a:off x="3719513" y="3365500"/>
            <a:ext cx="158750" cy="1587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6" name="Oval 2062"/>
          <p:cNvSpPr>
            <a:spLocks noChangeAspect="1" noChangeArrowheads="1"/>
          </p:cNvSpPr>
          <p:nvPr/>
        </p:nvSpPr>
        <p:spPr bwMode="auto">
          <a:xfrm>
            <a:off x="4500563" y="4411663"/>
            <a:ext cx="158750" cy="1587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7" name="Freeform 2063"/>
          <p:cNvSpPr>
            <a:spLocks noChangeAspect="1"/>
          </p:cNvSpPr>
          <p:nvPr/>
        </p:nvSpPr>
        <p:spPr bwMode="auto">
          <a:xfrm rot="5400000" flipH="1">
            <a:off x="3824288" y="3873500"/>
            <a:ext cx="1325562" cy="3360738"/>
          </a:xfrm>
          <a:custGeom>
            <a:avLst/>
            <a:gdLst>
              <a:gd name="T0" fmla="*/ 2147483647 w 105"/>
              <a:gd name="T1" fmla="*/ 2147483647 h 646"/>
              <a:gd name="T2" fmla="*/ 2147483647 w 105"/>
              <a:gd name="T3" fmla="*/ 2147483647 h 646"/>
              <a:gd name="T4" fmla="*/ 2147483647 w 105"/>
              <a:gd name="T5" fmla="*/ 2147483647 h 646"/>
              <a:gd name="T6" fmla="*/ 2147483647 w 105"/>
              <a:gd name="T7" fmla="*/ 2147483647 h 646"/>
              <a:gd name="T8" fmla="*/ 2147483647 w 105"/>
              <a:gd name="T9" fmla="*/ 2147483647 h 646"/>
              <a:gd name="T10" fmla="*/ 2147483647 w 105"/>
              <a:gd name="T11" fmla="*/ 2147483647 h 646"/>
              <a:gd name="T12" fmla="*/ 2147483647 w 105"/>
              <a:gd name="T13" fmla="*/ 2147483647 h 646"/>
              <a:gd name="T14" fmla="*/ 2147483647 w 105"/>
              <a:gd name="T15" fmla="*/ 2147483647 h 646"/>
              <a:gd name="T16" fmla="*/ 2147483647 w 105"/>
              <a:gd name="T17" fmla="*/ 2147483647 h 646"/>
              <a:gd name="T18" fmla="*/ 2147483647 w 105"/>
              <a:gd name="T19" fmla="*/ 2147483647 h 646"/>
              <a:gd name="T20" fmla="*/ 2147483647 w 105"/>
              <a:gd name="T21" fmla="*/ 2147483647 h 646"/>
              <a:gd name="T22" fmla="*/ 2147483647 w 105"/>
              <a:gd name="T23" fmla="*/ 2147483647 h 646"/>
              <a:gd name="T24" fmla="*/ 2147483647 w 105"/>
              <a:gd name="T25" fmla="*/ 2147483647 h 646"/>
              <a:gd name="T26" fmla="*/ 2147483647 w 105"/>
              <a:gd name="T27" fmla="*/ 2147483647 h 646"/>
              <a:gd name="T28" fmla="*/ 2147483647 w 105"/>
              <a:gd name="T29" fmla="*/ 2147483647 h 646"/>
              <a:gd name="T30" fmla="*/ 2147483647 w 105"/>
              <a:gd name="T31" fmla="*/ 2147483647 h 646"/>
              <a:gd name="T32" fmla="*/ 2147483647 w 105"/>
              <a:gd name="T33" fmla="*/ 2147483647 h 646"/>
              <a:gd name="T34" fmla="*/ 2147483647 w 105"/>
              <a:gd name="T35" fmla="*/ 2147483647 h 646"/>
              <a:gd name="T36" fmla="*/ 2147483647 w 105"/>
              <a:gd name="T37" fmla="*/ 2147483647 h 646"/>
              <a:gd name="T38" fmla="*/ 2147483647 w 105"/>
              <a:gd name="T39" fmla="*/ 2147483647 h 646"/>
              <a:gd name="T40" fmla="*/ 2147483647 w 105"/>
              <a:gd name="T41" fmla="*/ 2147483647 h 646"/>
              <a:gd name="T42" fmla="*/ 2147483647 w 105"/>
              <a:gd name="T43" fmla="*/ 2147483647 h 646"/>
              <a:gd name="T44" fmla="*/ 2147483647 w 105"/>
              <a:gd name="T45" fmla="*/ 2147483647 h 646"/>
              <a:gd name="T46" fmla="*/ 2147483647 w 105"/>
              <a:gd name="T47" fmla="*/ 0 h 646"/>
              <a:gd name="T48" fmla="*/ 2147483647 w 105"/>
              <a:gd name="T49" fmla="*/ 2147483647 h 646"/>
              <a:gd name="T50" fmla="*/ 2147483647 w 105"/>
              <a:gd name="T51" fmla="*/ 2147483647 h 646"/>
              <a:gd name="T52" fmla="*/ 2147483647 w 105"/>
              <a:gd name="T53" fmla="*/ 2147483647 h 646"/>
              <a:gd name="T54" fmla="*/ 2147483647 w 105"/>
              <a:gd name="T55" fmla="*/ 2147483647 h 646"/>
              <a:gd name="T56" fmla="*/ 2147483647 w 105"/>
              <a:gd name="T57" fmla="*/ 2147483647 h 646"/>
              <a:gd name="T58" fmla="*/ 2147483647 w 105"/>
              <a:gd name="T59" fmla="*/ 2147483647 h 646"/>
              <a:gd name="T60" fmla="*/ 2147483647 w 105"/>
              <a:gd name="T61" fmla="*/ 2147483647 h 646"/>
              <a:gd name="T62" fmla="*/ 2147483647 w 105"/>
              <a:gd name="T63" fmla="*/ 2147483647 h 646"/>
              <a:gd name="T64" fmla="*/ 2147483647 w 105"/>
              <a:gd name="T65" fmla="*/ 2147483647 h 646"/>
              <a:gd name="T66" fmla="*/ 2147483647 w 105"/>
              <a:gd name="T67" fmla="*/ 2147483647 h 646"/>
              <a:gd name="T68" fmla="*/ 2147483647 w 105"/>
              <a:gd name="T69" fmla="*/ 2147483647 h 646"/>
              <a:gd name="T70" fmla="*/ 2147483647 w 105"/>
              <a:gd name="T71" fmla="*/ 2147483647 h 646"/>
              <a:gd name="T72" fmla="*/ 2147483647 w 105"/>
              <a:gd name="T73" fmla="*/ 2147483647 h 646"/>
              <a:gd name="T74" fmla="*/ 2147483647 w 105"/>
              <a:gd name="T75" fmla="*/ 2147483647 h 646"/>
              <a:gd name="T76" fmla="*/ 2147483647 w 105"/>
              <a:gd name="T77" fmla="*/ 2147483647 h 646"/>
              <a:gd name="T78" fmla="*/ 2147483647 w 105"/>
              <a:gd name="T79" fmla="*/ 2147483647 h 646"/>
              <a:gd name="T80" fmla="*/ 2147483647 w 105"/>
              <a:gd name="T81" fmla="*/ 2147483647 h 646"/>
              <a:gd name="T82" fmla="*/ 2147483647 w 105"/>
              <a:gd name="T83" fmla="*/ 2147483647 h 646"/>
              <a:gd name="T84" fmla="*/ 2147483647 w 105"/>
              <a:gd name="T85" fmla="*/ 2147483647 h 646"/>
              <a:gd name="T86" fmla="*/ 2147483647 w 105"/>
              <a:gd name="T87" fmla="*/ 2147483647 h 646"/>
              <a:gd name="T88" fmla="*/ 2147483647 w 105"/>
              <a:gd name="T89" fmla="*/ 2147483647 h 646"/>
              <a:gd name="T90" fmla="*/ 2147483647 w 105"/>
              <a:gd name="T91" fmla="*/ 2147483647 h 646"/>
              <a:gd name="T92" fmla="*/ 2147483647 w 105"/>
              <a:gd name="T93" fmla="*/ 2147483647 h 646"/>
              <a:gd name="T94" fmla="*/ 2147483647 w 105"/>
              <a:gd name="T95" fmla="*/ 2147483647 h 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5"/>
              <a:gd name="T145" fmla="*/ 0 h 646"/>
              <a:gd name="T146" fmla="*/ 105 w 105"/>
              <a:gd name="T147" fmla="*/ 646 h 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5" h="646">
                <a:moveTo>
                  <a:pt x="9" y="645"/>
                </a:moveTo>
                <a:lnTo>
                  <a:pt x="21" y="623"/>
                </a:lnTo>
                <a:lnTo>
                  <a:pt x="42" y="581"/>
                </a:lnTo>
                <a:lnTo>
                  <a:pt x="46" y="571"/>
                </a:lnTo>
                <a:lnTo>
                  <a:pt x="50" y="560"/>
                </a:lnTo>
                <a:lnTo>
                  <a:pt x="55" y="550"/>
                </a:lnTo>
                <a:lnTo>
                  <a:pt x="59" y="539"/>
                </a:lnTo>
                <a:lnTo>
                  <a:pt x="63" y="528"/>
                </a:lnTo>
                <a:lnTo>
                  <a:pt x="67" y="517"/>
                </a:lnTo>
                <a:lnTo>
                  <a:pt x="71" y="507"/>
                </a:lnTo>
                <a:lnTo>
                  <a:pt x="75" y="497"/>
                </a:lnTo>
                <a:lnTo>
                  <a:pt x="78" y="486"/>
                </a:lnTo>
                <a:lnTo>
                  <a:pt x="80" y="477"/>
                </a:lnTo>
                <a:lnTo>
                  <a:pt x="83" y="467"/>
                </a:lnTo>
                <a:lnTo>
                  <a:pt x="89" y="446"/>
                </a:lnTo>
                <a:lnTo>
                  <a:pt x="91" y="435"/>
                </a:lnTo>
                <a:lnTo>
                  <a:pt x="93" y="425"/>
                </a:lnTo>
                <a:lnTo>
                  <a:pt x="95" y="415"/>
                </a:lnTo>
                <a:lnTo>
                  <a:pt x="96" y="404"/>
                </a:lnTo>
                <a:lnTo>
                  <a:pt x="97" y="394"/>
                </a:lnTo>
                <a:lnTo>
                  <a:pt x="99" y="384"/>
                </a:lnTo>
                <a:lnTo>
                  <a:pt x="102" y="364"/>
                </a:lnTo>
                <a:lnTo>
                  <a:pt x="104" y="323"/>
                </a:lnTo>
                <a:lnTo>
                  <a:pt x="104" y="313"/>
                </a:lnTo>
                <a:lnTo>
                  <a:pt x="103" y="303"/>
                </a:lnTo>
                <a:lnTo>
                  <a:pt x="103" y="292"/>
                </a:lnTo>
                <a:lnTo>
                  <a:pt x="103" y="282"/>
                </a:lnTo>
                <a:lnTo>
                  <a:pt x="102" y="271"/>
                </a:lnTo>
                <a:lnTo>
                  <a:pt x="101" y="262"/>
                </a:lnTo>
                <a:lnTo>
                  <a:pt x="100" y="253"/>
                </a:lnTo>
                <a:lnTo>
                  <a:pt x="98" y="242"/>
                </a:lnTo>
                <a:lnTo>
                  <a:pt x="97" y="232"/>
                </a:lnTo>
                <a:lnTo>
                  <a:pt x="95" y="223"/>
                </a:lnTo>
                <a:lnTo>
                  <a:pt x="94" y="212"/>
                </a:lnTo>
                <a:lnTo>
                  <a:pt x="89" y="192"/>
                </a:lnTo>
                <a:lnTo>
                  <a:pt x="87" y="182"/>
                </a:lnTo>
                <a:lnTo>
                  <a:pt x="85" y="173"/>
                </a:lnTo>
                <a:lnTo>
                  <a:pt x="78" y="154"/>
                </a:lnTo>
                <a:lnTo>
                  <a:pt x="76" y="144"/>
                </a:lnTo>
                <a:lnTo>
                  <a:pt x="69" y="124"/>
                </a:lnTo>
                <a:lnTo>
                  <a:pt x="64" y="115"/>
                </a:lnTo>
                <a:lnTo>
                  <a:pt x="61" y="105"/>
                </a:lnTo>
                <a:lnTo>
                  <a:pt x="58" y="96"/>
                </a:lnTo>
                <a:lnTo>
                  <a:pt x="53" y="86"/>
                </a:lnTo>
                <a:lnTo>
                  <a:pt x="49" y="76"/>
                </a:lnTo>
                <a:lnTo>
                  <a:pt x="44" y="67"/>
                </a:lnTo>
                <a:lnTo>
                  <a:pt x="24" y="29"/>
                </a:lnTo>
                <a:lnTo>
                  <a:pt x="7" y="0"/>
                </a:lnTo>
                <a:lnTo>
                  <a:pt x="0" y="5"/>
                </a:lnTo>
                <a:lnTo>
                  <a:pt x="17" y="33"/>
                </a:lnTo>
                <a:lnTo>
                  <a:pt x="38" y="70"/>
                </a:lnTo>
                <a:lnTo>
                  <a:pt x="42" y="80"/>
                </a:lnTo>
                <a:lnTo>
                  <a:pt x="46" y="90"/>
                </a:lnTo>
                <a:lnTo>
                  <a:pt x="50" y="99"/>
                </a:lnTo>
                <a:lnTo>
                  <a:pt x="55" y="109"/>
                </a:lnTo>
                <a:lnTo>
                  <a:pt x="58" y="118"/>
                </a:lnTo>
                <a:lnTo>
                  <a:pt x="61" y="128"/>
                </a:lnTo>
                <a:lnTo>
                  <a:pt x="68" y="147"/>
                </a:lnTo>
                <a:lnTo>
                  <a:pt x="71" y="157"/>
                </a:lnTo>
                <a:lnTo>
                  <a:pt x="77" y="175"/>
                </a:lnTo>
                <a:lnTo>
                  <a:pt x="78" y="185"/>
                </a:lnTo>
                <a:lnTo>
                  <a:pt x="81" y="195"/>
                </a:lnTo>
                <a:lnTo>
                  <a:pt x="86" y="213"/>
                </a:lnTo>
                <a:lnTo>
                  <a:pt x="88" y="224"/>
                </a:lnTo>
                <a:lnTo>
                  <a:pt x="89" y="233"/>
                </a:lnTo>
                <a:lnTo>
                  <a:pt x="91" y="244"/>
                </a:lnTo>
                <a:lnTo>
                  <a:pt x="92" y="254"/>
                </a:lnTo>
                <a:lnTo>
                  <a:pt x="94" y="263"/>
                </a:lnTo>
                <a:lnTo>
                  <a:pt x="94" y="273"/>
                </a:lnTo>
                <a:lnTo>
                  <a:pt x="95" y="283"/>
                </a:lnTo>
                <a:lnTo>
                  <a:pt x="95" y="292"/>
                </a:lnTo>
                <a:lnTo>
                  <a:pt x="95" y="303"/>
                </a:lnTo>
                <a:lnTo>
                  <a:pt x="96" y="313"/>
                </a:lnTo>
                <a:lnTo>
                  <a:pt x="96" y="323"/>
                </a:lnTo>
                <a:lnTo>
                  <a:pt x="94" y="363"/>
                </a:lnTo>
                <a:lnTo>
                  <a:pt x="92" y="383"/>
                </a:lnTo>
                <a:lnTo>
                  <a:pt x="90" y="393"/>
                </a:lnTo>
                <a:lnTo>
                  <a:pt x="89" y="403"/>
                </a:lnTo>
                <a:lnTo>
                  <a:pt x="87" y="413"/>
                </a:lnTo>
                <a:lnTo>
                  <a:pt x="85" y="424"/>
                </a:lnTo>
                <a:lnTo>
                  <a:pt x="83" y="434"/>
                </a:lnTo>
                <a:lnTo>
                  <a:pt x="80" y="444"/>
                </a:lnTo>
                <a:lnTo>
                  <a:pt x="75" y="464"/>
                </a:lnTo>
                <a:lnTo>
                  <a:pt x="73" y="475"/>
                </a:lnTo>
                <a:lnTo>
                  <a:pt x="69" y="484"/>
                </a:lnTo>
                <a:lnTo>
                  <a:pt x="66" y="495"/>
                </a:lnTo>
                <a:lnTo>
                  <a:pt x="63" y="505"/>
                </a:lnTo>
                <a:lnTo>
                  <a:pt x="59" y="515"/>
                </a:lnTo>
                <a:lnTo>
                  <a:pt x="56" y="526"/>
                </a:lnTo>
                <a:lnTo>
                  <a:pt x="52" y="536"/>
                </a:lnTo>
                <a:lnTo>
                  <a:pt x="48" y="546"/>
                </a:lnTo>
                <a:lnTo>
                  <a:pt x="43" y="557"/>
                </a:lnTo>
                <a:lnTo>
                  <a:pt x="39" y="567"/>
                </a:lnTo>
                <a:lnTo>
                  <a:pt x="35" y="578"/>
                </a:lnTo>
                <a:lnTo>
                  <a:pt x="14" y="620"/>
                </a:lnTo>
                <a:lnTo>
                  <a:pt x="3" y="641"/>
                </a:lnTo>
                <a:lnTo>
                  <a:pt x="9" y="64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28" name="Line 2064"/>
          <p:cNvSpPr>
            <a:spLocks noChangeShapeType="1"/>
          </p:cNvSpPr>
          <p:nvPr/>
        </p:nvSpPr>
        <p:spPr bwMode="auto">
          <a:xfrm flipH="1" flipV="1">
            <a:off x="2616200" y="1600200"/>
            <a:ext cx="190500" cy="27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9" name="Line 2065"/>
          <p:cNvSpPr>
            <a:spLocks noChangeShapeType="1"/>
          </p:cNvSpPr>
          <p:nvPr/>
        </p:nvSpPr>
        <p:spPr bwMode="auto">
          <a:xfrm flipH="1">
            <a:off x="2654300" y="5448300"/>
            <a:ext cx="16510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0" name="Rectangle 2066"/>
          <p:cNvSpPr>
            <a:spLocks noChangeArrowheads="1"/>
          </p:cNvSpPr>
          <p:nvPr/>
        </p:nvSpPr>
        <p:spPr bwMode="auto">
          <a:xfrm>
            <a:off x="5613400" y="3644900"/>
            <a:ext cx="127000" cy="1905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1" name="Oval 2067"/>
          <p:cNvSpPr>
            <a:spLocks noChangeAspect="1" noChangeArrowheads="1"/>
          </p:cNvSpPr>
          <p:nvPr/>
        </p:nvSpPr>
        <p:spPr bwMode="auto">
          <a:xfrm>
            <a:off x="3914775" y="4340225"/>
            <a:ext cx="158750" cy="1587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2" name="Freeform 2068"/>
          <p:cNvSpPr>
            <a:spLocks noChangeAspect="1"/>
          </p:cNvSpPr>
          <p:nvPr/>
        </p:nvSpPr>
        <p:spPr bwMode="auto">
          <a:xfrm rot="-5400000" flipH="1" flipV="1">
            <a:off x="3824288" y="88900"/>
            <a:ext cx="1325562" cy="3360738"/>
          </a:xfrm>
          <a:custGeom>
            <a:avLst/>
            <a:gdLst>
              <a:gd name="T0" fmla="*/ 2147483647 w 105"/>
              <a:gd name="T1" fmla="*/ 2147483647 h 646"/>
              <a:gd name="T2" fmla="*/ 2147483647 w 105"/>
              <a:gd name="T3" fmla="*/ 2147483647 h 646"/>
              <a:gd name="T4" fmla="*/ 2147483647 w 105"/>
              <a:gd name="T5" fmla="*/ 2147483647 h 646"/>
              <a:gd name="T6" fmla="*/ 2147483647 w 105"/>
              <a:gd name="T7" fmla="*/ 2147483647 h 646"/>
              <a:gd name="T8" fmla="*/ 2147483647 w 105"/>
              <a:gd name="T9" fmla="*/ 2147483647 h 646"/>
              <a:gd name="T10" fmla="*/ 2147483647 w 105"/>
              <a:gd name="T11" fmla="*/ 2147483647 h 646"/>
              <a:gd name="T12" fmla="*/ 2147483647 w 105"/>
              <a:gd name="T13" fmla="*/ 2147483647 h 646"/>
              <a:gd name="T14" fmla="*/ 2147483647 w 105"/>
              <a:gd name="T15" fmla="*/ 2147483647 h 646"/>
              <a:gd name="T16" fmla="*/ 2147483647 w 105"/>
              <a:gd name="T17" fmla="*/ 2147483647 h 646"/>
              <a:gd name="T18" fmla="*/ 2147483647 w 105"/>
              <a:gd name="T19" fmla="*/ 2147483647 h 646"/>
              <a:gd name="T20" fmla="*/ 2147483647 w 105"/>
              <a:gd name="T21" fmla="*/ 2147483647 h 646"/>
              <a:gd name="T22" fmla="*/ 2147483647 w 105"/>
              <a:gd name="T23" fmla="*/ 2147483647 h 646"/>
              <a:gd name="T24" fmla="*/ 2147483647 w 105"/>
              <a:gd name="T25" fmla="*/ 2147483647 h 646"/>
              <a:gd name="T26" fmla="*/ 2147483647 w 105"/>
              <a:gd name="T27" fmla="*/ 2147483647 h 646"/>
              <a:gd name="T28" fmla="*/ 2147483647 w 105"/>
              <a:gd name="T29" fmla="*/ 2147483647 h 646"/>
              <a:gd name="T30" fmla="*/ 2147483647 w 105"/>
              <a:gd name="T31" fmla="*/ 2147483647 h 646"/>
              <a:gd name="T32" fmla="*/ 2147483647 w 105"/>
              <a:gd name="T33" fmla="*/ 2147483647 h 646"/>
              <a:gd name="T34" fmla="*/ 2147483647 w 105"/>
              <a:gd name="T35" fmla="*/ 2147483647 h 646"/>
              <a:gd name="T36" fmla="*/ 2147483647 w 105"/>
              <a:gd name="T37" fmla="*/ 2147483647 h 646"/>
              <a:gd name="T38" fmla="*/ 2147483647 w 105"/>
              <a:gd name="T39" fmla="*/ 2147483647 h 646"/>
              <a:gd name="T40" fmla="*/ 2147483647 w 105"/>
              <a:gd name="T41" fmla="*/ 2147483647 h 646"/>
              <a:gd name="T42" fmla="*/ 2147483647 w 105"/>
              <a:gd name="T43" fmla="*/ 2147483647 h 646"/>
              <a:gd name="T44" fmla="*/ 2147483647 w 105"/>
              <a:gd name="T45" fmla="*/ 2147483647 h 646"/>
              <a:gd name="T46" fmla="*/ 2147483647 w 105"/>
              <a:gd name="T47" fmla="*/ 0 h 646"/>
              <a:gd name="T48" fmla="*/ 2147483647 w 105"/>
              <a:gd name="T49" fmla="*/ 2147483647 h 646"/>
              <a:gd name="T50" fmla="*/ 2147483647 w 105"/>
              <a:gd name="T51" fmla="*/ 2147483647 h 646"/>
              <a:gd name="T52" fmla="*/ 2147483647 w 105"/>
              <a:gd name="T53" fmla="*/ 2147483647 h 646"/>
              <a:gd name="T54" fmla="*/ 2147483647 w 105"/>
              <a:gd name="T55" fmla="*/ 2147483647 h 646"/>
              <a:gd name="T56" fmla="*/ 2147483647 w 105"/>
              <a:gd name="T57" fmla="*/ 2147483647 h 646"/>
              <a:gd name="T58" fmla="*/ 2147483647 w 105"/>
              <a:gd name="T59" fmla="*/ 2147483647 h 646"/>
              <a:gd name="T60" fmla="*/ 2147483647 w 105"/>
              <a:gd name="T61" fmla="*/ 2147483647 h 646"/>
              <a:gd name="T62" fmla="*/ 2147483647 w 105"/>
              <a:gd name="T63" fmla="*/ 2147483647 h 646"/>
              <a:gd name="T64" fmla="*/ 2147483647 w 105"/>
              <a:gd name="T65" fmla="*/ 2147483647 h 646"/>
              <a:gd name="T66" fmla="*/ 2147483647 w 105"/>
              <a:gd name="T67" fmla="*/ 2147483647 h 646"/>
              <a:gd name="T68" fmla="*/ 2147483647 w 105"/>
              <a:gd name="T69" fmla="*/ 2147483647 h 646"/>
              <a:gd name="T70" fmla="*/ 2147483647 w 105"/>
              <a:gd name="T71" fmla="*/ 2147483647 h 646"/>
              <a:gd name="T72" fmla="*/ 2147483647 w 105"/>
              <a:gd name="T73" fmla="*/ 2147483647 h 646"/>
              <a:gd name="T74" fmla="*/ 2147483647 w 105"/>
              <a:gd name="T75" fmla="*/ 2147483647 h 646"/>
              <a:gd name="T76" fmla="*/ 2147483647 w 105"/>
              <a:gd name="T77" fmla="*/ 2147483647 h 646"/>
              <a:gd name="T78" fmla="*/ 2147483647 w 105"/>
              <a:gd name="T79" fmla="*/ 2147483647 h 646"/>
              <a:gd name="T80" fmla="*/ 2147483647 w 105"/>
              <a:gd name="T81" fmla="*/ 2147483647 h 646"/>
              <a:gd name="T82" fmla="*/ 2147483647 w 105"/>
              <a:gd name="T83" fmla="*/ 2147483647 h 646"/>
              <a:gd name="T84" fmla="*/ 2147483647 w 105"/>
              <a:gd name="T85" fmla="*/ 2147483647 h 646"/>
              <a:gd name="T86" fmla="*/ 2147483647 w 105"/>
              <a:gd name="T87" fmla="*/ 2147483647 h 646"/>
              <a:gd name="T88" fmla="*/ 2147483647 w 105"/>
              <a:gd name="T89" fmla="*/ 2147483647 h 646"/>
              <a:gd name="T90" fmla="*/ 2147483647 w 105"/>
              <a:gd name="T91" fmla="*/ 2147483647 h 646"/>
              <a:gd name="T92" fmla="*/ 2147483647 w 105"/>
              <a:gd name="T93" fmla="*/ 2147483647 h 646"/>
              <a:gd name="T94" fmla="*/ 2147483647 w 105"/>
              <a:gd name="T95" fmla="*/ 2147483647 h 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5"/>
              <a:gd name="T145" fmla="*/ 0 h 646"/>
              <a:gd name="T146" fmla="*/ 105 w 105"/>
              <a:gd name="T147" fmla="*/ 646 h 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5" h="646">
                <a:moveTo>
                  <a:pt x="9" y="645"/>
                </a:moveTo>
                <a:lnTo>
                  <a:pt x="21" y="623"/>
                </a:lnTo>
                <a:lnTo>
                  <a:pt x="42" y="581"/>
                </a:lnTo>
                <a:lnTo>
                  <a:pt x="46" y="571"/>
                </a:lnTo>
                <a:lnTo>
                  <a:pt x="50" y="560"/>
                </a:lnTo>
                <a:lnTo>
                  <a:pt x="55" y="550"/>
                </a:lnTo>
                <a:lnTo>
                  <a:pt x="59" y="539"/>
                </a:lnTo>
                <a:lnTo>
                  <a:pt x="63" y="528"/>
                </a:lnTo>
                <a:lnTo>
                  <a:pt x="67" y="517"/>
                </a:lnTo>
                <a:lnTo>
                  <a:pt x="71" y="507"/>
                </a:lnTo>
                <a:lnTo>
                  <a:pt x="75" y="497"/>
                </a:lnTo>
                <a:lnTo>
                  <a:pt x="78" y="486"/>
                </a:lnTo>
                <a:lnTo>
                  <a:pt x="80" y="477"/>
                </a:lnTo>
                <a:lnTo>
                  <a:pt x="83" y="467"/>
                </a:lnTo>
                <a:lnTo>
                  <a:pt x="89" y="446"/>
                </a:lnTo>
                <a:lnTo>
                  <a:pt x="91" y="435"/>
                </a:lnTo>
                <a:lnTo>
                  <a:pt x="93" y="425"/>
                </a:lnTo>
                <a:lnTo>
                  <a:pt x="95" y="415"/>
                </a:lnTo>
                <a:lnTo>
                  <a:pt x="96" y="404"/>
                </a:lnTo>
                <a:lnTo>
                  <a:pt x="97" y="394"/>
                </a:lnTo>
                <a:lnTo>
                  <a:pt x="99" y="384"/>
                </a:lnTo>
                <a:lnTo>
                  <a:pt x="102" y="364"/>
                </a:lnTo>
                <a:lnTo>
                  <a:pt x="104" y="323"/>
                </a:lnTo>
                <a:lnTo>
                  <a:pt x="104" y="313"/>
                </a:lnTo>
                <a:lnTo>
                  <a:pt x="103" y="303"/>
                </a:lnTo>
                <a:lnTo>
                  <a:pt x="103" y="292"/>
                </a:lnTo>
                <a:lnTo>
                  <a:pt x="103" y="282"/>
                </a:lnTo>
                <a:lnTo>
                  <a:pt x="102" y="271"/>
                </a:lnTo>
                <a:lnTo>
                  <a:pt x="101" y="262"/>
                </a:lnTo>
                <a:lnTo>
                  <a:pt x="100" y="253"/>
                </a:lnTo>
                <a:lnTo>
                  <a:pt x="98" y="242"/>
                </a:lnTo>
                <a:lnTo>
                  <a:pt x="97" y="232"/>
                </a:lnTo>
                <a:lnTo>
                  <a:pt x="95" y="223"/>
                </a:lnTo>
                <a:lnTo>
                  <a:pt x="94" y="212"/>
                </a:lnTo>
                <a:lnTo>
                  <a:pt x="89" y="192"/>
                </a:lnTo>
                <a:lnTo>
                  <a:pt x="87" y="182"/>
                </a:lnTo>
                <a:lnTo>
                  <a:pt x="85" y="173"/>
                </a:lnTo>
                <a:lnTo>
                  <a:pt x="78" y="154"/>
                </a:lnTo>
                <a:lnTo>
                  <a:pt x="76" y="144"/>
                </a:lnTo>
                <a:lnTo>
                  <a:pt x="69" y="124"/>
                </a:lnTo>
                <a:lnTo>
                  <a:pt x="64" y="115"/>
                </a:lnTo>
                <a:lnTo>
                  <a:pt x="61" y="105"/>
                </a:lnTo>
                <a:lnTo>
                  <a:pt x="58" y="96"/>
                </a:lnTo>
                <a:lnTo>
                  <a:pt x="53" y="86"/>
                </a:lnTo>
                <a:lnTo>
                  <a:pt x="49" y="76"/>
                </a:lnTo>
                <a:lnTo>
                  <a:pt x="44" y="67"/>
                </a:lnTo>
                <a:lnTo>
                  <a:pt x="24" y="29"/>
                </a:lnTo>
                <a:lnTo>
                  <a:pt x="7" y="0"/>
                </a:lnTo>
                <a:lnTo>
                  <a:pt x="0" y="5"/>
                </a:lnTo>
                <a:lnTo>
                  <a:pt x="17" y="33"/>
                </a:lnTo>
                <a:lnTo>
                  <a:pt x="38" y="70"/>
                </a:lnTo>
                <a:lnTo>
                  <a:pt x="42" y="80"/>
                </a:lnTo>
                <a:lnTo>
                  <a:pt x="46" y="90"/>
                </a:lnTo>
                <a:lnTo>
                  <a:pt x="50" y="99"/>
                </a:lnTo>
                <a:lnTo>
                  <a:pt x="55" y="109"/>
                </a:lnTo>
                <a:lnTo>
                  <a:pt x="58" y="118"/>
                </a:lnTo>
                <a:lnTo>
                  <a:pt x="61" y="128"/>
                </a:lnTo>
                <a:lnTo>
                  <a:pt x="68" y="147"/>
                </a:lnTo>
                <a:lnTo>
                  <a:pt x="71" y="157"/>
                </a:lnTo>
                <a:lnTo>
                  <a:pt x="77" y="175"/>
                </a:lnTo>
                <a:lnTo>
                  <a:pt x="78" y="185"/>
                </a:lnTo>
                <a:lnTo>
                  <a:pt x="81" y="195"/>
                </a:lnTo>
                <a:lnTo>
                  <a:pt x="86" y="213"/>
                </a:lnTo>
                <a:lnTo>
                  <a:pt x="88" y="224"/>
                </a:lnTo>
                <a:lnTo>
                  <a:pt x="89" y="233"/>
                </a:lnTo>
                <a:lnTo>
                  <a:pt x="91" y="244"/>
                </a:lnTo>
                <a:lnTo>
                  <a:pt x="92" y="254"/>
                </a:lnTo>
                <a:lnTo>
                  <a:pt x="94" y="263"/>
                </a:lnTo>
                <a:lnTo>
                  <a:pt x="94" y="273"/>
                </a:lnTo>
                <a:lnTo>
                  <a:pt x="95" y="283"/>
                </a:lnTo>
                <a:lnTo>
                  <a:pt x="95" y="292"/>
                </a:lnTo>
                <a:lnTo>
                  <a:pt x="95" y="303"/>
                </a:lnTo>
                <a:lnTo>
                  <a:pt x="96" y="313"/>
                </a:lnTo>
                <a:lnTo>
                  <a:pt x="96" y="323"/>
                </a:lnTo>
                <a:lnTo>
                  <a:pt x="94" y="363"/>
                </a:lnTo>
                <a:lnTo>
                  <a:pt x="92" y="383"/>
                </a:lnTo>
                <a:lnTo>
                  <a:pt x="90" y="393"/>
                </a:lnTo>
                <a:lnTo>
                  <a:pt x="89" y="403"/>
                </a:lnTo>
                <a:lnTo>
                  <a:pt x="87" y="413"/>
                </a:lnTo>
                <a:lnTo>
                  <a:pt x="85" y="424"/>
                </a:lnTo>
                <a:lnTo>
                  <a:pt x="83" y="434"/>
                </a:lnTo>
                <a:lnTo>
                  <a:pt x="80" y="444"/>
                </a:lnTo>
                <a:lnTo>
                  <a:pt x="75" y="464"/>
                </a:lnTo>
                <a:lnTo>
                  <a:pt x="73" y="475"/>
                </a:lnTo>
                <a:lnTo>
                  <a:pt x="69" y="484"/>
                </a:lnTo>
                <a:lnTo>
                  <a:pt x="66" y="495"/>
                </a:lnTo>
                <a:lnTo>
                  <a:pt x="63" y="505"/>
                </a:lnTo>
                <a:lnTo>
                  <a:pt x="59" y="515"/>
                </a:lnTo>
                <a:lnTo>
                  <a:pt x="56" y="526"/>
                </a:lnTo>
                <a:lnTo>
                  <a:pt x="52" y="536"/>
                </a:lnTo>
                <a:lnTo>
                  <a:pt x="48" y="546"/>
                </a:lnTo>
                <a:lnTo>
                  <a:pt x="43" y="557"/>
                </a:lnTo>
                <a:lnTo>
                  <a:pt x="39" y="567"/>
                </a:lnTo>
                <a:lnTo>
                  <a:pt x="35" y="578"/>
                </a:lnTo>
                <a:lnTo>
                  <a:pt x="14" y="620"/>
                </a:lnTo>
                <a:lnTo>
                  <a:pt x="3" y="641"/>
                </a:lnTo>
                <a:lnTo>
                  <a:pt x="9" y="645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33" name="Freeform 2069"/>
          <p:cNvSpPr>
            <a:spLocks noChangeAspect="1"/>
          </p:cNvSpPr>
          <p:nvPr/>
        </p:nvSpPr>
        <p:spPr bwMode="auto">
          <a:xfrm rot="-5400000" flipH="1" flipV="1">
            <a:off x="3817938" y="44450"/>
            <a:ext cx="1325562" cy="3297238"/>
          </a:xfrm>
          <a:custGeom>
            <a:avLst/>
            <a:gdLst>
              <a:gd name="T0" fmla="*/ 2147483647 w 105"/>
              <a:gd name="T1" fmla="*/ 2147483647 h 646"/>
              <a:gd name="T2" fmla="*/ 2147483647 w 105"/>
              <a:gd name="T3" fmla="*/ 2147483647 h 646"/>
              <a:gd name="T4" fmla="*/ 2147483647 w 105"/>
              <a:gd name="T5" fmla="*/ 2147483647 h 646"/>
              <a:gd name="T6" fmla="*/ 2147483647 w 105"/>
              <a:gd name="T7" fmla="*/ 2147483647 h 646"/>
              <a:gd name="T8" fmla="*/ 2147483647 w 105"/>
              <a:gd name="T9" fmla="*/ 2147483647 h 646"/>
              <a:gd name="T10" fmla="*/ 2147483647 w 105"/>
              <a:gd name="T11" fmla="*/ 2147483647 h 646"/>
              <a:gd name="T12" fmla="*/ 2147483647 w 105"/>
              <a:gd name="T13" fmla="*/ 2147483647 h 646"/>
              <a:gd name="T14" fmla="*/ 2147483647 w 105"/>
              <a:gd name="T15" fmla="*/ 2147483647 h 646"/>
              <a:gd name="T16" fmla="*/ 2147483647 w 105"/>
              <a:gd name="T17" fmla="*/ 2147483647 h 646"/>
              <a:gd name="T18" fmla="*/ 2147483647 w 105"/>
              <a:gd name="T19" fmla="*/ 2147483647 h 646"/>
              <a:gd name="T20" fmla="*/ 2147483647 w 105"/>
              <a:gd name="T21" fmla="*/ 2147483647 h 646"/>
              <a:gd name="T22" fmla="*/ 2147483647 w 105"/>
              <a:gd name="T23" fmla="*/ 2147483647 h 646"/>
              <a:gd name="T24" fmla="*/ 2147483647 w 105"/>
              <a:gd name="T25" fmla="*/ 2147483647 h 646"/>
              <a:gd name="T26" fmla="*/ 2147483647 w 105"/>
              <a:gd name="T27" fmla="*/ 2147483647 h 646"/>
              <a:gd name="T28" fmla="*/ 2147483647 w 105"/>
              <a:gd name="T29" fmla="*/ 2147483647 h 646"/>
              <a:gd name="T30" fmla="*/ 2147483647 w 105"/>
              <a:gd name="T31" fmla="*/ 2147483647 h 646"/>
              <a:gd name="T32" fmla="*/ 2147483647 w 105"/>
              <a:gd name="T33" fmla="*/ 2147483647 h 646"/>
              <a:gd name="T34" fmla="*/ 2147483647 w 105"/>
              <a:gd name="T35" fmla="*/ 2147483647 h 646"/>
              <a:gd name="T36" fmla="*/ 2147483647 w 105"/>
              <a:gd name="T37" fmla="*/ 2147483647 h 646"/>
              <a:gd name="T38" fmla="*/ 2147483647 w 105"/>
              <a:gd name="T39" fmla="*/ 2147483647 h 646"/>
              <a:gd name="T40" fmla="*/ 2147483647 w 105"/>
              <a:gd name="T41" fmla="*/ 2147483647 h 646"/>
              <a:gd name="T42" fmla="*/ 2147483647 w 105"/>
              <a:gd name="T43" fmla="*/ 2147483647 h 646"/>
              <a:gd name="T44" fmla="*/ 2147483647 w 105"/>
              <a:gd name="T45" fmla="*/ 2147483647 h 646"/>
              <a:gd name="T46" fmla="*/ 2147483647 w 105"/>
              <a:gd name="T47" fmla="*/ 0 h 646"/>
              <a:gd name="T48" fmla="*/ 2147483647 w 105"/>
              <a:gd name="T49" fmla="*/ 2147483647 h 646"/>
              <a:gd name="T50" fmla="*/ 2147483647 w 105"/>
              <a:gd name="T51" fmla="*/ 2147483647 h 646"/>
              <a:gd name="T52" fmla="*/ 2147483647 w 105"/>
              <a:gd name="T53" fmla="*/ 2147483647 h 646"/>
              <a:gd name="T54" fmla="*/ 2147483647 w 105"/>
              <a:gd name="T55" fmla="*/ 2147483647 h 646"/>
              <a:gd name="T56" fmla="*/ 2147483647 w 105"/>
              <a:gd name="T57" fmla="*/ 2147483647 h 646"/>
              <a:gd name="T58" fmla="*/ 2147483647 w 105"/>
              <a:gd name="T59" fmla="*/ 2147483647 h 646"/>
              <a:gd name="T60" fmla="*/ 2147483647 w 105"/>
              <a:gd name="T61" fmla="*/ 2147483647 h 646"/>
              <a:gd name="T62" fmla="*/ 2147483647 w 105"/>
              <a:gd name="T63" fmla="*/ 2147483647 h 646"/>
              <a:gd name="T64" fmla="*/ 2147483647 w 105"/>
              <a:gd name="T65" fmla="*/ 2147483647 h 646"/>
              <a:gd name="T66" fmla="*/ 2147483647 w 105"/>
              <a:gd name="T67" fmla="*/ 2147483647 h 646"/>
              <a:gd name="T68" fmla="*/ 2147483647 w 105"/>
              <a:gd name="T69" fmla="*/ 2147483647 h 646"/>
              <a:gd name="T70" fmla="*/ 2147483647 w 105"/>
              <a:gd name="T71" fmla="*/ 2147483647 h 646"/>
              <a:gd name="T72" fmla="*/ 2147483647 w 105"/>
              <a:gd name="T73" fmla="*/ 2147483647 h 646"/>
              <a:gd name="T74" fmla="*/ 2147483647 w 105"/>
              <a:gd name="T75" fmla="*/ 2147483647 h 646"/>
              <a:gd name="T76" fmla="*/ 2147483647 w 105"/>
              <a:gd name="T77" fmla="*/ 2147483647 h 646"/>
              <a:gd name="T78" fmla="*/ 2147483647 w 105"/>
              <a:gd name="T79" fmla="*/ 2147483647 h 646"/>
              <a:gd name="T80" fmla="*/ 2147483647 w 105"/>
              <a:gd name="T81" fmla="*/ 2147483647 h 646"/>
              <a:gd name="T82" fmla="*/ 2147483647 w 105"/>
              <a:gd name="T83" fmla="*/ 2147483647 h 646"/>
              <a:gd name="T84" fmla="*/ 2147483647 w 105"/>
              <a:gd name="T85" fmla="*/ 2147483647 h 646"/>
              <a:gd name="T86" fmla="*/ 2147483647 w 105"/>
              <a:gd name="T87" fmla="*/ 2147483647 h 646"/>
              <a:gd name="T88" fmla="*/ 2147483647 w 105"/>
              <a:gd name="T89" fmla="*/ 2147483647 h 646"/>
              <a:gd name="T90" fmla="*/ 2147483647 w 105"/>
              <a:gd name="T91" fmla="*/ 2147483647 h 646"/>
              <a:gd name="T92" fmla="*/ 2147483647 w 105"/>
              <a:gd name="T93" fmla="*/ 2147483647 h 646"/>
              <a:gd name="T94" fmla="*/ 2147483647 w 105"/>
              <a:gd name="T95" fmla="*/ 2147483647 h 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5"/>
              <a:gd name="T145" fmla="*/ 0 h 646"/>
              <a:gd name="T146" fmla="*/ 105 w 105"/>
              <a:gd name="T147" fmla="*/ 646 h 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5" h="646">
                <a:moveTo>
                  <a:pt x="9" y="645"/>
                </a:moveTo>
                <a:lnTo>
                  <a:pt x="21" y="623"/>
                </a:lnTo>
                <a:lnTo>
                  <a:pt x="42" y="581"/>
                </a:lnTo>
                <a:lnTo>
                  <a:pt x="46" y="571"/>
                </a:lnTo>
                <a:lnTo>
                  <a:pt x="50" y="560"/>
                </a:lnTo>
                <a:lnTo>
                  <a:pt x="55" y="550"/>
                </a:lnTo>
                <a:lnTo>
                  <a:pt x="59" y="539"/>
                </a:lnTo>
                <a:lnTo>
                  <a:pt x="63" y="528"/>
                </a:lnTo>
                <a:lnTo>
                  <a:pt x="67" y="517"/>
                </a:lnTo>
                <a:lnTo>
                  <a:pt x="71" y="507"/>
                </a:lnTo>
                <a:lnTo>
                  <a:pt x="75" y="497"/>
                </a:lnTo>
                <a:lnTo>
                  <a:pt x="78" y="486"/>
                </a:lnTo>
                <a:lnTo>
                  <a:pt x="80" y="477"/>
                </a:lnTo>
                <a:lnTo>
                  <a:pt x="83" y="467"/>
                </a:lnTo>
                <a:lnTo>
                  <a:pt x="89" y="446"/>
                </a:lnTo>
                <a:lnTo>
                  <a:pt x="91" y="435"/>
                </a:lnTo>
                <a:lnTo>
                  <a:pt x="93" y="425"/>
                </a:lnTo>
                <a:lnTo>
                  <a:pt x="95" y="415"/>
                </a:lnTo>
                <a:lnTo>
                  <a:pt x="96" y="404"/>
                </a:lnTo>
                <a:lnTo>
                  <a:pt x="97" y="394"/>
                </a:lnTo>
                <a:lnTo>
                  <a:pt x="99" y="384"/>
                </a:lnTo>
                <a:lnTo>
                  <a:pt x="102" y="364"/>
                </a:lnTo>
                <a:lnTo>
                  <a:pt x="104" y="323"/>
                </a:lnTo>
                <a:lnTo>
                  <a:pt x="104" y="313"/>
                </a:lnTo>
                <a:lnTo>
                  <a:pt x="103" y="303"/>
                </a:lnTo>
                <a:lnTo>
                  <a:pt x="103" y="292"/>
                </a:lnTo>
                <a:lnTo>
                  <a:pt x="103" y="282"/>
                </a:lnTo>
                <a:lnTo>
                  <a:pt x="102" y="271"/>
                </a:lnTo>
                <a:lnTo>
                  <a:pt x="101" y="262"/>
                </a:lnTo>
                <a:lnTo>
                  <a:pt x="100" y="253"/>
                </a:lnTo>
                <a:lnTo>
                  <a:pt x="98" y="242"/>
                </a:lnTo>
                <a:lnTo>
                  <a:pt x="97" y="232"/>
                </a:lnTo>
                <a:lnTo>
                  <a:pt x="95" y="223"/>
                </a:lnTo>
                <a:lnTo>
                  <a:pt x="94" y="212"/>
                </a:lnTo>
                <a:lnTo>
                  <a:pt x="89" y="192"/>
                </a:lnTo>
                <a:lnTo>
                  <a:pt x="87" y="182"/>
                </a:lnTo>
                <a:lnTo>
                  <a:pt x="85" y="173"/>
                </a:lnTo>
                <a:lnTo>
                  <a:pt x="78" y="154"/>
                </a:lnTo>
                <a:lnTo>
                  <a:pt x="76" y="144"/>
                </a:lnTo>
                <a:lnTo>
                  <a:pt x="69" y="124"/>
                </a:lnTo>
                <a:lnTo>
                  <a:pt x="64" y="115"/>
                </a:lnTo>
                <a:lnTo>
                  <a:pt x="61" y="105"/>
                </a:lnTo>
                <a:lnTo>
                  <a:pt x="58" y="96"/>
                </a:lnTo>
                <a:lnTo>
                  <a:pt x="53" y="86"/>
                </a:lnTo>
                <a:lnTo>
                  <a:pt x="49" y="76"/>
                </a:lnTo>
                <a:lnTo>
                  <a:pt x="44" y="67"/>
                </a:lnTo>
                <a:lnTo>
                  <a:pt x="24" y="29"/>
                </a:lnTo>
                <a:lnTo>
                  <a:pt x="7" y="0"/>
                </a:lnTo>
                <a:lnTo>
                  <a:pt x="0" y="5"/>
                </a:lnTo>
                <a:lnTo>
                  <a:pt x="17" y="33"/>
                </a:lnTo>
                <a:lnTo>
                  <a:pt x="38" y="70"/>
                </a:lnTo>
                <a:lnTo>
                  <a:pt x="42" y="80"/>
                </a:lnTo>
                <a:lnTo>
                  <a:pt x="46" y="90"/>
                </a:lnTo>
                <a:lnTo>
                  <a:pt x="50" y="99"/>
                </a:lnTo>
                <a:lnTo>
                  <a:pt x="55" y="109"/>
                </a:lnTo>
                <a:lnTo>
                  <a:pt x="58" y="118"/>
                </a:lnTo>
                <a:lnTo>
                  <a:pt x="61" y="128"/>
                </a:lnTo>
                <a:lnTo>
                  <a:pt x="68" y="147"/>
                </a:lnTo>
                <a:lnTo>
                  <a:pt x="71" y="157"/>
                </a:lnTo>
                <a:lnTo>
                  <a:pt x="77" y="175"/>
                </a:lnTo>
                <a:lnTo>
                  <a:pt x="78" y="185"/>
                </a:lnTo>
                <a:lnTo>
                  <a:pt x="81" y="195"/>
                </a:lnTo>
                <a:lnTo>
                  <a:pt x="86" y="213"/>
                </a:lnTo>
                <a:lnTo>
                  <a:pt x="88" y="224"/>
                </a:lnTo>
                <a:lnTo>
                  <a:pt x="89" y="233"/>
                </a:lnTo>
                <a:lnTo>
                  <a:pt x="91" y="244"/>
                </a:lnTo>
                <a:lnTo>
                  <a:pt x="92" y="254"/>
                </a:lnTo>
                <a:lnTo>
                  <a:pt x="94" y="263"/>
                </a:lnTo>
                <a:lnTo>
                  <a:pt x="94" y="273"/>
                </a:lnTo>
                <a:lnTo>
                  <a:pt x="95" y="283"/>
                </a:lnTo>
                <a:lnTo>
                  <a:pt x="95" y="292"/>
                </a:lnTo>
                <a:lnTo>
                  <a:pt x="95" y="303"/>
                </a:lnTo>
                <a:lnTo>
                  <a:pt x="96" y="313"/>
                </a:lnTo>
                <a:lnTo>
                  <a:pt x="96" y="323"/>
                </a:lnTo>
                <a:lnTo>
                  <a:pt x="94" y="363"/>
                </a:lnTo>
                <a:lnTo>
                  <a:pt x="92" y="383"/>
                </a:lnTo>
                <a:lnTo>
                  <a:pt x="90" y="393"/>
                </a:lnTo>
                <a:lnTo>
                  <a:pt x="89" y="403"/>
                </a:lnTo>
                <a:lnTo>
                  <a:pt x="87" y="413"/>
                </a:lnTo>
                <a:lnTo>
                  <a:pt x="85" y="424"/>
                </a:lnTo>
                <a:lnTo>
                  <a:pt x="83" y="434"/>
                </a:lnTo>
                <a:lnTo>
                  <a:pt x="80" y="444"/>
                </a:lnTo>
                <a:lnTo>
                  <a:pt x="75" y="464"/>
                </a:lnTo>
                <a:lnTo>
                  <a:pt x="73" y="475"/>
                </a:lnTo>
                <a:lnTo>
                  <a:pt x="69" y="484"/>
                </a:lnTo>
                <a:lnTo>
                  <a:pt x="66" y="495"/>
                </a:lnTo>
                <a:lnTo>
                  <a:pt x="63" y="505"/>
                </a:lnTo>
                <a:lnTo>
                  <a:pt x="59" y="515"/>
                </a:lnTo>
                <a:lnTo>
                  <a:pt x="56" y="526"/>
                </a:lnTo>
                <a:lnTo>
                  <a:pt x="52" y="536"/>
                </a:lnTo>
                <a:lnTo>
                  <a:pt x="48" y="546"/>
                </a:lnTo>
                <a:lnTo>
                  <a:pt x="43" y="557"/>
                </a:lnTo>
                <a:lnTo>
                  <a:pt x="39" y="567"/>
                </a:lnTo>
                <a:lnTo>
                  <a:pt x="35" y="578"/>
                </a:lnTo>
                <a:lnTo>
                  <a:pt x="14" y="620"/>
                </a:lnTo>
                <a:lnTo>
                  <a:pt x="3" y="641"/>
                </a:lnTo>
                <a:lnTo>
                  <a:pt x="9" y="645"/>
                </a:lnTo>
              </a:path>
            </a:pathLst>
          </a:custGeom>
          <a:solidFill>
            <a:schemeClr val="bg1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34" name="Oval 2070"/>
          <p:cNvSpPr>
            <a:spLocks noChangeArrowheads="1"/>
          </p:cNvSpPr>
          <p:nvPr/>
        </p:nvSpPr>
        <p:spPr bwMode="auto">
          <a:xfrm>
            <a:off x="3022600" y="635000"/>
            <a:ext cx="2908300" cy="125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39" name="Oval 2071"/>
          <p:cNvSpPr>
            <a:spLocks noChangeArrowheads="1"/>
          </p:cNvSpPr>
          <p:nvPr/>
        </p:nvSpPr>
        <p:spPr bwMode="auto">
          <a:xfrm>
            <a:off x="3302000" y="228600"/>
            <a:ext cx="2400300" cy="207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64536" name="Rectangle 2072"/>
          <p:cNvSpPr>
            <a:spLocks noChangeArrowheads="1"/>
          </p:cNvSpPr>
          <p:nvPr/>
        </p:nvSpPr>
        <p:spPr bwMode="auto">
          <a:xfrm>
            <a:off x="2806700" y="965200"/>
            <a:ext cx="330200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7" name="Rectangle 2073"/>
          <p:cNvSpPr>
            <a:spLocks noChangeArrowheads="1"/>
          </p:cNvSpPr>
          <p:nvPr/>
        </p:nvSpPr>
        <p:spPr bwMode="auto">
          <a:xfrm>
            <a:off x="5715000" y="1054100"/>
            <a:ext cx="330200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8" name="Rectangle 2074"/>
          <p:cNvSpPr>
            <a:spLocks noChangeArrowheads="1"/>
          </p:cNvSpPr>
          <p:nvPr/>
        </p:nvSpPr>
        <p:spPr bwMode="auto">
          <a:xfrm>
            <a:off x="2959100" y="1117600"/>
            <a:ext cx="330200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9" name="Freeform 2075"/>
          <p:cNvSpPr>
            <a:spLocks noChangeAspect="1"/>
          </p:cNvSpPr>
          <p:nvPr/>
        </p:nvSpPr>
        <p:spPr bwMode="auto">
          <a:xfrm rot="5400000" flipH="1">
            <a:off x="3836987" y="3859213"/>
            <a:ext cx="1325563" cy="3360738"/>
          </a:xfrm>
          <a:custGeom>
            <a:avLst/>
            <a:gdLst>
              <a:gd name="T0" fmla="*/ 2147483647 w 105"/>
              <a:gd name="T1" fmla="*/ 2147483647 h 646"/>
              <a:gd name="T2" fmla="*/ 2147483647 w 105"/>
              <a:gd name="T3" fmla="*/ 2147483647 h 646"/>
              <a:gd name="T4" fmla="*/ 2147483647 w 105"/>
              <a:gd name="T5" fmla="*/ 2147483647 h 646"/>
              <a:gd name="T6" fmla="*/ 2147483647 w 105"/>
              <a:gd name="T7" fmla="*/ 2147483647 h 646"/>
              <a:gd name="T8" fmla="*/ 2147483647 w 105"/>
              <a:gd name="T9" fmla="*/ 2147483647 h 646"/>
              <a:gd name="T10" fmla="*/ 2147483647 w 105"/>
              <a:gd name="T11" fmla="*/ 2147483647 h 646"/>
              <a:gd name="T12" fmla="*/ 2147483647 w 105"/>
              <a:gd name="T13" fmla="*/ 2147483647 h 646"/>
              <a:gd name="T14" fmla="*/ 2147483647 w 105"/>
              <a:gd name="T15" fmla="*/ 2147483647 h 646"/>
              <a:gd name="T16" fmla="*/ 2147483647 w 105"/>
              <a:gd name="T17" fmla="*/ 2147483647 h 646"/>
              <a:gd name="T18" fmla="*/ 2147483647 w 105"/>
              <a:gd name="T19" fmla="*/ 2147483647 h 646"/>
              <a:gd name="T20" fmla="*/ 2147483647 w 105"/>
              <a:gd name="T21" fmla="*/ 2147483647 h 646"/>
              <a:gd name="T22" fmla="*/ 2147483647 w 105"/>
              <a:gd name="T23" fmla="*/ 2147483647 h 646"/>
              <a:gd name="T24" fmla="*/ 2147483647 w 105"/>
              <a:gd name="T25" fmla="*/ 2147483647 h 646"/>
              <a:gd name="T26" fmla="*/ 2147483647 w 105"/>
              <a:gd name="T27" fmla="*/ 2147483647 h 646"/>
              <a:gd name="T28" fmla="*/ 2147483647 w 105"/>
              <a:gd name="T29" fmla="*/ 2147483647 h 646"/>
              <a:gd name="T30" fmla="*/ 2147483647 w 105"/>
              <a:gd name="T31" fmla="*/ 2147483647 h 646"/>
              <a:gd name="T32" fmla="*/ 2147483647 w 105"/>
              <a:gd name="T33" fmla="*/ 2147483647 h 646"/>
              <a:gd name="T34" fmla="*/ 2147483647 w 105"/>
              <a:gd name="T35" fmla="*/ 2147483647 h 646"/>
              <a:gd name="T36" fmla="*/ 2147483647 w 105"/>
              <a:gd name="T37" fmla="*/ 2147483647 h 646"/>
              <a:gd name="T38" fmla="*/ 2147483647 w 105"/>
              <a:gd name="T39" fmla="*/ 2147483647 h 646"/>
              <a:gd name="T40" fmla="*/ 2147483647 w 105"/>
              <a:gd name="T41" fmla="*/ 2147483647 h 646"/>
              <a:gd name="T42" fmla="*/ 2147483647 w 105"/>
              <a:gd name="T43" fmla="*/ 2147483647 h 646"/>
              <a:gd name="T44" fmla="*/ 2147483647 w 105"/>
              <a:gd name="T45" fmla="*/ 2147483647 h 646"/>
              <a:gd name="T46" fmla="*/ 2147483647 w 105"/>
              <a:gd name="T47" fmla="*/ 0 h 646"/>
              <a:gd name="T48" fmla="*/ 2147483647 w 105"/>
              <a:gd name="T49" fmla="*/ 2147483647 h 646"/>
              <a:gd name="T50" fmla="*/ 2147483647 w 105"/>
              <a:gd name="T51" fmla="*/ 2147483647 h 646"/>
              <a:gd name="T52" fmla="*/ 2147483647 w 105"/>
              <a:gd name="T53" fmla="*/ 2147483647 h 646"/>
              <a:gd name="T54" fmla="*/ 2147483647 w 105"/>
              <a:gd name="T55" fmla="*/ 2147483647 h 646"/>
              <a:gd name="T56" fmla="*/ 2147483647 w 105"/>
              <a:gd name="T57" fmla="*/ 2147483647 h 646"/>
              <a:gd name="T58" fmla="*/ 2147483647 w 105"/>
              <a:gd name="T59" fmla="*/ 2147483647 h 646"/>
              <a:gd name="T60" fmla="*/ 2147483647 w 105"/>
              <a:gd name="T61" fmla="*/ 2147483647 h 646"/>
              <a:gd name="T62" fmla="*/ 2147483647 w 105"/>
              <a:gd name="T63" fmla="*/ 2147483647 h 646"/>
              <a:gd name="T64" fmla="*/ 2147483647 w 105"/>
              <a:gd name="T65" fmla="*/ 2147483647 h 646"/>
              <a:gd name="T66" fmla="*/ 2147483647 w 105"/>
              <a:gd name="T67" fmla="*/ 2147483647 h 646"/>
              <a:gd name="T68" fmla="*/ 2147483647 w 105"/>
              <a:gd name="T69" fmla="*/ 2147483647 h 646"/>
              <a:gd name="T70" fmla="*/ 2147483647 w 105"/>
              <a:gd name="T71" fmla="*/ 2147483647 h 646"/>
              <a:gd name="T72" fmla="*/ 2147483647 w 105"/>
              <a:gd name="T73" fmla="*/ 2147483647 h 646"/>
              <a:gd name="T74" fmla="*/ 2147483647 w 105"/>
              <a:gd name="T75" fmla="*/ 2147483647 h 646"/>
              <a:gd name="T76" fmla="*/ 2147483647 w 105"/>
              <a:gd name="T77" fmla="*/ 2147483647 h 646"/>
              <a:gd name="T78" fmla="*/ 2147483647 w 105"/>
              <a:gd name="T79" fmla="*/ 2147483647 h 646"/>
              <a:gd name="T80" fmla="*/ 2147483647 w 105"/>
              <a:gd name="T81" fmla="*/ 2147483647 h 646"/>
              <a:gd name="T82" fmla="*/ 2147483647 w 105"/>
              <a:gd name="T83" fmla="*/ 2147483647 h 646"/>
              <a:gd name="T84" fmla="*/ 2147483647 w 105"/>
              <a:gd name="T85" fmla="*/ 2147483647 h 646"/>
              <a:gd name="T86" fmla="*/ 2147483647 w 105"/>
              <a:gd name="T87" fmla="*/ 2147483647 h 646"/>
              <a:gd name="T88" fmla="*/ 2147483647 w 105"/>
              <a:gd name="T89" fmla="*/ 2147483647 h 646"/>
              <a:gd name="T90" fmla="*/ 2147483647 w 105"/>
              <a:gd name="T91" fmla="*/ 2147483647 h 646"/>
              <a:gd name="T92" fmla="*/ 2147483647 w 105"/>
              <a:gd name="T93" fmla="*/ 2147483647 h 646"/>
              <a:gd name="T94" fmla="*/ 2147483647 w 105"/>
              <a:gd name="T95" fmla="*/ 2147483647 h 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5"/>
              <a:gd name="T145" fmla="*/ 0 h 646"/>
              <a:gd name="T146" fmla="*/ 105 w 105"/>
              <a:gd name="T147" fmla="*/ 646 h 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5" h="646">
                <a:moveTo>
                  <a:pt x="9" y="645"/>
                </a:moveTo>
                <a:lnTo>
                  <a:pt x="21" y="623"/>
                </a:lnTo>
                <a:lnTo>
                  <a:pt x="42" y="581"/>
                </a:lnTo>
                <a:lnTo>
                  <a:pt x="46" y="571"/>
                </a:lnTo>
                <a:lnTo>
                  <a:pt x="50" y="560"/>
                </a:lnTo>
                <a:lnTo>
                  <a:pt x="55" y="550"/>
                </a:lnTo>
                <a:lnTo>
                  <a:pt x="59" y="539"/>
                </a:lnTo>
                <a:lnTo>
                  <a:pt x="63" y="528"/>
                </a:lnTo>
                <a:lnTo>
                  <a:pt x="67" y="517"/>
                </a:lnTo>
                <a:lnTo>
                  <a:pt x="71" y="507"/>
                </a:lnTo>
                <a:lnTo>
                  <a:pt x="75" y="497"/>
                </a:lnTo>
                <a:lnTo>
                  <a:pt x="78" y="486"/>
                </a:lnTo>
                <a:lnTo>
                  <a:pt x="80" y="477"/>
                </a:lnTo>
                <a:lnTo>
                  <a:pt x="83" y="467"/>
                </a:lnTo>
                <a:lnTo>
                  <a:pt x="89" y="446"/>
                </a:lnTo>
                <a:lnTo>
                  <a:pt x="91" y="435"/>
                </a:lnTo>
                <a:lnTo>
                  <a:pt x="93" y="425"/>
                </a:lnTo>
                <a:lnTo>
                  <a:pt x="95" y="415"/>
                </a:lnTo>
                <a:lnTo>
                  <a:pt x="96" y="404"/>
                </a:lnTo>
                <a:lnTo>
                  <a:pt x="97" y="394"/>
                </a:lnTo>
                <a:lnTo>
                  <a:pt x="99" y="384"/>
                </a:lnTo>
                <a:lnTo>
                  <a:pt x="102" y="364"/>
                </a:lnTo>
                <a:lnTo>
                  <a:pt x="104" y="323"/>
                </a:lnTo>
                <a:lnTo>
                  <a:pt x="104" y="313"/>
                </a:lnTo>
                <a:lnTo>
                  <a:pt x="103" y="303"/>
                </a:lnTo>
                <a:lnTo>
                  <a:pt x="103" y="292"/>
                </a:lnTo>
                <a:lnTo>
                  <a:pt x="103" y="282"/>
                </a:lnTo>
                <a:lnTo>
                  <a:pt x="102" y="271"/>
                </a:lnTo>
                <a:lnTo>
                  <a:pt x="101" y="262"/>
                </a:lnTo>
                <a:lnTo>
                  <a:pt x="100" y="253"/>
                </a:lnTo>
                <a:lnTo>
                  <a:pt x="98" y="242"/>
                </a:lnTo>
                <a:lnTo>
                  <a:pt x="97" y="232"/>
                </a:lnTo>
                <a:lnTo>
                  <a:pt x="95" y="223"/>
                </a:lnTo>
                <a:lnTo>
                  <a:pt x="94" y="212"/>
                </a:lnTo>
                <a:lnTo>
                  <a:pt x="89" y="192"/>
                </a:lnTo>
                <a:lnTo>
                  <a:pt x="87" y="182"/>
                </a:lnTo>
                <a:lnTo>
                  <a:pt x="85" y="173"/>
                </a:lnTo>
                <a:lnTo>
                  <a:pt x="78" y="154"/>
                </a:lnTo>
                <a:lnTo>
                  <a:pt x="76" y="144"/>
                </a:lnTo>
                <a:lnTo>
                  <a:pt x="69" y="124"/>
                </a:lnTo>
                <a:lnTo>
                  <a:pt x="64" y="115"/>
                </a:lnTo>
                <a:lnTo>
                  <a:pt x="61" y="105"/>
                </a:lnTo>
                <a:lnTo>
                  <a:pt x="58" y="96"/>
                </a:lnTo>
                <a:lnTo>
                  <a:pt x="53" y="86"/>
                </a:lnTo>
                <a:lnTo>
                  <a:pt x="49" y="76"/>
                </a:lnTo>
                <a:lnTo>
                  <a:pt x="44" y="67"/>
                </a:lnTo>
                <a:lnTo>
                  <a:pt x="24" y="29"/>
                </a:lnTo>
                <a:lnTo>
                  <a:pt x="7" y="0"/>
                </a:lnTo>
                <a:lnTo>
                  <a:pt x="0" y="5"/>
                </a:lnTo>
                <a:lnTo>
                  <a:pt x="17" y="33"/>
                </a:lnTo>
                <a:lnTo>
                  <a:pt x="38" y="70"/>
                </a:lnTo>
                <a:lnTo>
                  <a:pt x="42" y="80"/>
                </a:lnTo>
                <a:lnTo>
                  <a:pt x="46" y="90"/>
                </a:lnTo>
                <a:lnTo>
                  <a:pt x="50" y="99"/>
                </a:lnTo>
                <a:lnTo>
                  <a:pt x="55" y="109"/>
                </a:lnTo>
                <a:lnTo>
                  <a:pt x="58" y="118"/>
                </a:lnTo>
                <a:lnTo>
                  <a:pt x="61" y="128"/>
                </a:lnTo>
                <a:lnTo>
                  <a:pt x="68" y="147"/>
                </a:lnTo>
                <a:lnTo>
                  <a:pt x="71" y="157"/>
                </a:lnTo>
                <a:lnTo>
                  <a:pt x="77" y="175"/>
                </a:lnTo>
                <a:lnTo>
                  <a:pt x="78" y="185"/>
                </a:lnTo>
                <a:lnTo>
                  <a:pt x="81" y="195"/>
                </a:lnTo>
                <a:lnTo>
                  <a:pt x="86" y="213"/>
                </a:lnTo>
                <a:lnTo>
                  <a:pt x="88" y="224"/>
                </a:lnTo>
                <a:lnTo>
                  <a:pt x="89" y="233"/>
                </a:lnTo>
                <a:lnTo>
                  <a:pt x="91" y="244"/>
                </a:lnTo>
                <a:lnTo>
                  <a:pt x="92" y="254"/>
                </a:lnTo>
                <a:lnTo>
                  <a:pt x="94" y="263"/>
                </a:lnTo>
                <a:lnTo>
                  <a:pt x="94" y="273"/>
                </a:lnTo>
                <a:lnTo>
                  <a:pt x="95" y="283"/>
                </a:lnTo>
                <a:lnTo>
                  <a:pt x="95" y="292"/>
                </a:lnTo>
                <a:lnTo>
                  <a:pt x="95" y="303"/>
                </a:lnTo>
                <a:lnTo>
                  <a:pt x="96" y="313"/>
                </a:lnTo>
                <a:lnTo>
                  <a:pt x="96" y="323"/>
                </a:lnTo>
                <a:lnTo>
                  <a:pt x="94" y="363"/>
                </a:lnTo>
                <a:lnTo>
                  <a:pt x="92" y="383"/>
                </a:lnTo>
                <a:lnTo>
                  <a:pt x="90" y="393"/>
                </a:lnTo>
                <a:lnTo>
                  <a:pt x="89" y="403"/>
                </a:lnTo>
                <a:lnTo>
                  <a:pt x="87" y="413"/>
                </a:lnTo>
                <a:lnTo>
                  <a:pt x="85" y="424"/>
                </a:lnTo>
                <a:lnTo>
                  <a:pt x="83" y="434"/>
                </a:lnTo>
                <a:lnTo>
                  <a:pt x="80" y="444"/>
                </a:lnTo>
                <a:lnTo>
                  <a:pt x="75" y="464"/>
                </a:lnTo>
                <a:lnTo>
                  <a:pt x="73" y="475"/>
                </a:lnTo>
                <a:lnTo>
                  <a:pt x="69" y="484"/>
                </a:lnTo>
                <a:lnTo>
                  <a:pt x="66" y="495"/>
                </a:lnTo>
                <a:lnTo>
                  <a:pt x="63" y="505"/>
                </a:lnTo>
                <a:lnTo>
                  <a:pt x="59" y="515"/>
                </a:lnTo>
                <a:lnTo>
                  <a:pt x="56" y="526"/>
                </a:lnTo>
                <a:lnTo>
                  <a:pt x="52" y="536"/>
                </a:lnTo>
                <a:lnTo>
                  <a:pt x="48" y="546"/>
                </a:lnTo>
                <a:lnTo>
                  <a:pt x="43" y="557"/>
                </a:lnTo>
                <a:lnTo>
                  <a:pt x="39" y="567"/>
                </a:lnTo>
                <a:lnTo>
                  <a:pt x="35" y="578"/>
                </a:lnTo>
                <a:lnTo>
                  <a:pt x="14" y="620"/>
                </a:lnTo>
                <a:lnTo>
                  <a:pt x="3" y="641"/>
                </a:lnTo>
                <a:lnTo>
                  <a:pt x="9" y="645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40" name="Freeform 2076"/>
          <p:cNvSpPr>
            <a:spLocks noChangeAspect="1"/>
          </p:cNvSpPr>
          <p:nvPr/>
        </p:nvSpPr>
        <p:spPr bwMode="auto">
          <a:xfrm rot="5400000" flipH="1">
            <a:off x="3830637" y="3967163"/>
            <a:ext cx="1325563" cy="3297238"/>
          </a:xfrm>
          <a:custGeom>
            <a:avLst/>
            <a:gdLst>
              <a:gd name="T0" fmla="*/ 2147483647 w 105"/>
              <a:gd name="T1" fmla="*/ 2147483647 h 646"/>
              <a:gd name="T2" fmla="*/ 2147483647 w 105"/>
              <a:gd name="T3" fmla="*/ 2147483647 h 646"/>
              <a:gd name="T4" fmla="*/ 2147483647 w 105"/>
              <a:gd name="T5" fmla="*/ 2147483647 h 646"/>
              <a:gd name="T6" fmla="*/ 2147483647 w 105"/>
              <a:gd name="T7" fmla="*/ 2147483647 h 646"/>
              <a:gd name="T8" fmla="*/ 2147483647 w 105"/>
              <a:gd name="T9" fmla="*/ 2147483647 h 646"/>
              <a:gd name="T10" fmla="*/ 2147483647 w 105"/>
              <a:gd name="T11" fmla="*/ 2147483647 h 646"/>
              <a:gd name="T12" fmla="*/ 2147483647 w 105"/>
              <a:gd name="T13" fmla="*/ 2147483647 h 646"/>
              <a:gd name="T14" fmla="*/ 2147483647 w 105"/>
              <a:gd name="T15" fmla="*/ 2147483647 h 646"/>
              <a:gd name="T16" fmla="*/ 2147483647 w 105"/>
              <a:gd name="T17" fmla="*/ 2147483647 h 646"/>
              <a:gd name="T18" fmla="*/ 2147483647 w 105"/>
              <a:gd name="T19" fmla="*/ 2147483647 h 646"/>
              <a:gd name="T20" fmla="*/ 2147483647 w 105"/>
              <a:gd name="T21" fmla="*/ 2147483647 h 646"/>
              <a:gd name="T22" fmla="*/ 2147483647 w 105"/>
              <a:gd name="T23" fmla="*/ 2147483647 h 646"/>
              <a:gd name="T24" fmla="*/ 2147483647 w 105"/>
              <a:gd name="T25" fmla="*/ 2147483647 h 646"/>
              <a:gd name="T26" fmla="*/ 2147483647 w 105"/>
              <a:gd name="T27" fmla="*/ 2147483647 h 646"/>
              <a:gd name="T28" fmla="*/ 2147483647 w 105"/>
              <a:gd name="T29" fmla="*/ 2147483647 h 646"/>
              <a:gd name="T30" fmla="*/ 2147483647 w 105"/>
              <a:gd name="T31" fmla="*/ 2147483647 h 646"/>
              <a:gd name="T32" fmla="*/ 2147483647 w 105"/>
              <a:gd name="T33" fmla="*/ 2147483647 h 646"/>
              <a:gd name="T34" fmla="*/ 2147483647 w 105"/>
              <a:gd name="T35" fmla="*/ 2147483647 h 646"/>
              <a:gd name="T36" fmla="*/ 2147483647 w 105"/>
              <a:gd name="T37" fmla="*/ 2147483647 h 646"/>
              <a:gd name="T38" fmla="*/ 2147483647 w 105"/>
              <a:gd name="T39" fmla="*/ 2147483647 h 646"/>
              <a:gd name="T40" fmla="*/ 2147483647 w 105"/>
              <a:gd name="T41" fmla="*/ 2147483647 h 646"/>
              <a:gd name="T42" fmla="*/ 2147483647 w 105"/>
              <a:gd name="T43" fmla="*/ 2147483647 h 646"/>
              <a:gd name="T44" fmla="*/ 2147483647 w 105"/>
              <a:gd name="T45" fmla="*/ 2147483647 h 646"/>
              <a:gd name="T46" fmla="*/ 2147483647 w 105"/>
              <a:gd name="T47" fmla="*/ 0 h 646"/>
              <a:gd name="T48" fmla="*/ 2147483647 w 105"/>
              <a:gd name="T49" fmla="*/ 2147483647 h 646"/>
              <a:gd name="T50" fmla="*/ 2147483647 w 105"/>
              <a:gd name="T51" fmla="*/ 2147483647 h 646"/>
              <a:gd name="T52" fmla="*/ 2147483647 w 105"/>
              <a:gd name="T53" fmla="*/ 2147483647 h 646"/>
              <a:gd name="T54" fmla="*/ 2147483647 w 105"/>
              <a:gd name="T55" fmla="*/ 2147483647 h 646"/>
              <a:gd name="T56" fmla="*/ 2147483647 w 105"/>
              <a:gd name="T57" fmla="*/ 2147483647 h 646"/>
              <a:gd name="T58" fmla="*/ 2147483647 w 105"/>
              <a:gd name="T59" fmla="*/ 2147483647 h 646"/>
              <a:gd name="T60" fmla="*/ 2147483647 w 105"/>
              <a:gd name="T61" fmla="*/ 2147483647 h 646"/>
              <a:gd name="T62" fmla="*/ 2147483647 w 105"/>
              <a:gd name="T63" fmla="*/ 2147483647 h 646"/>
              <a:gd name="T64" fmla="*/ 2147483647 w 105"/>
              <a:gd name="T65" fmla="*/ 2147483647 h 646"/>
              <a:gd name="T66" fmla="*/ 2147483647 w 105"/>
              <a:gd name="T67" fmla="*/ 2147483647 h 646"/>
              <a:gd name="T68" fmla="*/ 2147483647 w 105"/>
              <a:gd name="T69" fmla="*/ 2147483647 h 646"/>
              <a:gd name="T70" fmla="*/ 2147483647 w 105"/>
              <a:gd name="T71" fmla="*/ 2147483647 h 646"/>
              <a:gd name="T72" fmla="*/ 2147483647 w 105"/>
              <a:gd name="T73" fmla="*/ 2147483647 h 646"/>
              <a:gd name="T74" fmla="*/ 2147483647 w 105"/>
              <a:gd name="T75" fmla="*/ 2147483647 h 646"/>
              <a:gd name="T76" fmla="*/ 2147483647 w 105"/>
              <a:gd name="T77" fmla="*/ 2147483647 h 646"/>
              <a:gd name="T78" fmla="*/ 2147483647 w 105"/>
              <a:gd name="T79" fmla="*/ 2147483647 h 646"/>
              <a:gd name="T80" fmla="*/ 2147483647 w 105"/>
              <a:gd name="T81" fmla="*/ 2147483647 h 646"/>
              <a:gd name="T82" fmla="*/ 2147483647 w 105"/>
              <a:gd name="T83" fmla="*/ 2147483647 h 646"/>
              <a:gd name="T84" fmla="*/ 2147483647 w 105"/>
              <a:gd name="T85" fmla="*/ 2147483647 h 646"/>
              <a:gd name="T86" fmla="*/ 2147483647 w 105"/>
              <a:gd name="T87" fmla="*/ 2147483647 h 646"/>
              <a:gd name="T88" fmla="*/ 2147483647 w 105"/>
              <a:gd name="T89" fmla="*/ 2147483647 h 646"/>
              <a:gd name="T90" fmla="*/ 2147483647 w 105"/>
              <a:gd name="T91" fmla="*/ 2147483647 h 646"/>
              <a:gd name="T92" fmla="*/ 2147483647 w 105"/>
              <a:gd name="T93" fmla="*/ 2147483647 h 646"/>
              <a:gd name="T94" fmla="*/ 2147483647 w 105"/>
              <a:gd name="T95" fmla="*/ 2147483647 h 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5"/>
              <a:gd name="T145" fmla="*/ 0 h 646"/>
              <a:gd name="T146" fmla="*/ 105 w 105"/>
              <a:gd name="T147" fmla="*/ 646 h 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5" h="646">
                <a:moveTo>
                  <a:pt x="9" y="645"/>
                </a:moveTo>
                <a:lnTo>
                  <a:pt x="21" y="623"/>
                </a:lnTo>
                <a:lnTo>
                  <a:pt x="42" y="581"/>
                </a:lnTo>
                <a:lnTo>
                  <a:pt x="46" y="571"/>
                </a:lnTo>
                <a:lnTo>
                  <a:pt x="50" y="560"/>
                </a:lnTo>
                <a:lnTo>
                  <a:pt x="55" y="550"/>
                </a:lnTo>
                <a:lnTo>
                  <a:pt x="59" y="539"/>
                </a:lnTo>
                <a:lnTo>
                  <a:pt x="63" y="528"/>
                </a:lnTo>
                <a:lnTo>
                  <a:pt x="67" y="517"/>
                </a:lnTo>
                <a:lnTo>
                  <a:pt x="71" y="507"/>
                </a:lnTo>
                <a:lnTo>
                  <a:pt x="75" y="497"/>
                </a:lnTo>
                <a:lnTo>
                  <a:pt x="78" y="486"/>
                </a:lnTo>
                <a:lnTo>
                  <a:pt x="80" y="477"/>
                </a:lnTo>
                <a:lnTo>
                  <a:pt x="83" y="467"/>
                </a:lnTo>
                <a:lnTo>
                  <a:pt x="89" y="446"/>
                </a:lnTo>
                <a:lnTo>
                  <a:pt x="91" y="435"/>
                </a:lnTo>
                <a:lnTo>
                  <a:pt x="93" y="425"/>
                </a:lnTo>
                <a:lnTo>
                  <a:pt x="95" y="415"/>
                </a:lnTo>
                <a:lnTo>
                  <a:pt x="96" y="404"/>
                </a:lnTo>
                <a:lnTo>
                  <a:pt x="97" y="394"/>
                </a:lnTo>
                <a:lnTo>
                  <a:pt x="99" y="384"/>
                </a:lnTo>
                <a:lnTo>
                  <a:pt x="102" y="364"/>
                </a:lnTo>
                <a:lnTo>
                  <a:pt x="104" y="323"/>
                </a:lnTo>
                <a:lnTo>
                  <a:pt x="104" y="313"/>
                </a:lnTo>
                <a:lnTo>
                  <a:pt x="103" y="303"/>
                </a:lnTo>
                <a:lnTo>
                  <a:pt x="103" y="292"/>
                </a:lnTo>
                <a:lnTo>
                  <a:pt x="103" y="282"/>
                </a:lnTo>
                <a:lnTo>
                  <a:pt x="102" y="271"/>
                </a:lnTo>
                <a:lnTo>
                  <a:pt x="101" y="262"/>
                </a:lnTo>
                <a:lnTo>
                  <a:pt x="100" y="253"/>
                </a:lnTo>
                <a:lnTo>
                  <a:pt x="98" y="242"/>
                </a:lnTo>
                <a:lnTo>
                  <a:pt x="97" y="232"/>
                </a:lnTo>
                <a:lnTo>
                  <a:pt x="95" y="223"/>
                </a:lnTo>
                <a:lnTo>
                  <a:pt x="94" y="212"/>
                </a:lnTo>
                <a:lnTo>
                  <a:pt x="89" y="192"/>
                </a:lnTo>
                <a:lnTo>
                  <a:pt x="87" y="182"/>
                </a:lnTo>
                <a:lnTo>
                  <a:pt x="85" y="173"/>
                </a:lnTo>
                <a:lnTo>
                  <a:pt x="78" y="154"/>
                </a:lnTo>
                <a:lnTo>
                  <a:pt x="76" y="144"/>
                </a:lnTo>
                <a:lnTo>
                  <a:pt x="69" y="124"/>
                </a:lnTo>
                <a:lnTo>
                  <a:pt x="64" y="115"/>
                </a:lnTo>
                <a:lnTo>
                  <a:pt x="61" y="105"/>
                </a:lnTo>
                <a:lnTo>
                  <a:pt x="58" y="96"/>
                </a:lnTo>
                <a:lnTo>
                  <a:pt x="53" y="86"/>
                </a:lnTo>
                <a:lnTo>
                  <a:pt x="49" y="76"/>
                </a:lnTo>
                <a:lnTo>
                  <a:pt x="44" y="67"/>
                </a:lnTo>
                <a:lnTo>
                  <a:pt x="24" y="29"/>
                </a:lnTo>
                <a:lnTo>
                  <a:pt x="7" y="0"/>
                </a:lnTo>
                <a:lnTo>
                  <a:pt x="0" y="5"/>
                </a:lnTo>
                <a:lnTo>
                  <a:pt x="17" y="33"/>
                </a:lnTo>
                <a:lnTo>
                  <a:pt x="38" y="70"/>
                </a:lnTo>
                <a:lnTo>
                  <a:pt x="42" y="80"/>
                </a:lnTo>
                <a:lnTo>
                  <a:pt x="46" y="90"/>
                </a:lnTo>
                <a:lnTo>
                  <a:pt x="50" y="99"/>
                </a:lnTo>
                <a:lnTo>
                  <a:pt x="55" y="109"/>
                </a:lnTo>
                <a:lnTo>
                  <a:pt x="58" y="118"/>
                </a:lnTo>
                <a:lnTo>
                  <a:pt x="61" y="128"/>
                </a:lnTo>
                <a:lnTo>
                  <a:pt x="68" y="147"/>
                </a:lnTo>
                <a:lnTo>
                  <a:pt x="71" y="157"/>
                </a:lnTo>
                <a:lnTo>
                  <a:pt x="77" y="175"/>
                </a:lnTo>
                <a:lnTo>
                  <a:pt x="78" y="185"/>
                </a:lnTo>
                <a:lnTo>
                  <a:pt x="81" y="195"/>
                </a:lnTo>
                <a:lnTo>
                  <a:pt x="86" y="213"/>
                </a:lnTo>
                <a:lnTo>
                  <a:pt x="88" y="224"/>
                </a:lnTo>
                <a:lnTo>
                  <a:pt x="89" y="233"/>
                </a:lnTo>
                <a:lnTo>
                  <a:pt x="91" y="244"/>
                </a:lnTo>
                <a:lnTo>
                  <a:pt x="92" y="254"/>
                </a:lnTo>
                <a:lnTo>
                  <a:pt x="94" y="263"/>
                </a:lnTo>
                <a:lnTo>
                  <a:pt x="94" y="273"/>
                </a:lnTo>
                <a:lnTo>
                  <a:pt x="95" y="283"/>
                </a:lnTo>
                <a:lnTo>
                  <a:pt x="95" y="292"/>
                </a:lnTo>
                <a:lnTo>
                  <a:pt x="95" y="303"/>
                </a:lnTo>
                <a:lnTo>
                  <a:pt x="96" y="313"/>
                </a:lnTo>
                <a:lnTo>
                  <a:pt x="96" y="323"/>
                </a:lnTo>
                <a:lnTo>
                  <a:pt x="94" y="363"/>
                </a:lnTo>
                <a:lnTo>
                  <a:pt x="92" y="383"/>
                </a:lnTo>
                <a:lnTo>
                  <a:pt x="90" y="393"/>
                </a:lnTo>
                <a:lnTo>
                  <a:pt x="89" y="403"/>
                </a:lnTo>
                <a:lnTo>
                  <a:pt x="87" y="413"/>
                </a:lnTo>
                <a:lnTo>
                  <a:pt x="85" y="424"/>
                </a:lnTo>
                <a:lnTo>
                  <a:pt x="83" y="434"/>
                </a:lnTo>
                <a:lnTo>
                  <a:pt x="80" y="444"/>
                </a:lnTo>
                <a:lnTo>
                  <a:pt x="75" y="464"/>
                </a:lnTo>
                <a:lnTo>
                  <a:pt x="73" y="475"/>
                </a:lnTo>
                <a:lnTo>
                  <a:pt x="69" y="484"/>
                </a:lnTo>
                <a:lnTo>
                  <a:pt x="66" y="495"/>
                </a:lnTo>
                <a:lnTo>
                  <a:pt x="63" y="505"/>
                </a:lnTo>
                <a:lnTo>
                  <a:pt x="59" y="515"/>
                </a:lnTo>
                <a:lnTo>
                  <a:pt x="56" y="526"/>
                </a:lnTo>
                <a:lnTo>
                  <a:pt x="52" y="536"/>
                </a:lnTo>
                <a:lnTo>
                  <a:pt x="48" y="546"/>
                </a:lnTo>
                <a:lnTo>
                  <a:pt x="43" y="557"/>
                </a:lnTo>
                <a:lnTo>
                  <a:pt x="39" y="567"/>
                </a:lnTo>
                <a:lnTo>
                  <a:pt x="35" y="578"/>
                </a:lnTo>
                <a:lnTo>
                  <a:pt x="14" y="620"/>
                </a:lnTo>
                <a:lnTo>
                  <a:pt x="3" y="641"/>
                </a:lnTo>
                <a:lnTo>
                  <a:pt x="9" y="645"/>
                </a:lnTo>
              </a:path>
            </a:pathLst>
          </a:custGeom>
          <a:solidFill>
            <a:schemeClr val="bg1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41" name="Oval 2077"/>
          <p:cNvSpPr>
            <a:spLocks noChangeArrowheads="1"/>
          </p:cNvSpPr>
          <p:nvPr/>
        </p:nvSpPr>
        <p:spPr bwMode="auto">
          <a:xfrm flipV="1">
            <a:off x="3035300" y="5416550"/>
            <a:ext cx="2908300" cy="125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42" name="Rectangle 2078"/>
          <p:cNvSpPr>
            <a:spLocks noChangeArrowheads="1"/>
          </p:cNvSpPr>
          <p:nvPr/>
        </p:nvSpPr>
        <p:spPr bwMode="auto">
          <a:xfrm flipV="1">
            <a:off x="2819400" y="6153150"/>
            <a:ext cx="330200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43" name="Rectangle 2079"/>
          <p:cNvSpPr>
            <a:spLocks noChangeArrowheads="1"/>
          </p:cNvSpPr>
          <p:nvPr/>
        </p:nvSpPr>
        <p:spPr bwMode="auto">
          <a:xfrm flipV="1">
            <a:off x="5727700" y="6064250"/>
            <a:ext cx="330200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44" name="Rectangle 2080"/>
          <p:cNvSpPr>
            <a:spLocks noChangeArrowheads="1"/>
          </p:cNvSpPr>
          <p:nvPr/>
        </p:nvSpPr>
        <p:spPr bwMode="auto">
          <a:xfrm flipV="1">
            <a:off x="2971800" y="6000750"/>
            <a:ext cx="330200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45" name="Oval 2081"/>
          <p:cNvSpPr>
            <a:spLocks noChangeArrowheads="1"/>
          </p:cNvSpPr>
          <p:nvPr/>
        </p:nvSpPr>
        <p:spPr bwMode="auto">
          <a:xfrm flipV="1">
            <a:off x="3314700" y="5010150"/>
            <a:ext cx="2400300" cy="1847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46" name="Text Box 2082"/>
          <p:cNvSpPr txBox="1">
            <a:spLocks noChangeArrowheads="1"/>
          </p:cNvSpPr>
          <p:nvPr/>
        </p:nvSpPr>
        <p:spPr bwMode="auto">
          <a:xfrm>
            <a:off x="190500" y="958850"/>
            <a:ext cx="2070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chemeClr val="tx1"/>
                </a:solidFill>
              </a:rPr>
              <a:t>Electrode chapeau</a:t>
            </a:r>
          </a:p>
        </p:txBody>
      </p:sp>
      <p:sp>
        <p:nvSpPr>
          <p:cNvPr id="64547" name="Text Box 2083"/>
          <p:cNvSpPr txBox="1">
            <a:spLocks noChangeArrowheads="1"/>
          </p:cNvSpPr>
          <p:nvPr/>
        </p:nvSpPr>
        <p:spPr bwMode="auto">
          <a:xfrm>
            <a:off x="6418263" y="939800"/>
            <a:ext cx="2070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chemeClr val="tx1"/>
                </a:solidFill>
              </a:rPr>
              <a:t>Electrode chapeau</a:t>
            </a:r>
          </a:p>
        </p:txBody>
      </p:sp>
      <p:sp>
        <p:nvSpPr>
          <p:cNvPr id="64548" name="Text Box 2084"/>
          <p:cNvSpPr txBox="1">
            <a:spLocks noChangeArrowheads="1"/>
          </p:cNvSpPr>
          <p:nvPr/>
        </p:nvSpPr>
        <p:spPr bwMode="auto">
          <a:xfrm>
            <a:off x="3344863" y="606425"/>
            <a:ext cx="21812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chemeClr val="tx1"/>
                </a:solidFill>
              </a:rPr>
              <a:t>Electrode annulaire</a:t>
            </a:r>
          </a:p>
        </p:txBody>
      </p:sp>
      <p:sp>
        <p:nvSpPr>
          <p:cNvPr id="64549" name="Line 2085"/>
          <p:cNvSpPr>
            <a:spLocks noChangeShapeType="1"/>
          </p:cNvSpPr>
          <p:nvPr/>
        </p:nvSpPr>
        <p:spPr bwMode="auto">
          <a:xfrm>
            <a:off x="1457325" y="1312863"/>
            <a:ext cx="121285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50" name="Line 2086"/>
          <p:cNvSpPr>
            <a:spLocks noChangeShapeType="1"/>
          </p:cNvSpPr>
          <p:nvPr/>
        </p:nvSpPr>
        <p:spPr bwMode="auto">
          <a:xfrm flipV="1">
            <a:off x="6291263" y="1298575"/>
            <a:ext cx="10826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51" name="Line 2087"/>
          <p:cNvSpPr>
            <a:spLocks noChangeShapeType="1"/>
          </p:cNvSpPr>
          <p:nvPr/>
        </p:nvSpPr>
        <p:spPr bwMode="auto">
          <a:xfrm>
            <a:off x="4572000" y="1023938"/>
            <a:ext cx="0" cy="132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52" name="Freeform 2088"/>
          <p:cNvSpPr>
            <a:spLocks noChangeAspect="1"/>
          </p:cNvSpPr>
          <p:nvPr/>
        </p:nvSpPr>
        <p:spPr bwMode="auto">
          <a:xfrm>
            <a:off x="4232275" y="5822950"/>
            <a:ext cx="636588" cy="708025"/>
          </a:xfrm>
          <a:custGeom>
            <a:avLst/>
            <a:gdLst>
              <a:gd name="T0" fmla="*/ 2147483647 w 133"/>
              <a:gd name="T1" fmla="*/ 2147483647 h 148"/>
              <a:gd name="T2" fmla="*/ 2147483647 w 133"/>
              <a:gd name="T3" fmla="*/ 2147483647 h 148"/>
              <a:gd name="T4" fmla="*/ 2147483647 w 133"/>
              <a:gd name="T5" fmla="*/ 2147483647 h 148"/>
              <a:gd name="T6" fmla="*/ 2147483647 w 133"/>
              <a:gd name="T7" fmla="*/ 2147483647 h 148"/>
              <a:gd name="T8" fmla="*/ 2147483647 w 133"/>
              <a:gd name="T9" fmla="*/ 2147483647 h 148"/>
              <a:gd name="T10" fmla="*/ 2147483647 w 133"/>
              <a:gd name="T11" fmla="*/ 2147483647 h 148"/>
              <a:gd name="T12" fmla="*/ 2147483647 w 133"/>
              <a:gd name="T13" fmla="*/ 2147483647 h 148"/>
              <a:gd name="T14" fmla="*/ 2147483647 w 133"/>
              <a:gd name="T15" fmla="*/ 2147483647 h 148"/>
              <a:gd name="T16" fmla="*/ 2147483647 w 133"/>
              <a:gd name="T17" fmla="*/ 2147483647 h 148"/>
              <a:gd name="T18" fmla="*/ 2147483647 w 133"/>
              <a:gd name="T19" fmla="*/ 2147483647 h 148"/>
              <a:gd name="T20" fmla="*/ 2147483647 w 133"/>
              <a:gd name="T21" fmla="*/ 2147483647 h 148"/>
              <a:gd name="T22" fmla="*/ 2147483647 w 133"/>
              <a:gd name="T23" fmla="*/ 2147483647 h 148"/>
              <a:gd name="T24" fmla="*/ 2147483647 w 133"/>
              <a:gd name="T25" fmla="*/ 2147483647 h 148"/>
              <a:gd name="T26" fmla="*/ 2147483647 w 133"/>
              <a:gd name="T27" fmla="*/ 2147483647 h 148"/>
              <a:gd name="T28" fmla="*/ 2147483647 w 133"/>
              <a:gd name="T29" fmla="*/ 2147483647 h 148"/>
              <a:gd name="T30" fmla="*/ 2147483647 w 133"/>
              <a:gd name="T31" fmla="*/ 2147483647 h 148"/>
              <a:gd name="T32" fmla="*/ 2147483647 w 133"/>
              <a:gd name="T33" fmla="*/ 2147483647 h 148"/>
              <a:gd name="T34" fmla="*/ 2147483647 w 133"/>
              <a:gd name="T35" fmla="*/ 2147483647 h 148"/>
              <a:gd name="T36" fmla="*/ 2147483647 w 133"/>
              <a:gd name="T37" fmla="*/ 0 h 148"/>
              <a:gd name="T38" fmla="*/ 2147483647 w 133"/>
              <a:gd name="T39" fmla="*/ 2147483647 h 148"/>
              <a:gd name="T40" fmla="*/ 2147483647 w 133"/>
              <a:gd name="T41" fmla="*/ 2147483647 h 148"/>
              <a:gd name="T42" fmla="*/ 2147483647 w 133"/>
              <a:gd name="T43" fmla="*/ 2147483647 h 148"/>
              <a:gd name="T44" fmla="*/ 2147483647 w 133"/>
              <a:gd name="T45" fmla="*/ 2147483647 h 148"/>
              <a:gd name="T46" fmla="*/ 2147483647 w 133"/>
              <a:gd name="T47" fmla="*/ 2147483647 h 148"/>
              <a:gd name="T48" fmla="*/ 2147483647 w 133"/>
              <a:gd name="T49" fmla="*/ 2147483647 h 148"/>
              <a:gd name="T50" fmla="*/ 0 w 133"/>
              <a:gd name="T51" fmla="*/ 2147483647 h 148"/>
              <a:gd name="T52" fmla="*/ 2147483647 w 133"/>
              <a:gd name="T53" fmla="*/ 2147483647 h 148"/>
              <a:gd name="T54" fmla="*/ 2147483647 w 133"/>
              <a:gd name="T55" fmla="*/ 2147483647 h 148"/>
              <a:gd name="T56" fmla="*/ 2147483647 w 133"/>
              <a:gd name="T57" fmla="*/ 2147483647 h 148"/>
              <a:gd name="T58" fmla="*/ 2147483647 w 133"/>
              <a:gd name="T59" fmla="*/ 2147483647 h 148"/>
              <a:gd name="T60" fmla="*/ 2147483647 w 133"/>
              <a:gd name="T61" fmla="*/ 2147483647 h 148"/>
              <a:gd name="T62" fmla="*/ 2147483647 w 133"/>
              <a:gd name="T63" fmla="*/ 2147483647 h 148"/>
              <a:gd name="T64" fmla="*/ 2147483647 w 133"/>
              <a:gd name="T65" fmla="*/ 2147483647 h 148"/>
              <a:gd name="T66" fmla="*/ 2147483647 w 133"/>
              <a:gd name="T67" fmla="*/ 2147483647 h 148"/>
              <a:gd name="T68" fmla="*/ 2147483647 w 133"/>
              <a:gd name="T69" fmla="*/ 2147483647 h 148"/>
              <a:gd name="T70" fmla="*/ 2147483647 w 133"/>
              <a:gd name="T71" fmla="*/ 2147483647 h 148"/>
              <a:gd name="T72" fmla="*/ 2147483647 w 133"/>
              <a:gd name="T73" fmla="*/ 2147483647 h 148"/>
              <a:gd name="T74" fmla="*/ 2147483647 w 133"/>
              <a:gd name="T75" fmla="*/ 2147483647 h 148"/>
              <a:gd name="T76" fmla="*/ 2147483647 w 133"/>
              <a:gd name="T77" fmla="*/ 2147483647 h 148"/>
              <a:gd name="T78" fmla="*/ 2147483647 w 133"/>
              <a:gd name="T79" fmla="*/ 2147483647 h 148"/>
              <a:gd name="T80" fmla="*/ 2147483647 w 133"/>
              <a:gd name="T81" fmla="*/ 2147483647 h 148"/>
              <a:gd name="T82" fmla="*/ 2147483647 w 133"/>
              <a:gd name="T83" fmla="*/ 2147483647 h 148"/>
              <a:gd name="T84" fmla="*/ 2147483647 w 133"/>
              <a:gd name="T85" fmla="*/ 2147483647 h 148"/>
              <a:gd name="T86" fmla="*/ 2147483647 w 133"/>
              <a:gd name="T87" fmla="*/ 2147483647 h 148"/>
              <a:gd name="T88" fmla="*/ 2147483647 w 133"/>
              <a:gd name="T89" fmla="*/ 2147483647 h 148"/>
              <a:gd name="T90" fmla="*/ 2147483647 w 133"/>
              <a:gd name="T91" fmla="*/ 2147483647 h 148"/>
              <a:gd name="T92" fmla="*/ 2147483647 w 133"/>
              <a:gd name="T93" fmla="*/ 2147483647 h 148"/>
              <a:gd name="T94" fmla="*/ 2147483647 w 133"/>
              <a:gd name="T95" fmla="*/ 2147483647 h 148"/>
              <a:gd name="T96" fmla="*/ 2147483647 w 133"/>
              <a:gd name="T97" fmla="*/ 2147483647 h 148"/>
              <a:gd name="T98" fmla="*/ 2147483647 w 133"/>
              <a:gd name="T99" fmla="*/ 2147483647 h 148"/>
              <a:gd name="T100" fmla="*/ 2147483647 w 133"/>
              <a:gd name="T101" fmla="*/ 2147483647 h 148"/>
              <a:gd name="T102" fmla="*/ 2147483647 w 133"/>
              <a:gd name="T103" fmla="*/ 2147483647 h 1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148"/>
              <a:gd name="T158" fmla="*/ 133 w 133"/>
              <a:gd name="T159" fmla="*/ 148 h 1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148">
                <a:moveTo>
                  <a:pt x="117" y="63"/>
                </a:moveTo>
                <a:lnTo>
                  <a:pt x="117" y="63"/>
                </a:lnTo>
                <a:lnTo>
                  <a:pt x="115" y="74"/>
                </a:lnTo>
                <a:lnTo>
                  <a:pt x="114" y="86"/>
                </a:lnTo>
                <a:lnTo>
                  <a:pt x="112" y="91"/>
                </a:lnTo>
                <a:lnTo>
                  <a:pt x="112" y="96"/>
                </a:lnTo>
                <a:lnTo>
                  <a:pt x="111" y="100"/>
                </a:lnTo>
                <a:lnTo>
                  <a:pt x="111" y="104"/>
                </a:lnTo>
                <a:lnTo>
                  <a:pt x="110" y="107"/>
                </a:lnTo>
                <a:lnTo>
                  <a:pt x="109" y="110"/>
                </a:lnTo>
                <a:lnTo>
                  <a:pt x="108" y="115"/>
                </a:lnTo>
                <a:lnTo>
                  <a:pt x="107" y="118"/>
                </a:lnTo>
                <a:lnTo>
                  <a:pt x="106" y="120"/>
                </a:lnTo>
                <a:lnTo>
                  <a:pt x="105" y="123"/>
                </a:lnTo>
                <a:lnTo>
                  <a:pt x="105" y="124"/>
                </a:lnTo>
                <a:lnTo>
                  <a:pt x="103" y="127"/>
                </a:lnTo>
                <a:lnTo>
                  <a:pt x="103" y="128"/>
                </a:lnTo>
                <a:lnTo>
                  <a:pt x="102" y="130"/>
                </a:lnTo>
                <a:lnTo>
                  <a:pt x="101" y="131"/>
                </a:lnTo>
                <a:lnTo>
                  <a:pt x="102" y="130"/>
                </a:lnTo>
                <a:lnTo>
                  <a:pt x="99" y="132"/>
                </a:lnTo>
                <a:lnTo>
                  <a:pt x="103" y="131"/>
                </a:lnTo>
                <a:lnTo>
                  <a:pt x="102" y="130"/>
                </a:lnTo>
                <a:lnTo>
                  <a:pt x="100" y="130"/>
                </a:lnTo>
                <a:lnTo>
                  <a:pt x="101" y="130"/>
                </a:lnTo>
                <a:lnTo>
                  <a:pt x="100" y="130"/>
                </a:lnTo>
                <a:lnTo>
                  <a:pt x="99" y="128"/>
                </a:lnTo>
                <a:lnTo>
                  <a:pt x="99" y="126"/>
                </a:lnTo>
                <a:lnTo>
                  <a:pt x="95" y="119"/>
                </a:lnTo>
                <a:lnTo>
                  <a:pt x="94" y="115"/>
                </a:lnTo>
                <a:lnTo>
                  <a:pt x="92" y="111"/>
                </a:lnTo>
                <a:lnTo>
                  <a:pt x="89" y="103"/>
                </a:lnTo>
                <a:lnTo>
                  <a:pt x="88" y="98"/>
                </a:lnTo>
                <a:lnTo>
                  <a:pt x="84" y="87"/>
                </a:lnTo>
                <a:lnTo>
                  <a:pt x="82" y="82"/>
                </a:lnTo>
                <a:lnTo>
                  <a:pt x="80" y="77"/>
                </a:lnTo>
                <a:lnTo>
                  <a:pt x="80" y="71"/>
                </a:lnTo>
                <a:lnTo>
                  <a:pt x="77" y="65"/>
                </a:lnTo>
                <a:lnTo>
                  <a:pt x="76" y="61"/>
                </a:lnTo>
                <a:lnTo>
                  <a:pt x="75" y="55"/>
                </a:lnTo>
                <a:lnTo>
                  <a:pt x="73" y="49"/>
                </a:lnTo>
                <a:lnTo>
                  <a:pt x="71" y="45"/>
                </a:lnTo>
                <a:lnTo>
                  <a:pt x="70" y="39"/>
                </a:lnTo>
                <a:lnTo>
                  <a:pt x="66" y="30"/>
                </a:lnTo>
                <a:lnTo>
                  <a:pt x="64" y="26"/>
                </a:lnTo>
                <a:lnTo>
                  <a:pt x="63" y="21"/>
                </a:lnTo>
                <a:lnTo>
                  <a:pt x="61" y="17"/>
                </a:lnTo>
                <a:lnTo>
                  <a:pt x="60" y="14"/>
                </a:lnTo>
                <a:lnTo>
                  <a:pt x="58" y="11"/>
                </a:lnTo>
                <a:lnTo>
                  <a:pt x="53" y="5"/>
                </a:lnTo>
                <a:lnTo>
                  <a:pt x="51" y="4"/>
                </a:lnTo>
                <a:lnTo>
                  <a:pt x="52" y="4"/>
                </a:lnTo>
                <a:lnTo>
                  <a:pt x="49" y="3"/>
                </a:lnTo>
                <a:lnTo>
                  <a:pt x="46" y="1"/>
                </a:lnTo>
                <a:lnTo>
                  <a:pt x="44" y="1"/>
                </a:lnTo>
                <a:lnTo>
                  <a:pt x="43" y="0"/>
                </a:lnTo>
                <a:lnTo>
                  <a:pt x="36" y="0"/>
                </a:lnTo>
                <a:lnTo>
                  <a:pt x="32" y="3"/>
                </a:lnTo>
                <a:lnTo>
                  <a:pt x="30" y="4"/>
                </a:lnTo>
                <a:lnTo>
                  <a:pt x="29" y="5"/>
                </a:lnTo>
                <a:lnTo>
                  <a:pt x="26" y="7"/>
                </a:lnTo>
                <a:lnTo>
                  <a:pt x="24" y="9"/>
                </a:lnTo>
                <a:lnTo>
                  <a:pt x="23" y="10"/>
                </a:lnTo>
                <a:lnTo>
                  <a:pt x="21" y="12"/>
                </a:lnTo>
                <a:lnTo>
                  <a:pt x="20" y="15"/>
                </a:lnTo>
                <a:lnTo>
                  <a:pt x="15" y="23"/>
                </a:lnTo>
                <a:lnTo>
                  <a:pt x="13" y="29"/>
                </a:lnTo>
                <a:lnTo>
                  <a:pt x="12" y="33"/>
                </a:lnTo>
                <a:lnTo>
                  <a:pt x="11" y="36"/>
                </a:lnTo>
                <a:lnTo>
                  <a:pt x="10" y="40"/>
                </a:lnTo>
                <a:lnTo>
                  <a:pt x="9" y="44"/>
                </a:lnTo>
                <a:lnTo>
                  <a:pt x="8" y="48"/>
                </a:lnTo>
                <a:lnTo>
                  <a:pt x="6" y="56"/>
                </a:lnTo>
                <a:lnTo>
                  <a:pt x="3" y="65"/>
                </a:lnTo>
                <a:lnTo>
                  <a:pt x="2" y="71"/>
                </a:lnTo>
                <a:lnTo>
                  <a:pt x="1" y="77"/>
                </a:lnTo>
                <a:lnTo>
                  <a:pt x="0" y="81"/>
                </a:lnTo>
                <a:lnTo>
                  <a:pt x="16" y="85"/>
                </a:lnTo>
                <a:lnTo>
                  <a:pt x="17" y="79"/>
                </a:lnTo>
                <a:lnTo>
                  <a:pt x="18" y="74"/>
                </a:lnTo>
                <a:lnTo>
                  <a:pt x="19" y="69"/>
                </a:lnTo>
                <a:lnTo>
                  <a:pt x="21" y="61"/>
                </a:lnTo>
                <a:lnTo>
                  <a:pt x="24" y="52"/>
                </a:lnTo>
                <a:lnTo>
                  <a:pt x="24" y="48"/>
                </a:lnTo>
                <a:lnTo>
                  <a:pt x="25" y="45"/>
                </a:lnTo>
                <a:lnTo>
                  <a:pt x="26" y="41"/>
                </a:lnTo>
                <a:lnTo>
                  <a:pt x="27" y="38"/>
                </a:lnTo>
                <a:lnTo>
                  <a:pt x="29" y="35"/>
                </a:lnTo>
                <a:lnTo>
                  <a:pt x="31" y="30"/>
                </a:lnTo>
                <a:lnTo>
                  <a:pt x="33" y="23"/>
                </a:lnTo>
                <a:lnTo>
                  <a:pt x="34" y="22"/>
                </a:lnTo>
                <a:lnTo>
                  <a:pt x="37" y="19"/>
                </a:lnTo>
                <a:lnTo>
                  <a:pt x="38" y="17"/>
                </a:lnTo>
                <a:lnTo>
                  <a:pt x="37" y="17"/>
                </a:lnTo>
                <a:lnTo>
                  <a:pt x="38" y="17"/>
                </a:lnTo>
                <a:lnTo>
                  <a:pt x="40" y="16"/>
                </a:lnTo>
                <a:lnTo>
                  <a:pt x="39" y="16"/>
                </a:lnTo>
                <a:lnTo>
                  <a:pt x="40" y="17"/>
                </a:lnTo>
                <a:lnTo>
                  <a:pt x="42" y="17"/>
                </a:lnTo>
                <a:lnTo>
                  <a:pt x="41" y="16"/>
                </a:lnTo>
                <a:lnTo>
                  <a:pt x="42" y="17"/>
                </a:lnTo>
                <a:lnTo>
                  <a:pt x="43" y="17"/>
                </a:lnTo>
                <a:lnTo>
                  <a:pt x="41" y="16"/>
                </a:lnTo>
                <a:lnTo>
                  <a:pt x="44" y="20"/>
                </a:lnTo>
                <a:lnTo>
                  <a:pt x="45" y="21"/>
                </a:lnTo>
                <a:lnTo>
                  <a:pt x="47" y="25"/>
                </a:lnTo>
                <a:lnTo>
                  <a:pt x="49" y="28"/>
                </a:lnTo>
                <a:lnTo>
                  <a:pt x="50" y="32"/>
                </a:lnTo>
                <a:lnTo>
                  <a:pt x="52" y="36"/>
                </a:lnTo>
                <a:lnTo>
                  <a:pt x="55" y="44"/>
                </a:lnTo>
                <a:lnTo>
                  <a:pt x="55" y="49"/>
                </a:lnTo>
                <a:lnTo>
                  <a:pt x="57" y="55"/>
                </a:lnTo>
                <a:lnTo>
                  <a:pt x="59" y="60"/>
                </a:lnTo>
                <a:lnTo>
                  <a:pt x="61" y="65"/>
                </a:lnTo>
                <a:lnTo>
                  <a:pt x="63" y="70"/>
                </a:lnTo>
                <a:lnTo>
                  <a:pt x="64" y="76"/>
                </a:lnTo>
                <a:lnTo>
                  <a:pt x="66" y="81"/>
                </a:lnTo>
                <a:lnTo>
                  <a:pt x="67" y="86"/>
                </a:lnTo>
                <a:lnTo>
                  <a:pt x="69" y="92"/>
                </a:lnTo>
                <a:lnTo>
                  <a:pt x="73" y="103"/>
                </a:lnTo>
                <a:lnTo>
                  <a:pt x="74" y="107"/>
                </a:lnTo>
                <a:lnTo>
                  <a:pt x="77" y="117"/>
                </a:lnTo>
                <a:lnTo>
                  <a:pt x="78" y="121"/>
                </a:lnTo>
                <a:lnTo>
                  <a:pt x="80" y="125"/>
                </a:lnTo>
                <a:lnTo>
                  <a:pt x="83" y="133"/>
                </a:lnTo>
                <a:lnTo>
                  <a:pt x="85" y="135"/>
                </a:lnTo>
                <a:lnTo>
                  <a:pt x="88" y="138"/>
                </a:lnTo>
                <a:lnTo>
                  <a:pt x="89" y="141"/>
                </a:lnTo>
                <a:lnTo>
                  <a:pt x="92" y="144"/>
                </a:lnTo>
                <a:lnTo>
                  <a:pt x="94" y="144"/>
                </a:lnTo>
                <a:lnTo>
                  <a:pt x="98" y="146"/>
                </a:lnTo>
                <a:lnTo>
                  <a:pt x="99" y="146"/>
                </a:lnTo>
                <a:lnTo>
                  <a:pt x="99" y="147"/>
                </a:lnTo>
                <a:lnTo>
                  <a:pt x="105" y="146"/>
                </a:lnTo>
                <a:lnTo>
                  <a:pt x="108" y="144"/>
                </a:lnTo>
                <a:lnTo>
                  <a:pt x="111" y="143"/>
                </a:lnTo>
                <a:lnTo>
                  <a:pt x="114" y="140"/>
                </a:lnTo>
                <a:lnTo>
                  <a:pt x="115" y="138"/>
                </a:lnTo>
                <a:lnTo>
                  <a:pt x="116" y="138"/>
                </a:lnTo>
                <a:lnTo>
                  <a:pt x="118" y="135"/>
                </a:lnTo>
                <a:lnTo>
                  <a:pt x="119" y="133"/>
                </a:lnTo>
                <a:lnTo>
                  <a:pt x="120" y="130"/>
                </a:lnTo>
                <a:lnTo>
                  <a:pt x="121" y="129"/>
                </a:lnTo>
                <a:lnTo>
                  <a:pt x="121" y="125"/>
                </a:lnTo>
                <a:lnTo>
                  <a:pt x="122" y="123"/>
                </a:lnTo>
                <a:lnTo>
                  <a:pt x="123" y="120"/>
                </a:lnTo>
                <a:lnTo>
                  <a:pt x="125" y="114"/>
                </a:lnTo>
                <a:lnTo>
                  <a:pt x="126" y="110"/>
                </a:lnTo>
                <a:lnTo>
                  <a:pt x="126" y="106"/>
                </a:lnTo>
                <a:lnTo>
                  <a:pt x="127" y="102"/>
                </a:lnTo>
                <a:lnTo>
                  <a:pt x="128" y="98"/>
                </a:lnTo>
                <a:lnTo>
                  <a:pt x="128" y="94"/>
                </a:lnTo>
                <a:lnTo>
                  <a:pt x="129" y="90"/>
                </a:lnTo>
                <a:lnTo>
                  <a:pt x="131" y="76"/>
                </a:lnTo>
                <a:lnTo>
                  <a:pt x="132" y="65"/>
                </a:lnTo>
                <a:lnTo>
                  <a:pt x="117" y="63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4553" name="Group 2089"/>
          <p:cNvGrpSpPr>
            <a:grpSpLocks noChangeAspect="1"/>
          </p:cNvGrpSpPr>
          <p:nvPr/>
        </p:nvGrpSpPr>
        <p:grpSpPr bwMode="auto">
          <a:xfrm>
            <a:off x="1500188" y="5913438"/>
            <a:ext cx="895350" cy="633412"/>
            <a:chOff x="2290" y="1697"/>
            <a:chExt cx="188" cy="133"/>
          </a:xfrm>
        </p:grpSpPr>
        <p:sp>
          <p:nvSpPr>
            <p:cNvPr id="64618" name="Line 2090"/>
            <p:cNvSpPr>
              <a:spLocks noChangeAspect="1" noChangeShapeType="1"/>
            </p:cNvSpPr>
            <p:nvPr/>
          </p:nvSpPr>
          <p:spPr bwMode="auto">
            <a:xfrm>
              <a:off x="2290" y="1697"/>
              <a:ext cx="1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619" name="Line 2091"/>
            <p:cNvSpPr>
              <a:spLocks noChangeAspect="1" noChangeShapeType="1"/>
            </p:cNvSpPr>
            <p:nvPr/>
          </p:nvSpPr>
          <p:spPr bwMode="auto">
            <a:xfrm>
              <a:off x="2302" y="1740"/>
              <a:ext cx="1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620" name="Line 2092"/>
            <p:cNvSpPr>
              <a:spLocks noChangeAspect="1" noChangeShapeType="1"/>
            </p:cNvSpPr>
            <p:nvPr/>
          </p:nvSpPr>
          <p:spPr bwMode="auto">
            <a:xfrm flipV="1">
              <a:off x="2331" y="1783"/>
              <a:ext cx="9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621" name="Line 2093"/>
            <p:cNvSpPr>
              <a:spLocks noChangeAspect="1" noChangeShapeType="1"/>
            </p:cNvSpPr>
            <p:nvPr/>
          </p:nvSpPr>
          <p:spPr bwMode="auto">
            <a:xfrm flipV="1">
              <a:off x="2346" y="1830"/>
              <a:ext cx="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4554" name="Group 2094"/>
          <p:cNvGrpSpPr>
            <a:grpSpLocks noChangeAspect="1"/>
          </p:cNvGrpSpPr>
          <p:nvPr/>
        </p:nvGrpSpPr>
        <p:grpSpPr bwMode="auto">
          <a:xfrm>
            <a:off x="6542088" y="5894388"/>
            <a:ext cx="895350" cy="633412"/>
            <a:chOff x="2290" y="1697"/>
            <a:chExt cx="188" cy="133"/>
          </a:xfrm>
        </p:grpSpPr>
        <p:sp>
          <p:nvSpPr>
            <p:cNvPr id="64614" name="Line 2095"/>
            <p:cNvSpPr>
              <a:spLocks noChangeAspect="1" noChangeShapeType="1"/>
            </p:cNvSpPr>
            <p:nvPr/>
          </p:nvSpPr>
          <p:spPr bwMode="auto">
            <a:xfrm>
              <a:off x="2290" y="1697"/>
              <a:ext cx="1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615" name="Line 2096"/>
            <p:cNvSpPr>
              <a:spLocks noChangeAspect="1" noChangeShapeType="1"/>
            </p:cNvSpPr>
            <p:nvPr/>
          </p:nvSpPr>
          <p:spPr bwMode="auto">
            <a:xfrm>
              <a:off x="2302" y="1740"/>
              <a:ext cx="1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616" name="Line 2097"/>
            <p:cNvSpPr>
              <a:spLocks noChangeAspect="1" noChangeShapeType="1"/>
            </p:cNvSpPr>
            <p:nvPr/>
          </p:nvSpPr>
          <p:spPr bwMode="auto">
            <a:xfrm flipV="1">
              <a:off x="2331" y="1783"/>
              <a:ext cx="9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617" name="Line 2098"/>
            <p:cNvSpPr>
              <a:spLocks noChangeAspect="1" noChangeShapeType="1"/>
            </p:cNvSpPr>
            <p:nvPr/>
          </p:nvSpPr>
          <p:spPr bwMode="auto">
            <a:xfrm flipV="1">
              <a:off x="2346" y="1830"/>
              <a:ext cx="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4555" name="Line 2099"/>
          <p:cNvSpPr>
            <a:spLocks noChangeShapeType="1"/>
          </p:cNvSpPr>
          <p:nvPr/>
        </p:nvSpPr>
        <p:spPr bwMode="auto">
          <a:xfrm flipV="1">
            <a:off x="1933575" y="5527675"/>
            <a:ext cx="0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56" name="Line 2100"/>
          <p:cNvSpPr>
            <a:spLocks noChangeShapeType="1"/>
          </p:cNvSpPr>
          <p:nvPr/>
        </p:nvSpPr>
        <p:spPr bwMode="auto">
          <a:xfrm>
            <a:off x="1919288" y="5513388"/>
            <a:ext cx="677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57" name="Line 2101"/>
          <p:cNvSpPr>
            <a:spLocks noChangeShapeType="1"/>
          </p:cNvSpPr>
          <p:nvPr/>
        </p:nvSpPr>
        <p:spPr bwMode="auto">
          <a:xfrm flipH="1" flipV="1">
            <a:off x="6978650" y="5521325"/>
            <a:ext cx="0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58" name="Line 2102"/>
          <p:cNvSpPr>
            <a:spLocks noChangeShapeType="1"/>
          </p:cNvSpPr>
          <p:nvPr/>
        </p:nvSpPr>
        <p:spPr bwMode="auto">
          <a:xfrm flipH="1">
            <a:off x="6329363" y="5521325"/>
            <a:ext cx="677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59" name="Line 2103"/>
          <p:cNvSpPr>
            <a:spLocks noChangeShapeType="1"/>
          </p:cNvSpPr>
          <p:nvPr/>
        </p:nvSpPr>
        <p:spPr bwMode="auto">
          <a:xfrm flipV="1">
            <a:off x="4572000" y="4957763"/>
            <a:ext cx="0" cy="1239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60" name="Oval 2104"/>
          <p:cNvSpPr>
            <a:spLocks noChangeAspect="1" noChangeArrowheads="1"/>
          </p:cNvSpPr>
          <p:nvPr/>
        </p:nvSpPr>
        <p:spPr bwMode="auto">
          <a:xfrm>
            <a:off x="2066925" y="3667125"/>
            <a:ext cx="158750" cy="1571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4633" name="AutoShape 2105"/>
          <p:cNvSpPr>
            <a:spLocks noChangeArrowheads="1"/>
          </p:cNvSpPr>
          <p:nvPr/>
        </p:nvSpPr>
        <p:spPr bwMode="auto">
          <a:xfrm flipH="1">
            <a:off x="3597275" y="3694113"/>
            <a:ext cx="1270000" cy="592137"/>
          </a:xfrm>
          <a:prstGeom prst="curvedUpArrow">
            <a:avLst>
              <a:gd name="adj1" fmla="val 42895"/>
              <a:gd name="adj2" fmla="val 85791"/>
              <a:gd name="adj3" fmla="val 33333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64562" name="Oval 2106"/>
          <p:cNvSpPr>
            <a:spLocks noChangeAspect="1" noChangeArrowheads="1"/>
          </p:cNvSpPr>
          <p:nvPr/>
        </p:nvSpPr>
        <p:spPr bwMode="auto">
          <a:xfrm>
            <a:off x="5211763" y="3352800"/>
            <a:ext cx="158750" cy="1587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63" name="Text Box 2107"/>
          <p:cNvSpPr txBox="1">
            <a:spLocks noChangeArrowheads="1"/>
          </p:cNvSpPr>
          <p:nvPr/>
        </p:nvSpPr>
        <p:spPr bwMode="auto">
          <a:xfrm>
            <a:off x="3438525" y="6218238"/>
            <a:ext cx="113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rgbClr val="FF0000"/>
                </a:solidFill>
              </a:rPr>
              <a:t>V cos </a:t>
            </a:r>
            <a:r>
              <a:rPr lang="fr-FR" sz="2000">
                <a:solidFill>
                  <a:srgbClr val="FF0000"/>
                </a:solidFill>
                <a:latin typeface="Symbol" pitchFamily="16" charset="2"/>
              </a:rPr>
              <a:t>w</a:t>
            </a:r>
            <a:r>
              <a:rPr lang="fr-FR" sz="2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4564" name="Oval 2108"/>
          <p:cNvSpPr>
            <a:spLocks noChangeAspect="1" noChangeArrowheads="1"/>
          </p:cNvSpPr>
          <p:nvPr/>
        </p:nvSpPr>
        <p:spPr bwMode="auto">
          <a:xfrm>
            <a:off x="4159250" y="2709863"/>
            <a:ext cx="65088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65" name="Oval 2109"/>
          <p:cNvSpPr>
            <a:spLocks noChangeAspect="1" noChangeArrowheads="1"/>
          </p:cNvSpPr>
          <p:nvPr/>
        </p:nvSpPr>
        <p:spPr bwMode="auto">
          <a:xfrm>
            <a:off x="4800600" y="2762250"/>
            <a:ext cx="65088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66" name="Oval 2110"/>
          <p:cNvSpPr>
            <a:spLocks noChangeAspect="1" noChangeArrowheads="1"/>
          </p:cNvSpPr>
          <p:nvPr/>
        </p:nvSpPr>
        <p:spPr bwMode="auto">
          <a:xfrm>
            <a:off x="4572000" y="3338513"/>
            <a:ext cx="65088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67" name="Oval 2111"/>
          <p:cNvSpPr>
            <a:spLocks noChangeAspect="1" noChangeArrowheads="1"/>
          </p:cNvSpPr>
          <p:nvPr/>
        </p:nvSpPr>
        <p:spPr bwMode="auto">
          <a:xfrm>
            <a:off x="3560763" y="4117975"/>
            <a:ext cx="65087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68" name="Oval 2112"/>
          <p:cNvSpPr>
            <a:spLocks noChangeAspect="1" noChangeArrowheads="1"/>
          </p:cNvSpPr>
          <p:nvPr/>
        </p:nvSpPr>
        <p:spPr bwMode="auto">
          <a:xfrm>
            <a:off x="5192713" y="3079750"/>
            <a:ext cx="65087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69" name="Oval 2113"/>
          <p:cNvSpPr>
            <a:spLocks noChangeAspect="1" noChangeArrowheads="1"/>
          </p:cNvSpPr>
          <p:nvPr/>
        </p:nvSpPr>
        <p:spPr bwMode="auto">
          <a:xfrm>
            <a:off x="5062538" y="4681538"/>
            <a:ext cx="65087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70" name="Oval 2114"/>
          <p:cNvSpPr>
            <a:spLocks noChangeAspect="1" noChangeArrowheads="1"/>
          </p:cNvSpPr>
          <p:nvPr/>
        </p:nvSpPr>
        <p:spPr bwMode="auto">
          <a:xfrm>
            <a:off x="3532188" y="4565650"/>
            <a:ext cx="65087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71" name="Oval 2115"/>
          <p:cNvSpPr>
            <a:spLocks noChangeAspect="1" noChangeArrowheads="1"/>
          </p:cNvSpPr>
          <p:nvPr/>
        </p:nvSpPr>
        <p:spPr bwMode="auto">
          <a:xfrm>
            <a:off x="3214688" y="5157788"/>
            <a:ext cx="65087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72" name="Oval 2116"/>
          <p:cNvSpPr>
            <a:spLocks noChangeAspect="1" noChangeArrowheads="1"/>
          </p:cNvSpPr>
          <p:nvPr/>
        </p:nvSpPr>
        <p:spPr bwMode="auto">
          <a:xfrm>
            <a:off x="3460750" y="3005138"/>
            <a:ext cx="65088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73" name="Oval 2117"/>
          <p:cNvSpPr>
            <a:spLocks noChangeAspect="1" noChangeArrowheads="1"/>
          </p:cNvSpPr>
          <p:nvPr/>
        </p:nvSpPr>
        <p:spPr bwMode="auto">
          <a:xfrm>
            <a:off x="5465763" y="2660650"/>
            <a:ext cx="65087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74" name="Oval 2118"/>
          <p:cNvSpPr>
            <a:spLocks noChangeAspect="1" noChangeArrowheads="1"/>
          </p:cNvSpPr>
          <p:nvPr/>
        </p:nvSpPr>
        <p:spPr bwMode="auto">
          <a:xfrm>
            <a:off x="3619500" y="2414588"/>
            <a:ext cx="65088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75" name="Oval 2119"/>
          <p:cNvSpPr>
            <a:spLocks noChangeAspect="1" noChangeArrowheads="1"/>
          </p:cNvSpPr>
          <p:nvPr/>
        </p:nvSpPr>
        <p:spPr bwMode="auto">
          <a:xfrm>
            <a:off x="5654675" y="2170113"/>
            <a:ext cx="65088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76" name="Oval 2120"/>
          <p:cNvSpPr>
            <a:spLocks noChangeAspect="1" noChangeArrowheads="1"/>
          </p:cNvSpPr>
          <p:nvPr/>
        </p:nvSpPr>
        <p:spPr bwMode="auto">
          <a:xfrm>
            <a:off x="3086100" y="1982788"/>
            <a:ext cx="65088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77" name="Oval 2121"/>
          <p:cNvSpPr>
            <a:spLocks noChangeAspect="1" noChangeArrowheads="1"/>
          </p:cNvSpPr>
          <p:nvPr/>
        </p:nvSpPr>
        <p:spPr bwMode="auto">
          <a:xfrm>
            <a:off x="5638800" y="5027613"/>
            <a:ext cx="65088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78" name="Oval 2122"/>
          <p:cNvSpPr>
            <a:spLocks noChangeAspect="1" noChangeArrowheads="1"/>
          </p:cNvSpPr>
          <p:nvPr/>
        </p:nvSpPr>
        <p:spPr bwMode="auto">
          <a:xfrm>
            <a:off x="5524500" y="4435475"/>
            <a:ext cx="65088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79" name="Oval 2123"/>
          <p:cNvSpPr>
            <a:spLocks noChangeAspect="1" noChangeArrowheads="1"/>
          </p:cNvSpPr>
          <p:nvPr/>
        </p:nvSpPr>
        <p:spPr bwMode="auto">
          <a:xfrm>
            <a:off x="3957638" y="3519488"/>
            <a:ext cx="65087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/>
          </a:p>
        </p:txBody>
      </p:sp>
      <p:sp>
        <p:nvSpPr>
          <p:cNvPr id="64580" name="Text Box 2124"/>
          <p:cNvSpPr txBox="1">
            <a:spLocks noChangeArrowheads="1"/>
          </p:cNvSpPr>
          <p:nvPr/>
        </p:nvSpPr>
        <p:spPr bwMode="auto">
          <a:xfrm>
            <a:off x="6526213" y="4425950"/>
            <a:ext cx="2397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chemeClr val="tx1"/>
                </a:solidFill>
              </a:rPr>
              <a:t>Gaz tampon : Hélium</a:t>
            </a:r>
          </a:p>
        </p:txBody>
      </p:sp>
      <p:sp>
        <p:nvSpPr>
          <p:cNvPr id="64581" name="Rectangle 2125"/>
          <p:cNvSpPr>
            <a:spLocks noChangeArrowheads="1"/>
          </p:cNvSpPr>
          <p:nvPr/>
        </p:nvSpPr>
        <p:spPr bwMode="auto">
          <a:xfrm flipH="1">
            <a:off x="2654300" y="1831975"/>
            <a:ext cx="120650" cy="367982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82" name="Rectangle 2126"/>
          <p:cNvSpPr>
            <a:spLocks noChangeArrowheads="1"/>
          </p:cNvSpPr>
          <p:nvPr/>
        </p:nvSpPr>
        <p:spPr bwMode="auto">
          <a:xfrm>
            <a:off x="2578100" y="3616325"/>
            <a:ext cx="647700" cy="219075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83" name="Oval 2127"/>
          <p:cNvSpPr>
            <a:spLocks noChangeAspect="1" noChangeArrowheads="1"/>
          </p:cNvSpPr>
          <p:nvPr/>
        </p:nvSpPr>
        <p:spPr bwMode="auto">
          <a:xfrm>
            <a:off x="3013075" y="3659188"/>
            <a:ext cx="158750" cy="1571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84" name="Line 2128"/>
          <p:cNvSpPr>
            <a:spLocks noChangeShapeType="1"/>
          </p:cNvSpPr>
          <p:nvPr/>
        </p:nvSpPr>
        <p:spPr bwMode="auto">
          <a:xfrm>
            <a:off x="2819400" y="1168400"/>
            <a:ext cx="0" cy="4978400"/>
          </a:xfrm>
          <a:prstGeom prst="line">
            <a:avLst/>
          </a:prstGeom>
          <a:noFill/>
          <a:ln w="5715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85" name="Line 2129"/>
          <p:cNvSpPr>
            <a:spLocks noChangeShapeType="1"/>
          </p:cNvSpPr>
          <p:nvPr/>
        </p:nvSpPr>
        <p:spPr bwMode="auto">
          <a:xfrm flipH="1">
            <a:off x="2813050" y="1166813"/>
            <a:ext cx="0" cy="766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86" name="Line 2130"/>
          <p:cNvSpPr>
            <a:spLocks noChangeShapeType="1"/>
          </p:cNvSpPr>
          <p:nvPr/>
        </p:nvSpPr>
        <p:spPr bwMode="auto">
          <a:xfrm flipH="1">
            <a:off x="2808288" y="5473700"/>
            <a:ext cx="0" cy="695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87" name="AutoShape 2131"/>
          <p:cNvSpPr>
            <a:spLocks noChangeArrowheads="1"/>
          </p:cNvSpPr>
          <p:nvPr/>
        </p:nvSpPr>
        <p:spPr bwMode="auto">
          <a:xfrm>
            <a:off x="2670175" y="1703388"/>
            <a:ext cx="101600" cy="317500"/>
          </a:xfrm>
          <a:prstGeom prst="rtTriangle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88" name="AutoShape 2132"/>
          <p:cNvSpPr>
            <a:spLocks noChangeArrowheads="1"/>
          </p:cNvSpPr>
          <p:nvPr/>
        </p:nvSpPr>
        <p:spPr bwMode="auto">
          <a:xfrm flipV="1">
            <a:off x="2660650" y="5387975"/>
            <a:ext cx="101600" cy="317500"/>
          </a:xfrm>
          <a:prstGeom prst="rtTriangle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89" name="Line 2133"/>
          <p:cNvSpPr>
            <a:spLocks noChangeShapeType="1"/>
          </p:cNvSpPr>
          <p:nvPr/>
        </p:nvSpPr>
        <p:spPr bwMode="auto">
          <a:xfrm flipV="1">
            <a:off x="6143625" y="1550988"/>
            <a:ext cx="190500" cy="27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0" name="Line 2134"/>
          <p:cNvSpPr>
            <a:spLocks noChangeShapeType="1"/>
          </p:cNvSpPr>
          <p:nvPr/>
        </p:nvSpPr>
        <p:spPr bwMode="auto">
          <a:xfrm>
            <a:off x="6130925" y="5399088"/>
            <a:ext cx="16510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1" name="Rectangle 2135"/>
          <p:cNvSpPr>
            <a:spLocks noChangeArrowheads="1"/>
          </p:cNvSpPr>
          <p:nvPr/>
        </p:nvSpPr>
        <p:spPr bwMode="auto">
          <a:xfrm>
            <a:off x="6175375" y="1782763"/>
            <a:ext cx="120650" cy="367982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2" name="Oval 2136"/>
          <p:cNvSpPr>
            <a:spLocks noChangeAspect="1" noChangeArrowheads="1"/>
          </p:cNvSpPr>
          <p:nvPr/>
        </p:nvSpPr>
        <p:spPr bwMode="auto">
          <a:xfrm flipH="1">
            <a:off x="6759575" y="3608388"/>
            <a:ext cx="158750" cy="1571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3" name="AutoShape 2137"/>
          <p:cNvSpPr>
            <a:spLocks noChangeArrowheads="1"/>
          </p:cNvSpPr>
          <p:nvPr/>
        </p:nvSpPr>
        <p:spPr bwMode="auto">
          <a:xfrm flipH="1">
            <a:off x="6192838" y="1654175"/>
            <a:ext cx="101600" cy="317500"/>
          </a:xfrm>
          <a:prstGeom prst="rtTriangle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4" name="AutoShape 2138"/>
          <p:cNvSpPr>
            <a:spLocks noChangeArrowheads="1"/>
          </p:cNvSpPr>
          <p:nvPr/>
        </p:nvSpPr>
        <p:spPr bwMode="auto">
          <a:xfrm flipH="1" flipV="1">
            <a:off x="6188075" y="5338763"/>
            <a:ext cx="101600" cy="317500"/>
          </a:xfrm>
          <a:prstGeom prst="rtTriangle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5" name="Line 2139"/>
          <p:cNvSpPr>
            <a:spLocks noChangeShapeType="1"/>
          </p:cNvSpPr>
          <p:nvPr/>
        </p:nvSpPr>
        <p:spPr bwMode="auto">
          <a:xfrm flipV="1">
            <a:off x="5735638" y="4697413"/>
            <a:ext cx="779462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6" name="Rectangle 2140"/>
          <p:cNvSpPr>
            <a:spLocks noChangeArrowheads="1"/>
          </p:cNvSpPr>
          <p:nvPr/>
        </p:nvSpPr>
        <p:spPr bwMode="auto">
          <a:xfrm>
            <a:off x="5692775" y="3581400"/>
            <a:ext cx="647700" cy="219075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7" name="Oval 2141"/>
          <p:cNvSpPr>
            <a:spLocks noChangeAspect="1" noChangeArrowheads="1"/>
          </p:cNvSpPr>
          <p:nvPr/>
        </p:nvSpPr>
        <p:spPr bwMode="auto">
          <a:xfrm>
            <a:off x="5791200" y="3622675"/>
            <a:ext cx="158750" cy="1571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8" name="Line 2142"/>
          <p:cNvSpPr>
            <a:spLocks noChangeShapeType="1"/>
          </p:cNvSpPr>
          <p:nvPr/>
        </p:nvSpPr>
        <p:spPr bwMode="auto">
          <a:xfrm flipH="1">
            <a:off x="6324600" y="1552575"/>
            <a:ext cx="0" cy="4157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9" name="Line 2143"/>
          <p:cNvSpPr>
            <a:spLocks noChangeShapeType="1"/>
          </p:cNvSpPr>
          <p:nvPr/>
        </p:nvSpPr>
        <p:spPr bwMode="auto">
          <a:xfrm>
            <a:off x="2625725" y="1601788"/>
            <a:ext cx="0" cy="4157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00" name="Oval 2144"/>
          <p:cNvSpPr>
            <a:spLocks noChangeAspect="1" noChangeArrowheads="1"/>
          </p:cNvSpPr>
          <p:nvPr/>
        </p:nvSpPr>
        <p:spPr bwMode="auto">
          <a:xfrm>
            <a:off x="2535238" y="3668713"/>
            <a:ext cx="158750" cy="1571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01" name="Freeform 2145" descr="90%"/>
          <p:cNvSpPr>
            <a:spLocks noChangeAspect="1"/>
          </p:cNvSpPr>
          <p:nvPr/>
        </p:nvSpPr>
        <p:spPr bwMode="auto">
          <a:xfrm>
            <a:off x="2630488" y="1638300"/>
            <a:ext cx="665162" cy="4097338"/>
          </a:xfrm>
          <a:custGeom>
            <a:avLst/>
            <a:gdLst>
              <a:gd name="T0" fmla="*/ 2147483647 w 105"/>
              <a:gd name="T1" fmla="*/ 2147483647 h 646"/>
              <a:gd name="T2" fmla="*/ 2147483647 w 105"/>
              <a:gd name="T3" fmla="*/ 2147483647 h 646"/>
              <a:gd name="T4" fmla="*/ 2147483647 w 105"/>
              <a:gd name="T5" fmla="*/ 2147483647 h 646"/>
              <a:gd name="T6" fmla="*/ 2147483647 w 105"/>
              <a:gd name="T7" fmla="*/ 2147483647 h 646"/>
              <a:gd name="T8" fmla="*/ 2147483647 w 105"/>
              <a:gd name="T9" fmla="*/ 2147483647 h 646"/>
              <a:gd name="T10" fmla="*/ 2147483647 w 105"/>
              <a:gd name="T11" fmla="*/ 2147483647 h 646"/>
              <a:gd name="T12" fmla="*/ 2147483647 w 105"/>
              <a:gd name="T13" fmla="*/ 2147483647 h 646"/>
              <a:gd name="T14" fmla="*/ 2147483647 w 105"/>
              <a:gd name="T15" fmla="*/ 2147483647 h 646"/>
              <a:gd name="T16" fmla="*/ 2147483647 w 105"/>
              <a:gd name="T17" fmla="*/ 2147483647 h 646"/>
              <a:gd name="T18" fmla="*/ 2147483647 w 105"/>
              <a:gd name="T19" fmla="*/ 2147483647 h 646"/>
              <a:gd name="T20" fmla="*/ 2147483647 w 105"/>
              <a:gd name="T21" fmla="*/ 2147483647 h 646"/>
              <a:gd name="T22" fmla="*/ 2147483647 w 105"/>
              <a:gd name="T23" fmla="*/ 2147483647 h 646"/>
              <a:gd name="T24" fmla="*/ 2147483647 w 105"/>
              <a:gd name="T25" fmla="*/ 2147483647 h 646"/>
              <a:gd name="T26" fmla="*/ 2147483647 w 105"/>
              <a:gd name="T27" fmla="*/ 2147483647 h 646"/>
              <a:gd name="T28" fmla="*/ 2147483647 w 105"/>
              <a:gd name="T29" fmla="*/ 2147483647 h 646"/>
              <a:gd name="T30" fmla="*/ 2147483647 w 105"/>
              <a:gd name="T31" fmla="*/ 2147483647 h 646"/>
              <a:gd name="T32" fmla="*/ 2147483647 w 105"/>
              <a:gd name="T33" fmla="*/ 2147483647 h 646"/>
              <a:gd name="T34" fmla="*/ 2147483647 w 105"/>
              <a:gd name="T35" fmla="*/ 2147483647 h 646"/>
              <a:gd name="T36" fmla="*/ 2147483647 w 105"/>
              <a:gd name="T37" fmla="*/ 2147483647 h 646"/>
              <a:gd name="T38" fmla="*/ 2147483647 w 105"/>
              <a:gd name="T39" fmla="*/ 2147483647 h 646"/>
              <a:gd name="T40" fmla="*/ 2147483647 w 105"/>
              <a:gd name="T41" fmla="*/ 2147483647 h 646"/>
              <a:gd name="T42" fmla="*/ 2147483647 w 105"/>
              <a:gd name="T43" fmla="*/ 2147483647 h 646"/>
              <a:gd name="T44" fmla="*/ 2147483647 w 105"/>
              <a:gd name="T45" fmla="*/ 2147483647 h 646"/>
              <a:gd name="T46" fmla="*/ 2147483647 w 105"/>
              <a:gd name="T47" fmla="*/ 0 h 646"/>
              <a:gd name="T48" fmla="*/ 2147483647 w 105"/>
              <a:gd name="T49" fmla="*/ 2147483647 h 646"/>
              <a:gd name="T50" fmla="*/ 2147483647 w 105"/>
              <a:gd name="T51" fmla="*/ 2147483647 h 646"/>
              <a:gd name="T52" fmla="*/ 2147483647 w 105"/>
              <a:gd name="T53" fmla="*/ 2147483647 h 646"/>
              <a:gd name="T54" fmla="*/ 2147483647 w 105"/>
              <a:gd name="T55" fmla="*/ 2147483647 h 646"/>
              <a:gd name="T56" fmla="*/ 2147483647 w 105"/>
              <a:gd name="T57" fmla="*/ 2147483647 h 646"/>
              <a:gd name="T58" fmla="*/ 2147483647 w 105"/>
              <a:gd name="T59" fmla="*/ 2147483647 h 646"/>
              <a:gd name="T60" fmla="*/ 2147483647 w 105"/>
              <a:gd name="T61" fmla="*/ 2147483647 h 646"/>
              <a:gd name="T62" fmla="*/ 2147483647 w 105"/>
              <a:gd name="T63" fmla="*/ 2147483647 h 646"/>
              <a:gd name="T64" fmla="*/ 2147483647 w 105"/>
              <a:gd name="T65" fmla="*/ 2147483647 h 646"/>
              <a:gd name="T66" fmla="*/ 2147483647 w 105"/>
              <a:gd name="T67" fmla="*/ 2147483647 h 646"/>
              <a:gd name="T68" fmla="*/ 2147483647 w 105"/>
              <a:gd name="T69" fmla="*/ 2147483647 h 646"/>
              <a:gd name="T70" fmla="*/ 2147483647 w 105"/>
              <a:gd name="T71" fmla="*/ 2147483647 h 646"/>
              <a:gd name="T72" fmla="*/ 2147483647 w 105"/>
              <a:gd name="T73" fmla="*/ 2147483647 h 646"/>
              <a:gd name="T74" fmla="*/ 2147483647 w 105"/>
              <a:gd name="T75" fmla="*/ 2147483647 h 646"/>
              <a:gd name="T76" fmla="*/ 2147483647 w 105"/>
              <a:gd name="T77" fmla="*/ 2147483647 h 646"/>
              <a:gd name="T78" fmla="*/ 2147483647 w 105"/>
              <a:gd name="T79" fmla="*/ 2147483647 h 646"/>
              <a:gd name="T80" fmla="*/ 2147483647 w 105"/>
              <a:gd name="T81" fmla="*/ 2147483647 h 646"/>
              <a:gd name="T82" fmla="*/ 2147483647 w 105"/>
              <a:gd name="T83" fmla="*/ 2147483647 h 646"/>
              <a:gd name="T84" fmla="*/ 2147483647 w 105"/>
              <a:gd name="T85" fmla="*/ 2147483647 h 646"/>
              <a:gd name="T86" fmla="*/ 2147483647 w 105"/>
              <a:gd name="T87" fmla="*/ 2147483647 h 646"/>
              <a:gd name="T88" fmla="*/ 2147483647 w 105"/>
              <a:gd name="T89" fmla="*/ 2147483647 h 646"/>
              <a:gd name="T90" fmla="*/ 2147483647 w 105"/>
              <a:gd name="T91" fmla="*/ 2147483647 h 646"/>
              <a:gd name="T92" fmla="*/ 2147483647 w 105"/>
              <a:gd name="T93" fmla="*/ 2147483647 h 646"/>
              <a:gd name="T94" fmla="*/ 2147483647 w 105"/>
              <a:gd name="T95" fmla="*/ 2147483647 h 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5"/>
              <a:gd name="T145" fmla="*/ 0 h 646"/>
              <a:gd name="T146" fmla="*/ 105 w 105"/>
              <a:gd name="T147" fmla="*/ 646 h 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5" h="646">
                <a:moveTo>
                  <a:pt x="9" y="645"/>
                </a:moveTo>
                <a:lnTo>
                  <a:pt x="21" y="623"/>
                </a:lnTo>
                <a:lnTo>
                  <a:pt x="42" y="581"/>
                </a:lnTo>
                <a:lnTo>
                  <a:pt x="46" y="571"/>
                </a:lnTo>
                <a:lnTo>
                  <a:pt x="50" y="560"/>
                </a:lnTo>
                <a:lnTo>
                  <a:pt x="55" y="550"/>
                </a:lnTo>
                <a:lnTo>
                  <a:pt x="59" y="539"/>
                </a:lnTo>
                <a:lnTo>
                  <a:pt x="63" y="528"/>
                </a:lnTo>
                <a:lnTo>
                  <a:pt x="67" y="517"/>
                </a:lnTo>
                <a:lnTo>
                  <a:pt x="71" y="507"/>
                </a:lnTo>
                <a:lnTo>
                  <a:pt x="75" y="497"/>
                </a:lnTo>
                <a:lnTo>
                  <a:pt x="78" y="486"/>
                </a:lnTo>
                <a:lnTo>
                  <a:pt x="80" y="477"/>
                </a:lnTo>
                <a:lnTo>
                  <a:pt x="83" y="467"/>
                </a:lnTo>
                <a:lnTo>
                  <a:pt x="89" y="446"/>
                </a:lnTo>
                <a:lnTo>
                  <a:pt x="91" y="435"/>
                </a:lnTo>
                <a:lnTo>
                  <a:pt x="93" y="425"/>
                </a:lnTo>
                <a:lnTo>
                  <a:pt x="95" y="415"/>
                </a:lnTo>
                <a:lnTo>
                  <a:pt x="96" y="404"/>
                </a:lnTo>
                <a:lnTo>
                  <a:pt x="97" y="394"/>
                </a:lnTo>
                <a:lnTo>
                  <a:pt x="99" y="384"/>
                </a:lnTo>
                <a:lnTo>
                  <a:pt x="102" y="364"/>
                </a:lnTo>
                <a:lnTo>
                  <a:pt x="104" y="323"/>
                </a:lnTo>
                <a:lnTo>
                  <a:pt x="104" y="313"/>
                </a:lnTo>
                <a:lnTo>
                  <a:pt x="103" y="303"/>
                </a:lnTo>
                <a:lnTo>
                  <a:pt x="103" y="292"/>
                </a:lnTo>
                <a:lnTo>
                  <a:pt x="103" y="282"/>
                </a:lnTo>
                <a:lnTo>
                  <a:pt x="102" y="271"/>
                </a:lnTo>
                <a:lnTo>
                  <a:pt x="101" y="262"/>
                </a:lnTo>
                <a:lnTo>
                  <a:pt x="100" y="253"/>
                </a:lnTo>
                <a:lnTo>
                  <a:pt x="98" y="242"/>
                </a:lnTo>
                <a:lnTo>
                  <a:pt x="97" y="232"/>
                </a:lnTo>
                <a:lnTo>
                  <a:pt x="95" y="223"/>
                </a:lnTo>
                <a:lnTo>
                  <a:pt x="94" y="212"/>
                </a:lnTo>
                <a:lnTo>
                  <a:pt x="89" y="192"/>
                </a:lnTo>
                <a:lnTo>
                  <a:pt x="87" y="182"/>
                </a:lnTo>
                <a:lnTo>
                  <a:pt x="85" y="173"/>
                </a:lnTo>
                <a:lnTo>
                  <a:pt x="78" y="154"/>
                </a:lnTo>
                <a:lnTo>
                  <a:pt x="76" y="144"/>
                </a:lnTo>
                <a:lnTo>
                  <a:pt x="69" y="124"/>
                </a:lnTo>
                <a:lnTo>
                  <a:pt x="64" y="115"/>
                </a:lnTo>
                <a:lnTo>
                  <a:pt x="61" y="105"/>
                </a:lnTo>
                <a:lnTo>
                  <a:pt x="58" y="96"/>
                </a:lnTo>
                <a:lnTo>
                  <a:pt x="53" y="86"/>
                </a:lnTo>
                <a:lnTo>
                  <a:pt x="49" y="76"/>
                </a:lnTo>
                <a:lnTo>
                  <a:pt x="44" y="67"/>
                </a:lnTo>
                <a:lnTo>
                  <a:pt x="24" y="29"/>
                </a:lnTo>
                <a:lnTo>
                  <a:pt x="7" y="0"/>
                </a:lnTo>
                <a:lnTo>
                  <a:pt x="0" y="5"/>
                </a:lnTo>
                <a:lnTo>
                  <a:pt x="17" y="33"/>
                </a:lnTo>
                <a:lnTo>
                  <a:pt x="38" y="70"/>
                </a:lnTo>
                <a:lnTo>
                  <a:pt x="42" y="80"/>
                </a:lnTo>
                <a:lnTo>
                  <a:pt x="46" y="90"/>
                </a:lnTo>
                <a:lnTo>
                  <a:pt x="50" y="99"/>
                </a:lnTo>
                <a:lnTo>
                  <a:pt x="55" y="109"/>
                </a:lnTo>
                <a:lnTo>
                  <a:pt x="58" y="118"/>
                </a:lnTo>
                <a:lnTo>
                  <a:pt x="61" y="128"/>
                </a:lnTo>
                <a:lnTo>
                  <a:pt x="68" y="147"/>
                </a:lnTo>
                <a:lnTo>
                  <a:pt x="71" y="157"/>
                </a:lnTo>
                <a:lnTo>
                  <a:pt x="77" y="175"/>
                </a:lnTo>
                <a:lnTo>
                  <a:pt x="78" y="185"/>
                </a:lnTo>
                <a:lnTo>
                  <a:pt x="81" y="195"/>
                </a:lnTo>
                <a:lnTo>
                  <a:pt x="86" y="213"/>
                </a:lnTo>
                <a:lnTo>
                  <a:pt x="88" y="224"/>
                </a:lnTo>
                <a:lnTo>
                  <a:pt x="89" y="233"/>
                </a:lnTo>
                <a:lnTo>
                  <a:pt x="91" y="244"/>
                </a:lnTo>
                <a:lnTo>
                  <a:pt x="92" y="254"/>
                </a:lnTo>
                <a:lnTo>
                  <a:pt x="94" y="263"/>
                </a:lnTo>
                <a:lnTo>
                  <a:pt x="94" y="273"/>
                </a:lnTo>
                <a:lnTo>
                  <a:pt x="95" y="283"/>
                </a:lnTo>
                <a:lnTo>
                  <a:pt x="95" y="292"/>
                </a:lnTo>
                <a:lnTo>
                  <a:pt x="95" y="303"/>
                </a:lnTo>
                <a:lnTo>
                  <a:pt x="96" y="313"/>
                </a:lnTo>
                <a:lnTo>
                  <a:pt x="96" y="323"/>
                </a:lnTo>
                <a:lnTo>
                  <a:pt x="94" y="363"/>
                </a:lnTo>
                <a:lnTo>
                  <a:pt x="92" y="383"/>
                </a:lnTo>
                <a:lnTo>
                  <a:pt x="90" y="393"/>
                </a:lnTo>
                <a:lnTo>
                  <a:pt x="89" y="403"/>
                </a:lnTo>
                <a:lnTo>
                  <a:pt x="87" y="413"/>
                </a:lnTo>
                <a:lnTo>
                  <a:pt x="85" y="424"/>
                </a:lnTo>
                <a:lnTo>
                  <a:pt x="83" y="434"/>
                </a:lnTo>
                <a:lnTo>
                  <a:pt x="80" y="444"/>
                </a:lnTo>
                <a:lnTo>
                  <a:pt x="75" y="464"/>
                </a:lnTo>
                <a:lnTo>
                  <a:pt x="73" y="475"/>
                </a:lnTo>
                <a:lnTo>
                  <a:pt x="69" y="484"/>
                </a:lnTo>
                <a:lnTo>
                  <a:pt x="66" y="495"/>
                </a:lnTo>
                <a:lnTo>
                  <a:pt x="63" y="505"/>
                </a:lnTo>
                <a:lnTo>
                  <a:pt x="59" y="515"/>
                </a:lnTo>
                <a:lnTo>
                  <a:pt x="56" y="526"/>
                </a:lnTo>
                <a:lnTo>
                  <a:pt x="52" y="536"/>
                </a:lnTo>
                <a:lnTo>
                  <a:pt x="48" y="546"/>
                </a:lnTo>
                <a:lnTo>
                  <a:pt x="43" y="557"/>
                </a:lnTo>
                <a:lnTo>
                  <a:pt x="39" y="567"/>
                </a:lnTo>
                <a:lnTo>
                  <a:pt x="35" y="578"/>
                </a:lnTo>
                <a:lnTo>
                  <a:pt x="14" y="620"/>
                </a:lnTo>
                <a:lnTo>
                  <a:pt x="3" y="641"/>
                </a:lnTo>
                <a:lnTo>
                  <a:pt x="9" y="645"/>
                </a:lnTo>
              </a:path>
            </a:pathLst>
          </a:custGeom>
          <a:pattFill prst="pct90">
            <a:fgClr>
              <a:srgbClr val="000000"/>
            </a:fgClr>
            <a:bgClr>
              <a:schemeClr val="tx2"/>
            </a:bgClr>
          </a:patt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602" name="Line 2146"/>
          <p:cNvSpPr>
            <a:spLocks noChangeShapeType="1"/>
          </p:cNvSpPr>
          <p:nvPr/>
        </p:nvSpPr>
        <p:spPr bwMode="auto">
          <a:xfrm>
            <a:off x="6145213" y="1117600"/>
            <a:ext cx="0" cy="5067300"/>
          </a:xfrm>
          <a:prstGeom prst="line">
            <a:avLst/>
          </a:prstGeom>
          <a:noFill/>
          <a:ln w="5715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03" name="Line 2147"/>
          <p:cNvSpPr>
            <a:spLocks noChangeShapeType="1"/>
          </p:cNvSpPr>
          <p:nvPr/>
        </p:nvSpPr>
        <p:spPr bwMode="auto">
          <a:xfrm flipH="1">
            <a:off x="5689600" y="3559175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04" name="Line 2148"/>
          <p:cNvSpPr>
            <a:spLocks noChangeShapeType="1"/>
          </p:cNvSpPr>
          <p:nvPr/>
        </p:nvSpPr>
        <p:spPr bwMode="auto">
          <a:xfrm flipH="1">
            <a:off x="5695950" y="3813175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05" name="Freeform 2149" descr="90%"/>
          <p:cNvSpPr>
            <a:spLocks noChangeAspect="1"/>
          </p:cNvSpPr>
          <p:nvPr/>
        </p:nvSpPr>
        <p:spPr bwMode="auto">
          <a:xfrm flipH="1">
            <a:off x="5654675" y="1589088"/>
            <a:ext cx="665163" cy="4097337"/>
          </a:xfrm>
          <a:custGeom>
            <a:avLst/>
            <a:gdLst>
              <a:gd name="T0" fmla="*/ 2147483647 w 105"/>
              <a:gd name="T1" fmla="*/ 2147483647 h 646"/>
              <a:gd name="T2" fmla="*/ 2147483647 w 105"/>
              <a:gd name="T3" fmla="*/ 2147483647 h 646"/>
              <a:gd name="T4" fmla="*/ 2147483647 w 105"/>
              <a:gd name="T5" fmla="*/ 2147483647 h 646"/>
              <a:gd name="T6" fmla="*/ 2147483647 w 105"/>
              <a:gd name="T7" fmla="*/ 2147483647 h 646"/>
              <a:gd name="T8" fmla="*/ 2147483647 w 105"/>
              <a:gd name="T9" fmla="*/ 2147483647 h 646"/>
              <a:gd name="T10" fmla="*/ 2147483647 w 105"/>
              <a:gd name="T11" fmla="*/ 2147483647 h 646"/>
              <a:gd name="T12" fmla="*/ 2147483647 w 105"/>
              <a:gd name="T13" fmla="*/ 2147483647 h 646"/>
              <a:gd name="T14" fmla="*/ 2147483647 w 105"/>
              <a:gd name="T15" fmla="*/ 2147483647 h 646"/>
              <a:gd name="T16" fmla="*/ 2147483647 w 105"/>
              <a:gd name="T17" fmla="*/ 2147483647 h 646"/>
              <a:gd name="T18" fmla="*/ 2147483647 w 105"/>
              <a:gd name="T19" fmla="*/ 2147483647 h 646"/>
              <a:gd name="T20" fmla="*/ 2147483647 w 105"/>
              <a:gd name="T21" fmla="*/ 2147483647 h 646"/>
              <a:gd name="T22" fmla="*/ 2147483647 w 105"/>
              <a:gd name="T23" fmla="*/ 2147483647 h 646"/>
              <a:gd name="T24" fmla="*/ 2147483647 w 105"/>
              <a:gd name="T25" fmla="*/ 2147483647 h 646"/>
              <a:gd name="T26" fmla="*/ 2147483647 w 105"/>
              <a:gd name="T27" fmla="*/ 2147483647 h 646"/>
              <a:gd name="T28" fmla="*/ 2147483647 w 105"/>
              <a:gd name="T29" fmla="*/ 2147483647 h 646"/>
              <a:gd name="T30" fmla="*/ 2147483647 w 105"/>
              <a:gd name="T31" fmla="*/ 2147483647 h 646"/>
              <a:gd name="T32" fmla="*/ 2147483647 w 105"/>
              <a:gd name="T33" fmla="*/ 2147483647 h 646"/>
              <a:gd name="T34" fmla="*/ 2147483647 w 105"/>
              <a:gd name="T35" fmla="*/ 2147483647 h 646"/>
              <a:gd name="T36" fmla="*/ 2147483647 w 105"/>
              <a:gd name="T37" fmla="*/ 2147483647 h 646"/>
              <a:gd name="T38" fmla="*/ 2147483647 w 105"/>
              <a:gd name="T39" fmla="*/ 2147483647 h 646"/>
              <a:gd name="T40" fmla="*/ 2147483647 w 105"/>
              <a:gd name="T41" fmla="*/ 2147483647 h 646"/>
              <a:gd name="T42" fmla="*/ 2147483647 w 105"/>
              <a:gd name="T43" fmla="*/ 2147483647 h 646"/>
              <a:gd name="T44" fmla="*/ 2147483647 w 105"/>
              <a:gd name="T45" fmla="*/ 2147483647 h 646"/>
              <a:gd name="T46" fmla="*/ 2147483647 w 105"/>
              <a:gd name="T47" fmla="*/ 0 h 646"/>
              <a:gd name="T48" fmla="*/ 2147483647 w 105"/>
              <a:gd name="T49" fmla="*/ 2147483647 h 646"/>
              <a:gd name="T50" fmla="*/ 2147483647 w 105"/>
              <a:gd name="T51" fmla="*/ 2147483647 h 646"/>
              <a:gd name="T52" fmla="*/ 2147483647 w 105"/>
              <a:gd name="T53" fmla="*/ 2147483647 h 646"/>
              <a:gd name="T54" fmla="*/ 2147483647 w 105"/>
              <a:gd name="T55" fmla="*/ 2147483647 h 646"/>
              <a:gd name="T56" fmla="*/ 2147483647 w 105"/>
              <a:gd name="T57" fmla="*/ 2147483647 h 646"/>
              <a:gd name="T58" fmla="*/ 2147483647 w 105"/>
              <a:gd name="T59" fmla="*/ 2147483647 h 646"/>
              <a:gd name="T60" fmla="*/ 2147483647 w 105"/>
              <a:gd name="T61" fmla="*/ 2147483647 h 646"/>
              <a:gd name="T62" fmla="*/ 2147483647 w 105"/>
              <a:gd name="T63" fmla="*/ 2147483647 h 646"/>
              <a:gd name="T64" fmla="*/ 2147483647 w 105"/>
              <a:gd name="T65" fmla="*/ 2147483647 h 646"/>
              <a:gd name="T66" fmla="*/ 2147483647 w 105"/>
              <a:gd name="T67" fmla="*/ 2147483647 h 646"/>
              <a:gd name="T68" fmla="*/ 2147483647 w 105"/>
              <a:gd name="T69" fmla="*/ 2147483647 h 646"/>
              <a:gd name="T70" fmla="*/ 2147483647 w 105"/>
              <a:gd name="T71" fmla="*/ 2147483647 h 646"/>
              <a:gd name="T72" fmla="*/ 2147483647 w 105"/>
              <a:gd name="T73" fmla="*/ 2147483647 h 646"/>
              <a:gd name="T74" fmla="*/ 2147483647 w 105"/>
              <a:gd name="T75" fmla="*/ 2147483647 h 646"/>
              <a:gd name="T76" fmla="*/ 2147483647 w 105"/>
              <a:gd name="T77" fmla="*/ 2147483647 h 646"/>
              <a:gd name="T78" fmla="*/ 2147483647 w 105"/>
              <a:gd name="T79" fmla="*/ 2147483647 h 646"/>
              <a:gd name="T80" fmla="*/ 2147483647 w 105"/>
              <a:gd name="T81" fmla="*/ 2147483647 h 646"/>
              <a:gd name="T82" fmla="*/ 2147483647 w 105"/>
              <a:gd name="T83" fmla="*/ 2147483647 h 646"/>
              <a:gd name="T84" fmla="*/ 2147483647 w 105"/>
              <a:gd name="T85" fmla="*/ 2147483647 h 646"/>
              <a:gd name="T86" fmla="*/ 2147483647 w 105"/>
              <a:gd name="T87" fmla="*/ 2147483647 h 646"/>
              <a:gd name="T88" fmla="*/ 2147483647 w 105"/>
              <a:gd name="T89" fmla="*/ 2147483647 h 646"/>
              <a:gd name="T90" fmla="*/ 2147483647 w 105"/>
              <a:gd name="T91" fmla="*/ 2147483647 h 646"/>
              <a:gd name="T92" fmla="*/ 2147483647 w 105"/>
              <a:gd name="T93" fmla="*/ 2147483647 h 646"/>
              <a:gd name="T94" fmla="*/ 2147483647 w 105"/>
              <a:gd name="T95" fmla="*/ 2147483647 h 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5"/>
              <a:gd name="T145" fmla="*/ 0 h 646"/>
              <a:gd name="T146" fmla="*/ 105 w 105"/>
              <a:gd name="T147" fmla="*/ 646 h 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5" h="646">
                <a:moveTo>
                  <a:pt x="9" y="645"/>
                </a:moveTo>
                <a:lnTo>
                  <a:pt x="21" y="623"/>
                </a:lnTo>
                <a:lnTo>
                  <a:pt x="42" y="581"/>
                </a:lnTo>
                <a:lnTo>
                  <a:pt x="46" y="571"/>
                </a:lnTo>
                <a:lnTo>
                  <a:pt x="50" y="560"/>
                </a:lnTo>
                <a:lnTo>
                  <a:pt x="55" y="550"/>
                </a:lnTo>
                <a:lnTo>
                  <a:pt x="59" y="539"/>
                </a:lnTo>
                <a:lnTo>
                  <a:pt x="63" y="528"/>
                </a:lnTo>
                <a:lnTo>
                  <a:pt x="67" y="517"/>
                </a:lnTo>
                <a:lnTo>
                  <a:pt x="71" y="507"/>
                </a:lnTo>
                <a:lnTo>
                  <a:pt x="75" y="497"/>
                </a:lnTo>
                <a:lnTo>
                  <a:pt x="78" y="486"/>
                </a:lnTo>
                <a:lnTo>
                  <a:pt x="80" y="477"/>
                </a:lnTo>
                <a:lnTo>
                  <a:pt x="83" y="467"/>
                </a:lnTo>
                <a:lnTo>
                  <a:pt x="89" y="446"/>
                </a:lnTo>
                <a:lnTo>
                  <a:pt x="91" y="435"/>
                </a:lnTo>
                <a:lnTo>
                  <a:pt x="93" y="425"/>
                </a:lnTo>
                <a:lnTo>
                  <a:pt x="95" y="415"/>
                </a:lnTo>
                <a:lnTo>
                  <a:pt x="96" y="404"/>
                </a:lnTo>
                <a:lnTo>
                  <a:pt x="97" y="394"/>
                </a:lnTo>
                <a:lnTo>
                  <a:pt x="99" y="384"/>
                </a:lnTo>
                <a:lnTo>
                  <a:pt x="102" y="364"/>
                </a:lnTo>
                <a:lnTo>
                  <a:pt x="104" y="323"/>
                </a:lnTo>
                <a:lnTo>
                  <a:pt x="104" y="313"/>
                </a:lnTo>
                <a:lnTo>
                  <a:pt x="103" y="303"/>
                </a:lnTo>
                <a:lnTo>
                  <a:pt x="103" y="292"/>
                </a:lnTo>
                <a:lnTo>
                  <a:pt x="103" y="282"/>
                </a:lnTo>
                <a:lnTo>
                  <a:pt x="102" y="271"/>
                </a:lnTo>
                <a:lnTo>
                  <a:pt x="101" y="262"/>
                </a:lnTo>
                <a:lnTo>
                  <a:pt x="100" y="253"/>
                </a:lnTo>
                <a:lnTo>
                  <a:pt x="98" y="242"/>
                </a:lnTo>
                <a:lnTo>
                  <a:pt x="97" y="232"/>
                </a:lnTo>
                <a:lnTo>
                  <a:pt x="95" y="223"/>
                </a:lnTo>
                <a:lnTo>
                  <a:pt x="94" y="212"/>
                </a:lnTo>
                <a:lnTo>
                  <a:pt x="89" y="192"/>
                </a:lnTo>
                <a:lnTo>
                  <a:pt x="87" y="182"/>
                </a:lnTo>
                <a:lnTo>
                  <a:pt x="85" y="173"/>
                </a:lnTo>
                <a:lnTo>
                  <a:pt x="78" y="154"/>
                </a:lnTo>
                <a:lnTo>
                  <a:pt x="76" y="144"/>
                </a:lnTo>
                <a:lnTo>
                  <a:pt x="69" y="124"/>
                </a:lnTo>
                <a:lnTo>
                  <a:pt x="64" y="115"/>
                </a:lnTo>
                <a:lnTo>
                  <a:pt x="61" y="105"/>
                </a:lnTo>
                <a:lnTo>
                  <a:pt x="58" y="96"/>
                </a:lnTo>
                <a:lnTo>
                  <a:pt x="53" y="86"/>
                </a:lnTo>
                <a:lnTo>
                  <a:pt x="49" y="76"/>
                </a:lnTo>
                <a:lnTo>
                  <a:pt x="44" y="67"/>
                </a:lnTo>
                <a:lnTo>
                  <a:pt x="24" y="29"/>
                </a:lnTo>
                <a:lnTo>
                  <a:pt x="7" y="0"/>
                </a:lnTo>
                <a:lnTo>
                  <a:pt x="0" y="5"/>
                </a:lnTo>
                <a:lnTo>
                  <a:pt x="17" y="33"/>
                </a:lnTo>
                <a:lnTo>
                  <a:pt x="38" y="70"/>
                </a:lnTo>
                <a:lnTo>
                  <a:pt x="42" y="80"/>
                </a:lnTo>
                <a:lnTo>
                  <a:pt x="46" y="90"/>
                </a:lnTo>
                <a:lnTo>
                  <a:pt x="50" y="99"/>
                </a:lnTo>
                <a:lnTo>
                  <a:pt x="55" y="109"/>
                </a:lnTo>
                <a:lnTo>
                  <a:pt x="58" y="118"/>
                </a:lnTo>
                <a:lnTo>
                  <a:pt x="61" y="128"/>
                </a:lnTo>
                <a:lnTo>
                  <a:pt x="68" y="147"/>
                </a:lnTo>
                <a:lnTo>
                  <a:pt x="71" y="157"/>
                </a:lnTo>
                <a:lnTo>
                  <a:pt x="77" y="175"/>
                </a:lnTo>
                <a:lnTo>
                  <a:pt x="78" y="185"/>
                </a:lnTo>
                <a:lnTo>
                  <a:pt x="81" y="195"/>
                </a:lnTo>
                <a:lnTo>
                  <a:pt x="86" y="213"/>
                </a:lnTo>
                <a:lnTo>
                  <a:pt x="88" y="224"/>
                </a:lnTo>
                <a:lnTo>
                  <a:pt x="89" y="233"/>
                </a:lnTo>
                <a:lnTo>
                  <a:pt x="91" y="244"/>
                </a:lnTo>
                <a:lnTo>
                  <a:pt x="92" y="254"/>
                </a:lnTo>
                <a:lnTo>
                  <a:pt x="94" y="263"/>
                </a:lnTo>
                <a:lnTo>
                  <a:pt x="94" y="273"/>
                </a:lnTo>
                <a:lnTo>
                  <a:pt x="95" y="283"/>
                </a:lnTo>
                <a:lnTo>
                  <a:pt x="95" y="292"/>
                </a:lnTo>
                <a:lnTo>
                  <a:pt x="95" y="303"/>
                </a:lnTo>
                <a:lnTo>
                  <a:pt x="96" y="313"/>
                </a:lnTo>
                <a:lnTo>
                  <a:pt x="96" y="323"/>
                </a:lnTo>
                <a:lnTo>
                  <a:pt x="94" y="363"/>
                </a:lnTo>
                <a:lnTo>
                  <a:pt x="92" y="383"/>
                </a:lnTo>
                <a:lnTo>
                  <a:pt x="90" y="393"/>
                </a:lnTo>
                <a:lnTo>
                  <a:pt x="89" y="403"/>
                </a:lnTo>
                <a:lnTo>
                  <a:pt x="87" y="413"/>
                </a:lnTo>
                <a:lnTo>
                  <a:pt x="85" y="424"/>
                </a:lnTo>
                <a:lnTo>
                  <a:pt x="83" y="434"/>
                </a:lnTo>
                <a:lnTo>
                  <a:pt x="80" y="444"/>
                </a:lnTo>
                <a:lnTo>
                  <a:pt x="75" y="464"/>
                </a:lnTo>
                <a:lnTo>
                  <a:pt x="73" y="475"/>
                </a:lnTo>
                <a:lnTo>
                  <a:pt x="69" y="484"/>
                </a:lnTo>
                <a:lnTo>
                  <a:pt x="66" y="495"/>
                </a:lnTo>
                <a:lnTo>
                  <a:pt x="63" y="505"/>
                </a:lnTo>
                <a:lnTo>
                  <a:pt x="59" y="515"/>
                </a:lnTo>
                <a:lnTo>
                  <a:pt x="56" y="526"/>
                </a:lnTo>
                <a:lnTo>
                  <a:pt x="52" y="536"/>
                </a:lnTo>
                <a:lnTo>
                  <a:pt x="48" y="546"/>
                </a:lnTo>
                <a:lnTo>
                  <a:pt x="43" y="557"/>
                </a:lnTo>
                <a:lnTo>
                  <a:pt x="39" y="567"/>
                </a:lnTo>
                <a:lnTo>
                  <a:pt x="35" y="578"/>
                </a:lnTo>
                <a:lnTo>
                  <a:pt x="14" y="620"/>
                </a:lnTo>
                <a:lnTo>
                  <a:pt x="3" y="641"/>
                </a:lnTo>
                <a:lnTo>
                  <a:pt x="9" y="645"/>
                </a:lnTo>
              </a:path>
            </a:pathLst>
          </a:custGeom>
          <a:pattFill prst="pct90">
            <a:fgClr>
              <a:srgbClr val="000000"/>
            </a:fgClr>
            <a:bgClr>
              <a:schemeClr val="tx2"/>
            </a:bgClr>
          </a:patt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606" name="Oval 2150"/>
          <p:cNvSpPr>
            <a:spLocks noChangeAspect="1" noChangeArrowheads="1"/>
          </p:cNvSpPr>
          <p:nvPr/>
        </p:nvSpPr>
        <p:spPr bwMode="auto">
          <a:xfrm flipH="1">
            <a:off x="6181725" y="3627438"/>
            <a:ext cx="158750" cy="1571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07" name="Line 2151"/>
          <p:cNvSpPr>
            <a:spLocks noChangeShapeType="1"/>
          </p:cNvSpPr>
          <p:nvPr/>
        </p:nvSpPr>
        <p:spPr bwMode="auto">
          <a:xfrm>
            <a:off x="2611438" y="3608388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08" name="Line 2152"/>
          <p:cNvSpPr>
            <a:spLocks noChangeShapeType="1"/>
          </p:cNvSpPr>
          <p:nvPr/>
        </p:nvSpPr>
        <p:spPr bwMode="auto">
          <a:xfrm>
            <a:off x="2605088" y="3862388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09" name="Line 2153"/>
          <p:cNvSpPr>
            <a:spLocks noChangeShapeType="1"/>
          </p:cNvSpPr>
          <p:nvPr/>
        </p:nvSpPr>
        <p:spPr bwMode="auto">
          <a:xfrm flipH="1">
            <a:off x="6153150" y="1146175"/>
            <a:ext cx="0" cy="766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10" name="Line 2154"/>
          <p:cNvSpPr>
            <a:spLocks noChangeShapeType="1"/>
          </p:cNvSpPr>
          <p:nvPr/>
        </p:nvSpPr>
        <p:spPr bwMode="auto">
          <a:xfrm flipH="1">
            <a:off x="6153150" y="54467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4683" name="AutoShape 2155"/>
          <p:cNvSpPr>
            <a:spLocks noChangeArrowheads="1"/>
          </p:cNvSpPr>
          <p:nvPr/>
        </p:nvSpPr>
        <p:spPr bwMode="auto">
          <a:xfrm flipV="1">
            <a:off x="4376738" y="2967038"/>
            <a:ext cx="1270000" cy="592137"/>
          </a:xfrm>
          <a:prstGeom prst="curvedUpArrow">
            <a:avLst>
              <a:gd name="adj1" fmla="val 42895"/>
              <a:gd name="adj2" fmla="val 85791"/>
              <a:gd name="adj3" fmla="val 33333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64612" name="Rectangle 27"/>
          <p:cNvSpPr>
            <a:spLocks noChangeArrowheads="1"/>
          </p:cNvSpPr>
          <p:nvPr/>
        </p:nvSpPr>
        <p:spPr bwMode="auto">
          <a:xfrm>
            <a:off x="3395663" y="122238"/>
            <a:ext cx="2352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FF0000"/>
                </a:solidFill>
              </a:rPr>
              <a:t>La trappe ionique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64613" name="Line 17"/>
          <p:cNvSpPr>
            <a:spLocks noChangeShapeType="1"/>
          </p:cNvSpPr>
          <p:nvPr/>
        </p:nvSpPr>
        <p:spPr bwMode="auto">
          <a:xfrm>
            <a:off x="0" y="50006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068638" y="144463"/>
            <a:ext cx="3006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fr-FR" altLang="fr-FR">
                <a:solidFill>
                  <a:srgbClr val="FF0000"/>
                </a:solidFill>
              </a:rPr>
              <a:t>La trappe ionique</a:t>
            </a:r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530225" y="2428875"/>
            <a:ext cx="8258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fr-FR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fr-FR" sz="2000">
                <a:solidFill>
                  <a:schemeClr val="tx1"/>
                </a:solidFill>
              </a:rPr>
              <a:t>Equations du mouvement des ions identiques à celles pour le quadripole</a:t>
            </a:r>
          </a:p>
          <a:p>
            <a:pPr>
              <a:spcBef>
                <a:spcPct val="0"/>
              </a:spcBef>
            </a:pPr>
            <a:endParaRPr lang="fr-FR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fr-FR" sz="2000">
                <a:solidFill>
                  <a:schemeClr val="tx1"/>
                </a:solidFill>
              </a:rPr>
              <a:t>Les quatres barres parallèles du filtre quadrupolaires sont remplacées par un "anneau torique" dont l'intérieur est hyperbolique.</a:t>
            </a:r>
          </a:p>
          <a:p>
            <a:pPr>
              <a:spcBef>
                <a:spcPct val="0"/>
              </a:spcBef>
            </a:pPr>
            <a:endParaRPr lang="fr-FR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fr-FR" sz="2000">
                <a:solidFill>
                  <a:schemeClr val="tx1"/>
                </a:solidFill>
              </a:rPr>
              <a:t>Les fonctions qui représentent les tensions appliquées sur l'anneau permettent de calculer les équations de mouvement des ions.</a:t>
            </a:r>
          </a:p>
        </p:txBody>
      </p:sp>
      <p:sp>
        <p:nvSpPr>
          <p:cNvPr id="65540" name="Line 7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428625" y="1524000"/>
            <a:ext cx="8316913" cy="1292225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Ø"/>
              <a:tabLst>
                <a:tab pos="107950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</a:tabLst>
              <a:defRPr/>
            </a:pPr>
            <a:r>
              <a:rPr lang="fr-FR" sz="2400" dirty="0" smtClean="0">
                <a:latin typeface="Arial" charset="0"/>
                <a:ea typeface="+mj-ea"/>
              </a:rPr>
              <a:t> Méthode analytique permettant de mesurer la masse des molécules par rapports à leur nombre de charge</a:t>
            </a:r>
          </a:p>
          <a:p>
            <a:pPr algn="just" eaLnBrk="1" hangingPunct="1">
              <a:lnSpc>
                <a:spcPct val="100000"/>
              </a:lnSpc>
              <a:spcBef>
                <a:spcPts val="700"/>
              </a:spcBef>
              <a:tabLst>
                <a:tab pos="107950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</a:tabLst>
              <a:defRPr/>
            </a:pPr>
            <a:r>
              <a:rPr lang="fr-FR" sz="2400" dirty="0" smtClean="0">
                <a:latin typeface="Arial" charset="0"/>
                <a:ea typeface="+mj-ea"/>
              </a:rPr>
              <a:t> 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38213" y="428625"/>
            <a:ext cx="7491412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Principe de la spectrométrie de masse ?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00563" y="4679950"/>
            <a:ext cx="1260475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428625" y="3143250"/>
            <a:ext cx="8415338" cy="2571750"/>
            <a:chOff x="428596" y="3143248"/>
            <a:chExt cx="8415339" cy="2571768"/>
          </a:xfrm>
        </p:grpSpPr>
        <p:grpSp>
          <p:nvGrpSpPr>
            <p:cNvPr id="11270" name="Groupe 9"/>
            <p:cNvGrpSpPr>
              <a:grpSpLocks/>
            </p:cNvGrpSpPr>
            <p:nvPr/>
          </p:nvGrpSpPr>
          <p:grpSpPr bwMode="auto">
            <a:xfrm>
              <a:off x="642910" y="4053406"/>
              <a:ext cx="8201025" cy="1661610"/>
              <a:chOff x="642910" y="4053406"/>
              <a:chExt cx="8201025" cy="1661610"/>
            </a:xfrm>
          </p:grpSpPr>
          <p:sp>
            <p:nvSpPr>
              <p:cNvPr id="6" name="Rectangle 1"/>
              <p:cNvSpPr txBox="1">
                <a:spLocks noChangeArrowheads="1"/>
              </p:cNvSpPr>
              <p:nvPr/>
            </p:nvSpPr>
            <p:spPr bwMode="auto">
              <a:xfrm>
                <a:off x="642909" y="4052892"/>
                <a:ext cx="8201026" cy="16621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700"/>
                  </a:spcBef>
                  <a:tabLst>
                    <a:tab pos="107950" algn="l"/>
                    <a:tab pos="557213" algn="l"/>
                    <a:tab pos="1006475" algn="l"/>
                    <a:tab pos="1455738" algn="l"/>
                    <a:tab pos="1905000" algn="l"/>
                    <a:tab pos="2354263" algn="l"/>
                    <a:tab pos="2803525" algn="l"/>
                    <a:tab pos="3252788" algn="l"/>
                    <a:tab pos="3702050" algn="l"/>
                    <a:tab pos="4151313" algn="l"/>
                    <a:tab pos="4600575" algn="l"/>
                    <a:tab pos="5049838" algn="l"/>
                    <a:tab pos="5499100" algn="l"/>
                    <a:tab pos="5948363" algn="l"/>
                    <a:tab pos="6397625" algn="l"/>
                    <a:tab pos="6846888" algn="l"/>
                    <a:tab pos="7296150" algn="l"/>
                    <a:tab pos="7745413" algn="l"/>
                    <a:tab pos="8194675" algn="l"/>
                    <a:tab pos="8643938" algn="l"/>
                  </a:tabLst>
                  <a:defRPr/>
                </a:pPr>
                <a:r>
                  <a:rPr lang="fr-FR" sz="4800" kern="0" dirty="0">
                    <a:solidFill>
                      <a:srgbClr val="FF0000"/>
                    </a:solidFill>
                    <a:latin typeface="Arial" charset="0"/>
                    <a:ea typeface="+mj-ea"/>
                    <a:cs typeface="+mj-cs"/>
                  </a:rPr>
                  <a:t>m </a:t>
                </a:r>
              </a:p>
              <a:p>
                <a:pPr>
                  <a:lnSpc>
                    <a:spcPct val="100000"/>
                  </a:lnSpc>
                  <a:spcBef>
                    <a:spcPts val="700"/>
                  </a:spcBef>
                  <a:tabLst>
                    <a:tab pos="107950" algn="l"/>
                    <a:tab pos="557213" algn="l"/>
                    <a:tab pos="1006475" algn="l"/>
                    <a:tab pos="1455738" algn="l"/>
                    <a:tab pos="1905000" algn="l"/>
                    <a:tab pos="2354263" algn="l"/>
                    <a:tab pos="2803525" algn="l"/>
                    <a:tab pos="3252788" algn="l"/>
                    <a:tab pos="3702050" algn="l"/>
                    <a:tab pos="4151313" algn="l"/>
                    <a:tab pos="4600575" algn="l"/>
                    <a:tab pos="5049838" algn="l"/>
                    <a:tab pos="5499100" algn="l"/>
                    <a:tab pos="5948363" algn="l"/>
                    <a:tab pos="6397625" algn="l"/>
                    <a:tab pos="6846888" algn="l"/>
                    <a:tab pos="7296150" algn="l"/>
                    <a:tab pos="7745413" algn="l"/>
                    <a:tab pos="8194675" algn="l"/>
                    <a:tab pos="8643938" algn="l"/>
                  </a:tabLst>
                  <a:defRPr/>
                </a:pPr>
                <a:r>
                  <a:rPr lang="fr-FR" sz="4800" kern="0" dirty="0">
                    <a:solidFill>
                      <a:srgbClr val="FF0000"/>
                    </a:solidFill>
                    <a:latin typeface="Arial" charset="0"/>
                    <a:ea typeface="+mj-ea"/>
                    <a:cs typeface="+mj-cs"/>
                  </a:rPr>
                  <a:t>z</a:t>
                </a:r>
                <a:endParaRPr lang="fr-FR" sz="4800" kern="0" dirty="0">
                  <a:solidFill>
                    <a:srgbClr val="000000"/>
                  </a:solidFill>
                  <a:latin typeface="Arial" charset="0"/>
                  <a:ea typeface="+mj-ea"/>
                  <a:cs typeface="+mj-cs"/>
                </a:endParaRPr>
              </a:p>
            </p:txBody>
          </p:sp>
          <p:cxnSp>
            <p:nvCxnSpPr>
              <p:cNvPr id="11273" name="Connecteur droit 7"/>
              <p:cNvCxnSpPr>
                <a:cxnSpLocks noChangeShapeType="1"/>
              </p:cNvCxnSpPr>
              <p:nvPr/>
            </p:nvCxnSpPr>
            <p:spPr bwMode="auto">
              <a:xfrm>
                <a:off x="4357686" y="4929198"/>
                <a:ext cx="714380" cy="15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9" name="Rectangle 1"/>
            <p:cNvSpPr txBox="1">
              <a:spLocks noChangeArrowheads="1"/>
            </p:cNvSpPr>
            <p:nvPr/>
          </p:nvSpPr>
          <p:spPr bwMode="auto">
            <a:xfrm>
              <a:off x="428596" y="3143248"/>
              <a:ext cx="8316914" cy="4635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700"/>
                </a:spcBef>
                <a:buClr>
                  <a:srgbClr val="000000"/>
                </a:buClr>
                <a:buFont typeface="Wingdings" pitchFamily="2" charset="2"/>
                <a:buChar char="Ø"/>
                <a:tabLst>
                  <a:tab pos="107950" algn="l"/>
                  <a:tab pos="557213" algn="l"/>
                  <a:tab pos="1006475" algn="l"/>
                  <a:tab pos="1455738" algn="l"/>
                  <a:tab pos="1905000" algn="l"/>
                  <a:tab pos="2354263" algn="l"/>
                  <a:tab pos="2803525" algn="l"/>
                  <a:tab pos="3252788" algn="l"/>
                  <a:tab pos="3702050" algn="l"/>
                  <a:tab pos="4151313" algn="l"/>
                  <a:tab pos="4600575" algn="l"/>
                  <a:tab pos="5049838" algn="l"/>
                  <a:tab pos="5499100" algn="l"/>
                  <a:tab pos="5948363" algn="l"/>
                  <a:tab pos="6397625" algn="l"/>
                  <a:tab pos="6846888" algn="l"/>
                  <a:tab pos="7296150" algn="l"/>
                  <a:tab pos="7745413" algn="l"/>
                  <a:tab pos="8194675" algn="l"/>
                  <a:tab pos="8643938" algn="l"/>
                </a:tabLst>
                <a:defRPr/>
              </a:pPr>
              <a:r>
                <a:rPr lang="fr-FR" u="sng" kern="0" dirty="0">
                  <a:solidFill>
                    <a:srgbClr val="000000"/>
                  </a:solidFill>
                  <a:latin typeface="Arial" charset="0"/>
                  <a:ea typeface="+mj-ea"/>
                  <a:cs typeface="+mj-cs"/>
                </a:rPr>
                <a:t> Rapport masse sur charge</a:t>
              </a:r>
              <a:r>
                <a:rPr lang="fr-FR" kern="0" dirty="0">
                  <a:solidFill>
                    <a:srgbClr val="000000"/>
                  </a:solidFill>
                  <a:latin typeface="Arial" charset="0"/>
                  <a:ea typeface="+mj-ea"/>
                  <a:cs typeface="+mj-cs"/>
                </a:rPr>
                <a:t> :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001000" cy="609600"/>
          </a:xfrm>
        </p:spPr>
        <p:txBody>
          <a:bodyPr/>
          <a:lstStyle/>
          <a:p>
            <a:r>
              <a:rPr lang="fr-FR" sz="3200" smtClean="0">
                <a:solidFill>
                  <a:schemeClr val="tx1"/>
                </a:solidFill>
                <a:latin typeface="Arial" charset="0"/>
              </a:rPr>
              <a:t>Trajectoire des ions 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447800" y="6176963"/>
            <a:ext cx="62261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fr-FR" sz="1800">
                <a:solidFill>
                  <a:srgbClr val="FF0000"/>
                </a:solidFill>
              </a:rPr>
              <a:t>Trajectoire des ions dans la trappe : Diagramme de stabilité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455863" y="4448175"/>
            <a:ext cx="4210050" cy="33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fr-FR" sz="1800">
                <a:solidFill>
                  <a:schemeClr val="tx1"/>
                </a:solidFill>
              </a:rPr>
              <a:t>Champ électrique dans la trappe : E</a:t>
            </a:r>
            <a:r>
              <a:rPr lang="fr-FR" sz="1800" baseline="-25000">
                <a:solidFill>
                  <a:schemeClr val="tx1"/>
                </a:solidFill>
              </a:rPr>
              <a:t>r,z</a:t>
            </a: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66565" name="AutoShape 5"/>
          <p:cNvSpPr>
            <a:spLocks noChangeAspect="1" noChangeArrowheads="1"/>
          </p:cNvSpPr>
          <p:nvPr/>
        </p:nvSpPr>
        <p:spPr bwMode="auto">
          <a:xfrm>
            <a:off x="4497388" y="4918075"/>
            <a:ext cx="127000" cy="25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4497388" y="5783263"/>
            <a:ext cx="127000" cy="25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968625" y="3582988"/>
            <a:ext cx="3182938" cy="33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fr-FR" sz="1800">
                <a:solidFill>
                  <a:schemeClr val="tx1"/>
                </a:solidFill>
              </a:rPr>
              <a:t>Potentiel dans la trappe : </a:t>
            </a:r>
            <a:r>
              <a:rPr lang="fr-FR" sz="1800">
                <a:solidFill>
                  <a:schemeClr val="tx1"/>
                </a:solidFill>
                <a:latin typeface="Symbol" pitchFamily="16" charset="2"/>
              </a:rPr>
              <a:t>F</a:t>
            </a:r>
            <a:r>
              <a:rPr lang="fr-FR" sz="1800" baseline="-25000">
                <a:solidFill>
                  <a:schemeClr val="tx1"/>
                </a:solidFill>
              </a:rPr>
              <a:t>r,z</a:t>
            </a: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733550" y="5311775"/>
            <a:ext cx="5654675" cy="33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fr-FR" sz="1800">
                <a:solidFill>
                  <a:schemeClr val="tx1"/>
                </a:solidFill>
              </a:rPr>
              <a:t>Mouvement des ions dans la trappe : Equations de Mathieu</a:t>
            </a:r>
          </a:p>
        </p:txBody>
      </p:sp>
      <p:sp>
        <p:nvSpPr>
          <p:cNvPr id="66569" name="AutoShape 9"/>
          <p:cNvSpPr>
            <a:spLocks noChangeAspect="1" noChangeArrowheads="1"/>
          </p:cNvSpPr>
          <p:nvPr/>
        </p:nvSpPr>
        <p:spPr bwMode="auto">
          <a:xfrm>
            <a:off x="4497388" y="4052888"/>
            <a:ext cx="127000" cy="25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5010150" y="1530350"/>
            <a:ext cx="111125" cy="1054100"/>
          </a:xfrm>
          <a:custGeom>
            <a:avLst/>
            <a:gdLst>
              <a:gd name="T0" fmla="*/ 2147483647 w 70"/>
              <a:gd name="T1" fmla="*/ 2147483647 h 664"/>
              <a:gd name="T2" fmla="*/ 2147483647 w 70"/>
              <a:gd name="T3" fmla="*/ 2147483647 h 664"/>
              <a:gd name="T4" fmla="*/ 2147483647 w 70"/>
              <a:gd name="T5" fmla="*/ 2147483647 h 664"/>
              <a:gd name="T6" fmla="*/ 2147483647 w 70"/>
              <a:gd name="T7" fmla="*/ 2147483647 h 664"/>
              <a:gd name="T8" fmla="*/ 2147483647 w 70"/>
              <a:gd name="T9" fmla="*/ 2147483647 h 664"/>
              <a:gd name="T10" fmla="*/ 2147483647 w 70"/>
              <a:gd name="T11" fmla="*/ 2147483647 h 664"/>
              <a:gd name="T12" fmla="*/ 2147483647 w 70"/>
              <a:gd name="T13" fmla="*/ 2147483647 h 664"/>
              <a:gd name="T14" fmla="*/ 2147483647 w 70"/>
              <a:gd name="T15" fmla="*/ 2147483647 h 664"/>
              <a:gd name="T16" fmla="*/ 2147483647 w 70"/>
              <a:gd name="T17" fmla="*/ 2147483647 h 664"/>
              <a:gd name="T18" fmla="*/ 2147483647 w 70"/>
              <a:gd name="T19" fmla="*/ 2147483647 h 664"/>
              <a:gd name="T20" fmla="*/ 2147483647 w 70"/>
              <a:gd name="T21" fmla="*/ 2147483647 h 664"/>
              <a:gd name="T22" fmla="*/ 2147483647 w 70"/>
              <a:gd name="T23" fmla="*/ 2147483647 h 664"/>
              <a:gd name="T24" fmla="*/ 2147483647 w 70"/>
              <a:gd name="T25" fmla="*/ 2147483647 h 664"/>
              <a:gd name="T26" fmla="*/ 2147483647 w 70"/>
              <a:gd name="T27" fmla="*/ 2147483647 h 664"/>
              <a:gd name="T28" fmla="*/ 2147483647 w 70"/>
              <a:gd name="T29" fmla="*/ 2147483647 h 664"/>
              <a:gd name="T30" fmla="*/ 2147483647 w 70"/>
              <a:gd name="T31" fmla="*/ 2147483647 h 664"/>
              <a:gd name="T32" fmla="*/ 2147483647 w 70"/>
              <a:gd name="T33" fmla="*/ 2147483647 h 664"/>
              <a:gd name="T34" fmla="*/ 2147483647 w 70"/>
              <a:gd name="T35" fmla="*/ 2147483647 h 664"/>
              <a:gd name="T36" fmla="*/ 2147483647 w 70"/>
              <a:gd name="T37" fmla="*/ 2147483647 h 664"/>
              <a:gd name="T38" fmla="*/ 2147483647 w 70"/>
              <a:gd name="T39" fmla="*/ 2147483647 h 664"/>
              <a:gd name="T40" fmla="*/ 2147483647 w 70"/>
              <a:gd name="T41" fmla="*/ 2147483647 h 664"/>
              <a:gd name="T42" fmla="*/ 2147483647 w 70"/>
              <a:gd name="T43" fmla="*/ 2147483647 h 664"/>
              <a:gd name="T44" fmla="*/ 2147483647 w 70"/>
              <a:gd name="T45" fmla="*/ 2147483647 h 664"/>
              <a:gd name="T46" fmla="*/ 2147483647 w 70"/>
              <a:gd name="T47" fmla="*/ 2147483647 h 664"/>
              <a:gd name="T48" fmla="*/ 2147483647 w 70"/>
              <a:gd name="T49" fmla="*/ 2147483647 h 664"/>
              <a:gd name="T50" fmla="*/ 2147483647 w 70"/>
              <a:gd name="T51" fmla="*/ 2147483647 h 664"/>
              <a:gd name="T52" fmla="*/ 2147483647 w 70"/>
              <a:gd name="T53" fmla="*/ 2147483647 h 664"/>
              <a:gd name="T54" fmla="*/ 2147483647 w 70"/>
              <a:gd name="T55" fmla="*/ 2147483647 h 664"/>
              <a:gd name="T56" fmla="*/ 2147483647 w 70"/>
              <a:gd name="T57" fmla="*/ 2147483647 h 664"/>
              <a:gd name="T58" fmla="*/ 2147483647 w 70"/>
              <a:gd name="T59" fmla="*/ 2147483647 h 664"/>
              <a:gd name="T60" fmla="*/ 2147483647 w 70"/>
              <a:gd name="T61" fmla="*/ 2147483647 h 664"/>
              <a:gd name="T62" fmla="*/ 0 w 70"/>
              <a:gd name="T63" fmla="*/ 2147483647 h 664"/>
              <a:gd name="T64" fmla="*/ 2147483647 w 70"/>
              <a:gd name="T65" fmla="*/ 2147483647 h 6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664"/>
              <a:gd name="T101" fmla="*/ 70 w 70"/>
              <a:gd name="T102" fmla="*/ 664 h 66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664">
                <a:moveTo>
                  <a:pt x="19" y="3"/>
                </a:moveTo>
                <a:lnTo>
                  <a:pt x="22" y="13"/>
                </a:lnTo>
                <a:lnTo>
                  <a:pt x="25" y="23"/>
                </a:lnTo>
                <a:lnTo>
                  <a:pt x="27" y="33"/>
                </a:lnTo>
                <a:lnTo>
                  <a:pt x="29" y="43"/>
                </a:lnTo>
                <a:lnTo>
                  <a:pt x="31" y="54"/>
                </a:lnTo>
                <a:lnTo>
                  <a:pt x="34" y="63"/>
                </a:lnTo>
                <a:lnTo>
                  <a:pt x="37" y="73"/>
                </a:lnTo>
                <a:lnTo>
                  <a:pt x="39" y="83"/>
                </a:lnTo>
                <a:lnTo>
                  <a:pt x="40" y="94"/>
                </a:lnTo>
                <a:lnTo>
                  <a:pt x="42" y="104"/>
                </a:lnTo>
                <a:lnTo>
                  <a:pt x="45" y="114"/>
                </a:lnTo>
                <a:lnTo>
                  <a:pt x="47" y="124"/>
                </a:lnTo>
                <a:lnTo>
                  <a:pt x="48" y="135"/>
                </a:lnTo>
                <a:lnTo>
                  <a:pt x="50" y="145"/>
                </a:lnTo>
                <a:lnTo>
                  <a:pt x="52" y="155"/>
                </a:lnTo>
                <a:lnTo>
                  <a:pt x="53" y="166"/>
                </a:lnTo>
                <a:lnTo>
                  <a:pt x="55" y="175"/>
                </a:lnTo>
                <a:lnTo>
                  <a:pt x="56" y="185"/>
                </a:lnTo>
                <a:lnTo>
                  <a:pt x="58" y="195"/>
                </a:lnTo>
                <a:lnTo>
                  <a:pt x="59" y="205"/>
                </a:lnTo>
                <a:lnTo>
                  <a:pt x="60" y="216"/>
                </a:lnTo>
                <a:lnTo>
                  <a:pt x="61" y="226"/>
                </a:lnTo>
                <a:lnTo>
                  <a:pt x="62" y="237"/>
                </a:lnTo>
                <a:lnTo>
                  <a:pt x="63" y="247"/>
                </a:lnTo>
                <a:lnTo>
                  <a:pt x="64" y="257"/>
                </a:lnTo>
                <a:lnTo>
                  <a:pt x="64" y="268"/>
                </a:lnTo>
                <a:lnTo>
                  <a:pt x="65" y="277"/>
                </a:lnTo>
                <a:lnTo>
                  <a:pt x="66" y="287"/>
                </a:lnTo>
                <a:lnTo>
                  <a:pt x="67" y="298"/>
                </a:lnTo>
                <a:lnTo>
                  <a:pt x="68" y="308"/>
                </a:lnTo>
                <a:lnTo>
                  <a:pt x="68" y="319"/>
                </a:lnTo>
                <a:lnTo>
                  <a:pt x="68" y="329"/>
                </a:lnTo>
                <a:lnTo>
                  <a:pt x="68" y="339"/>
                </a:lnTo>
                <a:lnTo>
                  <a:pt x="69" y="350"/>
                </a:lnTo>
                <a:lnTo>
                  <a:pt x="69" y="401"/>
                </a:lnTo>
                <a:lnTo>
                  <a:pt x="68" y="411"/>
                </a:lnTo>
                <a:lnTo>
                  <a:pt x="68" y="422"/>
                </a:lnTo>
                <a:lnTo>
                  <a:pt x="68" y="432"/>
                </a:lnTo>
                <a:lnTo>
                  <a:pt x="67" y="442"/>
                </a:lnTo>
                <a:lnTo>
                  <a:pt x="66" y="453"/>
                </a:lnTo>
                <a:lnTo>
                  <a:pt x="66" y="463"/>
                </a:lnTo>
                <a:lnTo>
                  <a:pt x="64" y="474"/>
                </a:lnTo>
                <a:lnTo>
                  <a:pt x="64" y="484"/>
                </a:lnTo>
                <a:lnTo>
                  <a:pt x="63" y="494"/>
                </a:lnTo>
                <a:lnTo>
                  <a:pt x="63" y="504"/>
                </a:lnTo>
                <a:lnTo>
                  <a:pt x="62" y="514"/>
                </a:lnTo>
                <a:lnTo>
                  <a:pt x="61" y="525"/>
                </a:lnTo>
                <a:lnTo>
                  <a:pt x="59" y="535"/>
                </a:lnTo>
                <a:lnTo>
                  <a:pt x="58" y="546"/>
                </a:lnTo>
                <a:lnTo>
                  <a:pt x="56" y="556"/>
                </a:lnTo>
                <a:lnTo>
                  <a:pt x="55" y="567"/>
                </a:lnTo>
                <a:lnTo>
                  <a:pt x="53" y="577"/>
                </a:lnTo>
                <a:lnTo>
                  <a:pt x="52" y="588"/>
                </a:lnTo>
                <a:lnTo>
                  <a:pt x="51" y="598"/>
                </a:lnTo>
                <a:lnTo>
                  <a:pt x="49" y="608"/>
                </a:lnTo>
                <a:lnTo>
                  <a:pt x="47" y="618"/>
                </a:lnTo>
                <a:lnTo>
                  <a:pt x="45" y="629"/>
                </a:lnTo>
                <a:lnTo>
                  <a:pt x="42" y="639"/>
                </a:lnTo>
                <a:lnTo>
                  <a:pt x="41" y="650"/>
                </a:lnTo>
                <a:lnTo>
                  <a:pt x="39" y="660"/>
                </a:lnTo>
                <a:lnTo>
                  <a:pt x="39" y="663"/>
                </a:lnTo>
                <a:lnTo>
                  <a:pt x="17" y="621"/>
                </a:lnTo>
                <a:lnTo>
                  <a:pt x="0" y="40"/>
                </a:lnTo>
                <a:lnTo>
                  <a:pt x="19" y="0"/>
                </a:lnTo>
                <a:lnTo>
                  <a:pt x="19" y="3"/>
                </a:lnTo>
              </a:path>
            </a:pathLst>
          </a:custGeom>
          <a:solidFill>
            <a:srgbClr val="F0F0F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71" name="Freeform 11"/>
          <p:cNvSpPr>
            <a:spLocks/>
          </p:cNvSpPr>
          <p:nvPr/>
        </p:nvSpPr>
        <p:spPr bwMode="auto">
          <a:xfrm>
            <a:off x="4559300" y="1531938"/>
            <a:ext cx="26988" cy="225425"/>
          </a:xfrm>
          <a:custGeom>
            <a:avLst/>
            <a:gdLst>
              <a:gd name="T0" fmla="*/ 2147483647 w 17"/>
              <a:gd name="T1" fmla="*/ 2147483647 h 142"/>
              <a:gd name="T2" fmla="*/ 2147483647 w 17"/>
              <a:gd name="T3" fmla="*/ 0 h 142"/>
              <a:gd name="T4" fmla="*/ 0 w 17"/>
              <a:gd name="T5" fmla="*/ 0 h 142"/>
              <a:gd name="T6" fmla="*/ 0 w 17"/>
              <a:gd name="T7" fmla="*/ 2147483647 h 142"/>
              <a:gd name="T8" fmla="*/ 2147483647 w 17"/>
              <a:gd name="T9" fmla="*/ 2147483647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42"/>
              <a:gd name="T17" fmla="*/ 17 w 1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42">
                <a:moveTo>
                  <a:pt x="16" y="141"/>
                </a:moveTo>
                <a:lnTo>
                  <a:pt x="16" y="0"/>
                </a:lnTo>
                <a:lnTo>
                  <a:pt x="0" y="0"/>
                </a:lnTo>
                <a:lnTo>
                  <a:pt x="0" y="141"/>
                </a:lnTo>
                <a:lnTo>
                  <a:pt x="16" y="141"/>
                </a:lnTo>
              </a:path>
            </a:pathLst>
          </a:custGeom>
          <a:solidFill>
            <a:srgbClr val="A1A1A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72" name="Freeform 12"/>
          <p:cNvSpPr>
            <a:spLocks/>
          </p:cNvSpPr>
          <p:nvPr/>
        </p:nvSpPr>
        <p:spPr bwMode="auto">
          <a:xfrm>
            <a:off x="4114800" y="1384300"/>
            <a:ext cx="955675" cy="1335088"/>
          </a:xfrm>
          <a:custGeom>
            <a:avLst/>
            <a:gdLst>
              <a:gd name="T0" fmla="*/ 2147483647 w 602"/>
              <a:gd name="T1" fmla="*/ 2147483647 h 841"/>
              <a:gd name="T2" fmla="*/ 2147483647 w 602"/>
              <a:gd name="T3" fmla="*/ 2147483647 h 841"/>
              <a:gd name="T4" fmla="*/ 2147483647 w 602"/>
              <a:gd name="T5" fmla="*/ 2147483647 h 841"/>
              <a:gd name="T6" fmla="*/ 2147483647 w 602"/>
              <a:gd name="T7" fmla="*/ 2147483647 h 841"/>
              <a:gd name="T8" fmla="*/ 2147483647 w 602"/>
              <a:gd name="T9" fmla="*/ 2147483647 h 841"/>
              <a:gd name="T10" fmla="*/ 2147483647 w 602"/>
              <a:gd name="T11" fmla="*/ 2147483647 h 841"/>
              <a:gd name="T12" fmla="*/ 2147483647 w 602"/>
              <a:gd name="T13" fmla="*/ 2147483647 h 841"/>
              <a:gd name="T14" fmla="*/ 2147483647 w 602"/>
              <a:gd name="T15" fmla="*/ 2147483647 h 841"/>
              <a:gd name="T16" fmla="*/ 2147483647 w 602"/>
              <a:gd name="T17" fmla="*/ 2147483647 h 841"/>
              <a:gd name="T18" fmla="*/ 2147483647 w 602"/>
              <a:gd name="T19" fmla="*/ 2147483647 h 841"/>
              <a:gd name="T20" fmla="*/ 2147483647 w 602"/>
              <a:gd name="T21" fmla="*/ 2147483647 h 841"/>
              <a:gd name="T22" fmla="*/ 2147483647 w 602"/>
              <a:gd name="T23" fmla="*/ 2147483647 h 841"/>
              <a:gd name="T24" fmla="*/ 2147483647 w 602"/>
              <a:gd name="T25" fmla="*/ 2147483647 h 841"/>
              <a:gd name="T26" fmla="*/ 2147483647 w 602"/>
              <a:gd name="T27" fmla="*/ 2147483647 h 841"/>
              <a:gd name="T28" fmla="*/ 2147483647 w 602"/>
              <a:gd name="T29" fmla="*/ 2147483647 h 841"/>
              <a:gd name="T30" fmla="*/ 2147483647 w 602"/>
              <a:gd name="T31" fmla="*/ 2147483647 h 841"/>
              <a:gd name="T32" fmla="*/ 2147483647 w 602"/>
              <a:gd name="T33" fmla="*/ 2147483647 h 841"/>
              <a:gd name="T34" fmla="*/ 2147483647 w 602"/>
              <a:gd name="T35" fmla="*/ 2147483647 h 841"/>
              <a:gd name="T36" fmla="*/ 2147483647 w 602"/>
              <a:gd name="T37" fmla="*/ 2147483647 h 841"/>
              <a:gd name="T38" fmla="*/ 2147483647 w 602"/>
              <a:gd name="T39" fmla="*/ 2147483647 h 841"/>
              <a:gd name="T40" fmla="*/ 2147483647 w 602"/>
              <a:gd name="T41" fmla="*/ 2147483647 h 841"/>
              <a:gd name="T42" fmla="*/ 2147483647 w 602"/>
              <a:gd name="T43" fmla="*/ 2147483647 h 841"/>
              <a:gd name="T44" fmla="*/ 2147483647 w 602"/>
              <a:gd name="T45" fmla="*/ 2147483647 h 841"/>
              <a:gd name="T46" fmla="*/ 2147483647 w 602"/>
              <a:gd name="T47" fmla="*/ 2147483647 h 841"/>
              <a:gd name="T48" fmla="*/ 2147483647 w 602"/>
              <a:gd name="T49" fmla="*/ 2147483647 h 841"/>
              <a:gd name="T50" fmla="*/ 2147483647 w 602"/>
              <a:gd name="T51" fmla="*/ 2147483647 h 841"/>
              <a:gd name="T52" fmla="*/ 2147483647 w 602"/>
              <a:gd name="T53" fmla="*/ 2147483647 h 841"/>
              <a:gd name="T54" fmla="*/ 2147483647 w 602"/>
              <a:gd name="T55" fmla="*/ 2147483647 h 841"/>
              <a:gd name="T56" fmla="*/ 2147483647 w 602"/>
              <a:gd name="T57" fmla="*/ 2147483647 h 841"/>
              <a:gd name="T58" fmla="*/ 2147483647 w 602"/>
              <a:gd name="T59" fmla="*/ 2147483647 h 841"/>
              <a:gd name="T60" fmla="*/ 2147483647 w 602"/>
              <a:gd name="T61" fmla="*/ 2147483647 h 841"/>
              <a:gd name="T62" fmla="*/ 2147483647 w 602"/>
              <a:gd name="T63" fmla="*/ 0 h 841"/>
              <a:gd name="T64" fmla="*/ 2147483647 w 602"/>
              <a:gd name="T65" fmla="*/ 2147483647 h 841"/>
              <a:gd name="T66" fmla="*/ 2147483647 w 602"/>
              <a:gd name="T67" fmla="*/ 2147483647 h 841"/>
              <a:gd name="T68" fmla="*/ 2147483647 w 602"/>
              <a:gd name="T69" fmla="*/ 2147483647 h 841"/>
              <a:gd name="T70" fmla="*/ 2147483647 w 602"/>
              <a:gd name="T71" fmla="*/ 2147483647 h 841"/>
              <a:gd name="T72" fmla="*/ 2147483647 w 602"/>
              <a:gd name="T73" fmla="*/ 2147483647 h 841"/>
              <a:gd name="T74" fmla="*/ 2147483647 w 602"/>
              <a:gd name="T75" fmla="*/ 2147483647 h 841"/>
              <a:gd name="T76" fmla="*/ 2147483647 w 602"/>
              <a:gd name="T77" fmla="*/ 2147483647 h 841"/>
              <a:gd name="T78" fmla="*/ 2147483647 w 602"/>
              <a:gd name="T79" fmla="*/ 2147483647 h 841"/>
              <a:gd name="T80" fmla="*/ 2147483647 w 602"/>
              <a:gd name="T81" fmla="*/ 2147483647 h 841"/>
              <a:gd name="T82" fmla="*/ 2147483647 w 602"/>
              <a:gd name="T83" fmla="*/ 2147483647 h 841"/>
              <a:gd name="T84" fmla="*/ 2147483647 w 602"/>
              <a:gd name="T85" fmla="*/ 2147483647 h 841"/>
              <a:gd name="T86" fmla="*/ 2147483647 w 602"/>
              <a:gd name="T87" fmla="*/ 2147483647 h 841"/>
              <a:gd name="T88" fmla="*/ 2147483647 w 602"/>
              <a:gd name="T89" fmla="*/ 2147483647 h 841"/>
              <a:gd name="T90" fmla="*/ 2147483647 w 602"/>
              <a:gd name="T91" fmla="*/ 2147483647 h 841"/>
              <a:gd name="T92" fmla="*/ 2147483647 w 602"/>
              <a:gd name="T93" fmla="*/ 2147483647 h 841"/>
              <a:gd name="T94" fmla="*/ 0 w 602"/>
              <a:gd name="T95" fmla="*/ 2147483647 h 8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2"/>
              <a:gd name="T145" fmla="*/ 0 h 841"/>
              <a:gd name="T146" fmla="*/ 602 w 602"/>
              <a:gd name="T147" fmla="*/ 841 h 8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2" h="841">
                <a:moveTo>
                  <a:pt x="3" y="817"/>
                </a:moveTo>
                <a:lnTo>
                  <a:pt x="12" y="802"/>
                </a:lnTo>
                <a:lnTo>
                  <a:pt x="20" y="788"/>
                </a:lnTo>
                <a:lnTo>
                  <a:pt x="29" y="775"/>
                </a:lnTo>
                <a:lnTo>
                  <a:pt x="37" y="764"/>
                </a:lnTo>
                <a:lnTo>
                  <a:pt x="45" y="751"/>
                </a:lnTo>
                <a:lnTo>
                  <a:pt x="53" y="739"/>
                </a:lnTo>
                <a:lnTo>
                  <a:pt x="61" y="728"/>
                </a:lnTo>
                <a:lnTo>
                  <a:pt x="70" y="716"/>
                </a:lnTo>
                <a:lnTo>
                  <a:pt x="78" y="706"/>
                </a:lnTo>
                <a:lnTo>
                  <a:pt x="87" y="696"/>
                </a:lnTo>
                <a:lnTo>
                  <a:pt x="96" y="686"/>
                </a:lnTo>
                <a:lnTo>
                  <a:pt x="104" y="677"/>
                </a:lnTo>
                <a:lnTo>
                  <a:pt x="112" y="668"/>
                </a:lnTo>
                <a:lnTo>
                  <a:pt x="121" y="660"/>
                </a:lnTo>
                <a:lnTo>
                  <a:pt x="130" y="653"/>
                </a:lnTo>
                <a:lnTo>
                  <a:pt x="138" y="645"/>
                </a:lnTo>
                <a:lnTo>
                  <a:pt x="147" y="638"/>
                </a:lnTo>
                <a:lnTo>
                  <a:pt x="155" y="631"/>
                </a:lnTo>
                <a:lnTo>
                  <a:pt x="163" y="627"/>
                </a:lnTo>
                <a:lnTo>
                  <a:pt x="172" y="621"/>
                </a:lnTo>
                <a:lnTo>
                  <a:pt x="181" y="616"/>
                </a:lnTo>
                <a:lnTo>
                  <a:pt x="189" y="612"/>
                </a:lnTo>
                <a:lnTo>
                  <a:pt x="198" y="608"/>
                </a:lnTo>
                <a:lnTo>
                  <a:pt x="206" y="604"/>
                </a:lnTo>
                <a:lnTo>
                  <a:pt x="215" y="601"/>
                </a:lnTo>
                <a:lnTo>
                  <a:pt x="224" y="598"/>
                </a:lnTo>
                <a:lnTo>
                  <a:pt x="233" y="596"/>
                </a:lnTo>
                <a:lnTo>
                  <a:pt x="241" y="595"/>
                </a:lnTo>
                <a:lnTo>
                  <a:pt x="250" y="593"/>
                </a:lnTo>
                <a:lnTo>
                  <a:pt x="258" y="592"/>
                </a:lnTo>
                <a:lnTo>
                  <a:pt x="276" y="592"/>
                </a:lnTo>
                <a:lnTo>
                  <a:pt x="285" y="593"/>
                </a:lnTo>
                <a:lnTo>
                  <a:pt x="293" y="594"/>
                </a:lnTo>
                <a:lnTo>
                  <a:pt x="302" y="595"/>
                </a:lnTo>
                <a:lnTo>
                  <a:pt x="311" y="598"/>
                </a:lnTo>
                <a:lnTo>
                  <a:pt x="320" y="600"/>
                </a:lnTo>
                <a:lnTo>
                  <a:pt x="329" y="603"/>
                </a:lnTo>
                <a:lnTo>
                  <a:pt x="338" y="606"/>
                </a:lnTo>
                <a:lnTo>
                  <a:pt x="347" y="610"/>
                </a:lnTo>
                <a:lnTo>
                  <a:pt x="355" y="614"/>
                </a:lnTo>
                <a:lnTo>
                  <a:pt x="364" y="619"/>
                </a:lnTo>
                <a:lnTo>
                  <a:pt x="373" y="625"/>
                </a:lnTo>
                <a:lnTo>
                  <a:pt x="382" y="630"/>
                </a:lnTo>
                <a:lnTo>
                  <a:pt x="391" y="635"/>
                </a:lnTo>
                <a:lnTo>
                  <a:pt x="400" y="642"/>
                </a:lnTo>
                <a:lnTo>
                  <a:pt x="409" y="649"/>
                </a:lnTo>
                <a:lnTo>
                  <a:pt x="418" y="657"/>
                </a:lnTo>
                <a:lnTo>
                  <a:pt x="427" y="665"/>
                </a:lnTo>
                <a:lnTo>
                  <a:pt x="436" y="673"/>
                </a:lnTo>
                <a:lnTo>
                  <a:pt x="445" y="682"/>
                </a:lnTo>
                <a:lnTo>
                  <a:pt x="453" y="692"/>
                </a:lnTo>
                <a:lnTo>
                  <a:pt x="462" y="702"/>
                </a:lnTo>
                <a:lnTo>
                  <a:pt x="471" y="712"/>
                </a:lnTo>
                <a:lnTo>
                  <a:pt x="481" y="723"/>
                </a:lnTo>
                <a:lnTo>
                  <a:pt x="490" y="734"/>
                </a:lnTo>
                <a:lnTo>
                  <a:pt x="499" y="746"/>
                </a:lnTo>
                <a:lnTo>
                  <a:pt x="509" y="758"/>
                </a:lnTo>
                <a:lnTo>
                  <a:pt x="518" y="770"/>
                </a:lnTo>
                <a:lnTo>
                  <a:pt x="527" y="783"/>
                </a:lnTo>
                <a:lnTo>
                  <a:pt x="536" y="796"/>
                </a:lnTo>
                <a:lnTo>
                  <a:pt x="545" y="811"/>
                </a:lnTo>
                <a:lnTo>
                  <a:pt x="554" y="825"/>
                </a:lnTo>
                <a:lnTo>
                  <a:pt x="563" y="840"/>
                </a:lnTo>
                <a:lnTo>
                  <a:pt x="565" y="828"/>
                </a:lnTo>
                <a:lnTo>
                  <a:pt x="568" y="816"/>
                </a:lnTo>
                <a:lnTo>
                  <a:pt x="570" y="804"/>
                </a:lnTo>
                <a:lnTo>
                  <a:pt x="573" y="791"/>
                </a:lnTo>
                <a:lnTo>
                  <a:pt x="575" y="778"/>
                </a:lnTo>
                <a:lnTo>
                  <a:pt x="577" y="767"/>
                </a:lnTo>
                <a:lnTo>
                  <a:pt x="579" y="755"/>
                </a:lnTo>
                <a:lnTo>
                  <a:pt x="581" y="742"/>
                </a:lnTo>
                <a:lnTo>
                  <a:pt x="583" y="729"/>
                </a:lnTo>
                <a:lnTo>
                  <a:pt x="585" y="717"/>
                </a:lnTo>
                <a:lnTo>
                  <a:pt x="586" y="705"/>
                </a:lnTo>
                <a:lnTo>
                  <a:pt x="588" y="692"/>
                </a:lnTo>
                <a:lnTo>
                  <a:pt x="589" y="680"/>
                </a:lnTo>
                <a:lnTo>
                  <a:pt x="591" y="667"/>
                </a:lnTo>
                <a:lnTo>
                  <a:pt x="592" y="654"/>
                </a:lnTo>
                <a:lnTo>
                  <a:pt x="593" y="641"/>
                </a:lnTo>
                <a:lnTo>
                  <a:pt x="594" y="629"/>
                </a:lnTo>
                <a:lnTo>
                  <a:pt x="595" y="617"/>
                </a:lnTo>
                <a:lnTo>
                  <a:pt x="596" y="604"/>
                </a:lnTo>
                <a:lnTo>
                  <a:pt x="597" y="591"/>
                </a:lnTo>
                <a:lnTo>
                  <a:pt x="598" y="578"/>
                </a:lnTo>
                <a:lnTo>
                  <a:pt x="598" y="566"/>
                </a:lnTo>
                <a:lnTo>
                  <a:pt x="599" y="553"/>
                </a:lnTo>
                <a:lnTo>
                  <a:pt x="600" y="540"/>
                </a:lnTo>
                <a:lnTo>
                  <a:pt x="600" y="527"/>
                </a:lnTo>
                <a:lnTo>
                  <a:pt x="600" y="514"/>
                </a:lnTo>
                <a:lnTo>
                  <a:pt x="600" y="501"/>
                </a:lnTo>
                <a:lnTo>
                  <a:pt x="601" y="489"/>
                </a:lnTo>
                <a:lnTo>
                  <a:pt x="601" y="463"/>
                </a:lnTo>
                <a:lnTo>
                  <a:pt x="600" y="450"/>
                </a:lnTo>
                <a:lnTo>
                  <a:pt x="600" y="436"/>
                </a:lnTo>
                <a:lnTo>
                  <a:pt x="600" y="423"/>
                </a:lnTo>
                <a:lnTo>
                  <a:pt x="600" y="410"/>
                </a:lnTo>
                <a:lnTo>
                  <a:pt x="599" y="397"/>
                </a:lnTo>
                <a:lnTo>
                  <a:pt x="598" y="384"/>
                </a:lnTo>
                <a:lnTo>
                  <a:pt x="598" y="370"/>
                </a:lnTo>
                <a:lnTo>
                  <a:pt x="597" y="357"/>
                </a:lnTo>
                <a:lnTo>
                  <a:pt x="596" y="345"/>
                </a:lnTo>
                <a:lnTo>
                  <a:pt x="595" y="331"/>
                </a:lnTo>
                <a:lnTo>
                  <a:pt x="594" y="318"/>
                </a:lnTo>
                <a:lnTo>
                  <a:pt x="593" y="305"/>
                </a:lnTo>
                <a:lnTo>
                  <a:pt x="592" y="291"/>
                </a:lnTo>
                <a:lnTo>
                  <a:pt x="591" y="278"/>
                </a:lnTo>
                <a:lnTo>
                  <a:pt x="589" y="264"/>
                </a:lnTo>
                <a:lnTo>
                  <a:pt x="588" y="251"/>
                </a:lnTo>
                <a:lnTo>
                  <a:pt x="586" y="237"/>
                </a:lnTo>
                <a:lnTo>
                  <a:pt x="585" y="224"/>
                </a:lnTo>
                <a:lnTo>
                  <a:pt x="583" y="210"/>
                </a:lnTo>
                <a:lnTo>
                  <a:pt x="581" y="198"/>
                </a:lnTo>
                <a:lnTo>
                  <a:pt x="579" y="184"/>
                </a:lnTo>
                <a:lnTo>
                  <a:pt x="577" y="170"/>
                </a:lnTo>
                <a:lnTo>
                  <a:pt x="575" y="156"/>
                </a:lnTo>
                <a:lnTo>
                  <a:pt x="573" y="142"/>
                </a:lnTo>
                <a:lnTo>
                  <a:pt x="571" y="128"/>
                </a:lnTo>
                <a:lnTo>
                  <a:pt x="568" y="115"/>
                </a:lnTo>
                <a:lnTo>
                  <a:pt x="566" y="101"/>
                </a:lnTo>
                <a:lnTo>
                  <a:pt x="563" y="87"/>
                </a:lnTo>
                <a:lnTo>
                  <a:pt x="561" y="73"/>
                </a:lnTo>
                <a:lnTo>
                  <a:pt x="558" y="60"/>
                </a:lnTo>
                <a:lnTo>
                  <a:pt x="555" y="47"/>
                </a:lnTo>
                <a:lnTo>
                  <a:pt x="552" y="33"/>
                </a:lnTo>
                <a:lnTo>
                  <a:pt x="550" y="18"/>
                </a:lnTo>
                <a:lnTo>
                  <a:pt x="547" y="4"/>
                </a:lnTo>
                <a:lnTo>
                  <a:pt x="551" y="0"/>
                </a:lnTo>
                <a:lnTo>
                  <a:pt x="542" y="14"/>
                </a:lnTo>
                <a:lnTo>
                  <a:pt x="533" y="28"/>
                </a:lnTo>
                <a:lnTo>
                  <a:pt x="524" y="41"/>
                </a:lnTo>
                <a:lnTo>
                  <a:pt x="515" y="54"/>
                </a:lnTo>
                <a:lnTo>
                  <a:pt x="506" y="67"/>
                </a:lnTo>
                <a:lnTo>
                  <a:pt x="498" y="78"/>
                </a:lnTo>
                <a:lnTo>
                  <a:pt x="489" y="89"/>
                </a:lnTo>
                <a:lnTo>
                  <a:pt x="480" y="101"/>
                </a:lnTo>
                <a:lnTo>
                  <a:pt x="471" y="112"/>
                </a:lnTo>
                <a:lnTo>
                  <a:pt x="462" y="122"/>
                </a:lnTo>
                <a:lnTo>
                  <a:pt x="453" y="131"/>
                </a:lnTo>
                <a:lnTo>
                  <a:pt x="445" y="141"/>
                </a:lnTo>
                <a:lnTo>
                  <a:pt x="436" y="150"/>
                </a:lnTo>
                <a:lnTo>
                  <a:pt x="427" y="158"/>
                </a:lnTo>
                <a:lnTo>
                  <a:pt x="418" y="167"/>
                </a:lnTo>
                <a:lnTo>
                  <a:pt x="410" y="175"/>
                </a:lnTo>
                <a:lnTo>
                  <a:pt x="401" y="182"/>
                </a:lnTo>
                <a:lnTo>
                  <a:pt x="392" y="189"/>
                </a:lnTo>
                <a:lnTo>
                  <a:pt x="383" y="195"/>
                </a:lnTo>
                <a:lnTo>
                  <a:pt x="374" y="201"/>
                </a:lnTo>
                <a:lnTo>
                  <a:pt x="366" y="206"/>
                </a:lnTo>
                <a:lnTo>
                  <a:pt x="357" y="210"/>
                </a:lnTo>
                <a:lnTo>
                  <a:pt x="349" y="215"/>
                </a:lnTo>
                <a:lnTo>
                  <a:pt x="341" y="219"/>
                </a:lnTo>
                <a:lnTo>
                  <a:pt x="332" y="222"/>
                </a:lnTo>
                <a:lnTo>
                  <a:pt x="323" y="226"/>
                </a:lnTo>
                <a:lnTo>
                  <a:pt x="314" y="229"/>
                </a:lnTo>
                <a:lnTo>
                  <a:pt x="306" y="231"/>
                </a:lnTo>
                <a:lnTo>
                  <a:pt x="297" y="233"/>
                </a:lnTo>
                <a:lnTo>
                  <a:pt x="288" y="234"/>
                </a:lnTo>
                <a:lnTo>
                  <a:pt x="279" y="236"/>
                </a:lnTo>
                <a:lnTo>
                  <a:pt x="271" y="236"/>
                </a:lnTo>
                <a:lnTo>
                  <a:pt x="253" y="236"/>
                </a:lnTo>
                <a:lnTo>
                  <a:pt x="246" y="236"/>
                </a:lnTo>
                <a:lnTo>
                  <a:pt x="238" y="234"/>
                </a:lnTo>
                <a:lnTo>
                  <a:pt x="229" y="233"/>
                </a:lnTo>
                <a:lnTo>
                  <a:pt x="220" y="231"/>
                </a:lnTo>
                <a:lnTo>
                  <a:pt x="212" y="228"/>
                </a:lnTo>
                <a:lnTo>
                  <a:pt x="203" y="225"/>
                </a:lnTo>
                <a:lnTo>
                  <a:pt x="194" y="222"/>
                </a:lnTo>
                <a:lnTo>
                  <a:pt x="186" y="218"/>
                </a:lnTo>
                <a:lnTo>
                  <a:pt x="178" y="214"/>
                </a:lnTo>
                <a:lnTo>
                  <a:pt x="169" y="210"/>
                </a:lnTo>
                <a:lnTo>
                  <a:pt x="160" y="205"/>
                </a:lnTo>
                <a:lnTo>
                  <a:pt x="152" y="199"/>
                </a:lnTo>
                <a:lnTo>
                  <a:pt x="144" y="193"/>
                </a:lnTo>
                <a:lnTo>
                  <a:pt x="136" y="187"/>
                </a:lnTo>
                <a:lnTo>
                  <a:pt x="127" y="180"/>
                </a:lnTo>
                <a:lnTo>
                  <a:pt x="119" y="172"/>
                </a:lnTo>
                <a:lnTo>
                  <a:pt x="110" y="164"/>
                </a:lnTo>
                <a:lnTo>
                  <a:pt x="102" y="157"/>
                </a:lnTo>
                <a:lnTo>
                  <a:pt x="93" y="148"/>
                </a:lnTo>
                <a:lnTo>
                  <a:pt x="85" y="139"/>
                </a:lnTo>
                <a:lnTo>
                  <a:pt x="76" y="129"/>
                </a:lnTo>
                <a:lnTo>
                  <a:pt x="68" y="119"/>
                </a:lnTo>
                <a:lnTo>
                  <a:pt x="60" y="109"/>
                </a:lnTo>
                <a:lnTo>
                  <a:pt x="51" y="98"/>
                </a:lnTo>
                <a:lnTo>
                  <a:pt x="44" y="86"/>
                </a:lnTo>
                <a:lnTo>
                  <a:pt x="36" y="75"/>
                </a:lnTo>
                <a:lnTo>
                  <a:pt x="27" y="63"/>
                </a:lnTo>
                <a:lnTo>
                  <a:pt x="19" y="51"/>
                </a:lnTo>
                <a:lnTo>
                  <a:pt x="11" y="38"/>
                </a:lnTo>
                <a:lnTo>
                  <a:pt x="2" y="24"/>
                </a:lnTo>
                <a:lnTo>
                  <a:pt x="0" y="31"/>
                </a:lnTo>
                <a:lnTo>
                  <a:pt x="3" y="811"/>
                </a:lnTo>
                <a:lnTo>
                  <a:pt x="3" y="817"/>
                </a:lnTo>
              </a:path>
            </a:pathLst>
          </a:custGeom>
          <a:solidFill>
            <a:srgbClr val="FFC08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73" name="Freeform 13"/>
          <p:cNvSpPr>
            <a:spLocks/>
          </p:cNvSpPr>
          <p:nvPr/>
        </p:nvSpPr>
        <p:spPr bwMode="auto">
          <a:xfrm>
            <a:off x="4108450" y="1379538"/>
            <a:ext cx="968375" cy="1358900"/>
          </a:xfrm>
          <a:custGeom>
            <a:avLst/>
            <a:gdLst>
              <a:gd name="T0" fmla="*/ 2147483647 w 610"/>
              <a:gd name="T1" fmla="*/ 2147483647 h 856"/>
              <a:gd name="T2" fmla="*/ 2147483647 w 610"/>
              <a:gd name="T3" fmla="*/ 2147483647 h 856"/>
              <a:gd name="T4" fmla="*/ 2147483647 w 610"/>
              <a:gd name="T5" fmla="*/ 2147483647 h 856"/>
              <a:gd name="T6" fmla="*/ 2147483647 w 610"/>
              <a:gd name="T7" fmla="*/ 2147483647 h 856"/>
              <a:gd name="T8" fmla="*/ 2147483647 w 610"/>
              <a:gd name="T9" fmla="*/ 2147483647 h 856"/>
              <a:gd name="T10" fmla="*/ 2147483647 w 610"/>
              <a:gd name="T11" fmla="*/ 2147483647 h 856"/>
              <a:gd name="T12" fmla="*/ 2147483647 w 610"/>
              <a:gd name="T13" fmla="*/ 2147483647 h 856"/>
              <a:gd name="T14" fmla="*/ 2147483647 w 610"/>
              <a:gd name="T15" fmla="*/ 2147483647 h 856"/>
              <a:gd name="T16" fmla="*/ 2147483647 w 610"/>
              <a:gd name="T17" fmla="*/ 2147483647 h 856"/>
              <a:gd name="T18" fmla="*/ 2147483647 w 610"/>
              <a:gd name="T19" fmla="*/ 2147483647 h 856"/>
              <a:gd name="T20" fmla="*/ 2147483647 w 610"/>
              <a:gd name="T21" fmla="*/ 2147483647 h 856"/>
              <a:gd name="T22" fmla="*/ 2147483647 w 610"/>
              <a:gd name="T23" fmla="*/ 2147483647 h 856"/>
              <a:gd name="T24" fmla="*/ 2147483647 w 610"/>
              <a:gd name="T25" fmla="*/ 2147483647 h 856"/>
              <a:gd name="T26" fmla="*/ 2147483647 w 610"/>
              <a:gd name="T27" fmla="*/ 2147483647 h 856"/>
              <a:gd name="T28" fmla="*/ 2147483647 w 610"/>
              <a:gd name="T29" fmla="*/ 2147483647 h 856"/>
              <a:gd name="T30" fmla="*/ 2147483647 w 610"/>
              <a:gd name="T31" fmla="*/ 2147483647 h 856"/>
              <a:gd name="T32" fmla="*/ 2147483647 w 610"/>
              <a:gd name="T33" fmla="*/ 2147483647 h 856"/>
              <a:gd name="T34" fmla="*/ 2147483647 w 610"/>
              <a:gd name="T35" fmla="*/ 2147483647 h 856"/>
              <a:gd name="T36" fmla="*/ 2147483647 w 610"/>
              <a:gd name="T37" fmla="*/ 2147483647 h 856"/>
              <a:gd name="T38" fmla="*/ 2147483647 w 610"/>
              <a:gd name="T39" fmla="*/ 2147483647 h 856"/>
              <a:gd name="T40" fmla="*/ 2147483647 w 610"/>
              <a:gd name="T41" fmla="*/ 2147483647 h 856"/>
              <a:gd name="T42" fmla="*/ 2147483647 w 610"/>
              <a:gd name="T43" fmla="*/ 2147483647 h 856"/>
              <a:gd name="T44" fmla="*/ 2147483647 w 610"/>
              <a:gd name="T45" fmla="*/ 2147483647 h 856"/>
              <a:gd name="T46" fmla="*/ 2147483647 w 610"/>
              <a:gd name="T47" fmla="*/ 2147483647 h 856"/>
              <a:gd name="T48" fmla="*/ 2147483647 w 610"/>
              <a:gd name="T49" fmla="*/ 2147483647 h 856"/>
              <a:gd name="T50" fmla="*/ 2147483647 w 610"/>
              <a:gd name="T51" fmla="*/ 2147483647 h 856"/>
              <a:gd name="T52" fmla="*/ 2147483647 w 610"/>
              <a:gd name="T53" fmla="*/ 2147483647 h 856"/>
              <a:gd name="T54" fmla="*/ 2147483647 w 610"/>
              <a:gd name="T55" fmla="*/ 2147483647 h 856"/>
              <a:gd name="T56" fmla="*/ 2147483647 w 610"/>
              <a:gd name="T57" fmla="*/ 2147483647 h 856"/>
              <a:gd name="T58" fmla="*/ 2147483647 w 610"/>
              <a:gd name="T59" fmla="*/ 2147483647 h 856"/>
              <a:gd name="T60" fmla="*/ 2147483647 w 610"/>
              <a:gd name="T61" fmla="*/ 2147483647 h 856"/>
              <a:gd name="T62" fmla="*/ 2147483647 w 610"/>
              <a:gd name="T63" fmla="*/ 2147483647 h 856"/>
              <a:gd name="T64" fmla="*/ 2147483647 w 610"/>
              <a:gd name="T65" fmla="*/ 2147483647 h 856"/>
              <a:gd name="T66" fmla="*/ 2147483647 w 610"/>
              <a:gd name="T67" fmla="*/ 2147483647 h 856"/>
              <a:gd name="T68" fmla="*/ 2147483647 w 610"/>
              <a:gd name="T69" fmla="*/ 2147483647 h 856"/>
              <a:gd name="T70" fmla="*/ 2147483647 w 610"/>
              <a:gd name="T71" fmla="*/ 2147483647 h 856"/>
              <a:gd name="T72" fmla="*/ 2147483647 w 610"/>
              <a:gd name="T73" fmla="*/ 2147483647 h 856"/>
              <a:gd name="T74" fmla="*/ 2147483647 w 610"/>
              <a:gd name="T75" fmla="*/ 2147483647 h 856"/>
              <a:gd name="T76" fmla="*/ 2147483647 w 610"/>
              <a:gd name="T77" fmla="*/ 2147483647 h 856"/>
              <a:gd name="T78" fmla="*/ 2147483647 w 610"/>
              <a:gd name="T79" fmla="*/ 2147483647 h 856"/>
              <a:gd name="T80" fmla="*/ 2147483647 w 610"/>
              <a:gd name="T81" fmla="*/ 2147483647 h 856"/>
              <a:gd name="T82" fmla="*/ 2147483647 w 610"/>
              <a:gd name="T83" fmla="*/ 2147483647 h 856"/>
              <a:gd name="T84" fmla="*/ 2147483647 w 610"/>
              <a:gd name="T85" fmla="*/ 2147483647 h 856"/>
              <a:gd name="T86" fmla="*/ 2147483647 w 610"/>
              <a:gd name="T87" fmla="*/ 2147483647 h 856"/>
              <a:gd name="T88" fmla="*/ 2147483647 w 610"/>
              <a:gd name="T89" fmla="*/ 2147483647 h 856"/>
              <a:gd name="T90" fmla="*/ 2147483647 w 610"/>
              <a:gd name="T91" fmla="*/ 2147483647 h 856"/>
              <a:gd name="T92" fmla="*/ 2147483647 w 610"/>
              <a:gd name="T93" fmla="*/ 2147483647 h 856"/>
              <a:gd name="T94" fmla="*/ 2147483647 w 610"/>
              <a:gd name="T95" fmla="*/ 2147483647 h 856"/>
              <a:gd name="T96" fmla="*/ 2147483647 w 610"/>
              <a:gd name="T97" fmla="*/ 2147483647 h 856"/>
              <a:gd name="T98" fmla="*/ 2147483647 w 610"/>
              <a:gd name="T99" fmla="*/ 2147483647 h 856"/>
              <a:gd name="T100" fmla="*/ 2147483647 w 610"/>
              <a:gd name="T101" fmla="*/ 2147483647 h 856"/>
              <a:gd name="T102" fmla="*/ 2147483647 w 610"/>
              <a:gd name="T103" fmla="*/ 2147483647 h 856"/>
              <a:gd name="T104" fmla="*/ 2147483647 w 610"/>
              <a:gd name="T105" fmla="*/ 2147483647 h 856"/>
              <a:gd name="T106" fmla="*/ 2147483647 w 610"/>
              <a:gd name="T107" fmla="*/ 2147483647 h 856"/>
              <a:gd name="T108" fmla="*/ 2147483647 w 610"/>
              <a:gd name="T109" fmla="*/ 2147483647 h 856"/>
              <a:gd name="T110" fmla="*/ 2147483647 w 610"/>
              <a:gd name="T111" fmla="*/ 2147483647 h 856"/>
              <a:gd name="T112" fmla="*/ 2147483647 w 610"/>
              <a:gd name="T113" fmla="*/ 2147483647 h 856"/>
              <a:gd name="T114" fmla="*/ 2147483647 w 610"/>
              <a:gd name="T115" fmla="*/ 2147483647 h 856"/>
              <a:gd name="T116" fmla="*/ 2147483647 w 610"/>
              <a:gd name="T117" fmla="*/ 2147483647 h 856"/>
              <a:gd name="T118" fmla="*/ 2147483647 w 610"/>
              <a:gd name="T119" fmla="*/ 2147483647 h 856"/>
              <a:gd name="T120" fmla="*/ 2147483647 w 610"/>
              <a:gd name="T121" fmla="*/ 2147483647 h 8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10"/>
              <a:gd name="T184" fmla="*/ 0 h 856"/>
              <a:gd name="T185" fmla="*/ 610 w 610"/>
              <a:gd name="T186" fmla="*/ 856 h 85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10" h="856">
                <a:moveTo>
                  <a:pt x="4" y="832"/>
                </a:moveTo>
                <a:lnTo>
                  <a:pt x="19" y="808"/>
                </a:lnTo>
                <a:lnTo>
                  <a:pt x="28" y="794"/>
                </a:lnTo>
                <a:lnTo>
                  <a:pt x="36" y="782"/>
                </a:lnTo>
                <a:lnTo>
                  <a:pt x="52" y="756"/>
                </a:lnTo>
                <a:lnTo>
                  <a:pt x="61" y="744"/>
                </a:lnTo>
                <a:lnTo>
                  <a:pt x="77" y="722"/>
                </a:lnTo>
                <a:lnTo>
                  <a:pt x="94" y="701"/>
                </a:lnTo>
                <a:lnTo>
                  <a:pt x="94" y="702"/>
                </a:lnTo>
                <a:lnTo>
                  <a:pt x="103" y="692"/>
                </a:lnTo>
                <a:lnTo>
                  <a:pt x="119" y="674"/>
                </a:lnTo>
                <a:lnTo>
                  <a:pt x="128" y="666"/>
                </a:lnTo>
                <a:lnTo>
                  <a:pt x="127" y="666"/>
                </a:lnTo>
                <a:lnTo>
                  <a:pt x="136" y="659"/>
                </a:lnTo>
                <a:lnTo>
                  <a:pt x="137" y="659"/>
                </a:lnTo>
                <a:lnTo>
                  <a:pt x="145" y="651"/>
                </a:lnTo>
                <a:lnTo>
                  <a:pt x="152" y="645"/>
                </a:lnTo>
                <a:lnTo>
                  <a:pt x="161" y="639"/>
                </a:lnTo>
                <a:lnTo>
                  <a:pt x="169" y="634"/>
                </a:lnTo>
                <a:lnTo>
                  <a:pt x="178" y="628"/>
                </a:lnTo>
                <a:lnTo>
                  <a:pt x="177" y="628"/>
                </a:lnTo>
                <a:lnTo>
                  <a:pt x="186" y="623"/>
                </a:lnTo>
                <a:lnTo>
                  <a:pt x="195" y="619"/>
                </a:lnTo>
                <a:lnTo>
                  <a:pt x="204" y="614"/>
                </a:lnTo>
                <a:lnTo>
                  <a:pt x="212" y="611"/>
                </a:lnTo>
                <a:lnTo>
                  <a:pt x="221" y="608"/>
                </a:lnTo>
                <a:lnTo>
                  <a:pt x="229" y="605"/>
                </a:lnTo>
                <a:lnTo>
                  <a:pt x="228" y="605"/>
                </a:lnTo>
                <a:lnTo>
                  <a:pt x="237" y="604"/>
                </a:lnTo>
                <a:lnTo>
                  <a:pt x="246" y="602"/>
                </a:lnTo>
                <a:lnTo>
                  <a:pt x="263" y="599"/>
                </a:lnTo>
                <a:lnTo>
                  <a:pt x="262" y="599"/>
                </a:lnTo>
                <a:lnTo>
                  <a:pt x="280" y="599"/>
                </a:lnTo>
                <a:lnTo>
                  <a:pt x="289" y="600"/>
                </a:lnTo>
                <a:lnTo>
                  <a:pt x="288" y="600"/>
                </a:lnTo>
                <a:lnTo>
                  <a:pt x="297" y="601"/>
                </a:lnTo>
                <a:lnTo>
                  <a:pt x="306" y="602"/>
                </a:lnTo>
                <a:lnTo>
                  <a:pt x="305" y="602"/>
                </a:lnTo>
                <a:lnTo>
                  <a:pt x="323" y="607"/>
                </a:lnTo>
                <a:lnTo>
                  <a:pt x="341" y="613"/>
                </a:lnTo>
                <a:lnTo>
                  <a:pt x="340" y="613"/>
                </a:lnTo>
                <a:lnTo>
                  <a:pt x="349" y="617"/>
                </a:lnTo>
                <a:lnTo>
                  <a:pt x="357" y="621"/>
                </a:lnTo>
                <a:lnTo>
                  <a:pt x="366" y="626"/>
                </a:lnTo>
                <a:lnTo>
                  <a:pt x="365" y="626"/>
                </a:lnTo>
                <a:lnTo>
                  <a:pt x="383" y="637"/>
                </a:lnTo>
                <a:lnTo>
                  <a:pt x="392" y="642"/>
                </a:lnTo>
                <a:lnTo>
                  <a:pt x="401" y="648"/>
                </a:lnTo>
                <a:lnTo>
                  <a:pt x="410" y="655"/>
                </a:lnTo>
                <a:lnTo>
                  <a:pt x="428" y="671"/>
                </a:lnTo>
                <a:lnTo>
                  <a:pt x="437" y="679"/>
                </a:lnTo>
                <a:lnTo>
                  <a:pt x="446" y="688"/>
                </a:lnTo>
                <a:lnTo>
                  <a:pt x="455" y="698"/>
                </a:lnTo>
                <a:lnTo>
                  <a:pt x="472" y="718"/>
                </a:lnTo>
                <a:lnTo>
                  <a:pt x="482" y="729"/>
                </a:lnTo>
                <a:lnTo>
                  <a:pt x="482" y="728"/>
                </a:lnTo>
                <a:lnTo>
                  <a:pt x="500" y="751"/>
                </a:lnTo>
                <a:lnTo>
                  <a:pt x="499" y="751"/>
                </a:lnTo>
                <a:lnTo>
                  <a:pt x="509" y="764"/>
                </a:lnTo>
                <a:lnTo>
                  <a:pt x="518" y="776"/>
                </a:lnTo>
                <a:lnTo>
                  <a:pt x="527" y="788"/>
                </a:lnTo>
                <a:lnTo>
                  <a:pt x="537" y="802"/>
                </a:lnTo>
                <a:lnTo>
                  <a:pt x="546" y="816"/>
                </a:lnTo>
                <a:lnTo>
                  <a:pt x="555" y="831"/>
                </a:lnTo>
                <a:lnTo>
                  <a:pt x="569" y="855"/>
                </a:lnTo>
                <a:lnTo>
                  <a:pt x="574" y="832"/>
                </a:lnTo>
                <a:lnTo>
                  <a:pt x="576" y="819"/>
                </a:lnTo>
                <a:lnTo>
                  <a:pt x="578" y="807"/>
                </a:lnTo>
                <a:lnTo>
                  <a:pt x="583" y="783"/>
                </a:lnTo>
                <a:lnTo>
                  <a:pt x="585" y="771"/>
                </a:lnTo>
                <a:lnTo>
                  <a:pt x="587" y="758"/>
                </a:lnTo>
                <a:lnTo>
                  <a:pt x="593" y="720"/>
                </a:lnTo>
                <a:lnTo>
                  <a:pt x="594" y="708"/>
                </a:lnTo>
                <a:lnTo>
                  <a:pt x="598" y="683"/>
                </a:lnTo>
                <a:lnTo>
                  <a:pt x="600" y="658"/>
                </a:lnTo>
                <a:lnTo>
                  <a:pt x="601" y="645"/>
                </a:lnTo>
                <a:lnTo>
                  <a:pt x="604" y="620"/>
                </a:lnTo>
                <a:lnTo>
                  <a:pt x="604" y="607"/>
                </a:lnTo>
                <a:lnTo>
                  <a:pt x="604" y="608"/>
                </a:lnTo>
                <a:lnTo>
                  <a:pt x="605" y="595"/>
                </a:lnTo>
                <a:lnTo>
                  <a:pt x="605" y="594"/>
                </a:lnTo>
                <a:lnTo>
                  <a:pt x="607" y="569"/>
                </a:lnTo>
                <a:lnTo>
                  <a:pt x="607" y="556"/>
                </a:lnTo>
                <a:lnTo>
                  <a:pt x="608" y="543"/>
                </a:lnTo>
                <a:lnTo>
                  <a:pt x="608" y="530"/>
                </a:lnTo>
                <a:lnTo>
                  <a:pt x="608" y="517"/>
                </a:lnTo>
                <a:lnTo>
                  <a:pt x="608" y="504"/>
                </a:lnTo>
                <a:lnTo>
                  <a:pt x="609" y="492"/>
                </a:lnTo>
                <a:lnTo>
                  <a:pt x="609" y="466"/>
                </a:lnTo>
                <a:lnTo>
                  <a:pt x="608" y="453"/>
                </a:lnTo>
                <a:lnTo>
                  <a:pt x="608" y="439"/>
                </a:lnTo>
                <a:lnTo>
                  <a:pt x="608" y="426"/>
                </a:lnTo>
                <a:lnTo>
                  <a:pt x="608" y="413"/>
                </a:lnTo>
                <a:lnTo>
                  <a:pt x="605" y="360"/>
                </a:lnTo>
                <a:lnTo>
                  <a:pt x="604" y="347"/>
                </a:lnTo>
                <a:lnTo>
                  <a:pt x="604" y="348"/>
                </a:lnTo>
                <a:lnTo>
                  <a:pt x="604" y="334"/>
                </a:lnTo>
                <a:lnTo>
                  <a:pt x="601" y="307"/>
                </a:lnTo>
                <a:lnTo>
                  <a:pt x="600" y="293"/>
                </a:lnTo>
                <a:lnTo>
                  <a:pt x="598" y="267"/>
                </a:lnTo>
                <a:lnTo>
                  <a:pt x="596" y="253"/>
                </a:lnTo>
                <a:lnTo>
                  <a:pt x="595" y="239"/>
                </a:lnTo>
                <a:lnTo>
                  <a:pt x="593" y="226"/>
                </a:lnTo>
                <a:lnTo>
                  <a:pt x="591" y="213"/>
                </a:lnTo>
                <a:lnTo>
                  <a:pt x="589" y="200"/>
                </a:lnTo>
                <a:lnTo>
                  <a:pt x="586" y="172"/>
                </a:lnTo>
                <a:lnTo>
                  <a:pt x="581" y="145"/>
                </a:lnTo>
                <a:lnTo>
                  <a:pt x="579" y="131"/>
                </a:lnTo>
                <a:lnTo>
                  <a:pt x="574" y="103"/>
                </a:lnTo>
                <a:lnTo>
                  <a:pt x="571" y="89"/>
                </a:lnTo>
                <a:lnTo>
                  <a:pt x="566" y="63"/>
                </a:lnTo>
                <a:lnTo>
                  <a:pt x="560" y="35"/>
                </a:lnTo>
                <a:lnTo>
                  <a:pt x="558" y="21"/>
                </a:lnTo>
                <a:lnTo>
                  <a:pt x="555" y="7"/>
                </a:lnTo>
                <a:lnTo>
                  <a:pt x="554" y="10"/>
                </a:lnTo>
                <a:lnTo>
                  <a:pt x="558" y="6"/>
                </a:lnTo>
                <a:lnTo>
                  <a:pt x="552" y="0"/>
                </a:lnTo>
                <a:lnTo>
                  <a:pt x="543" y="15"/>
                </a:lnTo>
                <a:lnTo>
                  <a:pt x="534" y="29"/>
                </a:lnTo>
                <a:lnTo>
                  <a:pt x="516" y="55"/>
                </a:lnTo>
                <a:lnTo>
                  <a:pt x="507" y="68"/>
                </a:lnTo>
                <a:lnTo>
                  <a:pt x="498" y="79"/>
                </a:lnTo>
                <a:lnTo>
                  <a:pt x="499" y="79"/>
                </a:lnTo>
                <a:lnTo>
                  <a:pt x="481" y="101"/>
                </a:lnTo>
                <a:lnTo>
                  <a:pt x="472" y="112"/>
                </a:lnTo>
                <a:lnTo>
                  <a:pt x="463" y="122"/>
                </a:lnTo>
                <a:lnTo>
                  <a:pt x="455" y="131"/>
                </a:lnTo>
                <a:lnTo>
                  <a:pt x="446" y="141"/>
                </a:lnTo>
                <a:lnTo>
                  <a:pt x="437" y="150"/>
                </a:lnTo>
                <a:lnTo>
                  <a:pt x="419" y="167"/>
                </a:lnTo>
                <a:lnTo>
                  <a:pt x="411" y="175"/>
                </a:lnTo>
                <a:lnTo>
                  <a:pt x="412" y="175"/>
                </a:lnTo>
                <a:lnTo>
                  <a:pt x="403" y="182"/>
                </a:lnTo>
                <a:lnTo>
                  <a:pt x="403" y="181"/>
                </a:lnTo>
                <a:lnTo>
                  <a:pt x="393" y="188"/>
                </a:lnTo>
                <a:lnTo>
                  <a:pt x="385" y="195"/>
                </a:lnTo>
                <a:lnTo>
                  <a:pt x="376" y="200"/>
                </a:lnTo>
                <a:lnTo>
                  <a:pt x="368" y="205"/>
                </a:lnTo>
                <a:lnTo>
                  <a:pt x="359" y="211"/>
                </a:lnTo>
                <a:lnTo>
                  <a:pt x="351" y="214"/>
                </a:lnTo>
                <a:lnTo>
                  <a:pt x="343" y="218"/>
                </a:lnTo>
                <a:lnTo>
                  <a:pt x="334" y="222"/>
                </a:lnTo>
                <a:lnTo>
                  <a:pt x="325" y="225"/>
                </a:lnTo>
                <a:lnTo>
                  <a:pt x="326" y="225"/>
                </a:lnTo>
                <a:lnTo>
                  <a:pt x="317" y="228"/>
                </a:lnTo>
                <a:lnTo>
                  <a:pt x="309" y="230"/>
                </a:lnTo>
                <a:lnTo>
                  <a:pt x="300" y="232"/>
                </a:lnTo>
                <a:lnTo>
                  <a:pt x="292" y="233"/>
                </a:lnTo>
                <a:lnTo>
                  <a:pt x="283" y="234"/>
                </a:lnTo>
                <a:lnTo>
                  <a:pt x="274" y="235"/>
                </a:lnTo>
                <a:lnTo>
                  <a:pt x="275" y="235"/>
                </a:lnTo>
                <a:lnTo>
                  <a:pt x="257" y="235"/>
                </a:lnTo>
                <a:lnTo>
                  <a:pt x="258" y="235"/>
                </a:lnTo>
                <a:lnTo>
                  <a:pt x="251" y="234"/>
                </a:lnTo>
                <a:lnTo>
                  <a:pt x="242" y="233"/>
                </a:lnTo>
                <a:lnTo>
                  <a:pt x="233" y="231"/>
                </a:lnTo>
                <a:lnTo>
                  <a:pt x="225" y="230"/>
                </a:lnTo>
                <a:lnTo>
                  <a:pt x="217" y="227"/>
                </a:lnTo>
                <a:lnTo>
                  <a:pt x="208" y="224"/>
                </a:lnTo>
                <a:lnTo>
                  <a:pt x="209" y="225"/>
                </a:lnTo>
                <a:lnTo>
                  <a:pt x="192" y="218"/>
                </a:lnTo>
                <a:lnTo>
                  <a:pt x="183" y="214"/>
                </a:lnTo>
                <a:lnTo>
                  <a:pt x="174" y="210"/>
                </a:lnTo>
                <a:lnTo>
                  <a:pt x="175" y="210"/>
                </a:lnTo>
                <a:lnTo>
                  <a:pt x="158" y="199"/>
                </a:lnTo>
                <a:lnTo>
                  <a:pt x="151" y="193"/>
                </a:lnTo>
                <a:lnTo>
                  <a:pt x="134" y="180"/>
                </a:lnTo>
                <a:lnTo>
                  <a:pt x="126" y="172"/>
                </a:lnTo>
                <a:lnTo>
                  <a:pt x="117" y="164"/>
                </a:lnTo>
                <a:lnTo>
                  <a:pt x="109" y="157"/>
                </a:lnTo>
                <a:lnTo>
                  <a:pt x="92" y="139"/>
                </a:lnTo>
                <a:lnTo>
                  <a:pt x="75" y="119"/>
                </a:lnTo>
                <a:lnTo>
                  <a:pt x="76" y="120"/>
                </a:lnTo>
                <a:lnTo>
                  <a:pt x="59" y="98"/>
                </a:lnTo>
                <a:lnTo>
                  <a:pt x="51" y="87"/>
                </a:lnTo>
                <a:lnTo>
                  <a:pt x="43" y="76"/>
                </a:lnTo>
                <a:lnTo>
                  <a:pt x="18" y="39"/>
                </a:lnTo>
                <a:lnTo>
                  <a:pt x="5" y="17"/>
                </a:lnTo>
                <a:lnTo>
                  <a:pt x="0" y="33"/>
                </a:lnTo>
                <a:lnTo>
                  <a:pt x="3" y="814"/>
                </a:lnTo>
                <a:lnTo>
                  <a:pt x="4" y="832"/>
                </a:lnTo>
                <a:lnTo>
                  <a:pt x="12" y="819"/>
                </a:lnTo>
                <a:lnTo>
                  <a:pt x="11" y="813"/>
                </a:lnTo>
                <a:lnTo>
                  <a:pt x="11" y="814"/>
                </a:lnTo>
                <a:lnTo>
                  <a:pt x="9" y="34"/>
                </a:lnTo>
                <a:lnTo>
                  <a:pt x="9" y="35"/>
                </a:lnTo>
                <a:lnTo>
                  <a:pt x="10" y="29"/>
                </a:lnTo>
                <a:lnTo>
                  <a:pt x="3" y="30"/>
                </a:lnTo>
                <a:lnTo>
                  <a:pt x="11" y="44"/>
                </a:lnTo>
                <a:lnTo>
                  <a:pt x="36" y="80"/>
                </a:lnTo>
                <a:lnTo>
                  <a:pt x="44" y="92"/>
                </a:lnTo>
                <a:lnTo>
                  <a:pt x="51" y="103"/>
                </a:lnTo>
                <a:lnTo>
                  <a:pt x="68" y="125"/>
                </a:lnTo>
                <a:lnTo>
                  <a:pt x="69" y="125"/>
                </a:lnTo>
                <a:lnTo>
                  <a:pt x="86" y="145"/>
                </a:lnTo>
                <a:lnTo>
                  <a:pt x="103" y="163"/>
                </a:lnTo>
                <a:lnTo>
                  <a:pt x="111" y="170"/>
                </a:lnTo>
                <a:lnTo>
                  <a:pt x="120" y="178"/>
                </a:lnTo>
                <a:lnTo>
                  <a:pt x="128" y="186"/>
                </a:lnTo>
                <a:lnTo>
                  <a:pt x="129" y="187"/>
                </a:lnTo>
                <a:lnTo>
                  <a:pt x="146" y="200"/>
                </a:lnTo>
                <a:lnTo>
                  <a:pt x="153" y="206"/>
                </a:lnTo>
                <a:lnTo>
                  <a:pt x="170" y="216"/>
                </a:lnTo>
                <a:lnTo>
                  <a:pt x="171" y="216"/>
                </a:lnTo>
                <a:lnTo>
                  <a:pt x="180" y="221"/>
                </a:lnTo>
                <a:lnTo>
                  <a:pt x="188" y="225"/>
                </a:lnTo>
                <a:lnTo>
                  <a:pt x="205" y="232"/>
                </a:lnTo>
                <a:lnTo>
                  <a:pt x="206" y="233"/>
                </a:lnTo>
                <a:lnTo>
                  <a:pt x="215" y="235"/>
                </a:lnTo>
                <a:lnTo>
                  <a:pt x="223" y="238"/>
                </a:lnTo>
                <a:lnTo>
                  <a:pt x="224" y="238"/>
                </a:lnTo>
                <a:lnTo>
                  <a:pt x="232" y="240"/>
                </a:lnTo>
                <a:lnTo>
                  <a:pt x="241" y="242"/>
                </a:lnTo>
                <a:lnTo>
                  <a:pt x="249" y="243"/>
                </a:lnTo>
                <a:lnTo>
                  <a:pt x="257" y="243"/>
                </a:lnTo>
                <a:lnTo>
                  <a:pt x="275" y="243"/>
                </a:lnTo>
                <a:lnTo>
                  <a:pt x="284" y="243"/>
                </a:lnTo>
                <a:lnTo>
                  <a:pt x="293" y="242"/>
                </a:lnTo>
                <a:lnTo>
                  <a:pt x="301" y="240"/>
                </a:lnTo>
                <a:lnTo>
                  <a:pt x="310" y="239"/>
                </a:lnTo>
                <a:lnTo>
                  <a:pt x="311" y="239"/>
                </a:lnTo>
                <a:lnTo>
                  <a:pt x="319" y="236"/>
                </a:lnTo>
                <a:lnTo>
                  <a:pt x="328" y="233"/>
                </a:lnTo>
                <a:lnTo>
                  <a:pt x="329" y="233"/>
                </a:lnTo>
                <a:lnTo>
                  <a:pt x="337" y="229"/>
                </a:lnTo>
                <a:lnTo>
                  <a:pt x="346" y="225"/>
                </a:lnTo>
                <a:lnTo>
                  <a:pt x="355" y="221"/>
                </a:lnTo>
                <a:lnTo>
                  <a:pt x="363" y="217"/>
                </a:lnTo>
                <a:lnTo>
                  <a:pt x="372" y="213"/>
                </a:lnTo>
                <a:lnTo>
                  <a:pt x="381" y="207"/>
                </a:lnTo>
                <a:lnTo>
                  <a:pt x="390" y="202"/>
                </a:lnTo>
                <a:lnTo>
                  <a:pt x="398" y="195"/>
                </a:lnTo>
                <a:lnTo>
                  <a:pt x="407" y="189"/>
                </a:lnTo>
                <a:lnTo>
                  <a:pt x="407" y="188"/>
                </a:lnTo>
                <a:lnTo>
                  <a:pt x="416" y="181"/>
                </a:lnTo>
                <a:lnTo>
                  <a:pt x="417" y="181"/>
                </a:lnTo>
                <a:lnTo>
                  <a:pt x="425" y="173"/>
                </a:lnTo>
                <a:lnTo>
                  <a:pt x="443" y="156"/>
                </a:lnTo>
                <a:lnTo>
                  <a:pt x="452" y="147"/>
                </a:lnTo>
                <a:lnTo>
                  <a:pt x="460" y="137"/>
                </a:lnTo>
                <a:lnTo>
                  <a:pt x="469" y="128"/>
                </a:lnTo>
                <a:lnTo>
                  <a:pt x="478" y="118"/>
                </a:lnTo>
                <a:lnTo>
                  <a:pt x="478" y="117"/>
                </a:lnTo>
                <a:lnTo>
                  <a:pt x="487" y="106"/>
                </a:lnTo>
                <a:lnTo>
                  <a:pt x="505" y="83"/>
                </a:lnTo>
                <a:lnTo>
                  <a:pt x="514" y="71"/>
                </a:lnTo>
                <a:lnTo>
                  <a:pt x="523" y="60"/>
                </a:lnTo>
                <a:lnTo>
                  <a:pt x="541" y="33"/>
                </a:lnTo>
                <a:lnTo>
                  <a:pt x="550" y="20"/>
                </a:lnTo>
                <a:lnTo>
                  <a:pt x="558" y="5"/>
                </a:lnTo>
                <a:lnTo>
                  <a:pt x="552" y="0"/>
                </a:lnTo>
                <a:lnTo>
                  <a:pt x="547" y="6"/>
                </a:lnTo>
                <a:lnTo>
                  <a:pt x="550" y="22"/>
                </a:lnTo>
                <a:lnTo>
                  <a:pt x="553" y="36"/>
                </a:lnTo>
                <a:lnTo>
                  <a:pt x="558" y="64"/>
                </a:lnTo>
                <a:lnTo>
                  <a:pt x="563" y="91"/>
                </a:lnTo>
                <a:lnTo>
                  <a:pt x="566" y="104"/>
                </a:lnTo>
                <a:lnTo>
                  <a:pt x="571" y="132"/>
                </a:lnTo>
                <a:lnTo>
                  <a:pt x="572" y="146"/>
                </a:lnTo>
                <a:lnTo>
                  <a:pt x="577" y="174"/>
                </a:lnTo>
                <a:lnTo>
                  <a:pt x="581" y="201"/>
                </a:lnTo>
                <a:lnTo>
                  <a:pt x="583" y="214"/>
                </a:lnTo>
                <a:lnTo>
                  <a:pt x="584" y="227"/>
                </a:lnTo>
                <a:lnTo>
                  <a:pt x="586" y="240"/>
                </a:lnTo>
                <a:lnTo>
                  <a:pt x="587" y="254"/>
                </a:lnTo>
                <a:lnTo>
                  <a:pt x="589" y="268"/>
                </a:lnTo>
                <a:lnTo>
                  <a:pt x="592" y="294"/>
                </a:lnTo>
                <a:lnTo>
                  <a:pt x="593" y="308"/>
                </a:lnTo>
                <a:lnTo>
                  <a:pt x="595" y="335"/>
                </a:lnTo>
                <a:lnTo>
                  <a:pt x="595" y="334"/>
                </a:lnTo>
                <a:lnTo>
                  <a:pt x="596" y="348"/>
                </a:lnTo>
                <a:lnTo>
                  <a:pt x="596" y="349"/>
                </a:lnTo>
                <a:lnTo>
                  <a:pt x="597" y="361"/>
                </a:lnTo>
                <a:lnTo>
                  <a:pt x="597" y="360"/>
                </a:lnTo>
                <a:lnTo>
                  <a:pt x="599" y="413"/>
                </a:lnTo>
                <a:lnTo>
                  <a:pt x="599" y="426"/>
                </a:lnTo>
                <a:lnTo>
                  <a:pt x="600" y="439"/>
                </a:lnTo>
                <a:lnTo>
                  <a:pt x="600" y="453"/>
                </a:lnTo>
                <a:lnTo>
                  <a:pt x="601" y="466"/>
                </a:lnTo>
                <a:lnTo>
                  <a:pt x="601" y="492"/>
                </a:lnTo>
                <a:lnTo>
                  <a:pt x="600" y="504"/>
                </a:lnTo>
                <a:lnTo>
                  <a:pt x="600" y="517"/>
                </a:lnTo>
                <a:lnTo>
                  <a:pt x="599" y="530"/>
                </a:lnTo>
                <a:lnTo>
                  <a:pt x="599" y="543"/>
                </a:lnTo>
                <a:lnTo>
                  <a:pt x="599" y="556"/>
                </a:lnTo>
                <a:lnTo>
                  <a:pt x="598" y="569"/>
                </a:lnTo>
                <a:lnTo>
                  <a:pt x="597" y="594"/>
                </a:lnTo>
                <a:lnTo>
                  <a:pt x="597" y="593"/>
                </a:lnTo>
                <a:lnTo>
                  <a:pt x="596" y="607"/>
                </a:lnTo>
                <a:lnTo>
                  <a:pt x="595" y="620"/>
                </a:lnTo>
                <a:lnTo>
                  <a:pt x="595" y="619"/>
                </a:lnTo>
                <a:lnTo>
                  <a:pt x="593" y="644"/>
                </a:lnTo>
                <a:lnTo>
                  <a:pt x="592" y="657"/>
                </a:lnTo>
                <a:lnTo>
                  <a:pt x="589" y="682"/>
                </a:lnTo>
                <a:lnTo>
                  <a:pt x="586" y="707"/>
                </a:lnTo>
                <a:lnTo>
                  <a:pt x="584" y="719"/>
                </a:lnTo>
                <a:lnTo>
                  <a:pt x="579" y="757"/>
                </a:lnTo>
                <a:lnTo>
                  <a:pt x="577" y="770"/>
                </a:lnTo>
                <a:lnTo>
                  <a:pt x="575" y="782"/>
                </a:lnTo>
                <a:lnTo>
                  <a:pt x="570" y="806"/>
                </a:lnTo>
                <a:lnTo>
                  <a:pt x="568" y="818"/>
                </a:lnTo>
                <a:lnTo>
                  <a:pt x="565" y="831"/>
                </a:lnTo>
                <a:lnTo>
                  <a:pt x="563" y="843"/>
                </a:lnTo>
                <a:lnTo>
                  <a:pt x="571" y="841"/>
                </a:lnTo>
                <a:lnTo>
                  <a:pt x="562" y="826"/>
                </a:lnTo>
                <a:lnTo>
                  <a:pt x="553" y="811"/>
                </a:lnTo>
                <a:lnTo>
                  <a:pt x="544" y="797"/>
                </a:lnTo>
                <a:lnTo>
                  <a:pt x="534" y="784"/>
                </a:lnTo>
                <a:lnTo>
                  <a:pt x="525" y="771"/>
                </a:lnTo>
                <a:lnTo>
                  <a:pt x="516" y="759"/>
                </a:lnTo>
                <a:lnTo>
                  <a:pt x="507" y="746"/>
                </a:lnTo>
                <a:lnTo>
                  <a:pt x="506" y="746"/>
                </a:lnTo>
                <a:lnTo>
                  <a:pt x="488" y="723"/>
                </a:lnTo>
                <a:lnTo>
                  <a:pt x="478" y="712"/>
                </a:lnTo>
                <a:lnTo>
                  <a:pt x="460" y="692"/>
                </a:lnTo>
                <a:lnTo>
                  <a:pt x="452" y="682"/>
                </a:lnTo>
                <a:lnTo>
                  <a:pt x="443" y="673"/>
                </a:lnTo>
                <a:lnTo>
                  <a:pt x="434" y="665"/>
                </a:lnTo>
                <a:lnTo>
                  <a:pt x="416" y="649"/>
                </a:lnTo>
                <a:lnTo>
                  <a:pt x="415" y="649"/>
                </a:lnTo>
                <a:lnTo>
                  <a:pt x="406" y="642"/>
                </a:lnTo>
                <a:lnTo>
                  <a:pt x="406" y="641"/>
                </a:lnTo>
                <a:lnTo>
                  <a:pt x="397" y="635"/>
                </a:lnTo>
                <a:lnTo>
                  <a:pt x="388" y="629"/>
                </a:lnTo>
                <a:lnTo>
                  <a:pt x="370" y="619"/>
                </a:lnTo>
                <a:lnTo>
                  <a:pt x="369" y="619"/>
                </a:lnTo>
                <a:lnTo>
                  <a:pt x="360" y="614"/>
                </a:lnTo>
                <a:lnTo>
                  <a:pt x="352" y="610"/>
                </a:lnTo>
                <a:lnTo>
                  <a:pt x="344" y="605"/>
                </a:lnTo>
                <a:lnTo>
                  <a:pt x="343" y="605"/>
                </a:lnTo>
                <a:lnTo>
                  <a:pt x="325" y="599"/>
                </a:lnTo>
                <a:lnTo>
                  <a:pt x="307" y="594"/>
                </a:lnTo>
                <a:lnTo>
                  <a:pt x="298" y="593"/>
                </a:lnTo>
                <a:lnTo>
                  <a:pt x="289" y="592"/>
                </a:lnTo>
                <a:lnTo>
                  <a:pt x="280" y="591"/>
                </a:lnTo>
                <a:lnTo>
                  <a:pt x="262" y="591"/>
                </a:lnTo>
                <a:lnTo>
                  <a:pt x="245" y="593"/>
                </a:lnTo>
                <a:lnTo>
                  <a:pt x="236" y="595"/>
                </a:lnTo>
                <a:lnTo>
                  <a:pt x="227" y="597"/>
                </a:lnTo>
                <a:lnTo>
                  <a:pt x="218" y="600"/>
                </a:lnTo>
                <a:lnTo>
                  <a:pt x="209" y="603"/>
                </a:lnTo>
                <a:lnTo>
                  <a:pt x="209" y="604"/>
                </a:lnTo>
                <a:lnTo>
                  <a:pt x="200" y="607"/>
                </a:lnTo>
                <a:lnTo>
                  <a:pt x="191" y="611"/>
                </a:lnTo>
                <a:lnTo>
                  <a:pt x="183" y="616"/>
                </a:lnTo>
                <a:lnTo>
                  <a:pt x="174" y="620"/>
                </a:lnTo>
                <a:lnTo>
                  <a:pt x="173" y="620"/>
                </a:lnTo>
                <a:lnTo>
                  <a:pt x="165" y="626"/>
                </a:lnTo>
                <a:lnTo>
                  <a:pt x="156" y="632"/>
                </a:lnTo>
                <a:lnTo>
                  <a:pt x="148" y="639"/>
                </a:lnTo>
                <a:lnTo>
                  <a:pt x="140" y="644"/>
                </a:lnTo>
                <a:lnTo>
                  <a:pt x="139" y="645"/>
                </a:lnTo>
                <a:lnTo>
                  <a:pt x="131" y="653"/>
                </a:lnTo>
                <a:lnTo>
                  <a:pt x="122" y="660"/>
                </a:lnTo>
                <a:lnTo>
                  <a:pt x="113" y="668"/>
                </a:lnTo>
                <a:lnTo>
                  <a:pt x="97" y="686"/>
                </a:lnTo>
                <a:lnTo>
                  <a:pt x="88" y="696"/>
                </a:lnTo>
                <a:lnTo>
                  <a:pt x="71" y="717"/>
                </a:lnTo>
                <a:lnTo>
                  <a:pt x="70" y="717"/>
                </a:lnTo>
                <a:lnTo>
                  <a:pt x="53" y="740"/>
                </a:lnTo>
                <a:lnTo>
                  <a:pt x="46" y="752"/>
                </a:lnTo>
                <a:lnTo>
                  <a:pt x="29" y="777"/>
                </a:lnTo>
                <a:lnTo>
                  <a:pt x="21" y="789"/>
                </a:lnTo>
                <a:lnTo>
                  <a:pt x="12" y="803"/>
                </a:lnTo>
                <a:lnTo>
                  <a:pt x="4" y="817"/>
                </a:lnTo>
                <a:lnTo>
                  <a:pt x="12" y="819"/>
                </a:lnTo>
                <a:lnTo>
                  <a:pt x="4" y="832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>
            <a:off x="4051300" y="1400175"/>
            <a:ext cx="101600" cy="1290638"/>
          </a:xfrm>
          <a:custGeom>
            <a:avLst/>
            <a:gdLst>
              <a:gd name="T0" fmla="*/ 2147483647 w 64"/>
              <a:gd name="T1" fmla="*/ 2147483647 h 813"/>
              <a:gd name="T2" fmla="*/ 2147483647 w 64"/>
              <a:gd name="T3" fmla="*/ 2147483647 h 813"/>
              <a:gd name="T4" fmla="*/ 2147483647 w 64"/>
              <a:gd name="T5" fmla="*/ 2147483647 h 813"/>
              <a:gd name="T6" fmla="*/ 2147483647 w 64"/>
              <a:gd name="T7" fmla="*/ 2147483647 h 813"/>
              <a:gd name="T8" fmla="*/ 2147483647 w 64"/>
              <a:gd name="T9" fmla="*/ 2147483647 h 813"/>
              <a:gd name="T10" fmla="*/ 2147483647 w 64"/>
              <a:gd name="T11" fmla="*/ 2147483647 h 813"/>
              <a:gd name="T12" fmla="*/ 2147483647 w 64"/>
              <a:gd name="T13" fmla="*/ 2147483647 h 813"/>
              <a:gd name="T14" fmla="*/ 2147483647 w 64"/>
              <a:gd name="T15" fmla="*/ 2147483647 h 813"/>
              <a:gd name="T16" fmla="*/ 2147483647 w 64"/>
              <a:gd name="T17" fmla="*/ 2147483647 h 813"/>
              <a:gd name="T18" fmla="*/ 2147483647 w 64"/>
              <a:gd name="T19" fmla="*/ 2147483647 h 813"/>
              <a:gd name="T20" fmla="*/ 2147483647 w 64"/>
              <a:gd name="T21" fmla="*/ 2147483647 h 813"/>
              <a:gd name="T22" fmla="*/ 2147483647 w 64"/>
              <a:gd name="T23" fmla="*/ 2147483647 h 813"/>
              <a:gd name="T24" fmla="*/ 2147483647 w 64"/>
              <a:gd name="T25" fmla="*/ 2147483647 h 813"/>
              <a:gd name="T26" fmla="*/ 2147483647 w 64"/>
              <a:gd name="T27" fmla="*/ 2147483647 h 813"/>
              <a:gd name="T28" fmla="*/ 2147483647 w 64"/>
              <a:gd name="T29" fmla="*/ 2147483647 h 813"/>
              <a:gd name="T30" fmla="*/ 2147483647 w 64"/>
              <a:gd name="T31" fmla="*/ 2147483647 h 813"/>
              <a:gd name="T32" fmla="*/ 2147483647 w 64"/>
              <a:gd name="T33" fmla="*/ 2147483647 h 813"/>
              <a:gd name="T34" fmla="*/ 2147483647 w 64"/>
              <a:gd name="T35" fmla="*/ 2147483647 h 813"/>
              <a:gd name="T36" fmla="*/ 2147483647 w 64"/>
              <a:gd name="T37" fmla="*/ 2147483647 h 813"/>
              <a:gd name="T38" fmla="*/ 2147483647 w 64"/>
              <a:gd name="T39" fmla="*/ 2147483647 h 813"/>
              <a:gd name="T40" fmla="*/ 2147483647 w 64"/>
              <a:gd name="T41" fmla="*/ 2147483647 h 813"/>
              <a:gd name="T42" fmla="*/ 2147483647 w 64"/>
              <a:gd name="T43" fmla="*/ 2147483647 h 813"/>
              <a:gd name="T44" fmla="*/ 2147483647 w 64"/>
              <a:gd name="T45" fmla="*/ 2147483647 h 813"/>
              <a:gd name="T46" fmla="*/ 2147483647 w 64"/>
              <a:gd name="T47" fmla="*/ 2147483647 h 813"/>
              <a:gd name="T48" fmla="*/ 2147483647 w 64"/>
              <a:gd name="T49" fmla="*/ 2147483647 h 813"/>
              <a:gd name="T50" fmla="*/ 2147483647 w 64"/>
              <a:gd name="T51" fmla="*/ 2147483647 h 813"/>
              <a:gd name="T52" fmla="*/ 2147483647 w 64"/>
              <a:gd name="T53" fmla="*/ 2147483647 h 813"/>
              <a:gd name="T54" fmla="*/ 2147483647 w 64"/>
              <a:gd name="T55" fmla="*/ 2147483647 h 813"/>
              <a:gd name="T56" fmla="*/ 2147483647 w 64"/>
              <a:gd name="T57" fmla="*/ 2147483647 h 813"/>
              <a:gd name="T58" fmla="*/ 0 w 64"/>
              <a:gd name="T59" fmla="*/ 2147483647 h 813"/>
              <a:gd name="T60" fmla="*/ 0 w 64"/>
              <a:gd name="T61" fmla="*/ 2147483647 h 813"/>
              <a:gd name="T62" fmla="*/ 2147483647 w 64"/>
              <a:gd name="T63" fmla="*/ 2147483647 h 813"/>
              <a:gd name="T64" fmla="*/ 2147483647 w 64"/>
              <a:gd name="T65" fmla="*/ 2147483647 h 813"/>
              <a:gd name="T66" fmla="*/ 2147483647 w 64"/>
              <a:gd name="T67" fmla="*/ 2147483647 h 813"/>
              <a:gd name="T68" fmla="*/ 2147483647 w 64"/>
              <a:gd name="T69" fmla="*/ 2147483647 h 813"/>
              <a:gd name="T70" fmla="*/ 2147483647 w 64"/>
              <a:gd name="T71" fmla="*/ 2147483647 h 813"/>
              <a:gd name="T72" fmla="*/ 2147483647 w 64"/>
              <a:gd name="T73" fmla="*/ 2147483647 h 813"/>
              <a:gd name="T74" fmla="*/ 2147483647 w 64"/>
              <a:gd name="T75" fmla="*/ 2147483647 h 813"/>
              <a:gd name="T76" fmla="*/ 2147483647 w 64"/>
              <a:gd name="T77" fmla="*/ 2147483647 h 813"/>
              <a:gd name="T78" fmla="*/ 2147483647 w 64"/>
              <a:gd name="T79" fmla="*/ 2147483647 h 81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"/>
              <a:gd name="T121" fmla="*/ 0 h 813"/>
              <a:gd name="T122" fmla="*/ 64 w 64"/>
              <a:gd name="T123" fmla="*/ 813 h 81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" h="813">
                <a:moveTo>
                  <a:pt x="33" y="812"/>
                </a:moveTo>
                <a:lnTo>
                  <a:pt x="35" y="812"/>
                </a:lnTo>
                <a:lnTo>
                  <a:pt x="37" y="810"/>
                </a:lnTo>
                <a:lnTo>
                  <a:pt x="38" y="807"/>
                </a:lnTo>
                <a:lnTo>
                  <a:pt x="39" y="804"/>
                </a:lnTo>
                <a:lnTo>
                  <a:pt x="41" y="800"/>
                </a:lnTo>
                <a:lnTo>
                  <a:pt x="42" y="794"/>
                </a:lnTo>
                <a:lnTo>
                  <a:pt x="44" y="788"/>
                </a:lnTo>
                <a:lnTo>
                  <a:pt x="45" y="780"/>
                </a:lnTo>
                <a:lnTo>
                  <a:pt x="47" y="763"/>
                </a:lnTo>
                <a:lnTo>
                  <a:pt x="50" y="743"/>
                </a:lnTo>
                <a:lnTo>
                  <a:pt x="53" y="719"/>
                </a:lnTo>
                <a:lnTo>
                  <a:pt x="55" y="694"/>
                </a:lnTo>
                <a:lnTo>
                  <a:pt x="58" y="664"/>
                </a:lnTo>
                <a:lnTo>
                  <a:pt x="58" y="633"/>
                </a:lnTo>
                <a:lnTo>
                  <a:pt x="60" y="600"/>
                </a:lnTo>
                <a:lnTo>
                  <a:pt x="61" y="564"/>
                </a:lnTo>
                <a:lnTo>
                  <a:pt x="62" y="526"/>
                </a:lnTo>
                <a:lnTo>
                  <a:pt x="63" y="487"/>
                </a:lnTo>
                <a:lnTo>
                  <a:pt x="63" y="448"/>
                </a:lnTo>
                <a:lnTo>
                  <a:pt x="63" y="406"/>
                </a:lnTo>
                <a:lnTo>
                  <a:pt x="63" y="364"/>
                </a:lnTo>
                <a:lnTo>
                  <a:pt x="62" y="325"/>
                </a:lnTo>
                <a:lnTo>
                  <a:pt x="61" y="286"/>
                </a:lnTo>
                <a:lnTo>
                  <a:pt x="60" y="248"/>
                </a:lnTo>
                <a:lnTo>
                  <a:pt x="58" y="212"/>
                </a:lnTo>
                <a:lnTo>
                  <a:pt x="58" y="180"/>
                </a:lnTo>
                <a:lnTo>
                  <a:pt x="55" y="148"/>
                </a:lnTo>
                <a:lnTo>
                  <a:pt x="53" y="119"/>
                </a:lnTo>
                <a:lnTo>
                  <a:pt x="50" y="93"/>
                </a:lnTo>
                <a:lnTo>
                  <a:pt x="47" y="69"/>
                </a:lnTo>
                <a:lnTo>
                  <a:pt x="45" y="50"/>
                </a:lnTo>
                <a:lnTo>
                  <a:pt x="42" y="32"/>
                </a:lnTo>
                <a:lnTo>
                  <a:pt x="41" y="25"/>
                </a:lnTo>
                <a:lnTo>
                  <a:pt x="39" y="19"/>
                </a:lnTo>
                <a:lnTo>
                  <a:pt x="38" y="13"/>
                </a:lnTo>
                <a:lnTo>
                  <a:pt x="37" y="9"/>
                </a:lnTo>
                <a:lnTo>
                  <a:pt x="35" y="5"/>
                </a:lnTo>
                <a:lnTo>
                  <a:pt x="33" y="3"/>
                </a:lnTo>
                <a:lnTo>
                  <a:pt x="31" y="1"/>
                </a:lnTo>
                <a:lnTo>
                  <a:pt x="30" y="0"/>
                </a:lnTo>
                <a:lnTo>
                  <a:pt x="28" y="1"/>
                </a:lnTo>
                <a:lnTo>
                  <a:pt x="26" y="3"/>
                </a:lnTo>
                <a:lnTo>
                  <a:pt x="25" y="5"/>
                </a:lnTo>
                <a:lnTo>
                  <a:pt x="23" y="9"/>
                </a:lnTo>
                <a:lnTo>
                  <a:pt x="22" y="13"/>
                </a:lnTo>
                <a:lnTo>
                  <a:pt x="20" y="19"/>
                </a:lnTo>
                <a:lnTo>
                  <a:pt x="19" y="25"/>
                </a:lnTo>
                <a:lnTo>
                  <a:pt x="17" y="33"/>
                </a:lnTo>
                <a:lnTo>
                  <a:pt x="15" y="50"/>
                </a:lnTo>
                <a:lnTo>
                  <a:pt x="12" y="69"/>
                </a:lnTo>
                <a:lnTo>
                  <a:pt x="10" y="93"/>
                </a:lnTo>
                <a:lnTo>
                  <a:pt x="8" y="120"/>
                </a:lnTo>
                <a:lnTo>
                  <a:pt x="5" y="148"/>
                </a:lnTo>
                <a:lnTo>
                  <a:pt x="4" y="180"/>
                </a:lnTo>
                <a:lnTo>
                  <a:pt x="3" y="212"/>
                </a:lnTo>
                <a:lnTo>
                  <a:pt x="1" y="248"/>
                </a:lnTo>
                <a:lnTo>
                  <a:pt x="1" y="286"/>
                </a:lnTo>
                <a:lnTo>
                  <a:pt x="0" y="325"/>
                </a:lnTo>
                <a:lnTo>
                  <a:pt x="0" y="365"/>
                </a:lnTo>
                <a:lnTo>
                  <a:pt x="0" y="407"/>
                </a:lnTo>
                <a:lnTo>
                  <a:pt x="0" y="449"/>
                </a:lnTo>
                <a:lnTo>
                  <a:pt x="1" y="488"/>
                </a:lnTo>
                <a:lnTo>
                  <a:pt x="1" y="527"/>
                </a:lnTo>
                <a:lnTo>
                  <a:pt x="3" y="565"/>
                </a:lnTo>
                <a:lnTo>
                  <a:pt x="4" y="600"/>
                </a:lnTo>
                <a:lnTo>
                  <a:pt x="5" y="633"/>
                </a:lnTo>
                <a:lnTo>
                  <a:pt x="8" y="665"/>
                </a:lnTo>
                <a:lnTo>
                  <a:pt x="10" y="694"/>
                </a:lnTo>
                <a:lnTo>
                  <a:pt x="12" y="720"/>
                </a:lnTo>
                <a:lnTo>
                  <a:pt x="15" y="743"/>
                </a:lnTo>
                <a:lnTo>
                  <a:pt x="17" y="763"/>
                </a:lnTo>
                <a:lnTo>
                  <a:pt x="20" y="780"/>
                </a:lnTo>
                <a:lnTo>
                  <a:pt x="22" y="788"/>
                </a:lnTo>
                <a:lnTo>
                  <a:pt x="24" y="794"/>
                </a:lnTo>
                <a:lnTo>
                  <a:pt x="25" y="800"/>
                </a:lnTo>
                <a:lnTo>
                  <a:pt x="26" y="804"/>
                </a:lnTo>
                <a:lnTo>
                  <a:pt x="28" y="807"/>
                </a:lnTo>
                <a:lnTo>
                  <a:pt x="30" y="810"/>
                </a:lnTo>
                <a:lnTo>
                  <a:pt x="31" y="812"/>
                </a:lnTo>
                <a:lnTo>
                  <a:pt x="33" y="812"/>
                </a:lnTo>
              </a:path>
            </a:pathLst>
          </a:custGeom>
          <a:solidFill>
            <a:srgbClr val="FFC08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75" name="Freeform 15"/>
          <p:cNvSpPr>
            <a:spLocks/>
          </p:cNvSpPr>
          <p:nvPr/>
        </p:nvSpPr>
        <p:spPr bwMode="auto">
          <a:xfrm>
            <a:off x="4043363" y="1393825"/>
            <a:ext cx="115887" cy="1303338"/>
          </a:xfrm>
          <a:custGeom>
            <a:avLst/>
            <a:gdLst>
              <a:gd name="T0" fmla="*/ 2147483647 w 73"/>
              <a:gd name="T1" fmla="*/ 2147483647 h 821"/>
              <a:gd name="T2" fmla="*/ 2147483647 w 73"/>
              <a:gd name="T3" fmla="*/ 2147483647 h 821"/>
              <a:gd name="T4" fmla="*/ 2147483647 w 73"/>
              <a:gd name="T5" fmla="*/ 2147483647 h 821"/>
              <a:gd name="T6" fmla="*/ 2147483647 w 73"/>
              <a:gd name="T7" fmla="*/ 2147483647 h 821"/>
              <a:gd name="T8" fmla="*/ 2147483647 w 73"/>
              <a:gd name="T9" fmla="*/ 2147483647 h 821"/>
              <a:gd name="T10" fmla="*/ 2147483647 w 73"/>
              <a:gd name="T11" fmla="*/ 2147483647 h 821"/>
              <a:gd name="T12" fmla="*/ 2147483647 w 73"/>
              <a:gd name="T13" fmla="*/ 2147483647 h 821"/>
              <a:gd name="T14" fmla="*/ 2147483647 w 73"/>
              <a:gd name="T15" fmla="*/ 2147483647 h 821"/>
              <a:gd name="T16" fmla="*/ 2147483647 w 73"/>
              <a:gd name="T17" fmla="*/ 2147483647 h 821"/>
              <a:gd name="T18" fmla="*/ 2147483647 w 73"/>
              <a:gd name="T19" fmla="*/ 2147483647 h 821"/>
              <a:gd name="T20" fmla="*/ 2147483647 w 73"/>
              <a:gd name="T21" fmla="*/ 2147483647 h 821"/>
              <a:gd name="T22" fmla="*/ 2147483647 w 73"/>
              <a:gd name="T23" fmla="*/ 2147483647 h 821"/>
              <a:gd name="T24" fmla="*/ 2147483647 w 73"/>
              <a:gd name="T25" fmla="*/ 2147483647 h 821"/>
              <a:gd name="T26" fmla="*/ 2147483647 w 73"/>
              <a:gd name="T27" fmla="*/ 2147483647 h 821"/>
              <a:gd name="T28" fmla="*/ 2147483647 w 73"/>
              <a:gd name="T29" fmla="*/ 2147483647 h 821"/>
              <a:gd name="T30" fmla="*/ 2147483647 w 73"/>
              <a:gd name="T31" fmla="*/ 2147483647 h 821"/>
              <a:gd name="T32" fmla="*/ 2147483647 w 73"/>
              <a:gd name="T33" fmla="*/ 2147483647 h 821"/>
              <a:gd name="T34" fmla="*/ 2147483647 w 73"/>
              <a:gd name="T35" fmla="*/ 2147483647 h 821"/>
              <a:gd name="T36" fmla="*/ 2147483647 w 73"/>
              <a:gd name="T37" fmla="*/ 2147483647 h 821"/>
              <a:gd name="T38" fmla="*/ 0 w 73"/>
              <a:gd name="T39" fmla="*/ 2147483647 h 821"/>
              <a:gd name="T40" fmla="*/ 2147483647 w 73"/>
              <a:gd name="T41" fmla="*/ 2147483647 h 821"/>
              <a:gd name="T42" fmla="*/ 2147483647 w 73"/>
              <a:gd name="T43" fmla="*/ 2147483647 h 821"/>
              <a:gd name="T44" fmla="*/ 2147483647 w 73"/>
              <a:gd name="T45" fmla="*/ 2147483647 h 821"/>
              <a:gd name="T46" fmla="*/ 2147483647 w 73"/>
              <a:gd name="T47" fmla="*/ 2147483647 h 821"/>
              <a:gd name="T48" fmla="*/ 2147483647 w 73"/>
              <a:gd name="T49" fmla="*/ 2147483647 h 821"/>
              <a:gd name="T50" fmla="*/ 2147483647 w 73"/>
              <a:gd name="T51" fmla="*/ 2147483647 h 821"/>
              <a:gd name="T52" fmla="*/ 2147483647 w 73"/>
              <a:gd name="T53" fmla="*/ 2147483647 h 821"/>
              <a:gd name="T54" fmla="*/ 2147483647 w 73"/>
              <a:gd name="T55" fmla="*/ 2147483647 h 821"/>
              <a:gd name="T56" fmla="*/ 2147483647 w 73"/>
              <a:gd name="T57" fmla="*/ 2147483647 h 821"/>
              <a:gd name="T58" fmla="*/ 2147483647 w 73"/>
              <a:gd name="T59" fmla="*/ 2147483647 h 821"/>
              <a:gd name="T60" fmla="*/ 2147483647 w 73"/>
              <a:gd name="T61" fmla="*/ 2147483647 h 821"/>
              <a:gd name="T62" fmla="*/ 2147483647 w 73"/>
              <a:gd name="T63" fmla="*/ 2147483647 h 821"/>
              <a:gd name="T64" fmla="*/ 2147483647 w 73"/>
              <a:gd name="T65" fmla="*/ 2147483647 h 821"/>
              <a:gd name="T66" fmla="*/ 2147483647 w 73"/>
              <a:gd name="T67" fmla="*/ 2147483647 h 821"/>
              <a:gd name="T68" fmla="*/ 2147483647 w 73"/>
              <a:gd name="T69" fmla="*/ 2147483647 h 821"/>
              <a:gd name="T70" fmla="*/ 2147483647 w 73"/>
              <a:gd name="T71" fmla="*/ 2147483647 h 821"/>
              <a:gd name="T72" fmla="*/ 2147483647 w 73"/>
              <a:gd name="T73" fmla="*/ 2147483647 h 821"/>
              <a:gd name="T74" fmla="*/ 2147483647 w 73"/>
              <a:gd name="T75" fmla="*/ 2147483647 h 821"/>
              <a:gd name="T76" fmla="*/ 2147483647 w 73"/>
              <a:gd name="T77" fmla="*/ 2147483647 h 821"/>
              <a:gd name="T78" fmla="*/ 2147483647 w 73"/>
              <a:gd name="T79" fmla="*/ 2147483647 h 821"/>
              <a:gd name="T80" fmla="*/ 2147483647 w 73"/>
              <a:gd name="T81" fmla="*/ 2147483647 h 821"/>
              <a:gd name="T82" fmla="*/ 2147483647 w 73"/>
              <a:gd name="T83" fmla="*/ 2147483647 h 821"/>
              <a:gd name="T84" fmla="*/ 2147483647 w 73"/>
              <a:gd name="T85" fmla="*/ 2147483647 h 821"/>
              <a:gd name="T86" fmla="*/ 2147483647 w 73"/>
              <a:gd name="T87" fmla="*/ 2147483647 h 821"/>
              <a:gd name="T88" fmla="*/ 2147483647 w 73"/>
              <a:gd name="T89" fmla="*/ 2147483647 h 821"/>
              <a:gd name="T90" fmla="*/ 2147483647 w 73"/>
              <a:gd name="T91" fmla="*/ 2147483647 h 821"/>
              <a:gd name="T92" fmla="*/ 2147483647 w 73"/>
              <a:gd name="T93" fmla="*/ 2147483647 h 821"/>
              <a:gd name="T94" fmla="*/ 2147483647 w 73"/>
              <a:gd name="T95" fmla="*/ 2147483647 h 821"/>
              <a:gd name="T96" fmla="*/ 2147483647 w 73"/>
              <a:gd name="T97" fmla="*/ 2147483647 h 821"/>
              <a:gd name="T98" fmla="*/ 2147483647 w 73"/>
              <a:gd name="T99" fmla="*/ 2147483647 h 821"/>
              <a:gd name="T100" fmla="*/ 2147483647 w 73"/>
              <a:gd name="T101" fmla="*/ 2147483647 h 821"/>
              <a:gd name="T102" fmla="*/ 2147483647 w 73"/>
              <a:gd name="T103" fmla="*/ 2147483647 h 8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3"/>
              <a:gd name="T157" fmla="*/ 0 h 821"/>
              <a:gd name="T158" fmla="*/ 73 w 73"/>
              <a:gd name="T159" fmla="*/ 821 h 82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3" h="821">
                <a:moveTo>
                  <a:pt x="39" y="820"/>
                </a:moveTo>
                <a:lnTo>
                  <a:pt x="42" y="819"/>
                </a:lnTo>
                <a:lnTo>
                  <a:pt x="44" y="817"/>
                </a:lnTo>
                <a:lnTo>
                  <a:pt x="46" y="813"/>
                </a:lnTo>
                <a:lnTo>
                  <a:pt x="48" y="809"/>
                </a:lnTo>
                <a:lnTo>
                  <a:pt x="50" y="804"/>
                </a:lnTo>
                <a:lnTo>
                  <a:pt x="52" y="799"/>
                </a:lnTo>
                <a:lnTo>
                  <a:pt x="53" y="792"/>
                </a:lnTo>
                <a:lnTo>
                  <a:pt x="54" y="784"/>
                </a:lnTo>
                <a:lnTo>
                  <a:pt x="55" y="776"/>
                </a:lnTo>
                <a:lnTo>
                  <a:pt x="57" y="767"/>
                </a:lnTo>
                <a:lnTo>
                  <a:pt x="58" y="757"/>
                </a:lnTo>
                <a:lnTo>
                  <a:pt x="60" y="747"/>
                </a:lnTo>
                <a:lnTo>
                  <a:pt x="61" y="736"/>
                </a:lnTo>
                <a:lnTo>
                  <a:pt x="62" y="724"/>
                </a:lnTo>
                <a:lnTo>
                  <a:pt x="63" y="711"/>
                </a:lnTo>
                <a:lnTo>
                  <a:pt x="66" y="684"/>
                </a:lnTo>
                <a:lnTo>
                  <a:pt x="66" y="668"/>
                </a:lnTo>
                <a:lnTo>
                  <a:pt x="66" y="653"/>
                </a:lnTo>
                <a:lnTo>
                  <a:pt x="68" y="636"/>
                </a:lnTo>
                <a:lnTo>
                  <a:pt x="68" y="620"/>
                </a:lnTo>
                <a:lnTo>
                  <a:pt x="69" y="586"/>
                </a:lnTo>
                <a:lnTo>
                  <a:pt x="71" y="568"/>
                </a:lnTo>
                <a:lnTo>
                  <a:pt x="71" y="550"/>
                </a:lnTo>
                <a:lnTo>
                  <a:pt x="72" y="511"/>
                </a:lnTo>
                <a:lnTo>
                  <a:pt x="72" y="491"/>
                </a:lnTo>
                <a:lnTo>
                  <a:pt x="72" y="472"/>
                </a:lnTo>
                <a:lnTo>
                  <a:pt x="72" y="389"/>
                </a:lnTo>
                <a:lnTo>
                  <a:pt x="72" y="368"/>
                </a:lnTo>
                <a:lnTo>
                  <a:pt x="72" y="348"/>
                </a:lnTo>
                <a:lnTo>
                  <a:pt x="70" y="289"/>
                </a:lnTo>
                <a:lnTo>
                  <a:pt x="69" y="252"/>
                </a:lnTo>
                <a:lnTo>
                  <a:pt x="68" y="216"/>
                </a:lnTo>
                <a:lnTo>
                  <a:pt x="66" y="183"/>
                </a:lnTo>
                <a:lnTo>
                  <a:pt x="66" y="168"/>
                </a:lnTo>
                <a:lnTo>
                  <a:pt x="64" y="151"/>
                </a:lnTo>
                <a:lnTo>
                  <a:pt x="63" y="136"/>
                </a:lnTo>
                <a:lnTo>
                  <a:pt x="61" y="109"/>
                </a:lnTo>
                <a:lnTo>
                  <a:pt x="60" y="96"/>
                </a:lnTo>
                <a:lnTo>
                  <a:pt x="58" y="84"/>
                </a:lnTo>
                <a:lnTo>
                  <a:pt x="57" y="73"/>
                </a:lnTo>
                <a:lnTo>
                  <a:pt x="55" y="63"/>
                </a:lnTo>
                <a:lnTo>
                  <a:pt x="54" y="53"/>
                </a:lnTo>
                <a:lnTo>
                  <a:pt x="53" y="44"/>
                </a:lnTo>
                <a:lnTo>
                  <a:pt x="52" y="36"/>
                </a:lnTo>
                <a:lnTo>
                  <a:pt x="50" y="28"/>
                </a:lnTo>
                <a:lnTo>
                  <a:pt x="48" y="21"/>
                </a:lnTo>
                <a:lnTo>
                  <a:pt x="46" y="16"/>
                </a:lnTo>
                <a:lnTo>
                  <a:pt x="45" y="11"/>
                </a:lnTo>
                <a:lnTo>
                  <a:pt x="43" y="8"/>
                </a:lnTo>
                <a:lnTo>
                  <a:pt x="41" y="3"/>
                </a:lnTo>
                <a:lnTo>
                  <a:pt x="38" y="1"/>
                </a:lnTo>
                <a:lnTo>
                  <a:pt x="36" y="0"/>
                </a:lnTo>
                <a:lnTo>
                  <a:pt x="33" y="0"/>
                </a:lnTo>
                <a:lnTo>
                  <a:pt x="31" y="1"/>
                </a:lnTo>
                <a:lnTo>
                  <a:pt x="29" y="3"/>
                </a:lnTo>
                <a:lnTo>
                  <a:pt x="27" y="8"/>
                </a:lnTo>
                <a:lnTo>
                  <a:pt x="25" y="11"/>
                </a:lnTo>
                <a:lnTo>
                  <a:pt x="22" y="16"/>
                </a:lnTo>
                <a:lnTo>
                  <a:pt x="21" y="21"/>
                </a:lnTo>
                <a:lnTo>
                  <a:pt x="19" y="28"/>
                </a:lnTo>
                <a:lnTo>
                  <a:pt x="18" y="36"/>
                </a:lnTo>
                <a:lnTo>
                  <a:pt x="17" y="44"/>
                </a:lnTo>
                <a:lnTo>
                  <a:pt x="16" y="53"/>
                </a:lnTo>
                <a:lnTo>
                  <a:pt x="14" y="63"/>
                </a:lnTo>
                <a:lnTo>
                  <a:pt x="13" y="73"/>
                </a:lnTo>
                <a:lnTo>
                  <a:pt x="12" y="84"/>
                </a:lnTo>
                <a:lnTo>
                  <a:pt x="10" y="96"/>
                </a:lnTo>
                <a:lnTo>
                  <a:pt x="9" y="110"/>
                </a:lnTo>
                <a:lnTo>
                  <a:pt x="8" y="123"/>
                </a:lnTo>
                <a:lnTo>
                  <a:pt x="7" y="137"/>
                </a:lnTo>
                <a:lnTo>
                  <a:pt x="6" y="168"/>
                </a:lnTo>
                <a:lnTo>
                  <a:pt x="5" y="184"/>
                </a:lnTo>
                <a:lnTo>
                  <a:pt x="4" y="201"/>
                </a:lnTo>
                <a:lnTo>
                  <a:pt x="3" y="216"/>
                </a:lnTo>
                <a:lnTo>
                  <a:pt x="2" y="252"/>
                </a:lnTo>
                <a:lnTo>
                  <a:pt x="1" y="290"/>
                </a:lnTo>
                <a:lnTo>
                  <a:pt x="1" y="309"/>
                </a:lnTo>
                <a:lnTo>
                  <a:pt x="0" y="329"/>
                </a:lnTo>
                <a:lnTo>
                  <a:pt x="0" y="452"/>
                </a:lnTo>
                <a:lnTo>
                  <a:pt x="1" y="472"/>
                </a:lnTo>
                <a:lnTo>
                  <a:pt x="1" y="492"/>
                </a:lnTo>
                <a:lnTo>
                  <a:pt x="2" y="512"/>
                </a:lnTo>
                <a:lnTo>
                  <a:pt x="3" y="569"/>
                </a:lnTo>
                <a:lnTo>
                  <a:pt x="4" y="587"/>
                </a:lnTo>
                <a:lnTo>
                  <a:pt x="5" y="604"/>
                </a:lnTo>
                <a:lnTo>
                  <a:pt x="6" y="621"/>
                </a:lnTo>
                <a:lnTo>
                  <a:pt x="7" y="654"/>
                </a:lnTo>
                <a:lnTo>
                  <a:pt x="10" y="684"/>
                </a:lnTo>
                <a:lnTo>
                  <a:pt x="11" y="698"/>
                </a:lnTo>
                <a:lnTo>
                  <a:pt x="13" y="725"/>
                </a:lnTo>
                <a:lnTo>
                  <a:pt x="14" y="737"/>
                </a:lnTo>
                <a:lnTo>
                  <a:pt x="16" y="748"/>
                </a:lnTo>
                <a:lnTo>
                  <a:pt x="17" y="757"/>
                </a:lnTo>
                <a:lnTo>
                  <a:pt x="18" y="767"/>
                </a:lnTo>
                <a:lnTo>
                  <a:pt x="19" y="776"/>
                </a:lnTo>
                <a:lnTo>
                  <a:pt x="23" y="792"/>
                </a:lnTo>
                <a:lnTo>
                  <a:pt x="24" y="799"/>
                </a:lnTo>
                <a:lnTo>
                  <a:pt x="26" y="804"/>
                </a:lnTo>
                <a:lnTo>
                  <a:pt x="28" y="810"/>
                </a:lnTo>
                <a:lnTo>
                  <a:pt x="30" y="814"/>
                </a:lnTo>
                <a:lnTo>
                  <a:pt x="32" y="817"/>
                </a:lnTo>
                <a:lnTo>
                  <a:pt x="34" y="819"/>
                </a:lnTo>
                <a:lnTo>
                  <a:pt x="37" y="820"/>
                </a:lnTo>
                <a:lnTo>
                  <a:pt x="39" y="820"/>
                </a:lnTo>
                <a:lnTo>
                  <a:pt x="37" y="812"/>
                </a:lnTo>
                <a:lnTo>
                  <a:pt x="39" y="812"/>
                </a:lnTo>
                <a:lnTo>
                  <a:pt x="38" y="811"/>
                </a:lnTo>
                <a:lnTo>
                  <a:pt x="36" y="809"/>
                </a:lnTo>
                <a:lnTo>
                  <a:pt x="35" y="806"/>
                </a:lnTo>
                <a:lnTo>
                  <a:pt x="33" y="802"/>
                </a:lnTo>
                <a:lnTo>
                  <a:pt x="32" y="796"/>
                </a:lnTo>
                <a:lnTo>
                  <a:pt x="30" y="791"/>
                </a:lnTo>
                <a:lnTo>
                  <a:pt x="28" y="775"/>
                </a:lnTo>
                <a:lnTo>
                  <a:pt x="27" y="766"/>
                </a:lnTo>
                <a:lnTo>
                  <a:pt x="25" y="756"/>
                </a:lnTo>
                <a:lnTo>
                  <a:pt x="24" y="747"/>
                </a:lnTo>
                <a:lnTo>
                  <a:pt x="22" y="735"/>
                </a:lnTo>
                <a:lnTo>
                  <a:pt x="21" y="723"/>
                </a:lnTo>
                <a:lnTo>
                  <a:pt x="18" y="697"/>
                </a:lnTo>
                <a:lnTo>
                  <a:pt x="18" y="683"/>
                </a:lnTo>
                <a:lnTo>
                  <a:pt x="16" y="653"/>
                </a:lnTo>
                <a:lnTo>
                  <a:pt x="13" y="621"/>
                </a:lnTo>
                <a:lnTo>
                  <a:pt x="13" y="604"/>
                </a:lnTo>
                <a:lnTo>
                  <a:pt x="11" y="587"/>
                </a:lnTo>
                <a:lnTo>
                  <a:pt x="11" y="569"/>
                </a:lnTo>
                <a:lnTo>
                  <a:pt x="9" y="512"/>
                </a:lnTo>
                <a:lnTo>
                  <a:pt x="8" y="492"/>
                </a:lnTo>
                <a:lnTo>
                  <a:pt x="8" y="472"/>
                </a:lnTo>
                <a:lnTo>
                  <a:pt x="8" y="452"/>
                </a:lnTo>
                <a:lnTo>
                  <a:pt x="8" y="329"/>
                </a:lnTo>
                <a:lnTo>
                  <a:pt x="8" y="309"/>
                </a:lnTo>
                <a:lnTo>
                  <a:pt x="8" y="290"/>
                </a:lnTo>
                <a:lnTo>
                  <a:pt x="10" y="252"/>
                </a:lnTo>
                <a:lnTo>
                  <a:pt x="11" y="216"/>
                </a:lnTo>
                <a:lnTo>
                  <a:pt x="11" y="201"/>
                </a:lnTo>
                <a:lnTo>
                  <a:pt x="13" y="184"/>
                </a:lnTo>
                <a:lnTo>
                  <a:pt x="13" y="168"/>
                </a:lnTo>
                <a:lnTo>
                  <a:pt x="16" y="138"/>
                </a:lnTo>
                <a:lnTo>
                  <a:pt x="17" y="123"/>
                </a:lnTo>
                <a:lnTo>
                  <a:pt x="17" y="110"/>
                </a:lnTo>
                <a:lnTo>
                  <a:pt x="18" y="97"/>
                </a:lnTo>
                <a:lnTo>
                  <a:pt x="19" y="85"/>
                </a:lnTo>
                <a:lnTo>
                  <a:pt x="21" y="74"/>
                </a:lnTo>
                <a:lnTo>
                  <a:pt x="22" y="64"/>
                </a:lnTo>
                <a:lnTo>
                  <a:pt x="23" y="54"/>
                </a:lnTo>
                <a:lnTo>
                  <a:pt x="25" y="45"/>
                </a:lnTo>
                <a:lnTo>
                  <a:pt x="26" y="37"/>
                </a:lnTo>
                <a:lnTo>
                  <a:pt x="28" y="30"/>
                </a:lnTo>
                <a:lnTo>
                  <a:pt x="30" y="24"/>
                </a:lnTo>
                <a:lnTo>
                  <a:pt x="30" y="18"/>
                </a:lnTo>
                <a:lnTo>
                  <a:pt x="31" y="15"/>
                </a:lnTo>
                <a:lnTo>
                  <a:pt x="33" y="11"/>
                </a:lnTo>
                <a:lnTo>
                  <a:pt x="34" y="9"/>
                </a:lnTo>
                <a:lnTo>
                  <a:pt x="35" y="9"/>
                </a:lnTo>
                <a:lnTo>
                  <a:pt x="36" y="9"/>
                </a:lnTo>
                <a:lnTo>
                  <a:pt x="33" y="9"/>
                </a:lnTo>
                <a:lnTo>
                  <a:pt x="35" y="9"/>
                </a:lnTo>
                <a:lnTo>
                  <a:pt x="36" y="11"/>
                </a:lnTo>
                <a:lnTo>
                  <a:pt x="38" y="15"/>
                </a:lnTo>
                <a:lnTo>
                  <a:pt x="39" y="18"/>
                </a:lnTo>
                <a:lnTo>
                  <a:pt x="41" y="24"/>
                </a:lnTo>
                <a:lnTo>
                  <a:pt x="42" y="30"/>
                </a:lnTo>
                <a:lnTo>
                  <a:pt x="43" y="37"/>
                </a:lnTo>
                <a:lnTo>
                  <a:pt x="44" y="45"/>
                </a:lnTo>
                <a:lnTo>
                  <a:pt x="46" y="54"/>
                </a:lnTo>
                <a:lnTo>
                  <a:pt x="47" y="64"/>
                </a:lnTo>
                <a:lnTo>
                  <a:pt x="49" y="74"/>
                </a:lnTo>
                <a:lnTo>
                  <a:pt x="50" y="85"/>
                </a:lnTo>
                <a:lnTo>
                  <a:pt x="52" y="97"/>
                </a:lnTo>
                <a:lnTo>
                  <a:pt x="53" y="110"/>
                </a:lnTo>
                <a:lnTo>
                  <a:pt x="55" y="137"/>
                </a:lnTo>
                <a:lnTo>
                  <a:pt x="56" y="152"/>
                </a:lnTo>
                <a:lnTo>
                  <a:pt x="57" y="168"/>
                </a:lnTo>
                <a:lnTo>
                  <a:pt x="58" y="183"/>
                </a:lnTo>
                <a:lnTo>
                  <a:pt x="60" y="216"/>
                </a:lnTo>
                <a:lnTo>
                  <a:pt x="61" y="252"/>
                </a:lnTo>
                <a:lnTo>
                  <a:pt x="63" y="289"/>
                </a:lnTo>
                <a:lnTo>
                  <a:pt x="64" y="348"/>
                </a:lnTo>
                <a:lnTo>
                  <a:pt x="64" y="368"/>
                </a:lnTo>
                <a:lnTo>
                  <a:pt x="65" y="389"/>
                </a:lnTo>
                <a:lnTo>
                  <a:pt x="65" y="472"/>
                </a:lnTo>
                <a:lnTo>
                  <a:pt x="64" y="491"/>
                </a:lnTo>
                <a:lnTo>
                  <a:pt x="64" y="511"/>
                </a:lnTo>
                <a:lnTo>
                  <a:pt x="63" y="550"/>
                </a:lnTo>
                <a:lnTo>
                  <a:pt x="63" y="568"/>
                </a:lnTo>
                <a:lnTo>
                  <a:pt x="62" y="586"/>
                </a:lnTo>
                <a:lnTo>
                  <a:pt x="61" y="620"/>
                </a:lnTo>
                <a:lnTo>
                  <a:pt x="60" y="636"/>
                </a:lnTo>
                <a:lnTo>
                  <a:pt x="59" y="653"/>
                </a:lnTo>
                <a:lnTo>
                  <a:pt x="58" y="668"/>
                </a:lnTo>
                <a:lnTo>
                  <a:pt x="57" y="683"/>
                </a:lnTo>
                <a:lnTo>
                  <a:pt x="55" y="710"/>
                </a:lnTo>
                <a:lnTo>
                  <a:pt x="54" y="723"/>
                </a:lnTo>
                <a:lnTo>
                  <a:pt x="53" y="735"/>
                </a:lnTo>
                <a:lnTo>
                  <a:pt x="52" y="746"/>
                </a:lnTo>
                <a:lnTo>
                  <a:pt x="50" y="756"/>
                </a:lnTo>
                <a:lnTo>
                  <a:pt x="49" y="766"/>
                </a:lnTo>
                <a:lnTo>
                  <a:pt x="48" y="775"/>
                </a:lnTo>
                <a:lnTo>
                  <a:pt x="46" y="783"/>
                </a:lnTo>
                <a:lnTo>
                  <a:pt x="45" y="790"/>
                </a:lnTo>
                <a:lnTo>
                  <a:pt x="43" y="796"/>
                </a:lnTo>
                <a:lnTo>
                  <a:pt x="42" y="802"/>
                </a:lnTo>
                <a:lnTo>
                  <a:pt x="41" y="807"/>
                </a:lnTo>
                <a:lnTo>
                  <a:pt x="40" y="810"/>
                </a:lnTo>
                <a:lnTo>
                  <a:pt x="38" y="812"/>
                </a:lnTo>
                <a:lnTo>
                  <a:pt x="37" y="812"/>
                </a:lnTo>
                <a:lnTo>
                  <a:pt x="39" y="82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76" name="Freeform 16"/>
          <p:cNvSpPr>
            <a:spLocks/>
          </p:cNvSpPr>
          <p:nvPr/>
        </p:nvSpPr>
        <p:spPr bwMode="auto">
          <a:xfrm>
            <a:off x="4146550" y="2017713"/>
            <a:ext cx="42863" cy="53975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2147483647 w 27"/>
              <a:gd name="T5" fmla="*/ 2147483647 h 34"/>
              <a:gd name="T6" fmla="*/ 2147483647 w 27"/>
              <a:gd name="T7" fmla="*/ 2147483647 h 34"/>
              <a:gd name="T8" fmla="*/ 0 w 27"/>
              <a:gd name="T9" fmla="*/ 2147483647 h 34"/>
              <a:gd name="T10" fmla="*/ 2147483647 w 27"/>
              <a:gd name="T11" fmla="*/ 2147483647 h 34"/>
              <a:gd name="T12" fmla="*/ 2147483647 w 27"/>
              <a:gd name="T13" fmla="*/ 2147483647 h 34"/>
              <a:gd name="T14" fmla="*/ 2147483647 w 27"/>
              <a:gd name="T15" fmla="*/ 2147483647 h 34"/>
              <a:gd name="T16" fmla="*/ 2147483647 w 27"/>
              <a:gd name="T17" fmla="*/ 0 h 34"/>
              <a:gd name="T18" fmla="*/ 2147483647 w 27"/>
              <a:gd name="T19" fmla="*/ 2147483647 h 34"/>
              <a:gd name="T20" fmla="*/ 2147483647 w 27"/>
              <a:gd name="T21" fmla="*/ 2147483647 h 34"/>
              <a:gd name="T22" fmla="*/ 2147483647 w 27"/>
              <a:gd name="T23" fmla="*/ 2147483647 h 34"/>
              <a:gd name="T24" fmla="*/ 2147483647 w 27"/>
              <a:gd name="T25" fmla="*/ 2147483647 h 34"/>
              <a:gd name="T26" fmla="*/ 2147483647 w 27"/>
              <a:gd name="T27" fmla="*/ 2147483647 h 34"/>
              <a:gd name="T28" fmla="*/ 2147483647 w 27"/>
              <a:gd name="T29" fmla="*/ 2147483647 h 34"/>
              <a:gd name="T30" fmla="*/ 2147483647 w 27"/>
              <a:gd name="T31" fmla="*/ 2147483647 h 34"/>
              <a:gd name="T32" fmla="*/ 2147483647 w 27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4"/>
              <a:gd name="T53" fmla="*/ 27 w 27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4">
                <a:moveTo>
                  <a:pt x="13" y="33"/>
                </a:moveTo>
                <a:lnTo>
                  <a:pt x="8" y="32"/>
                </a:lnTo>
                <a:lnTo>
                  <a:pt x="4" y="28"/>
                </a:lnTo>
                <a:lnTo>
                  <a:pt x="1" y="23"/>
                </a:lnTo>
                <a:lnTo>
                  <a:pt x="0" y="16"/>
                </a:lnTo>
                <a:lnTo>
                  <a:pt x="1" y="10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1"/>
                </a:lnTo>
                <a:lnTo>
                  <a:pt x="22" y="4"/>
                </a:lnTo>
                <a:lnTo>
                  <a:pt x="25" y="10"/>
                </a:lnTo>
                <a:lnTo>
                  <a:pt x="26" y="16"/>
                </a:lnTo>
                <a:lnTo>
                  <a:pt x="25" y="23"/>
                </a:lnTo>
                <a:lnTo>
                  <a:pt x="22" y="28"/>
                </a:lnTo>
                <a:lnTo>
                  <a:pt x="18" y="32"/>
                </a:lnTo>
                <a:lnTo>
                  <a:pt x="13" y="33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77" name="Freeform 17"/>
          <p:cNvSpPr>
            <a:spLocks/>
          </p:cNvSpPr>
          <p:nvPr/>
        </p:nvSpPr>
        <p:spPr bwMode="auto">
          <a:xfrm>
            <a:off x="4167188" y="2085975"/>
            <a:ext cx="42862" cy="53975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2147483647 w 27"/>
              <a:gd name="T5" fmla="*/ 2147483647 h 34"/>
              <a:gd name="T6" fmla="*/ 2147483647 w 27"/>
              <a:gd name="T7" fmla="*/ 2147483647 h 34"/>
              <a:gd name="T8" fmla="*/ 0 w 27"/>
              <a:gd name="T9" fmla="*/ 2147483647 h 34"/>
              <a:gd name="T10" fmla="*/ 2147483647 w 27"/>
              <a:gd name="T11" fmla="*/ 2147483647 h 34"/>
              <a:gd name="T12" fmla="*/ 2147483647 w 27"/>
              <a:gd name="T13" fmla="*/ 2147483647 h 34"/>
              <a:gd name="T14" fmla="*/ 2147483647 w 27"/>
              <a:gd name="T15" fmla="*/ 2147483647 h 34"/>
              <a:gd name="T16" fmla="*/ 2147483647 w 27"/>
              <a:gd name="T17" fmla="*/ 0 h 34"/>
              <a:gd name="T18" fmla="*/ 2147483647 w 27"/>
              <a:gd name="T19" fmla="*/ 2147483647 h 34"/>
              <a:gd name="T20" fmla="*/ 2147483647 w 27"/>
              <a:gd name="T21" fmla="*/ 2147483647 h 34"/>
              <a:gd name="T22" fmla="*/ 2147483647 w 27"/>
              <a:gd name="T23" fmla="*/ 2147483647 h 34"/>
              <a:gd name="T24" fmla="*/ 2147483647 w 27"/>
              <a:gd name="T25" fmla="*/ 2147483647 h 34"/>
              <a:gd name="T26" fmla="*/ 2147483647 w 27"/>
              <a:gd name="T27" fmla="*/ 2147483647 h 34"/>
              <a:gd name="T28" fmla="*/ 2147483647 w 27"/>
              <a:gd name="T29" fmla="*/ 2147483647 h 34"/>
              <a:gd name="T30" fmla="*/ 2147483647 w 27"/>
              <a:gd name="T31" fmla="*/ 2147483647 h 34"/>
              <a:gd name="T32" fmla="*/ 2147483647 w 27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4"/>
              <a:gd name="T53" fmla="*/ 27 w 27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4">
                <a:moveTo>
                  <a:pt x="13" y="33"/>
                </a:moveTo>
                <a:lnTo>
                  <a:pt x="8" y="32"/>
                </a:lnTo>
                <a:lnTo>
                  <a:pt x="4" y="29"/>
                </a:lnTo>
                <a:lnTo>
                  <a:pt x="1" y="23"/>
                </a:lnTo>
                <a:lnTo>
                  <a:pt x="0" y="17"/>
                </a:lnTo>
                <a:lnTo>
                  <a:pt x="1" y="10"/>
                </a:lnTo>
                <a:lnTo>
                  <a:pt x="4" y="5"/>
                </a:lnTo>
                <a:lnTo>
                  <a:pt x="8" y="1"/>
                </a:lnTo>
                <a:lnTo>
                  <a:pt x="13" y="0"/>
                </a:lnTo>
                <a:lnTo>
                  <a:pt x="19" y="1"/>
                </a:lnTo>
                <a:lnTo>
                  <a:pt x="23" y="5"/>
                </a:lnTo>
                <a:lnTo>
                  <a:pt x="25" y="10"/>
                </a:lnTo>
                <a:lnTo>
                  <a:pt x="26" y="17"/>
                </a:lnTo>
                <a:lnTo>
                  <a:pt x="25" y="23"/>
                </a:lnTo>
                <a:lnTo>
                  <a:pt x="23" y="29"/>
                </a:lnTo>
                <a:lnTo>
                  <a:pt x="19" y="32"/>
                </a:lnTo>
                <a:lnTo>
                  <a:pt x="13" y="33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4167188" y="1957388"/>
            <a:ext cx="42862" cy="55562"/>
          </a:xfrm>
          <a:custGeom>
            <a:avLst/>
            <a:gdLst>
              <a:gd name="T0" fmla="*/ 2147483647 w 27"/>
              <a:gd name="T1" fmla="*/ 2147483647 h 35"/>
              <a:gd name="T2" fmla="*/ 2147483647 w 27"/>
              <a:gd name="T3" fmla="*/ 2147483647 h 35"/>
              <a:gd name="T4" fmla="*/ 2147483647 w 27"/>
              <a:gd name="T5" fmla="*/ 2147483647 h 35"/>
              <a:gd name="T6" fmla="*/ 2147483647 w 27"/>
              <a:gd name="T7" fmla="*/ 2147483647 h 35"/>
              <a:gd name="T8" fmla="*/ 0 w 27"/>
              <a:gd name="T9" fmla="*/ 2147483647 h 35"/>
              <a:gd name="T10" fmla="*/ 2147483647 w 27"/>
              <a:gd name="T11" fmla="*/ 2147483647 h 35"/>
              <a:gd name="T12" fmla="*/ 2147483647 w 27"/>
              <a:gd name="T13" fmla="*/ 2147483647 h 35"/>
              <a:gd name="T14" fmla="*/ 2147483647 w 27"/>
              <a:gd name="T15" fmla="*/ 2147483647 h 35"/>
              <a:gd name="T16" fmla="*/ 2147483647 w 27"/>
              <a:gd name="T17" fmla="*/ 0 h 35"/>
              <a:gd name="T18" fmla="*/ 2147483647 w 27"/>
              <a:gd name="T19" fmla="*/ 2147483647 h 35"/>
              <a:gd name="T20" fmla="*/ 2147483647 w 27"/>
              <a:gd name="T21" fmla="*/ 2147483647 h 35"/>
              <a:gd name="T22" fmla="*/ 2147483647 w 27"/>
              <a:gd name="T23" fmla="*/ 2147483647 h 35"/>
              <a:gd name="T24" fmla="*/ 2147483647 w 27"/>
              <a:gd name="T25" fmla="*/ 2147483647 h 35"/>
              <a:gd name="T26" fmla="*/ 2147483647 w 27"/>
              <a:gd name="T27" fmla="*/ 2147483647 h 35"/>
              <a:gd name="T28" fmla="*/ 2147483647 w 27"/>
              <a:gd name="T29" fmla="*/ 2147483647 h 35"/>
              <a:gd name="T30" fmla="*/ 2147483647 w 27"/>
              <a:gd name="T31" fmla="*/ 2147483647 h 35"/>
              <a:gd name="T32" fmla="*/ 2147483647 w 27"/>
              <a:gd name="T33" fmla="*/ 2147483647 h 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5"/>
              <a:gd name="T53" fmla="*/ 27 w 27"/>
              <a:gd name="T54" fmla="*/ 35 h 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5">
                <a:moveTo>
                  <a:pt x="13" y="34"/>
                </a:moveTo>
                <a:lnTo>
                  <a:pt x="8" y="33"/>
                </a:lnTo>
                <a:lnTo>
                  <a:pt x="4" y="29"/>
                </a:lnTo>
                <a:lnTo>
                  <a:pt x="1" y="24"/>
                </a:lnTo>
                <a:lnTo>
                  <a:pt x="0" y="17"/>
                </a:lnTo>
                <a:lnTo>
                  <a:pt x="1" y="11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8" y="2"/>
                </a:lnTo>
                <a:lnTo>
                  <a:pt x="22" y="5"/>
                </a:lnTo>
                <a:lnTo>
                  <a:pt x="25" y="11"/>
                </a:lnTo>
                <a:lnTo>
                  <a:pt x="26" y="17"/>
                </a:lnTo>
                <a:lnTo>
                  <a:pt x="25" y="24"/>
                </a:lnTo>
                <a:lnTo>
                  <a:pt x="22" y="29"/>
                </a:lnTo>
                <a:lnTo>
                  <a:pt x="18" y="33"/>
                </a:lnTo>
                <a:lnTo>
                  <a:pt x="13" y="34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4194175" y="2017713"/>
            <a:ext cx="30163" cy="53975"/>
          </a:xfrm>
          <a:custGeom>
            <a:avLst/>
            <a:gdLst>
              <a:gd name="T0" fmla="*/ 2147483647 w 19"/>
              <a:gd name="T1" fmla="*/ 2147483647 h 34"/>
              <a:gd name="T2" fmla="*/ 2147483647 w 19"/>
              <a:gd name="T3" fmla="*/ 2147483647 h 34"/>
              <a:gd name="T4" fmla="*/ 2147483647 w 19"/>
              <a:gd name="T5" fmla="*/ 2147483647 h 34"/>
              <a:gd name="T6" fmla="*/ 2147483647 w 19"/>
              <a:gd name="T7" fmla="*/ 2147483647 h 34"/>
              <a:gd name="T8" fmla="*/ 0 w 19"/>
              <a:gd name="T9" fmla="*/ 2147483647 h 34"/>
              <a:gd name="T10" fmla="*/ 2147483647 w 19"/>
              <a:gd name="T11" fmla="*/ 2147483647 h 34"/>
              <a:gd name="T12" fmla="*/ 2147483647 w 19"/>
              <a:gd name="T13" fmla="*/ 2147483647 h 34"/>
              <a:gd name="T14" fmla="*/ 2147483647 w 19"/>
              <a:gd name="T15" fmla="*/ 2147483647 h 34"/>
              <a:gd name="T16" fmla="*/ 2147483647 w 19"/>
              <a:gd name="T17" fmla="*/ 0 h 34"/>
              <a:gd name="T18" fmla="*/ 2147483647 w 19"/>
              <a:gd name="T19" fmla="*/ 2147483647 h 34"/>
              <a:gd name="T20" fmla="*/ 2147483647 w 19"/>
              <a:gd name="T21" fmla="*/ 2147483647 h 34"/>
              <a:gd name="T22" fmla="*/ 2147483647 w 19"/>
              <a:gd name="T23" fmla="*/ 2147483647 h 34"/>
              <a:gd name="T24" fmla="*/ 2147483647 w 19"/>
              <a:gd name="T25" fmla="*/ 2147483647 h 34"/>
              <a:gd name="T26" fmla="*/ 2147483647 w 19"/>
              <a:gd name="T27" fmla="*/ 2147483647 h 34"/>
              <a:gd name="T28" fmla="*/ 2147483647 w 19"/>
              <a:gd name="T29" fmla="*/ 2147483647 h 34"/>
              <a:gd name="T30" fmla="*/ 2147483647 w 19"/>
              <a:gd name="T31" fmla="*/ 2147483647 h 34"/>
              <a:gd name="T32" fmla="*/ 2147483647 w 19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34"/>
              <a:gd name="T53" fmla="*/ 19 w 19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34">
                <a:moveTo>
                  <a:pt x="9" y="33"/>
                </a:moveTo>
                <a:lnTo>
                  <a:pt x="6" y="31"/>
                </a:lnTo>
                <a:lnTo>
                  <a:pt x="3" y="28"/>
                </a:lnTo>
                <a:lnTo>
                  <a:pt x="1" y="23"/>
                </a:lnTo>
                <a:lnTo>
                  <a:pt x="0" y="16"/>
                </a:lnTo>
                <a:lnTo>
                  <a:pt x="1" y="10"/>
                </a:lnTo>
                <a:lnTo>
                  <a:pt x="3" y="4"/>
                </a:lnTo>
                <a:lnTo>
                  <a:pt x="6" y="1"/>
                </a:lnTo>
                <a:lnTo>
                  <a:pt x="9" y="0"/>
                </a:lnTo>
                <a:lnTo>
                  <a:pt x="13" y="1"/>
                </a:lnTo>
                <a:lnTo>
                  <a:pt x="15" y="4"/>
                </a:lnTo>
                <a:lnTo>
                  <a:pt x="17" y="10"/>
                </a:lnTo>
                <a:lnTo>
                  <a:pt x="18" y="16"/>
                </a:lnTo>
                <a:lnTo>
                  <a:pt x="17" y="23"/>
                </a:lnTo>
                <a:lnTo>
                  <a:pt x="15" y="28"/>
                </a:lnTo>
                <a:lnTo>
                  <a:pt x="13" y="31"/>
                </a:lnTo>
                <a:lnTo>
                  <a:pt x="9" y="33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4054475" y="1546225"/>
            <a:ext cx="166688" cy="1025525"/>
          </a:xfrm>
          <a:custGeom>
            <a:avLst/>
            <a:gdLst>
              <a:gd name="T0" fmla="*/ 2147483647 w 105"/>
              <a:gd name="T1" fmla="*/ 2147483647 h 646"/>
              <a:gd name="T2" fmla="*/ 2147483647 w 105"/>
              <a:gd name="T3" fmla="*/ 2147483647 h 646"/>
              <a:gd name="T4" fmla="*/ 2147483647 w 105"/>
              <a:gd name="T5" fmla="*/ 2147483647 h 646"/>
              <a:gd name="T6" fmla="*/ 2147483647 w 105"/>
              <a:gd name="T7" fmla="*/ 2147483647 h 646"/>
              <a:gd name="T8" fmla="*/ 2147483647 w 105"/>
              <a:gd name="T9" fmla="*/ 2147483647 h 646"/>
              <a:gd name="T10" fmla="*/ 2147483647 w 105"/>
              <a:gd name="T11" fmla="*/ 2147483647 h 646"/>
              <a:gd name="T12" fmla="*/ 2147483647 w 105"/>
              <a:gd name="T13" fmla="*/ 2147483647 h 646"/>
              <a:gd name="T14" fmla="*/ 2147483647 w 105"/>
              <a:gd name="T15" fmla="*/ 2147483647 h 646"/>
              <a:gd name="T16" fmla="*/ 2147483647 w 105"/>
              <a:gd name="T17" fmla="*/ 2147483647 h 646"/>
              <a:gd name="T18" fmla="*/ 2147483647 w 105"/>
              <a:gd name="T19" fmla="*/ 2147483647 h 646"/>
              <a:gd name="T20" fmla="*/ 2147483647 w 105"/>
              <a:gd name="T21" fmla="*/ 2147483647 h 646"/>
              <a:gd name="T22" fmla="*/ 2147483647 w 105"/>
              <a:gd name="T23" fmla="*/ 2147483647 h 646"/>
              <a:gd name="T24" fmla="*/ 2147483647 w 105"/>
              <a:gd name="T25" fmla="*/ 2147483647 h 646"/>
              <a:gd name="T26" fmla="*/ 2147483647 w 105"/>
              <a:gd name="T27" fmla="*/ 2147483647 h 646"/>
              <a:gd name="T28" fmla="*/ 2147483647 w 105"/>
              <a:gd name="T29" fmla="*/ 2147483647 h 646"/>
              <a:gd name="T30" fmla="*/ 2147483647 w 105"/>
              <a:gd name="T31" fmla="*/ 2147483647 h 646"/>
              <a:gd name="T32" fmla="*/ 2147483647 w 105"/>
              <a:gd name="T33" fmla="*/ 2147483647 h 646"/>
              <a:gd name="T34" fmla="*/ 2147483647 w 105"/>
              <a:gd name="T35" fmla="*/ 2147483647 h 646"/>
              <a:gd name="T36" fmla="*/ 2147483647 w 105"/>
              <a:gd name="T37" fmla="*/ 2147483647 h 646"/>
              <a:gd name="T38" fmla="*/ 2147483647 w 105"/>
              <a:gd name="T39" fmla="*/ 2147483647 h 646"/>
              <a:gd name="T40" fmla="*/ 2147483647 w 105"/>
              <a:gd name="T41" fmla="*/ 2147483647 h 646"/>
              <a:gd name="T42" fmla="*/ 2147483647 w 105"/>
              <a:gd name="T43" fmla="*/ 2147483647 h 646"/>
              <a:gd name="T44" fmla="*/ 2147483647 w 105"/>
              <a:gd name="T45" fmla="*/ 2147483647 h 646"/>
              <a:gd name="T46" fmla="*/ 2147483647 w 105"/>
              <a:gd name="T47" fmla="*/ 0 h 646"/>
              <a:gd name="T48" fmla="*/ 2147483647 w 105"/>
              <a:gd name="T49" fmla="*/ 2147483647 h 646"/>
              <a:gd name="T50" fmla="*/ 2147483647 w 105"/>
              <a:gd name="T51" fmla="*/ 2147483647 h 646"/>
              <a:gd name="T52" fmla="*/ 2147483647 w 105"/>
              <a:gd name="T53" fmla="*/ 2147483647 h 646"/>
              <a:gd name="T54" fmla="*/ 2147483647 w 105"/>
              <a:gd name="T55" fmla="*/ 2147483647 h 646"/>
              <a:gd name="T56" fmla="*/ 2147483647 w 105"/>
              <a:gd name="T57" fmla="*/ 2147483647 h 646"/>
              <a:gd name="T58" fmla="*/ 2147483647 w 105"/>
              <a:gd name="T59" fmla="*/ 2147483647 h 646"/>
              <a:gd name="T60" fmla="*/ 2147483647 w 105"/>
              <a:gd name="T61" fmla="*/ 2147483647 h 646"/>
              <a:gd name="T62" fmla="*/ 2147483647 w 105"/>
              <a:gd name="T63" fmla="*/ 2147483647 h 646"/>
              <a:gd name="T64" fmla="*/ 2147483647 w 105"/>
              <a:gd name="T65" fmla="*/ 2147483647 h 646"/>
              <a:gd name="T66" fmla="*/ 2147483647 w 105"/>
              <a:gd name="T67" fmla="*/ 2147483647 h 646"/>
              <a:gd name="T68" fmla="*/ 2147483647 w 105"/>
              <a:gd name="T69" fmla="*/ 2147483647 h 646"/>
              <a:gd name="T70" fmla="*/ 2147483647 w 105"/>
              <a:gd name="T71" fmla="*/ 2147483647 h 646"/>
              <a:gd name="T72" fmla="*/ 2147483647 w 105"/>
              <a:gd name="T73" fmla="*/ 2147483647 h 646"/>
              <a:gd name="T74" fmla="*/ 2147483647 w 105"/>
              <a:gd name="T75" fmla="*/ 2147483647 h 646"/>
              <a:gd name="T76" fmla="*/ 2147483647 w 105"/>
              <a:gd name="T77" fmla="*/ 2147483647 h 646"/>
              <a:gd name="T78" fmla="*/ 2147483647 w 105"/>
              <a:gd name="T79" fmla="*/ 2147483647 h 646"/>
              <a:gd name="T80" fmla="*/ 2147483647 w 105"/>
              <a:gd name="T81" fmla="*/ 2147483647 h 646"/>
              <a:gd name="T82" fmla="*/ 2147483647 w 105"/>
              <a:gd name="T83" fmla="*/ 2147483647 h 646"/>
              <a:gd name="T84" fmla="*/ 2147483647 w 105"/>
              <a:gd name="T85" fmla="*/ 2147483647 h 646"/>
              <a:gd name="T86" fmla="*/ 2147483647 w 105"/>
              <a:gd name="T87" fmla="*/ 2147483647 h 646"/>
              <a:gd name="T88" fmla="*/ 2147483647 w 105"/>
              <a:gd name="T89" fmla="*/ 2147483647 h 646"/>
              <a:gd name="T90" fmla="*/ 2147483647 w 105"/>
              <a:gd name="T91" fmla="*/ 2147483647 h 646"/>
              <a:gd name="T92" fmla="*/ 2147483647 w 105"/>
              <a:gd name="T93" fmla="*/ 2147483647 h 646"/>
              <a:gd name="T94" fmla="*/ 2147483647 w 105"/>
              <a:gd name="T95" fmla="*/ 2147483647 h 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5"/>
              <a:gd name="T145" fmla="*/ 0 h 646"/>
              <a:gd name="T146" fmla="*/ 105 w 105"/>
              <a:gd name="T147" fmla="*/ 646 h 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5" h="646">
                <a:moveTo>
                  <a:pt x="9" y="645"/>
                </a:moveTo>
                <a:lnTo>
                  <a:pt x="21" y="623"/>
                </a:lnTo>
                <a:lnTo>
                  <a:pt x="42" y="581"/>
                </a:lnTo>
                <a:lnTo>
                  <a:pt x="46" y="571"/>
                </a:lnTo>
                <a:lnTo>
                  <a:pt x="50" y="560"/>
                </a:lnTo>
                <a:lnTo>
                  <a:pt x="55" y="550"/>
                </a:lnTo>
                <a:lnTo>
                  <a:pt x="59" y="539"/>
                </a:lnTo>
                <a:lnTo>
                  <a:pt x="63" y="528"/>
                </a:lnTo>
                <a:lnTo>
                  <a:pt x="67" y="517"/>
                </a:lnTo>
                <a:lnTo>
                  <a:pt x="71" y="507"/>
                </a:lnTo>
                <a:lnTo>
                  <a:pt x="75" y="497"/>
                </a:lnTo>
                <a:lnTo>
                  <a:pt x="78" y="486"/>
                </a:lnTo>
                <a:lnTo>
                  <a:pt x="80" y="477"/>
                </a:lnTo>
                <a:lnTo>
                  <a:pt x="83" y="467"/>
                </a:lnTo>
                <a:lnTo>
                  <a:pt x="89" y="446"/>
                </a:lnTo>
                <a:lnTo>
                  <a:pt x="91" y="435"/>
                </a:lnTo>
                <a:lnTo>
                  <a:pt x="93" y="425"/>
                </a:lnTo>
                <a:lnTo>
                  <a:pt x="95" y="415"/>
                </a:lnTo>
                <a:lnTo>
                  <a:pt x="96" y="404"/>
                </a:lnTo>
                <a:lnTo>
                  <a:pt x="97" y="394"/>
                </a:lnTo>
                <a:lnTo>
                  <a:pt x="99" y="384"/>
                </a:lnTo>
                <a:lnTo>
                  <a:pt x="102" y="364"/>
                </a:lnTo>
                <a:lnTo>
                  <a:pt x="104" y="323"/>
                </a:lnTo>
                <a:lnTo>
                  <a:pt x="104" y="313"/>
                </a:lnTo>
                <a:lnTo>
                  <a:pt x="103" y="303"/>
                </a:lnTo>
                <a:lnTo>
                  <a:pt x="103" y="292"/>
                </a:lnTo>
                <a:lnTo>
                  <a:pt x="103" y="282"/>
                </a:lnTo>
                <a:lnTo>
                  <a:pt x="102" y="271"/>
                </a:lnTo>
                <a:lnTo>
                  <a:pt x="101" y="262"/>
                </a:lnTo>
                <a:lnTo>
                  <a:pt x="100" y="253"/>
                </a:lnTo>
                <a:lnTo>
                  <a:pt x="98" y="242"/>
                </a:lnTo>
                <a:lnTo>
                  <a:pt x="97" y="232"/>
                </a:lnTo>
                <a:lnTo>
                  <a:pt x="95" y="223"/>
                </a:lnTo>
                <a:lnTo>
                  <a:pt x="94" y="212"/>
                </a:lnTo>
                <a:lnTo>
                  <a:pt x="89" y="192"/>
                </a:lnTo>
                <a:lnTo>
                  <a:pt x="87" y="182"/>
                </a:lnTo>
                <a:lnTo>
                  <a:pt x="85" y="173"/>
                </a:lnTo>
                <a:lnTo>
                  <a:pt x="78" y="154"/>
                </a:lnTo>
                <a:lnTo>
                  <a:pt x="76" y="144"/>
                </a:lnTo>
                <a:lnTo>
                  <a:pt x="69" y="124"/>
                </a:lnTo>
                <a:lnTo>
                  <a:pt x="64" y="115"/>
                </a:lnTo>
                <a:lnTo>
                  <a:pt x="61" y="105"/>
                </a:lnTo>
                <a:lnTo>
                  <a:pt x="58" y="96"/>
                </a:lnTo>
                <a:lnTo>
                  <a:pt x="53" y="86"/>
                </a:lnTo>
                <a:lnTo>
                  <a:pt x="49" y="76"/>
                </a:lnTo>
                <a:lnTo>
                  <a:pt x="44" y="67"/>
                </a:lnTo>
                <a:lnTo>
                  <a:pt x="24" y="29"/>
                </a:lnTo>
                <a:lnTo>
                  <a:pt x="7" y="0"/>
                </a:lnTo>
                <a:lnTo>
                  <a:pt x="0" y="5"/>
                </a:lnTo>
                <a:lnTo>
                  <a:pt x="17" y="33"/>
                </a:lnTo>
                <a:lnTo>
                  <a:pt x="38" y="70"/>
                </a:lnTo>
                <a:lnTo>
                  <a:pt x="42" y="80"/>
                </a:lnTo>
                <a:lnTo>
                  <a:pt x="46" y="90"/>
                </a:lnTo>
                <a:lnTo>
                  <a:pt x="50" y="99"/>
                </a:lnTo>
                <a:lnTo>
                  <a:pt x="55" y="109"/>
                </a:lnTo>
                <a:lnTo>
                  <a:pt x="58" y="118"/>
                </a:lnTo>
                <a:lnTo>
                  <a:pt x="61" y="128"/>
                </a:lnTo>
                <a:lnTo>
                  <a:pt x="68" y="147"/>
                </a:lnTo>
                <a:lnTo>
                  <a:pt x="71" y="157"/>
                </a:lnTo>
                <a:lnTo>
                  <a:pt x="77" y="175"/>
                </a:lnTo>
                <a:lnTo>
                  <a:pt x="78" y="185"/>
                </a:lnTo>
                <a:lnTo>
                  <a:pt x="81" y="195"/>
                </a:lnTo>
                <a:lnTo>
                  <a:pt x="86" y="213"/>
                </a:lnTo>
                <a:lnTo>
                  <a:pt x="88" y="224"/>
                </a:lnTo>
                <a:lnTo>
                  <a:pt x="89" y="233"/>
                </a:lnTo>
                <a:lnTo>
                  <a:pt x="91" y="244"/>
                </a:lnTo>
                <a:lnTo>
                  <a:pt x="92" y="254"/>
                </a:lnTo>
                <a:lnTo>
                  <a:pt x="94" y="263"/>
                </a:lnTo>
                <a:lnTo>
                  <a:pt x="94" y="273"/>
                </a:lnTo>
                <a:lnTo>
                  <a:pt x="95" y="283"/>
                </a:lnTo>
                <a:lnTo>
                  <a:pt x="95" y="292"/>
                </a:lnTo>
                <a:lnTo>
                  <a:pt x="95" y="303"/>
                </a:lnTo>
                <a:lnTo>
                  <a:pt x="96" y="313"/>
                </a:lnTo>
                <a:lnTo>
                  <a:pt x="96" y="323"/>
                </a:lnTo>
                <a:lnTo>
                  <a:pt x="94" y="363"/>
                </a:lnTo>
                <a:lnTo>
                  <a:pt x="92" y="383"/>
                </a:lnTo>
                <a:lnTo>
                  <a:pt x="90" y="393"/>
                </a:lnTo>
                <a:lnTo>
                  <a:pt x="89" y="403"/>
                </a:lnTo>
                <a:lnTo>
                  <a:pt x="87" y="413"/>
                </a:lnTo>
                <a:lnTo>
                  <a:pt x="85" y="424"/>
                </a:lnTo>
                <a:lnTo>
                  <a:pt x="83" y="434"/>
                </a:lnTo>
                <a:lnTo>
                  <a:pt x="80" y="444"/>
                </a:lnTo>
                <a:lnTo>
                  <a:pt x="75" y="464"/>
                </a:lnTo>
                <a:lnTo>
                  <a:pt x="73" y="475"/>
                </a:lnTo>
                <a:lnTo>
                  <a:pt x="69" y="484"/>
                </a:lnTo>
                <a:lnTo>
                  <a:pt x="66" y="495"/>
                </a:lnTo>
                <a:lnTo>
                  <a:pt x="63" y="505"/>
                </a:lnTo>
                <a:lnTo>
                  <a:pt x="59" y="515"/>
                </a:lnTo>
                <a:lnTo>
                  <a:pt x="56" y="526"/>
                </a:lnTo>
                <a:lnTo>
                  <a:pt x="52" y="536"/>
                </a:lnTo>
                <a:lnTo>
                  <a:pt x="48" y="546"/>
                </a:lnTo>
                <a:lnTo>
                  <a:pt x="43" y="557"/>
                </a:lnTo>
                <a:lnTo>
                  <a:pt x="39" y="567"/>
                </a:lnTo>
                <a:lnTo>
                  <a:pt x="35" y="578"/>
                </a:lnTo>
                <a:lnTo>
                  <a:pt x="14" y="620"/>
                </a:lnTo>
                <a:lnTo>
                  <a:pt x="3" y="641"/>
                </a:lnTo>
                <a:lnTo>
                  <a:pt x="9" y="64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4003675" y="1549400"/>
            <a:ext cx="92075" cy="1023938"/>
          </a:xfrm>
          <a:custGeom>
            <a:avLst/>
            <a:gdLst>
              <a:gd name="T0" fmla="*/ 2147483647 w 58"/>
              <a:gd name="T1" fmla="*/ 2147483647 h 645"/>
              <a:gd name="T2" fmla="*/ 2147483647 w 58"/>
              <a:gd name="T3" fmla="*/ 2147483647 h 645"/>
              <a:gd name="T4" fmla="*/ 2147483647 w 58"/>
              <a:gd name="T5" fmla="*/ 2147483647 h 645"/>
              <a:gd name="T6" fmla="*/ 2147483647 w 58"/>
              <a:gd name="T7" fmla="*/ 2147483647 h 645"/>
              <a:gd name="T8" fmla="*/ 2147483647 w 58"/>
              <a:gd name="T9" fmla="*/ 2147483647 h 645"/>
              <a:gd name="T10" fmla="*/ 2147483647 w 58"/>
              <a:gd name="T11" fmla="*/ 2147483647 h 645"/>
              <a:gd name="T12" fmla="*/ 2147483647 w 58"/>
              <a:gd name="T13" fmla="*/ 2147483647 h 645"/>
              <a:gd name="T14" fmla="*/ 2147483647 w 58"/>
              <a:gd name="T15" fmla="*/ 2147483647 h 645"/>
              <a:gd name="T16" fmla="*/ 2147483647 w 58"/>
              <a:gd name="T17" fmla="*/ 2147483647 h 645"/>
              <a:gd name="T18" fmla="*/ 2147483647 w 58"/>
              <a:gd name="T19" fmla="*/ 2147483647 h 645"/>
              <a:gd name="T20" fmla="*/ 2147483647 w 58"/>
              <a:gd name="T21" fmla="*/ 2147483647 h 645"/>
              <a:gd name="T22" fmla="*/ 2147483647 w 58"/>
              <a:gd name="T23" fmla="*/ 2147483647 h 645"/>
              <a:gd name="T24" fmla="*/ 2147483647 w 58"/>
              <a:gd name="T25" fmla="*/ 2147483647 h 645"/>
              <a:gd name="T26" fmla="*/ 2147483647 w 58"/>
              <a:gd name="T27" fmla="*/ 2147483647 h 645"/>
              <a:gd name="T28" fmla="*/ 2147483647 w 58"/>
              <a:gd name="T29" fmla="*/ 2147483647 h 645"/>
              <a:gd name="T30" fmla="*/ 2147483647 w 58"/>
              <a:gd name="T31" fmla="*/ 2147483647 h 645"/>
              <a:gd name="T32" fmla="*/ 2147483647 w 58"/>
              <a:gd name="T33" fmla="*/ 2147483647 h 645"/>
              <a:gd name="T34" fmla="*/ 2147483647 w 58"/>
              <a:gd name="T35" fmla="*/ 2147483647 h 645"/>
              <a:gd name="T36" fmla="*/ 2147483647 w 58"/>
              <a:gd name="T37" fmla="*/ 2147483647 h 645"/>
              <a:gd name="T38" fmla="*/ 2147483647 w 58"/>
              <a:gd name="T39" fmla="*/ 2147483647 h 645"/>
              <a:gd name="T40" fmla="*/ 2147483647 w 58"/>
              <a:gd name="T41" fmla="*/ 2147483647 h 645"/>
              <a:gd name="T42" fmla="*/ 2147483647 w 58"/>
              <a:gd name="T43" fmla="*/ 2147483647 h 645"/>
              <a:gd name="T44" fmla="*/ 2147483647 w 58"/>
              <a:gd name="T45" fmla="*/ 2147483647 h 645"/>
              <a:gd name="T46" fmla="*/ 0 w 58"/>
              <a:gd name="T47" fmla="*/ 2147483647 h 645"/>
              <a:gd name="T48" fmla="*/ 0 w 58"/>
              <a:gd name="T49" fmla="*/ 2147483647 h 645"/>
              <a:gd name="T50" fmla="*/ 2147483647 w 58"/>
              <a:gd name="T51" fmla="*/ 2147483647 h 645"/>
              <a:gd name="T52" fmla="*/ 2147483647 w 58"/>
              <a:gd name="T53" fmla="*/ 2147483647 h 645"/>
              <a:gd name="T54" fmla="*/ 2147483647 w 58"/>
              <a:gd name="T55" fmla="*/ 2147483647 h 645"/>
              <a:gd name="T56" fmla="*/ 2147483647 w 58"/>
              <a:gd name="T57" fmla="*/ 2147483647 h 645"/>
              <a:gd name="T58" fmla="*/ 2147483647 w 58"/>
              <a:gd name="T59" fmla="*/ 2147483647 h 645"/>
              <a:gd name="T60" fmla="*/ 2147483647 w 58"/>
              <a:gd name="T61" fmla="*/ 2147483647 h 645"/>
              <a:gd name="T62" fmla="*/ 2147483647 w 58"/>
              <a:gd name="T63" fmla="*/ 2147483647 h 6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45"/>
              <a:gd name="T98" fmla="*/ 58 w 58"/>
              <a:gd name="T99" fmla="*/ 645 h 6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45">
                <a:moveTo>
                  <a:pt x="30" y="644"/>
                </a:moveTo>
                <a:lnTo>
                  <a:pt x="33" y="642"/>
                </a:lnTo>
                <a:lnTo>
                  <a:pt x="36" y="638"/>
                </a:lnTo>
                <a:lnTo>
                  <a:pt x="39" y="630"/>
                </a:lnTo>
                <a:lnTo>
                  <a:pt x="41" y="618"/>
                </a:lnTo>
                <a:lnTo>
                  <a:pt x="43" y="605"/>
                </a:lnTo>
                <a:lnTo>
                  <a:pt x="46" y="589"/>
                </a:lnTo>
                <a:lnTo>
                  <a:pt x="48" y="571"/>
                </a:lnTo>
                <a:lnTo>
                  <a:pt x="50" y="550"/>
                </a:lnTo>
                <a:lnTo>
                  <a:pt x="52" y="527"/>
                </a:lnTo>
                <a:lnTo>
                  <a:pt x="53" y="502"/>
                </a:lnTo>
                <a:lnTo>
                  <a:pt x="54" y="476"/>
                </a:lnTo>
                <a:lnTo>
                  <a:pt x="55" y="447"/>
                </a:lnTo>
                <a:lnTo>
                  <a:pt x="57" y="417"/>
                </a:lnTo>
                <a:lnTo>
                  <a:pt x="57" y="386"/>
                </a:lnTo>
                <a:lnTo>
                  <a:pt x="57" y="355"/>
                </a:lnTo>
                <a:lnTo>
                  <a:pt x="57" y="322"/>
                </a:lnTo>
                <a:lnTo>
                  <a:pt x="57" y="289"/>
                </a:lnTo>
                <a:lnTo>
                  <a:pt x="57" y="257"/>
                </a:lnTo>
                <a:lnTo>
                  <a:pt x="55" y="226"/>
                </a:lnTo>
                <a:lnTo>
                  <a:pt x="54" y="196"/>
                </a:lnTo>
                <a:lnTo>
                  <a:pt x="53" y="168"/>
                </a:lnTo>
                <a:lnTo>
                  <a:pt x="52" y="142"/>
                </a:lnTo>
                <a:lnTo>
                  <a:pt x="50" y="117"/>
                </a:lnTo>
                <a:lnTo>
                  <a:pt x="48" y="94"/>
                </a:lnTo>
                <a:lnTo>
                  <a:pt x="46" y="73"/>
                </a:lnTo>
                <a:lnTo>
                  <a:pt x="43" y="54"/>
                </a:lnTo>
                <a:lnTo>
                  <a:pt x="41" y="39"/>
                </a:lnTo>
                <a:lnTo>
                  <a:pt x="39" y="25"/>
                </a:lnTo>
                <a:lnTo>
                  <a:pt x="36" y="14"/>
                </a:lnTo>
                <a:lnTo>
                  <a:pt x="33" y="6"/>
                </a:lnTo>
                <a:lnTo>
                  <a:pt x="30" y="1"/>
                </a:lnTo>
                <a:lnTo>
                  <a:pt x="27" y="0"/>
                </a:lnTo>
                <a:lnTo>
                  <a:pt x="24" y="1"/>
                </a:lnTo>
                <a:lnTo>
                  <a:pt x="22" y="6"/>
                </a:lnTo>
                <a:lnTo>
                  <a:pt x="19" y="14"/>
                </a:lnTo>
                <a:lnTo>
                  <a:pt x="16" y="25"/>
                </a:lnTo>
                <a:lnTo>
                  <a:pt x="14" y="39"/>
                </a:lnTo>
                <a:lnTo>
                  <a:pt x="12" y="54"/>
                </a:lnTo>
                <a:lnTo>
                  <a:pt x="9" y="73"/>
                </a:lnTo>
                <a:lnTo>
                  <a:pt x="7" y="94"/>
                </a:lnTo>
                <a:lnTo>
                  <a:pt x="5" y="117"/>
                </a:lnTo>
                <a:lnTo>
                  <a:pt x="4" y="142"/>
                </a:lnTo>
                <a:lnTo>
                  <a:pt x="3" y="168"/>
                </a:lnTo>
                <a:lnTo>
                  <a:pt x="2" y="196"/>
                </a:lnTo>
                <a:lnTo>
                  <a:pt x="1" y="226"/>
                </a:lnTo>
                <a:lnTo>
                  <a:pt x="0" y="257"/>
                </a:lnTo>
                <a:lnTo>
                  <a:pt x="0" y="289"/>
                </a:lnTo>
                <a:lnTo>
                  <a:pt x="0" y="322"/>
                </a:lnTo>
                <a:lnTo>
                  <a:pt x="0" y="355"/>
                </a:lnTo>
                <a:lnTo>
                  <a:pt x="1" y="386"/>
                </a:lnTo>
                <a:lnTo>
                  <a:pt x="2" y="417"/>
                </a:lnTo>
                <a:lnTo>
                  <a:pt x="3" y="447"/>
                </a:lnTo>
                <a:lnTo>
                  <a:pt x="4" y="476"/>
                </a:lnTo>
                <a:lnTo>
                  <a:pt x="5" y="502"/>
                </a:lnTo>
                <a:lnTo>
                  <a:pt x="7" y="527"/>
                </a:lnTo>
                <a:lnTo>
                  <a:pt x="9" y="550"/>
                </a:lnTo>
                <a:lnTo>
                  <a:pt x="12" y="571"/>
                </a:lnTo>
                <a:lnTo>
                  <a:pt x="14" y="589"/>
                </a:lnTo>
                <a:lnTo>
                  <a:pt x="16" y="605"/>
                </a:lnTo>
                <a:lnTo>
                  <a:pt x="19" y="618"/>
                </a:lnTo>
                <a:lnTo>
                  <a:pt x="22" y="630"/>
                </a:lnTo>
                <a:lnTo>
                  <a:pt x="24" y="638"/>
                </a:lnTo>
                <a:lnTo>
                  <a:pt x="27" y="642"/>
                </a:lnTo>
                <a:lnTo>
                  <a:pt x="30" y="644"/>
                </a:lnTo>
              </a:path>
            </a:pathLst>
          </a:custGeom>
          <a:solidFill>
            <a:srgbClr val="F0F0F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3997325" y="1541463"/>
            <a:ext cx="104775" cy="1038225"/>
          </a:xfrm>
          <a:custGeom>
            <a:avLst/>
            <a:gdLst>
              <a:gd name="T0" fmla="*/ 2147483647 w 66"/>
              <a:gd name="T1" fmla="*/ 2147483647 h 654"/>
              <a:gd name="T2" fmla="*/ 2147483647 w 66"/>
              <a:gd name="T3" fmla="*/ 2147483647 h 654"/>
              <a:gd name="T4" fmla="*/ 2147483647 w 66"/>
              <a:gd name="T5" fmla="*/ 2147483647 h 654"/>
              <a:gd name="T6" fmla="*/ 2147483647 w 66"/>
              <a:gd name="T7" fmla="*/ 2147483647 h 654"/>
              <a:gd name="T8" fmla="*/ 2147483647 w 66"/>
              <a:gd name="T9" fmla="*/ 2147483647 h 654"/>
              <a:gd name="T10" fmla="*/ 2147483647 w 66"/>
              <a:gd name="T11" fmla="*/ 2147483647 h 654"/>
              <a:gd name="T12" fmla="*/ 2147483647 w 66"/>
              <a:gd name="T13" fmla="*/ 2147483647 h 654"/>
              <a:gd name="T14" fmla="*/ 2147483647 w 66"/>
              <a:gd name="T15" fmla="*/ 2147483647 h 654"/>
              <a:gd name="T16" fmla="*/ 2147483647 w 66"/>
              <a:gd name="T17" fmla="*/ 2147483647 h 654"/>
              <a:gd name="T18" fmla="*/ 2147483647 w 66"/>
              <a:gd name="T19" fmla="*/ 2147483647 h 654"/>
              <a:gd name="T20" fmla="*/ 2147483647 w 66"/>
              <a:gd name="T21" fmla="*/ 2147483647 h 654"/>
              <a:gd name="T22" fmla="*/ 2147483647 w 66"/>
              <a:gd name="T23" fmla="*/ 2147483647 h 654"/>
              <a:gd name="T24" fmla="*/ 2147483647 w 66"/>
              <a:gd name="T25" fmla="*/ 2147483647 h 654"/>
              <a:gd name="T26" fmla="*/ 2147483647 w 66"/>
              <a:gd name="T27" fmla="*/ 0 h 654"/>
              <a:gd name="T28" fmla="*/ 2147483647 w 66"/>
              <a:gd name="T29" fmla="*/ 2147483647 h 654"/>
              <a:gd name="T30" fmla="*/ 2147483647 w 66"/>
              <a:gd name="T31" fmla="*/ 2147483647 h 654"/>
              <a:gd name="T32" fmla="*/ 2147483647 w 66"/>
              <a:gd name="T33" fmla="*/ 2147483647 h 654"/>
              <a:gd name="T34" fmla="*/ 2147483647 w 66"/>
              <a:gd name="T35" fmla="*/ 2147483647 h 654"/>
              <a:gd name="T36" fmla="*/ 0 w 66"/>
              <a:gd name="T37" fmla="*/ 2147483647 h 654"/>
              <a:gd name="T38" fmla="*/ 0 w 66"/>
              <a:gd name="T39" fmla="*/ 2147483647 h 654"/>
              <a:gd name="T40" fmla="*/ 2147483647 w 66"/>
              <a:gd name="T41" fmla="*/ 2147483647 h 654"/>
              <a:gd name="T42" fmla="*/ 2147483647 w 66"/>
              <a:gd name="T43" fmla="*/ 2147483647 h 654"/>
              <a:gd name="T44" fmla="*/ 2147483647 w 66"/>
              <a:gd name="T45" fmla="*/ 2147483647 h 654"/>
              <a:gd name="T46" fmla="*/ 2147483647 w 66"/>
              <a:gd name="T47" fmla="*/ 2147483647 h 654"/>
              <a:gd name="T48" fmla="*/ 2147483647 w 66"/>
              <a:gd name="T49" fmla="*/ 2147483647 h 654"/>
              <a:gd name="T50" fmla="*/ 2147483647 w 66"/>
              <a:gd name="T51" fmla="*/ 2147483647 h 654"/>
              <a:gd name="T52" fmla="*/ 2147483647 w 66"/>
              <a:gd name="T53" fmla="*/ 2147483647 h 654"/>
              <a:gd name="T54" fmla="*/ 2147483647 w 66"/>
              <a:gd name="T55" fmla="*/ 2147483647 h 654"/>
              <a:gd name="T56" fmla="*/ 2147483647 w 66"/>
              <a:gd name="T57" fmla="*/ 2147483647 h 654"/>
              <a:gd name="T58" fmla="*/ 2147483647 w 66"/>
              <a:gd name="T59" fmla="*/ 2147483647 h 654"/>
              <a:gd name="T60" fmla="*/ 2147483647 w 66"/>
              <a:gd name="T61" fmla="*/ 2147483647 h 654"/>
              <a:gd name="T62" fmla="*/ 2147483647 w 66"/>
              <a:gd name="T63" fmla="*/ 2147483647 h 654"/>
              <a:gd name="T64" fmla="*/ 2147483647 w 66"/>
              <a:gd name="T65" fmla="*/ 2147483647 h 654"/>
              <a:gd name="T66" fmla="*/ 2147483647 w 66"/>
              <a:gd name="T67" fmla="*/ 2147483647 h 654"/>
              <a:gd name="T68" fmla="*/ 2147483647 w 66"/>
              <a:gd name="T69" fmla="*/ 2147483647 h 654"/>
              <a:gd name="T70" fmla="*/ 2147483647 w 66"/>
              <a:gd name="T71" fmla="*/ 2147483647 h 654"/>
              <a:gd name="T72" fmla="*/ 2147483647 w 66"/>
              <a:gd name="T73" fmla="*/ 2147483647 h 654"/>
              <a:gd name="T74" fmla="*/ 2147483647 w 66"/>
              <a:gd name="T75" fmla="*/ 2147483647 h 654"/>
              <a:gd name="T76" fmla="*/ 2147483647 w 66"/>
              <a:gd name="T77" fmla="*/ 2147483647 h 654"/>
              <a:gd name="T78" fmla="*/ 2147483647 w 66"/>
              <a:gd name="T79" fmla="*/ 2147483647 h 654"/>
              <a:gd name="T80" fmla="*/ 2147483647 w 66"/>
              <a:gd name="T81" fmla="*/ 2147483647 h 654"/>
              <a:gd name="T82" fmla="*/ 2147483647 w 66"/>
              <a:gd name="T83" fmla="*/ 2147483647 h 654"/>
              <a:gd name="T84" fmla="*/ 2147483647 w 66"/>
              <a:gd name="T85" fmla="*/ 2147483647 h 654"/>
              <a:gd name="T86" fmla="*/ 2147483647 w 66"/>
              <a:gd name="T87" fmla="*/ 2147483647 h 654"/>
              <a:gd name="T88" fmla="*/ 2147483647 w 66"/>
              <a:gd name="T89" fmla="*/ 2147483647 h 654"/>
              <a:gd name="T90" fmla="*/ 2147483647 w 66"/>
              <a:gd name="T91" fmla="*/ 2147483647 h 654"/>
              <a:gd name="T92" fmla="*/ 2147483647 w 66"/>
              <a:gd name="T93" fmla="*/ 2147483647 h 654"/>
              <a:gd name="T94" fmla="*/ 2147483647 w 66"/>
              <a:gd name="T95" fmla="*/ 2147483647 h 654"/>
              <a:gd name="T96" fmla="*/ 2147483647 w 66"/>
              <a:gd name="T97" fmla="*/ 2147483647 h 654"/>
              <a:gd name="T98" fmla="*/ 2147483647 w 66"/>
              <a:gd name="T99" fmla="*/ 2147483647 h 654"/>
              <a:gd name="T100" fmla="*/ 2147483647 w 66"/>
              <a:gd name="T101" fmla="*/ 2147483647 h 654"/>
              <a:gd name="T102" fmla="*/ 2147483647 w 66"/>
              <a:gd name="T103" fmla="*/ 2147483647 h 654"/>
              <a:gd name="T104" fmla="*/ 2147483647 w 66"/>
              <a:gd name="T105" fmla="*/ 2147483647 h 65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6"/>
              <a:gd name="T160" fmla="*/ 0 h 654"/>
              <a:gd name="T161" fmla="*/ 66 w 66"/>
              <a:gd name="T162" fmla="*/ 654 h 65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6" h="654">
                <a:moveTo>
                  <a:pt x="36" y="653"/>
                </a:moveTo>
                <a:lnTo>
                  <a:pt x="38" y="652"/>
                </a:lnTo>
                <a:lnTo>
                  <a:pt x="39" y="650"/>
                </a:lnTo>
                <a:lnTo>
                  <a:pt x="42" y="647"/>
                </a:lnTo>
                <a:lnTo>
                  <a:pt x="45" y="640"/>
                </a:lnTo>
                <a:lnTo>
                  <a:pt x="46" y="635"/>
                </a:lnTo>
                <a:lnTo>
                  <a:pt x="48" y="631"/>
                </a:lnTo>
                <a:lnTo>
                  <a:pt x="49" y="624"/>
                </a:lnTo>
                <a:lnTo>
                  <a:pt x="50" y="617"/>
                </a:lnTo>
                <a:lnTo>
                  <a:pt x="51" y="610"/>
                </a:lnTo>
                <a:lnTo>
                  <a:pt x="53" y="602"/>
                </a:lnTo>
                <a:lnTo>
                  <a:pt x="54" y="595"/>
                </a:lnTo>
                <a:lnTo>
                  <a:pt x="55" y="586"/>
                </a:lnTo>
                <a:lnTo>
                  <a:pt x="56" y="576"/>
                </a:lnTo>
                <a:lnTo>
                  <a:pt x="57" y="566"/>
                </a:lnTo>
                <a:lnTo>
                  <a:pt x="58" y="555"/>
                </a:lnTo>
                <a:lnTo>
                  <a:pt x="59" y="544"/>
                </a:lnTo>
                <a:lnTo>
                  <a:pt x="60" y="532"/>
                </a:lnTo>
                <a:lnTo>
                  <a:pt x="60" y="519"/>
                </a:lnTo>
                <a:lnTo>
                  <a:pt x="61" y="507"/>
                </a:lnTo>
                <a:lnTo>
                  <a:pt x="62" y="493"/>
                </a:lnTo>
                <a:lnTo>
                  <a:pt x="63" y="467"/>
                </a:lnTo>
                <a:lnTo>
                  <a:pt x="64" y="452"/>
                </a:lnTo>
                <a:lnTo>
                  <a:pt x="64" y="437"/>
                </a:lnTo>
                <a:lnTo>
                  <a:pt x="64" y="422"/>
                </a:lnTo>
                <a:lnTo>
                  <a:pt x="65" y="407"/>
                </a:lnTo>
                <a:lnTo>
                  <a:pt x="65" y="391"/>
                </a:lnTo>
                <a:lnTo>
                  <a:pt x="65" y="376"/>
                </a:lnTo>
                <a:lnTo>
                  <a:pt x="65" y="310"/>
                </a:lnTo>
                <a:lnTo>
                  <a:pt x="65" y="293"/>
                </a:lnTo>
                <a:lnTo>
                  <a:pt x="65" y="277"/>
                </a:lnTo>
                <a:lnTo>
                  <a:pt x="64" y="262"/>
                </a:lnTo>
                <a:lnTo>
                  <a:pt x="64" y="246"/>
                </a:lnTo>
                <a:lnTo>
                  <a:pt x="62" y="201"/>
                </a:lnTo>
                <a:lnTo>
                  <a:pt x="62" y="186"/>
                </a:lnTo>
                <a:lnTo>
                  <a:pt x="61" y="173"/>
                </a:lnTo>
                <a:lnTo>
                  <a:pt x="60" y="160"/>
                </a:lnTo>
                <a:lnTo>
                  <a:pt x="60" y="147"/>
                </a:lnTo>
                <a:lnTo>
                  <a:pt x="59" y="133"/>
                </a:lnTo>
                <a:lnTo>
                  <a:pt x="58" y="121"/>
                </a:lnTo>
                <a:lnTo>
                  <a:pt x="57" y="109"/>
                </a:lnTo>
                <a:lnTo>
                  <a:pt x="56" y="98"/>
                </a:lnTo>
                <a:lnTo>
                  <a:pt x="55" y="87"/>
                </a:lnTo>
                <a:lnTo>
                  <a:pt x="54" y="77"/>
                </a:lnTo>
                <a:lnTo>
                  <a:pt x="53" y="67"/>
                </a:lnTo>
                <a:lnTo>
                  <a:pt x="51" y="58"/>
                </a:lnTo>
                <a:lnTo>
                  <a:pt x="50" y="51"/>
                </a:lnTo>
                <a:lnTo>
                  <a:pt x="49" y="43"/>
                </a:lnTo>
                <a:lnTo>
                  <a:pt x="48" y="35"/>
                </a:lnTo>
                <a:lnTo>
                  <a:pt x="46" y="29"/>
                </a:lnTo>
                <a:lnTo>
                  <a:pt x="44" y="18"/>
                </a:lnTo>
                <a:lnTo>
                  <a:pt x="42" y="13"/>
                </a:lnTo>
                <a:lnTo>
                  <a:pt x="40" y="9"/>
                </a:lnTo>
                <a:lnTo>
                  <a:pt x="39" y="6"/>
                </a:lnTo>
                <a:lnTo>
                  <a:pt x="34" y="1"/>
                </a:lnTo>
                <a:lnTo>
                  <a:pt x="31" y="0"/>
                </a:lnTo>
                <a:lnTo>
                  <a:pt x="28" y="1"/>
                </a:lnTo>
                <a:lnTo>
                  <a:pt x="24" y="6"/>
                </a:lnTo>
                <a:lnTo>
                  <a:pt x="22" y="9"/>
                </a:lnTo>
                <a:lnTo>
                  <a:pt x="20" y="14"/>
                </a:lnTo>
                <a:lnTo>
                  <a:pt x="18" y="18"/>
                </a:lnTo>
                <a:lnTo>
                  <a:pt x="17" y="23"/>
                </a:lnTo>
                <a:lnTo>
                  <a:pt x="16" y="29"/>
                </a:lnTo>
                <a:lnTo>
                  <a:pt x="15" y="36"/>
                </a:lnTo>
                <a:lnTo>
                  <a:pt x="14" y="43"/>
                </a:lnTo>
                <a:lnTo>
                  <a:pt x="13" y="51"/>
                </a:lnTo>
                <a:lnTo>
                  <a:pt x="12" y="58"/>
                </a:lnTo>
                <a:lnTo>
                  <a:pt x="10" y="67"/>
                </a:lnTo>
                <a:lnTo>
                  <a:pt x="8" y="88"/>
                </a:lnTo>
                <a:lnTo>
                  <a:pt x="5" y="109"/>
                </a:lnTo>
                <a:lnTo>
                  <a:pt x="5" y="121"/>
                </a:lnTo>
                <a:lnTo>
                  <a:pt x="5" y="133"/>
                </a:lnTo>
                <a:lnTo>
                  <a:pt x="3" y="173"/>
                </a:lnTo>
                <a:lnTo>
                  <a:pt x="1" y="216"/>
                </a:lnTo>
                <a:lnTo>
                  <a:pt x="0" y="231"/>
                </a:lnTo>
                <a:lnTo>
                  <a:pt x="0" y="247"/>
                </a:lnTo>
                <a:lnTo>
                  <a:pt x="0" y="262"/>
                </a:lnTo>
                <a:lnTo>
                  <a:pt x="0" y="360"/>
                </a:lnTo>
                <a:lnTo>
                  <a:pt x="0" y="376"/>
                </a:lnTo>
                <a:lnTo>
                  <a:pt x="0" y="391"/>
                </a:lnTo>
                <a:lnTo>
                  <a:pt x="2" y="422"/>
                </a:lnTo>
                <a:lnTo>
                  <a:pt x="3" y="452"/>
                </a:lnTo>
                <a:lnTo>
                  <a:pt x="3" y="467"/>
                </a:lnTo>
                <a:lnTo>
                  <a:pt x="5" y="493"/>
                </a:lnTo>
                <a:lnTo>
                  <a:pt x="5" y="507"/>
                </a:lnTo>
                <a:lnTo>
                  <a:pt x="6" y="520"/>
                </a:lnTo>
                <a:lnTo>
                  <a:pt x="7" y="532"/>
                </a:lnTo>
                <a:lnTo>
                  <a:pt x="8" y="544"/>
                </a:lnTo>
                <a:lnTo>
                  <a:pt x="9" y="555"/>
                </a:lnTo>
                <a:lnTo>
                  <a:pt x="10" y="566"/>
                </a:lnTo>
                <a:lnTo>
                  <a:pt x="12" y="576"/>
                </a:lnTo>
                <a:lnTo>
                  <a:pt x="13" y="586"/>
                </a:lnTo>
                <a:lnTo>
                  <a:pt x="14" y="595"/>
                </a:lnTo>
                <a:lnTo>
                  <a:pt x="15" y="602"/>
                </a:lnTo>
                <a:lnTo>
                  <a:pt x="16" y="610"/>
                </a:lnTo>
                <a:lnTo>
                  <a:pt x="17" y="617"/>
                </a:lnTo>
                <a:lnTo>
                  <a:pt x="18" y="625"/>
                </a:lnTo>
                <a:lnTo>
                  <a:pt x="20" y="631"/>
                </a:lnTo>
                <a:lnTo>
                  <a:pt x="21" y="635"/>
                </a:lnTo>
                <a:lnTo>
                  <a:pt x="23" y="640"/>
                </a:lnTo>
                <a:lnTo>
                  <a:pt x="25" y="644"/>
                </a:lnTo>
                <a:lnTo>
                  <a:pt x="27" y="647"/>
                </a:lnTo>
                <a:lnTo>
                  <a:pt x="28" y="650"/>
                </a:lnTo>
                <a:lnTo>
                  <a:pt x="31" y="652"/>
                </a:lnTo>
                <a:lnTo>
                  <a:pt x="33" y="653"/>
                </a:lnTo>
                <a:lnTo>
                  <a:pt x="36" y="653"/>
                </a:lnTo>
                <a:lnTo>
                  <a:pt x="32" y="646"/>
                </a:lnTo>
                <a:lnTo>
                  <a:pt x="35" y="645"/>
                </a:lnTo>
                <a:lnTo>
                  <a:pt x="34" y="645"/>
                </a:lnTo>
                <a:lnTo>
                  <a:pt x="34" y="644"/>
                </a:lnTo>
                <a:lnTo>
                  <a:pt x="33" y="643"/>
                </a:lnTo>
                <a:lnTo>
                  <a:pt x="31" y="641"/>
                </a:lnTo>
                <a:lnTo>
                  <a:pt x="31" y="638"/>
                </a:lnTo>
                <a:lnTo>
                  <a:pt x="29" y="633"/>
                </a:lnTo>
                <a:lnTo>
                  <a:pt x="28" y="628"/>
                </a:lnTo>
                <a:lnTo>
                  <a:pt x="27" y="622"/>
                </a:lnTo>
                <a:lnTo>
                  <a:pt x="26" y="616"/>
                </a:lnTo>
                <a:lnTo>
                  <a:pt x="24" y="609"/>
                </a:lnTo>
                <a:lnTo>
                  <a:pt x="23" y="601"/>
                </a:lnTo>
                <a:lnTo>
                  <a:pt x="21" y="594"/>
                </a:lnTo>
                <a:lnTo>
                  <a:pt x="20" y="585"/>
                </a:lnTo>
                <a:lnTo>
                  <a:pt x="19" y="575"/>
                </a:lnTo>
                <a:lnTo>
                  <a:pt x="18" y="565"/>
                </a:lnTo>
                <a:lnTo>
                  <a:pt x="17" y="554"/>
                </a:lnTo>
                <a:lnTo>
                  <a:pt x="16" y="543"/>
                </a:lnTo>
                <a:lnTo>
                  <a:pt x="15" y="531"/>
                </a:lnTo>
                <a:lnTo>
                  <a:pt x="15" y="519"/>
                </a:lnTo>
                <a:lnTo>
                  <a:pt x="13" y="506"/>
                </a:lnTo>
                <a:lnTo>
                  <a:pt x="12" y="493"/>
                </a:lnTo>
                <a:lnTo>
                  <a:pt x="11" y="467"/>
                </a:lnTo>
                <a:lnTo>
                  <a:pt x="10" y="452"/>
                </a:lnTo>
                <a:lnTo>
                  <a:pt x="9" y="422"/>
                </a:lnTo>
                <a:lnTo>
                  <a:pt x="8" y="391"/>
                </a:lnTo>
                <a:lnTo>
                  <a:pt x="8" y="376"/>
                </a:lnTo>
                <a:lnTo>
                  <a:pt x="7" y="360"/>
                </a:lnTo>
                <a:lnTo>
                  <a:pt x="7" y="262"/>
                </a:lnTo>
                <a:lnTo>
                  <a:pt x="8" y="247"/>
                </a:lnTo>
                <a:lnTo>
                  <a:pt x="8" y="231"/>
                </a:lnTo>
                <a:lnTo>
                  <a:pt x="9" y="216"/>
                </a:lnTo>
                <a:lnTo>
                  <a:pt x="10" y="173"/>
                </a:lnTo>
                <a:lnTo>
                  <a:pt x="12" y="135"/>
                </a:lnTo>
                <a:lnTo>
                  <a:pt x="13" y="123"/>
                </a:lnTo>
                <a:lnTo>
                  <a:pt x="14" y="111"/>
                </a:lnTo>
                <a:lnTo>
                  <a:pt x="16" y="89"/>
                </a:lnTo>
                <a:lnTo>
                  <a:pt x="18" y="68"/>
                </a:lnTo>
                <a:lnTo>
                  <a:pt x="19" y="59"/>
                </a:lnTo>
                <a:lnTo>
                  <a:pt x="20" y="52"/>
                </a:lnTo>
                <a:lnTo>
                  <a:pt x="21" y="44"/>
                </a:lnTo>
                <a:lnTo>
                  <a:pt x="23" y="37"/>
                </a:lnTo>
                <a:lnTo>
                  <a:pt x="24" y="31"/>
                </a:lnTo>
                <a:lnTo>
                  <a:pt x="26" y="26"/>
                </a:lnTo>
                <a:lnTo>
                  <a:pt x="27" y="20"/>
                </a:lnTo>
                <a:lnTo>
                  <a:pt x="28" y="16"/>
                </a:lnTo>
                <a:lnTo>
                  <a:pt x="28" y="13"/>
                </a:lnTo>
                <a:lnTo>
                  <a:pt x="30" y="11"/>
                </a:lnTo>
                <a:lnTo>
                  <a:pt x="31" y="9"/>
                </a:lnTo>
                <a:lnTo>
                  <a:pt x="31" y="8"/>
                </a:lnTo>
                <a:lnTo>
                  <a:pt x="31" y="9"/>
                </a:lnTo>
                <a:lnTo>
                  <a:pt x="31" y="8"/>
                </a:lnTo>
                <a:lnTo>
                  <a:pt x="32" y="11"/>
                </a:lnTo>
                <a:lnTo>
                  <a:pt x="34" y="13"/>
                </a:lnTo>
                <a:lnTo>
                  <a:pt x="35" y="17"/>
                </a:lnTo>
                <a:lnTo>
                  <a:pt x="37" y="20"/>
                </a:lnTo>
                <a:lnTo>
                  <a:pt x="38" y="31"/>
                </a:lnTo>
                <a:lnTo>
                  <a:pt x="40" y="38"/>
                </a:lnTo>
                <a:lnTo>
                  <a:pt x="41" y="44"/>
                </a:lnTo>
                <a:lnTo>
                  <a:pt x="42" y="52"/>
                </a:lnTo>
                <a:lnTo>
                  <a:pt x="44" y="59"/>
                </a:lnTo>
                <a:lnTo>
                  <a:pt x="45" y="68"/>
                </a:lnTo>
                <a:lnTo>
                  <a:pt x="46" y="78"/>
                </a:lnTo>
                <a:lnTo>
                  <a:pt x="48" y="88"/>
                </a:lnTo>
                <a:lnTo>
                  <a:pt x="49" y="99"/>
                </a:lnTo>
                <a:lnTo>
                  <a:pt x="49" y="111"/>
                </a:lnTo>
                <a:lnTo>
                  <a:pt x="50" y="123"/>
                </a:lnTo>
                <a:lnTo>
                  <a:pt x="51" y="135"/>
                </a:lnTo>
                <a:lnTo>
                  <a:pt x="52" y="147"/>
                </a:lnTo>
                <a:lnTo>
                  <a:pt x="53" y="160"/>
                </a:lnTo>
                <a:lnTo>
                  <a:pt x="53" y="173"/>
                </a:lnTo>
                <a:lnTo>
                  <a:pt x="54" y="186"/>
                </a:lnTo>
                <a:lnTo>
                  <a:pt x="55" y="201"/>
                </a:lnTo>
                <a:lnTo>
                  <a:pt x="57" y="246"/>
                </a:lnTo>
                <a:lnTo>
                  <a:pt x="57" y="262"/>
                </a:lnTo>
                <a:lnTo>
                  <a:pt x="57" y="277"/>
                </a:lnTo>
                <a:lnTo>
                  <a:pt x="57" y="293"/>
                </a:lnTo>
                <a:lnTo>
                  <a:pt x="58" y="310"/>
                </a:lnTo>
                <a:lnTo>
                  <a:pt x="58" y="376"/>
                </a:lnTo>
                <a:lnTo>
                  <a:pt x="57" y="391"/>
                </a:lnTo>
                <a:lnTo>
                  <a:pt x="57" y="407"/>
                </a:lnTo>
                <a:lnTo>
                  <a:pt x="57" y="422"/>
                </a:lnTo>
                <a:lnTo>
                  <a:pt x="57" y="437"/>
                </a:lnTo>
                <a:lnTo>
                  <a:pt x="56" y="452"/>
                </a:lnTo>
                <a:lnTo>
                  <a:pt x="56" y="467"/>
                </a:lnTo>
                <a:lnTo>
                  <a:pt x="54" y="493"/>
                </a:lnTo>
                <a:lnTo>
                  <a:pt x="53" y="507"/>
                </a:lnTo>
                <a:lnTo>
                  <a:pt x="53" y="519"/>
                </a:lnTo>
                <a:lnTo>
                  <a:pt x="52" y="531"/>
                </a:lnTo>
                <a:lnTo>
                  <a:pt x="51" y="543"/>
                </a:lnTo>
                <a:lnTo>
                  <a:pt x="50" y="554"/>
                </a:lnTo>
                <a:lnTo>
                  <a:pt x="49" y="565"/>
                </a:lnTo>
                <a:lnTo>
                  <a:pt x="49" y="575"/>
                </a:lnTo>
                <a:lnTo>
                  <a:pt x="48" y="585"/>
                </a:lnTo>
                <a:lnTo>
                  <a:pt x="46" y="594"/>
                </a:lnTo>
                <a:lnTo>
                  <a:pt x="45" y="601"/>
                </a:lnTo>
                <a:lnTo>
                  <a:pt x="44" y="609"/>
                </a:lnTo>
                <a:lnTo>
                  <a:pt x="42" y="616"/>
                </a:lnTo>
                <a:lnTo>
                  <a:pt x="41" y="623"/>
                </a:lnTo>
                <a:lnTo>
                  <a:pt x="40" y="628"/>
                </a:lnTo>
                <a:lnTo>
                  <a:pt x="38" y="633"/>
                </a:lnTo>
                <a:lnTo>
                  <a:pt x="38" y="638"/>
                </a:lnTo>
                <a:lnTo>
                  <a:pt x="35" y="643"/>
                </a:lnTo>
                <a:lnTo>
                  <a:pt x="34" y="644"/>
                </a:lnTo>
                <a:lnTo>
                  <a:pt x="33" y="645"/>
                </a:lnTo>
                <a:lnTo>
                  <a:pt x="32" y="646"/>
                </a:lnTo>
                <a:lnTo>
                  <a:pt x="36" y="653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4892675" y="1522413"/>
            <a:ext cx="228600" cy="1076325"/>
          </a:xfrm>
          <a:custGeom>
            <a:avLst/>
            <a:gdLst>
              <a:gd name="T0" fmla="*/ 2147483647 w 144"/>
              <a:gd name="T1" fmla="*/ 2147483647 h 678"/>
              <a:gd name="T2" fmla="*/ 2147483647 w 144"/>
              <a:gd name="T3" fmla="*/ 2147483647 h 678"/>
              <a:gd name="T4" fmla="*/ 2147483647 w 144"/>
              <a:gd name="T5" fmla="*/ 2147483647 h 678"/>
              <a:gd name="T6" fmla="*/ 2147483647 w 144"/>
              <a:gd name="T7" fmla="*/ 2147483647 h 678"/>
              <a:gd name="T8" fmla="*/ 2147483647 w 144"/>
              <a:gd name="T9" fmla="*/ 2147483647 h 678"/>
              <a:gd name="T10" fmla="*/ 2147483647 w 144"/>
              <a:gd name="T11" fmla="*/ 2147483647 h 678"/>
              <a:gd name="T12" fmla="*/ 2147483647 w 144"/>
              <a:gd name="T13" fmla="*/ 2147483647 h 678"/>
              <a:gd name="T14" fmla="*/ 2147483647 w 144"/>
              <a:gd name="T15" fmla="*/ 2147483647 h 678"/>
              <a:gd name="T16" fmla="*/ 2147483647 w 144"/>
              <a:gd name="T17" fmla="*/ 2147483647 h 678"/>
              <a:gd name="T18" fmla="*/ 2147483647 w 144"/>
              <a:gd name="T19" fmla="*/ 2147483647 h 678"/>
              <a:gd name="T20" fmla="*/ 2147483647 w 144"/>
              <a:gd name="T21" fmla="*/ 2147483647 h 678"/>
              <a:gd name="T22" fmla="*/ 2147483647 w 144"/>
              <a:gd name="T23" fmla="*/ 2147483647 h 678"/>
              <a:gd name="T24" fmla="*/ 2147483647 w 144"/>
              <a:gd name="T25" fmla="*/ 2147483647 h 678"/>
              <a:gd name="T26" fmla="*/ 2147483647 w 144"/>
              <a:gd name="T27" fmla="*/ 2147483647 h 678"/>
              <a:gd name="T28" fmla="*/ 2147483647 w 144"/>
              <a:gd name="T29" fmla="*/ 2147483647 h 678"/>
              <a:gd name="T30" fmla="*/ 2147483647 w 144"/>
              <a:gd name="T31" fmla="*/ 2147483647 h 678"/>
              <a:gd name="T32" fmla="*/ 2147483647 w 144"/>
              <a:gd name="T33" fmla="*/ 2147483647 h 678"/>
              <a:gd name="T34" fmla="*/ 2147483647 w 144"/>
              <a:gd name="T35" fmla="*/ 2147483647 h 678"/>
              <a:gd name="T36" fmla="*/ 2147483647 w 144"/>
              <a:gd name="T37" fmla="*/ 2147483647 h 678"/>
              <a:gd name="T38" fmla="*/ 2147483647 w 144"/>
              <a:gd name="T39" fmla="*/ 2147483647 h 678"/>
              <a:gd name="T40" fmla="*/ 2147483647 w 144"/>
              <a:gd name="T41" fmla="*/ 2147483647 h 678"/>
              <a:gd name="T42" fmla="*/ 2147483647 w 144"/>
              <a:gd name="T43" fmla="*/ 2147483647 h 678"/>
              <a:gd name="T44" fmla="*/ 2147483647 w 144"/>
              <a:gd name="T45" fmla="*/ 2147483647 h 678"/>
              <a:gd name="T46" fmla="*/ 2147483647 w 144"/>
              <a:gd name="T47" fmla="*/ 2147483647 h 678"/>
              <a:gd name="T48" fmla="*/ 2147483647 w 144"/>
              <a:gd name="T49" fmla="*/ 2147483647 h 678"/>
              <a:gd name="T50" fmla="*/ 2147483647 w 144"/>
              <a:gd name="T51" fmla="*/ 2147483647 h 678"/>
              <a:gd name="T52" fmla="*/ 2147483647 w 144"/>
              <a:gd name="T53" fmla="*/ 2147483647 h 678"/>
              <a:gd name="T54" fmla="*/ 2147483647 w 144"/>
              <a:gd name="T55" fmla="*/ 2147483647 h 678"/>
              <a:gd name="T56" fmla="*/ 2147483647 w 144"/>
              <a:gd name="T57" fmla="*/ 2147483647 h 678"/>
              <a:gd name="T58" fmla="*/ 2147483647 w 144"/>
              <a:gd name="T59" fmla="*/ 2147483647 h 678"/>
              <a:gd name="T60" fmla="*/ 2147483647 w 144"/>
              <a:gd name="T61" fmla="*/ 2147483647 h 678"/>
              <a:gd name="T62" fmla="*/ 2147483647 w 144"/>
              <a:gd name="T63" fmla="*/ 2147483647 h 678"/>
              <a:gd name="T64" fmla="*/ 2147483647 w 144"/>
              <a:gd name="T65" fmla="*/ 2147483647 h 678"/>
              <a:gd name="T66" fmla="*/ 2147483647 w 144"/>
              <a:gd name="T67" fmla="*/ 2147483647 h 678"/>
              <a:gd name="T68" fmla="*/ 2147483647 w 144"/>
              <a:gd name="T69" fmla="*/ 2147483647 h 678"/>
              <a:gd name="T70" fmla="*/ 0 w 144"/>
              <a:gd name="T71" fmla="*/ 2147483647 h 678"/>
              <a:gd name="T72" fmla="*/ 2147483647 w 144"/>
              <a:gd name="T73" fmla="*/ 2147483647 h 678"/>
              <a:gd name="T74" fmla="*/ 2147483647 w 144"/>
              <a:gd name="T75" fmla="*/ 2147483647 h 678"/>
              <a:gd name="T76" fmla="*/ 2147483647 w 144"/>
              <a:gd name="T77" fmla="*/ 2147483647 h 678"/>
              <a:gd name="T78" fmla="*/ 2147483647 w 144"/>
              <a:gd name="T79" fmla="*/ 2147483647 h 678"/>
              <a:gd name="T80" fmla="*/ 2147483647 w 144"/>
              <a:gd name="T81" fmla="*/ 2147483647 h 678"/>
              <a:gd name="T82" fmla="*/ 2147483647 w 144"/>
              <a:gd name="T83" fmla="*/ 2147483647 h 678"/>
              <a:gd name="T84" fmla="*/ 2147483647 w 144"/>
              <a:gd name="T85" fmla="*/ 2147483647 h 678"/>
              <a:gd name="T86" fmla="*/ 2147483647 w 144"/>
              <a:gd name="T87" fmla="*/ 2147483647 h 678"/>
              <a:gd name="T88" fmla="*/ 2147483647 w 144"/>
              <a:gd name="T89" fmla="*/ 2147483647 h 678"/>
              <a:gd name="T90" fmla="*/ 2147483647 w 144"/>
              <a:gd name="T91" fmla="*/ 2147483647 h 678"/>
              <a:gd name="T92" fmla="*/ 2147483647 w 144"/>
              <a:gd name="T93" fmla="*/ 2147483647 h 678"/>
              <a:gd name="T94" fmla="*/ 2147483647 w 144"/>
              <a:gd name="T95" fmla="*/ 2147483647 h 678"/>
              <a:gd name="T96" fmla="*/ 2147483647 w 144"/>
              <a:gd name="T97" fmla="*/ 2147483647 h 678"/>
              <a:gd name="T98" fmla="*/ 2147483647 w 144"/>
              <a:gd name="T99" fmla="*/ 2147483647 h 678"/>
              <a:gd name="T100" fmla="*/ 2147483647 w 144"/>
              <a:gd name="T101" fmla="*/ 2147483647 h 678"/>
              <a:gd name="T102" fmla="*/ 2147483647 w 144"/>
              <a:gd name="T103" fmla="*/ 2147483647 h 678"/>
              <a:gd name="T104" fmla="*/ 2147483647 w 144"/>
              <a:gd name="T105" fmla="*/ 2147483647 h 678"/>
              <a:gd name="T106" fmla="*/ 2147483647 w 144"/>
              <a:gd name="T107" fmla="*/ 2147483647 h 678"/>
              <a:gd name="T108" fmla="*/ 2147483647 w 144"/>
              <a:gd name="T109" fmla="*/ 2147483647 h 678"/>
              <a:gd name="T110" fmla="*/ 2147483647 w 144"/>
              <a:gd name="T111" fmla="*/ 2147483647 h 678"/>
              <a:gd name="T112" fmla="*/ 2147483647 w 144"/>
              <a:gd name="T113" fmla="*/ 2147483647 h 67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4"/>
              <a:gd name="T172" fmla="*/ 0 h 678"/>
              <a:gd name="T173" fmla="*/ 144 w 144"/>
              <a:gd name="T174" fmla="*/ 678 h 67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4" h="678">
                <a:moveTo>
                  <a:pt x="91" y="20"/>
                </a:moveTo>
                <a:lnTo>
                  <a:pt x="91" y="20"/>
                </a:lnTo>
                <a:lnTo>
                  <a:pt x="93" y="29"/>
                </a:lnTo>
                <a:lnTo>
                  <a:pt x="95" y="39"/>
                </a:lnTo>
                <a:lnTo>
                  <a:pt x="98" y="49"/>
                </a:lnTo>
                <a:lnTo>
                  <a:pt x="100" y="58"/>
                </a:lnTo>
                <a:lnTo>
                  <a:pt x="103" y="68"/>
                </a:lnTo>
                <a:lnTo>
                  <a:pt x="105" y="78"/>
                </a:lnTo>
                <a:lnTo>
                  <a:pt x="105" y="77"/>
                </a:lnTo>
                <a:lnTo>
                  <a:pt x="107" y="87"/>
                </a:lnTo>
                <a:lnTo>
                  <a:pt x="107" y="88"/>
                </a:lnTo>
                <a:lnTo>
                  <a:pt x="108" y="98"/>
                </a:lnTo>
                <a:lnTo>
                  <a:pt x="108" y="97"/>
                </a:lnTo>
                <a:lnTo>
                  <a:pt x="110" y="107"/>
                </a:lnTo>
                <a:lnTo>
                  <a:pt x="112" y="117"/>
                </a:lnTo>
                <a:lnTo>
                  <a:pt x="114" y="127"/>
                </a:lnTo>
                <a:lnTo>
                  <a:pt x="117" y="147"/>
                </a:lnTo>
                <a:lnTo>
                  <a:pt x="119" y="157"/>
                </a:lnTo>
                <a:lnTo>
                  <a:pt x="120" y="167"/>
                </a:lnTo>
                <a:lnTo>
                  <a:pt x="122" y="176"/>
                </a:lnTo>
                <a:lnTo>
                  <a:pt x="123" y="186"/>
                </a:lnTo>
                <a:lnTo>
                  <a:pt x="126" y="206"/>
                </a:lnTo>
                <a:lnTo>
                  <a:pt x="127" y="216"/>
                </a:lnTo>
                <a:lnTo>
                  <a:pt x="129" y="236"/>
                </a:lnTo>
                <a:lnTo>
                  <a:pt x="130" y="246"/>
                </a:lnTo>
                <a:lnTo>
                  <a:pt x="130" y="247"/>
                </a:lnTo>
                <a:lnTo>
                  <a:pt x="131" y="257"/>
                </a:lnTo>
                <a:lnTo>
                  <a:pt x="131" y="256"/>
                </a:lnTo>
                <a:lnTo>
                  <a:pt x="131" y="266"/>
                </a:lnTo>
                <a:lnTo>
                  <a:pt x="134" y="326"/>
                </a:lnTo>
                <a:lnTo>
                  <a:pt x="134" y="346"/>
                </a:lnTo>
                <a:lnTo>
                  <a:pt x="135" y="357"/>
                </a:lnTo>
                <a:lnTo>
                  <a:pt x="135" y="387"/>
                </a:lnTo>
                <a:lnTo>
                  <a:pt x="134" y="397"/>
                </a:lnTo>
                <a:lnTo>
                  <a:pt x="134" y="418"/>
                </a:lnTo>
                <a:lnTo>
                  <a:pt x="132" y="448"/>
                </a:lnTo>
                <a:lnTo>
                  <a:pt x="132" y="458"/>
                </a:lnTo>
                <a:lnTo>
                  <a:pt x="131" y="469"/>
                </a:lnTo>
                <a:lnTo>
                  <a:pt x="131" y="490"/>
                </a:lnTo>
                <a:lnTo>
                  <a:pt x="130" y="500"/>
                </a:lnTo>
                <a:lnTo>
                  <a:pt x="128" y="519"/>
                </a:lnTo>
                <a:lnTo>
                  <a:pt x="127" y="530"/>
                </a:lnTo>
                <a:lnTo>
                  <a:pt x="127" y="531"/>
                </a:lnTo>
                <a:lnTo>
                  <a:pt x="126" y="541"/>
                </a:lnTo>
                <a:lnTo>
                  <a:pt x="126" y="540"/>
                </a:lnTo>
                <a:lnTo>
                  <a:pt x="124" y="551"/>
                </a:lnTo>
                <a:lnTo>
                  <a:pt x="123" y="561"/>
                </a:lnTo>
                <a:lnTo>
                  <a:pt x="122" y="572"/>
                </a:lnTo>
                <a:lnTo>
                  <a:pt x="121" y="582"/>
                </a:lnTo>
                <a:lnTo>
                  <a:pt x="119" y="593"/>
                </a:lnTo>
                <a:lnTo>
                  <a:pt x="117" y="603"/>
                </a:lnTo>
                <a:lnTo>
                  <a:pt x="116" y="614"/>
                </a:lnTo>
                <a:lnTo>
                  <a:pt x="114" y="623"/>
                </a:lnTo>
                <a:lnTo>
                  <a:pt x="112" y="634"/>
                </a:lnTo>
                <a:lnTo>
                  <a:pt x="111" y="644"/>
                </a:lnTo>
                <a:lnTo>
                  <a:pt x="108" y="654"/>
                </a:lnTo>
                <a:lnTo>
                  <a:pt x="108" y="655"/>
                </a:lnTo>
                <a:lnTo>
                  <a:pt x="107" y="665"/>
                </a:lnTo>
                <a:lnTo>
                  <a:pt x="114" y="664"/>
                </a:lnTo>
                <a:lnTo>
                  <a:pt x="108" y="653"/>
                </a:lnTo>
                <a:lnTo>
                  <a:pt x="103" y="643"/>
                </a:lnTo>
                <a:lnTo>
                  <a:pt x="103" y="642"/>
                </a:lnTo>
                <a:lnTo>
                  <a:pt x="96" y="631"/>
                </a:lnTo>
                <a:lnTo>
                  <a:pt x="96" y="632"/>
                </a:lnTo>
                <a:lnTo>
                  <a:pt x="90" y="621"/>
                </a:lnTo>
                <a:lnTo>
                  <a:pt x="69" y="579"/>
                </a:lnTo>
                <a:lnTo>
                  <a:pt x="56" y="546"/>
                </a:lnTo>
                <a:lnTo>
                  <a:pt x="52" y="536"/>
                </a:lnTo>
                <a:lnTo>
                  <a:pt x="44" y="514"/>
                </a:lnTo>
                <a:lnTo>
                  <a:pt x="44" y="515"/>
                </a:lnTo>
                <a:lnTo>
                  <a:pt x="40" y="505"/>
                </a:lnTo>
                <a:lnTo>
                  <a:pt x="37" y="495"/>
                </a:lnTo>
                <a:lnTo>
                  <a:pt x="34" y="484"/>
                </a:lnTo>
                <a:lnTo>
                  <a:pt x="31" y="473"/>
                </a:lnTo>
                <a:lnTo>
                  <a:pt x="28" y="463"/>
                </a:lnTo>
                <a:lnTo>
                  <a:pt x="25" y="452"/>
                </a:lnTo>
                <a:lnTo>
                  <a:pt x="23" y="442"/>
                </a:lnTo>
                <a:lnTo>
                  <a:pt x="18" y="421"/>
                </a:lnTo>
                <a:lnTo>
                  <a:pt x="14" y="401"/>
                </a:lnTo>
                <a:lnTo>
                  <a:pt x="12" y="391"/>
                </a:lnTo>
                <a:lnTo>
                  <a:pt x="12" y="381"/>
                </a:lnTo>
                <a:lnTo>
                  <a:pt x="11" y="370"/>
                </a:lnTo>
                <a:lnTo>
                  <a:pt x="10" y="360"/>
                </a:lnTo>
                <a:lnTo>
                  <a:pt x="9" y="350"/>
                </a:lnTo>
                <a:lnTo>
                  <a:pt x="9" y="339"/>
                </a:lnTo>
                <a:lnTo>
                  <a:pt x="8" y="329"/>
                </a:lnTo>
                <a:lnTo>
                  <a:pt x="8" y="288"/>
                </a:lnTo>
                <a:lnTo>
                  <a:pt x="9" y="278"/>
                </a:lnTo>
                <a:lnTo>
                  <a:pt x="9" y="279"/>
                </a:lnTo>
                <a:lnTo>
                  <a:pt x="10" y="269"/>
                </a:lnTo>
                <a:lnTo>
                  <a:pt x="10" y="268"/>
                </a:lnTo>
                <a:lnTo>
                  <a:pt x="10" y="258"/>
                </a:lnTo>
                <a:lnTo>
                  <a:pt x="10" y="259"/>
                </a:lnTo>
                <a:lnTo>
                  <a:pt x="12" y="238"/>
                </a:lnTo>
                <a:lnTo>
                  <a:pt x="19" y="197"/>
                </a:lnTo>
                <a:lnTo>
                  <a:pt x="19" y="198"/>
                </a:lnTo>
                <a:lnTo>
                  <a:pt x="24" y="177"/>
                </a:lnTo>
                <a:lnTo>
                  <a:pt x="33" y="148"/>
                </a:lnTo>
                <a:lnTo>
                  <a:pt x="36" y="138"/>
                </a:lnTo>
                <a:lnTo>
                  <a:pt x="39" y="128"/>
                </a:lnTo>
                <a:lnTo>
                  <a:pt x="38" y="129"/>
                </a:lnTo>
                <a:lnTo>
                  <a:pt x="42" y="118"/>
                </a:lnTo>
                <a:lnTo>
                  <a:pt x="43" y="118"/>
                </a:lnTo>
                <a:lnTo>
                  <a:pt x="46" y="108"/>
                </a:lnTo>
                <a:lnTo>
                  <a:pt x="46" y="109"/>
                </a:lnTo>
                <a:lnTo>
                  <a:pt x="54" y="88"/>
                </a:lnTo>
                <a:lnTo>
                  <a:pt x="58" y="79"/>
                </a:lnTo>
                <a:lnTo>
                  <a:pt x="67" y="58"/>
                </a:lnTo>
                <a:lnTo>
                  <a:pt x="72" y="50"/>
                </a:lnTo>
                <a:lnTo>
                  <a:pt x="78" y="39"/>
                </a:lnTo>
                <a:lnTo>
                  <a:pt x="83" y="30"/>
                </a:lnTo>
                <a:lnTo>
                  <a:pt x="88" y="20"/>
                </a:lnTo>
                <a:lnTo>
                  <a:pt x="94" y="11"/>
                </a:lnTo>
                <a:lnTo>
                  <a:pt x="86" y="10"/>
                </a:lnTo>
                <a:lnTo>
                  <a:pt x="91" y="20"/>
                </a:lnTo>
                <a:lnTo>
                  <a:pt x="99" y="17"/>
                </a:lnTo>
                <a:lnTo>
                  <a:pt x="91" y="0"/>
                </a:lnTo>
                <a:lnTo>
                  <a:pt x="81" y="15"/>
                </a:lnTo>
                <a:lnTo>
                  <a:pt x="81" y="16"/>
                </a:lnTo>
                <a:lnTo>
                  <a:pt x="76" y="26"/>
                </a:lnTo>
                <a:lnTo>
                  <a:pt x="71" y="36"/>
                </a:lnTo>
                <a:lnTo>
                  <a:pt x="65" y="46"/>
                </a:lnTo>
                <a:lnTo>
                  <a:pt x="60" y="56"/>
                </a:lnTo>
                <a:lnTo>
                  <a:pt x="51" y="75"/>
                </a:lnTo>
                <a:lnTo>
                  <a:pt x="47" y="85"/>
                </a:lnTo>
                <a:lnTo>
                  <a:pt x="39" y="105"/>
                </a:lnTo>
                <a:lnTo>
                  <a:pt x="38" y="106"/>
                </a:lnTo>
                <a:lnTo>
                  <a:pt x="35" y="115"/>
                </a:lnTo>
                <a:lnTo>
                  <a:pt x="36" y="115"/>
                </a:lnTo>
                <a:lnTo>
                  <a:pt x="32" y="125"/>
                </a:lnTo>
                <a:lnTo>
                  <a:pt x="31" y="126"/>
                </a:lnTo>
                <a:lnTo>
                  <a:pt x="28" y="136"/>
                </a:lnTo>
                <a:lnTo>
                  <a:pt x="24" y="145"/>
                </a:lnTo>
                <a:lnTo>
                  <a:pt x="15" y="175"/>
                </a:lnTo>
                <a:lnTo>
                  <a:pt x="12" y="195"/>
                </a:lnTo>
                <a:lnTo>
                  <a:pt x="12" y="196"/>
                </a:lnTo>
                <a:lnTo>
                  <a:pt x="4" y="237"/>
                </a:lnTo>
                <a:lnTo>
                  <a:pt x="2" y="257"/>
                </a:lnTo>
                <a:lnTo>
                  <a:pt x="2" y="258"/>
                </a:lnTo>
                <a:lnTo>
                  <a:pt x="1" y="268"/>
                </a:lnTo>
                <a:lnTo>
                  <a:pt x="0" y="278"/>
                </a:lnTo>
                <a:lnTo>
                  <a:pt x="0" y="288"/>
                </a:lnTo>
                <a:lnTo>
                  <a:pt x="0" y="329"/>
                </a:lnTo>
                <a:lnTo>
                  <a:pt x="0" y="339"/>
                </a:lnTo>
                <a:lnTo>
                  <a:pt x="1" y="350"/>
                </a:lnTo>
                <a:lnTo>
                  <a:pt x="1" y="360"/>
                </a:lnTo>
                <a:lnTo>
                  <a:pt x="1" y="361"/>
                </a:lnTo>
                <a:lnTo>
                  <a:pt x="3" y="371"/>
                </a:lnTo>
                <a:lnTo>
                  <a:pt x="4" y="382"/>
                </a:lnTo>
                <a:lnTo>
                  <a:pt x="5" y="392"/>
                </a:lnTo>
                <a:lnTo>
                  <a:pt x="7" y="402"/>
                </a:lnTo>
                <a:lnTo>
                  <a:pt x="10" y="422"/>
                </a:lnTo>
                <a:lnTo>
                  <a:pt x="10" y="423"/>
                </a:lnTo>
                <a:lnTo>
                  <a:pt x="14" y="445"/>
                </a:lnTo>
                <a:lnTo>
                  <a:pt x="17" y="455"/>
                </a:lnTo>
                <a:lnTo>
                  <a:pt x="20" y="466"/>
                </a:lnTo>
                <a:lnTo>
                  <a:pt x="23" y="476"/>
                </a:lnTo>
                <a:lnTo>
                  <a:pt x="26" y="487"/>
                </a:lnTo>
                <a:lnTo>
                  <a:pt x="29" y="497"/>
                </a:lnTo>
                <a:lnTo>
                  <a:pt x="33" y="508"/>
                </a:lnTo>
                <a:lnTo>
                  <a:pt x="36" y="517"/>
                </a:lnTo>
                <a:lnTo>
                  <a:pt x="36" y="518"/>
                </a:lnTo>
                <a:lnTo>
                  <a:pt x="44" y="540"/>
                </a:lnTo>
                <a:lnTo>
                  <a:pt x="45" y="540"/>
                </a:lnTo>
                <a:lnTo>
                  <a:pt x="49" y="550"/>
                </a:lnTo>
                <a:lnTo>
                  <a:pt x="62" y="582"/>
                </a:lnTo>
                <a:lnTo>
                  <a:pt x="83" y="625"/>
                </a:lnTo>
                <a:lnTo>
                  <a:pt x="89" y="635"/>
                </a:lnTo>
                <a:lnTo>
                  <a:pt x="89" y="636"/>
                </a:lnTo>
                <a:lnTo>
                  <a:pt x="95" y="647"/>
                </a:lnTo>
                <a:lnTo>
                  <a:pt x="95" y="646"/>
                </a:lnTo>
                <a:lnTo>
                  <a:pt x="101" y="657"/>
                </a:lnTo>
                <a:lnTo>
                  <a:pt x="101" y="658"/>
                </a:lnTo>
                <a:lnTo>
                  <a:pt x="113" y="677"/>
                </a:lnTo>
                <a:lnTo>
                  <a:pt x="117" y="656"/>
                </a:lnTo>
                <a:lnTo>
                  <a:pt x="119" y="646"/>
                </a:lnTo>
                <a:lnTo>
                  <a:pt x="121" y="635"/>
                </a:lnTo>
                <a:lnTo>
                  <a:pt x="123" y="625"/>
                </a:lnTo>
                <a:lnTo>
                  <a:pt x="124" y="615"/>
                </a:lnTo>
                <a:lnTo>
                  <a:pt x="126" y="605"/>
                </a:lnTo>
                <a:lnTo>
                  <a:pt x="127" y="594"/>
                </a:lnTo>
                <a:lnTo>
                  <a:pt x="129" y="584"/>
                </a:lnTo>
                <a:lnTo>
                  <a:pt x="130" y="573"/>
                </a:lnTo>
                <a:lnTo>
                  <a:pt x="131" y="563"/>
                </a:lnTo>
                <a:lnTo>
                  <a:pt x="132" y="552"/>
                </a:lnTo>
                <a:lnTo>
                  <a:pt x="134" y="541"/>
                </a:lnTo>
                <a:lnTo>
                  <a:pt x="134" y="531"/>
                </a:lnTo>
                <a:lnTo>
                  <a:pt x="135" y="520"/>
                </a:lnTo>
                <a:lnTo>
                  <a:pt x="138" y="501"/>
                </a:lnTo>
                <a:lnTo>
                  <a:pt x="138" y="500"/>
                </a:lnTo>
                <a:lnTo>
                  <a:pt x="138" y="490"/>
                </a:lnTo>
                <a:lnTo>
                  <a:pt x="140" y="469"/>
                </a:lnTo>
                <a:lnTo>
                  <a:pt x="140" y="470"/>
                </a:lnTo>
                <a:lnTo>
                  <a:pt x="141" y="459"/>
                </a:lnTo>
                <a:lnTo>
                  <a:pt x="141" y="448"/>
                </a:lnTo>
                <a:lnTo>
                  <a:pt x="143" y="418"/>
                </a:lnTo>
                <a:lnTo>
                  <a:pt x="143" y="397"/>
                </a:lnTo>
                <a:lnTo>
                  <a:pt x="143" y="387"/>
                </a:lnTo>
                <a:lnTo>
                  <a:pt x="143" y="357"/>
                </a:lnTo>
                <a:lnTo>
                  <a:pt x="143" y="346"/>
                </a:lnTo>
                <a:lnTo>
                  <a:pt x="143" y="326"/>
                </a:lnTo>
                <a:lnTo>
                  <a:pt x="139" y="266"/>
                </a:lnTo>
                <a:lnTo>
                  <a:pt x="138" y="256"/>
                </a:lnTo>
                <a:lnTo>
                  <a:pt x="137" y="245"/>
                </a:lnTo>
                <a:lnTo>
                  <a:pt x="137" y="246"/>
                </a:lnTo>
                <a:lnTo>
                  <a:pt x="137" y="236"/>
                </a:lnTo>
                <a:lnTo>
                  <a:pt x="137" y="235"/>
                </a:lnTo>
                <a:lnTo>
                  <a:pt x="134" y="215"/>
                </a:lnTo>
                <a:lnTo>
                  <a:pt x="133" y="205"/>
                </a:lnTo>
                <a:lnTo>
                  <a:pt x="131" y="185"/>
                </a:lnTo>
                <a:lnTo>
                  <a:pt x="130" y="175"/>
                </a:lnTo>
                <a:lnTo>
                  <a:pt x="129" y="166"/>
                </a:lnTo>
                <a:lnTo>
                  <a:pt x="127" y="156"/>
                </a:lnTo>
                <a:lnTo>
                  <a:pt x="126" y="146"/>
                </a:lnTo>
                <a:lnTo>
                  <a:pt x="122" y="126"/>
                </a:lnTo>
                <a:lnTo>
                  <a:pt x="120" y="116"/>
                </a:lnTo>
                <a:lnTo>
                  <a:pt x="118" y="106"/>
                </a:lnTo>
                <a:lnTo>
                  <a:pt x="117" y="96"/>
                </a:lnTo>
                <a:lnTo>
                  <a:pt x="114" y="85"/>
                </a:lnTo>
                <a:lnTo>
                  <a:pt x="114" y="86"/>
                </a:lnTo>
                <a:lnTo>
                  <a:pt x="112" y="76"/>
                </a:lnTo>
                <a:lnTo>
                  <a:pt x="110" y="65"/>
                </a:lnTo>
                <a:lnTo>
                  <a:pt x="108" y="56"/>
                </a:lnTo>
                <a:lnTo>
                  <a:pt x="106" y="47"/>
                </a:lnTo>
                <a:lnTo>
                  <a:pt x="104" y="37"/>
                </a:lnTo>
                <a:lnTo>
                  <a:pt x="101" y="27"/>
                </a:lnTo>
                <a:lnTo>
                  <a:pt x="99" y="17"/>
                </a:lnTo>
                <a:lnTo>
                  <a:pt x="91" y="2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84" name="Freeform 24"/>
          <p:cNvSpPr>
            <a:spLocks/>
          </p:cNvSpPr>
          <p:nvPr/>
        </p:nvSpPr>
        <p:spPr bwMode="auto">
          <a:xfrm>
            <a:off x="4933950" y="2032000"/>
            <a:ext cx="42863" cy="55563"/>
          </a:xfrm>
          <a:custGeom>
            <a:avLst/>
            <a:gdLst>
              <a:gd name="T0" fmla="*/ 2147483647 w 27"/>
              <a:gd name="T1" fmla="*/ 2147483647 h 35"/>
              <a:gd name="T2" fmla="*/ 2147483647 w 27"/>
              <a:gd name="T3" fmla="*/ 2147483647 h 35"/>
              <a:gd name="T4" fmla="*/ 2147483647 w 27"/>
              <a:gd name="T5" fmla="*/ 2147483647 h 35"/>
              <a:gd name="T6" fmla="*/ 2147483647 w 27"/>
              <a:gd name="T7" fmla="*/ 2147483647 h 35"/>
              <a:gd name="T8" fmla="*/ 2147483647 w 27"/>
              <a:gd name="T9" fmla="*/ 2147483647 h 35"/>
              <a:gd name="T10" fmla="*/ 2147483647 w 27"/>
              <a:gd name="T11" fmla="*/ 2147483647 h 35"/>
              <a:gd name="T12" fmla="*/ 2147483647 w 27"/>
              <a:gd name="T13" fmla="*/ 2147483647 h 35"/>
              <a:gd name="T14" fmla="*/ 2147483647 w 27"/>
              <a:gd name="T15" fmla="*/ 2147483647 h 35"/>
              <a:gd name="T16" fmla="*/ 2147483647 w 27"/>
              <a:gd name="T17" fmla="*/ 0 h 35"/>
              <a:gd name="T18" fmla="*/ 2147483647 w 27"/>
              <a:gd name="T19" fmla="*/ 2147483647 h 35"/>
              <a:gd name="T20" fmla="*/ 2147483647 w 27"/>
              <a:gd name="T21" fmla="*/ 2147483647 h 35"/>
              <a:gd name="T22" fmla="*/ 2147483647 w 27"/>
              <a:gd name="T23" fmla="*/ 2147483647 h 35"/>
              <a:gd name="T24" fmla="*/ 0 w 27"/>
              <a:gd name="T25" fmla="*/ 2147483647 h 35"/>
              <a:gd name="T26" fmla="*/ 2147483647 w 27"/>
              <a:gd name="T27" fmla="*/ 2147483647 h 35"/>
              <a:gd name="T28" fmla="*/ 2147483647 w 27"/>
              <a:gd name="T29" fmla="*/ 2147483647 h 35"/>
              <a:gd name="T30" fmla="*/ 2147483647 w 27"/>
              <a:gd name="T31" fmla="*/ 2147483647 h 35"/>
              <a:gd name="T32" fmla="*/ 2147483647 w 27"/>
              <a:gd name="T33" fmla="*/ 2147483647 h 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5"/>
              <a:gd name="T53" fmla="*/ 27 w 27"/>
              <a:gd name="T54" fmla="*/ 35 h 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5">
                <a:moveTo>
                  <a:pt x="13" y="34"/>
                </a:moveTo>
                <a:lnTo>
                  <a:pt x="19" y="32"/>
                </a:lnTo>
                <a:lnTo>
                  <a:pt x="23" y="28"/>
                </a:lnTo>
                <a:lnTo>
                  <a:pt x="25" y="23"/>
                </a:lnTo>
                <a:lnTo>
                  <a:pt x="26" y="16"/>
                </a:lnTo>
                <a:lnTo>
                  <a:pt x="25" y="10"/>
                </a:lnTo>
                <a:lnTo>
                  <a:pt x="22" y="5"/>
                </a:lnTo>
                <a:lnTo>
                  <a:pt x="18" y="1"/>
                </a:lnTo>
                <a:lnTo>
                  <a:pt x="13" y="0"/>
                </a:lnTo>
                <a:lnTo>
                  <a:pt x="8" y="1"/>
                </a:lnTo>
                <a:lnTo>
                  <a:pt x="4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4" y="29"/>
                </a:lnTo>
                <a:lnTo>
                  <a:pt x="9" y="33"/>
                </a:lnTo>
                <a:lnTo>
                  <a:pt x="13" y="34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85" name="Freeform 25"/>
          <p:cNvSpPr>
            <a:spLocks/>
          </p:cNvSpPr>
          <p:nvPr/>
        </p:nvSpPr>
        <p:spPr bwMode="auto">
          <a:xfrm>
            <a:off x="4914900" y="2095500"/>
            <a:ext cx="44450" cy="55563"/>
          </a:xfrm>
          <a:custGeom>
            <a:avLst/>
            <a:gdLst>
              <a:gd name="T0" fmla="*/ 2147483647 w 28"/>
              <a:gd name="T1" fmla="*/ 2147483647 h 35"/>
              <a:gd name="T2" fmla="*/ 2147483647 w 28"/>
              <a:gd name="T3" fmla="*/ 2147483647 h 35"/>
              <a:gd name="T4" fmla="*/ 2147483647 w 28"/>
              <a:gd name="T5" fmla="*/ 2147483647 h 35"/>
              <a:gd name="T6" fmla="*/ 2147483647 w 28"/>
              <a:gd name="T7" fmla="*/ 2147483647 h 35"/>
              <a:gd name="T8" fmla="*/ 2147483647 w 28"/>
              <a:gd name="T9" fmla="*/ 2147483647 h 35"/>
              <a:gd name="T10" fmla="*/ 2147483647 w 28"/>
              <a:gd name="T11" fmla="*/ 2147483647 h 35"/>
              <a:gd name="T12" fmla="*/ 2147483647 w 28"/>
              <a:gd name="T13" fmla="*/ 2147483647 h 35"/>
              <a:gd name="T14" fmla="*/ 2147483647 w 28"/>
              <a:gd name="T15" fmla="*/ 2147483647 h 35"/>
              <a:gd name="T16" fmla="*/ 2147483647 w 28"/>
              <a:gd name="T17" fmla="*/ 0 h 35"/>
              <a:gd name="T18" fmla="*/ 2147483647 w 28"/>
              <a:gd name="T19" fmla="*/ 2147483647 h 35"/>
              <a:gd name="T20" fmla="*/ 2147483647 w 28"/>
              <a:gd name="T21" fmla="*/ 2147483647 h 35"/>
              <a:gd name="T22" fmla="*/ 2147483647 w 28"/>
              <a:gd name="T23" fmla="*/ 2147483647 h 35"/>
              <a:gd name="T24" fmla="*/ 0 w 28"/>
              <a:gd name="T25" fmla="*/ 2147483647 h 35"/>
              <a:gd name="T26" fmla="*/ 2147483647 w 28"/>
              <a:gd name="T27" fmla="*/ 2147483647 h 35"/>
              <a:gd name="T28" fmla="*/ 2147483647 w 28"/>
              <a:gd name="T29" fmla="*/ 2147483647 h 35"/>
              <a:gd name="T30" fmla="*/ 2147483647 w 28"/>
              <a:gd name="T31" fmla="*/ 2147483647 h 35"/>
              <a:gd name="T32" fmla="*/ 2147483647 w 28"/>
              <a:gd name="T33" fmla="*/ 2147483647 h 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35"/>
              <a:gd name="T53" fmla="*/ 28 w 28"/>
              <a:gd name="T54" fmla="*/ 35 h 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5">
                <a:moveTo>
                  <a:pt x="14" y="34"/>
                </a:moveTo>
                <a:lnTo>
                  <a:pt x="19" y="33"/>
                </a:lnTo>
                <a:lnTo>
                  <a:pt x="23" y="29"/>
                </a:lnTo>
                <a:lnTo>
                  <a:pt x="25" y="24"/>
                </a:lnTo>
                <a:lnTo>
                  <a:pt x="27" y="17"/>
                </a:lnTo>
                <a:lnTo>
                  <a:pt x="25" y="11"/>
                </a:lnTo>
                <a:lnTo>
                  <a:pt x="22" y="5"/>
                </a:lnTo>
                <a:lnTo>
                  <a:pt x="18" y="2"/>
                </a:lnTo>
                <a:lnTo>
                  <a:pt x="13" y="0"/>
                </a:lnTo>
                <a:lnTo>
                  <a:pt x="8" y="2"/>
                </a:lnTo>
                <a:lnTo>
                  <a:pt x="4" y="6"/>
                </a:lnTo>
                <a:lnTo>
                  <a:pt x="1" y="11"/>
                </a:lnTo>
                <a:lnTo>
                  <a:pt x="0" y="18"/>
                </a:lnTo>
                <a:lnTo>
                  <a:pt x="1" y="24"/>
                </a:lnTo>
                <a:lnTo>
                  <a:pt x="4" y="29"/>
                </a:lnTo>
                <a:lnTo>
                  <a:pt x="8" y="33"/>
                </a:lnTo>
                <a:lnTo>
                  <a:pt x="14" y="34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86" name="Freeform 26"/>
          <p:cNvSpPr>
            <a:spLocks/>
          </p:cNvSpPr>
          <p:nvPr/>
        </p:nvSpPr>
        <p:spPr bwMode="auto">
          <a:xfrm>
            <a:off x="4911725" y="1968500"/>
            <a:ext cx="42863" cy="55563"/>
          </a:xfrm>
          <a:custGeom>
            <a:avLst/>
            <a:gdLst>
              <a:gd name="T0" fmla="*/ 2147483647 w 27"/>
              <a:gd name="T1" fmla="*/ 2147483647 h 35"/>
              <a:gd name="T2" fmla="*/ 2147483647 w 27"/>
              <a:gd name="T3" fmla="*/ 2147483647 h 35"/>
              <a:gd name="T4" fmla="*/ 2147483647 w 27"/>
              <a:gd name="T5" fmla="*/ 2147483647 h 35"/>
              <a:gd name="T6" fmla="*/ 2147483647 w 27"/>
              <a:gd name="T7" fmla="*/ 2147483647 h 35"/>
              <a:gd name="T8" fmla="*/ 2147483647 w 27"/>
              <a:gd name="T9" fmla="*/ 2147483647 h 35"/>
              <a:gd name="T10" fmla="*/ 2147483647 w 27"/>
              <a:gd name="T11" fmla="*/ 2147483647 h 35"/>
              <a:gd name="T12" fmla="*/ 2147483647 w 27"/>
              <a:gd name="T13" fmla="*/ 2147483647 h 35"/>
              <a:gd name="T14" fmla="*/ 2147483647 w 27"/>
              <a:gd name="T15" fmla="*/ 2147483647 h 35"/>
              <a:gd name="T16" fmla="*/ 2147483647 w 27"/>
              <a:gd name="T17" fmla="*/ 0 h 35"/>
              <a:gd name="T18" fmla="*/ 2147483647 w 27"/>
              <a:gd name="T19" fmla="*/ 2147483647 h 35"/>
              <a:gd name="T20" fmla="*/ 2147483647 w 27"/>
              <a:gd name="T21" fmla="*/ 2147483647 h 35"/>
              <a:gd name="T22" fmla="*/ 0 w 27"/>
              <a:gd name="T23" fmla="*/ 2147483647 h 35"/>
              <a:gd name="T24" fmla="*/ 0 w 27"/>
              <a:gd name="T25" fmla="*/ 2147483647 h 35"/>
              <a:gd name="T26" fmla="*/ 2147483647 w 27"/>
              <a:gd name="T27" fmla="*/ 2147483647 h 35"/>
              <a:gd name="T28" fmla="*/ 2147483647 w 27"/>
              <a:gd name="T29" fmla="*/ 2147483647 h 35"/>
              <a:gd name="T30" fmla="*/ 2147483647 w 27"/>
              <a:gd name="T31" fmla="*/ 2147483647 h 35"/>
              <a:gd name="T32" fmla="*/ 2147483647 w 27"/>
              <a:gd name="T33" fmla="*/ 2147483647 h 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5"/>
              <a:gd name="T53" fmla="*/ 27 w 27"/>
              <a:gd name="T54" fmla="*/ 35 h 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5">
                <a:moveTo>
                  <a:pt x="13" y="34"/>
                </a:moveTo>
                <a:lnTo>
                  <a:pt x="18" y="32"/>
                </a:lnTo>
                <a:lnTo>
                  <a:pt x="23" y="29"/>
                </a:lnTo>
                <a:lnTo>
                  <a:pt x="25" y="23"/>
                </a:lnTo>
                <a:lnTo>
                  <a:pt x="26" y="17"/>
                </a:lnTo>
                <a:lnTo>
                  <a:pt x="24" y="10"/>
                </a:lnTo>
                <a:lnTo>
                  <a:pt x="22" y="5"/>
                </a:lnTo>
                <a:lnTo>
                  <a:pt x="18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0" y="17"/>
                </a:lnTo>
                <a:lnTo>
                  <a:pt x="1" y="24"/>
                </a:lnTo>
                <a:lnTo>
                  <a:pt x="4" y="29"/>
                </a:lnTo>
                <a:lnTo>
                  <a:pt x="8" y="32"/>
                </a:lnTo>
                <a:lnTo>
                  <a:pt x="13" y="34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87" name="Freeform 27"/>
          <p:cNvSpPr>
            <a:spLocks/>
          </p:cNvSpPr>
          <p:nvPr/>
        </p:nvSpPr>
        <p:spPr bwMode="auto">
          <a:xfrm>
            <a:off x="4481513" y="1360488"/>
            <a:ext cx="211137" cy="234950"/>
          </a:xfrm>
          <a:custGeom>
            <a:avLst/>
            <a:gdLst>
              <a:gd name="T0" fmla="*/ 2147483647 w 133"/>
              <a:gd name="T1" fmla="*/ 2147483647 h 148"/>
              <a:gd name="T2" fmla="*/ 2147483647 w 133"/>
              <a:gd name="T3" fmla="*/ 2147483647 h 148"/>
              <a:gd name="T4" fmla="*/ 2147483647 w 133"/>
              <a:gd name="T5" fmla="*/ 2147483647 h 148"/>
              <a:gd name="T6" fmla="*/ 2147483647 w 133"/>
              <a:gd name="T7" fmla="*/ 2147483647 h 148"/>
              <a:gd name="T8" fmla="*/ 2147483647 w 133"/>
              <a:gd name="T9" fmla="*/ 2147483647 h 148"/>
              <a:gd name="T10" fmla="*/ 2147483647 w 133"/>
              <a:gd name="T11" fmla="*/ 2147483647 h 148"/>
              <a:gd name="T12" fmla="*/ 2147483647 w 133"/>
              <a:gd name="T13" fmla="*/ 2147483647 h 148"/>
              <a:gd name="T14" fmla="*/ 2147483647 w 133"/>
              <a:gd name="T15" fmla="*/ 2147483647 h 148"/>
              <a:gd name="T16" fmla="*/ 2147483647 w 133"/>
              <a:gd name="T17" fmla="*/ 2147483647 h 148"/>
              <a:gd name="T18" fmla="*/ 2147483647 w 133"/>
              <a:gd name="T19" fmla="*/ 2147483647 h 148"/>
              <a:gd name="T20" fmla="*/ 2147483647 w 133"/>
              <a:gd name="T21" fmla="*/ 2147483647 h 148"/>
              <a:gd name="T22" fmla="*/ 2147483647 w 133"/>
              <a:gd name="T23" fmla="*/ 2147483647 h 148"/>
              <a:gd name="T24" fmla="*/ 2147483647 w 133"/>
              <a:gd name="T25" fmla="*/ 2147483647 h 148"/>
              <a:gd name="T26" fmla="*/ 2147483647 w 133"/>
              <a:gd name="T27" fmla="*/ 2147483647 h 148"/>
              <a:gd name="T28" fmla="*/ 2147483647 w 133"/>
              <a:gd name="T29" fmla="*/ 2147483647 h 148"/>
              <a:gd name="T30" fmla="*/ 2147483647 w 133"/>
              <a:gd name="T31" fmla="*/ 2147483647 h 148"/>
              <a:gd name="T32" fmla="*/ 2147483647 w 133"/>
              <a:gd name="T33" fmla="*/ 2147483647 h 148"/>
              <a:gd name="T34" fmla="*/ 2147483647 w 133"/>
              <a:gd name="T35" fmla="*/ 2147483647 h 148"/>
              <a:gd name="T36" fmla="*/ 2147483647 w 133"/>
              <a:gd name="T37" fmla="*/ 0 h 148"/>
              <a:gd name="T38" fmla="*/ 2147483647 w 133"/>
              <a:gd name="T39" fmla="*/ 2147483647 h 148"/>
              <a:gd name="T40" fmla="*/ 2147483647 w 133"/>
              <a:gd name="T41" fmla="*/ 2147483647 h 148"/>
              <a:gd name="T42" fmla="*/ 2147483647 w 133"/>
              <a:gd name="T43" fmla="*/ 2147483647 h 148"/>
              <a:gd name="T44" fmla="*/ 2147483647 w 133"/>
              <a:gd name="T45" fmla="*/ 2147483647 h 148"/>
              <a:gd name="T46" fmla="*/ 2147483647 w 133"/>
              <a:gd name="T47" fmla="*/ 2147483647 h 148"/>
              <a:gd name="T48" fmla="*/ 2147483647 w 133"/>
              <a:gd name="T49" fmla="*/ 2147483647 h 148"/>
              <a:gd name="T50" fmla="*/ 0 w 133"/>
              <a:gd name="T51" fmla="*/ 2147483647 h 148"/>
              <a:gd name="T52" fmla="*/ 2147483647 w 133"/>
              <a:gd name="T53" fmla="*/ 2147483647 h 148"/>
              <a:gd name="T54" fmla="*/ 2147483647 w 133"/>
              <a:gd name="T55" fmla="*/ 2147483647 h 148"/>
              <a:gd name="T56" fmla="*/ 2147483647 w 133"/>
              <a:gd name="T57" fmla="*/ 2147483647 h 148"/>
              <a:gd name="T58" fmla="*/ 2147483647 w 133"/>
              <a:gd name="T59" fmla="*/ 2147483647 h 148"/>
              <a:gd name="T60" fmla="*/ 2147483647 w 133"/>
              <a:gd name="T61" fmla="*/ 2147483647 h 148"/>
              <a:gd name="T62" fmla="*/ 2147483647 w 133"/>
              <a:gd name="T63" fmla="*/ 2147483647 h 148"/>
              <a:gd name="T64" fmla="*/ 2147483647 w 133"/>
              <a:gd name="T65" fmla="*/ 2147483647 h 148"/>
              <a:gd name="T66" fmla="*/ 2147483647 w 133"/>
              <a:gd name="T67" fmla="*/ 2147483647 h 148"/>
              <a:gd name="T68" fmla="*/ 2147483647 w 133"/>
              <a:gd name="T69" fmla="*/ 2147483647 h 148"/>
              <a:gd name="T70" fmla="*/ 2147483647 w 133"/>
              <a:gd name="T71" fmla="*/ 2147483647 h 148"/>
              <a:gd name="T72" fmla="*/ 2147483647 w 133"/>
              <a:gd name="T73" fmla="*/ 2147483647 h 148"/>
              <a:gd name="T74" fmla="*/ 2147483647 w 133"/>
              <a:gd name="T75" fmla="*/ 2147483647 h 148"/>
              <a:gd name="T76" fmla="*/ 2147483647 w 133"/>
              <a:gd name="T77" fmla="*/ 2147483647 h 148"/>
              <a:gd name="T78" fmla="*/ 2147483647 w 133"/>
              <a:gd name="T79" fmla="*/ 2147483647 h 148"/>
              <a:gd name="T80" fmla="*/ 2147483647 w 133"/>
              <a:gd name="T81" fmla="*/ 2147483647 h 148"/>
              <a:gd name="T82" fmla="*/ 2147483647 w 133"/>
              <a:gd name="T83" fmla="*/ 2147483647 h 148"/>
              <a:gd name="T84" fmla="*/ 2147483647 w 133"/>
              <a:gd name="T85" fmla="*/ 2147483647 h 148"/>
              <a:gd name="T86" fmla="*/ 2147483647 w 133"/>
              <a:gd name="T87" fmla="*/ 2147483647 h 148"/>
              <a:gd name="T88" fmla="*/ 2147483647 w 133"/>
              <a:gd name="T89" fmla="*/ 2147483647 h 148"/>
              <a:gd name="T90" fmla="*/ 2147483647 w 133"/>
              <a:gd name="T91" fmla="*/ 2147483647 h 148"/>
              <a:gd name="T92" fmla="*/ 2147483647 w 133"/>
              <a:gd name="T93" fmla="*/ 2147483647 h 148"/>
              <a:gd name="T94" fmla="*/ 2147483647 w 133"/>
              <a:gd name="T95" fmla="*/ 2147483647 h 148"/>
              <a:gd name="T96" fmla="*/ 2147483647 w 133"/>
              <a:gd name="T97" fmla="*/ 2147483647 h 148"/>
              <a:gd name="T98" fmla="*/ 2147483647 w 133"/>
              <a:gd name="T99" fmla="*/ 2147483647 h 148"/>
              <a:gd name="T100" fmla="*/ 2147483647 w 133"/>
              <a:gd name="T101" fmla="*/ 2147483647 h 148"/>
              <a:gd name="T102" fmla="*/ 2147483647 w 133"/>
              <a:gd name="T103" fmla="*/ 2147483647 h 1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148"/>
              <a:gd name="T158" fmla="*/ 133 w 133"/>
              <a:gd name="T159" fmla="*/ 148 h 1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148">
                <a:moveTo>
                  <a:pt x="117" y="63"/>
                </a:moveTo>
                <a:lnTo>
                  <a:pt x="117" y="63"/>
                </a:lnTo>
                <a:lnTo>
                  <a:pt x="115" y="74"/>
                </a:lnTo>
                <a:lnTo>
                  <a:pt x="114" y="86"/>
                </a:lnTo>
                <a:lnTo>
                  <a:pt x="112" y="91"/>
                </a:lnTo>
                <a:lnTo>
                  <a:pt x="112" y="96"/>
                </a:lnTo>
                <a:lnTo>
                  <a:pt x="111" y="100"/>
                </a:lnTo>
                <a:lnTo>
                  <a:pt x="111" y="104"/>
                </a:lnTo>
                <a:lnTo>
                  <a:pt x="110" y="107"/>
                </a:lnTo>
                <a:lnTo>
                  <a:pt x="109" y="110"/>
                </a:lnTo>
                <a:lnTo>
                  <a:pt x="108" y="115"/>
                </a:lnTo>
                <a:lnTo>
                  <a:pt x="107" y="118"/>
                </a:lnTo>
                <a:lnTo>
                  <a:pt x="106" y="120"/>
                </a:lnTo>
                <a:lnTo>
                  <a:pt x="105" y="123"/>
                </a:lnTo>
                <a:lnTo>
                  <a:pt x="105" y="124"/>
                </a:lnTo>
                <a:lnTo>
                  <a:pt x="103" y="127"/>
                </a:lnTo>
                <a:lnTo>
                  <a:pt x="103" y="128"/>
                </a:lnTo>
                <a:lnTo>
                  <a:pt x="102" y="130"/>
                </a:lnTo>
                <a:lnTo>
                  <a:pt x="101" y="131"/>
                </a:lnTo>
                <a:lnTo>
                  <a:pt x="102" y="130"/>
                </a:lnTo>
                <a:lnTo>
                  <a:pt x="99" y="132"/>
                </a:lnTo>
                <a:lnTo>
                  <a:pt x="103" y="131"/>
                </a:lnTo>
                <a:lnTo>
                  <a:pt x="102" y="130"/>
                </a:lnTo>
                <a:lnTo>
                  <a:pt x="100" y="130"/>
                </a:lnTo>
                <a:lnTo>
                  <a:pt x="101" y="130"/>
                </a:lnTo>
                <a:lnTo>
                  <a:pt x="100" y="130"/>
                </a:lnTo>
                <a:lnTo>
                  <a:pt x="99" y="128"/>
                </a:lnTo>
                <a:lnTo>
                  <a:pt x="99" y="126"/>
                </a:lnTo>
                <a:lnTo>
                  <a:pt x="95" y="119"/>
                </a:lnTo>
                <a:lnTo>
                  <a:pt x="94" y="115"/>
                </a:lnTo>
                <a:lnTo>
                  <a:pt x="92" y="111"/>
                </a:lnTo>
                <a:lnTo>
                  <a:pt x="89" y="103"/>
                </a:lnTo>
                <a:lnTo>
                  <a:pt x="88" y="98"/>
                </a:lnTo>
                <a:lnTo>
                  <a:pt x="84" y="87"/>
                </a:lnTo>
                <a:lnTo>
                  <a:pt x="82" y="82"/>
                </a:lnTo>
                <a:lnTo>
                  <a:pt x="80" y="77"/>
                </a:lnTo>
                <a:lnTo>
                  <a:pt x="80" y="71"/>
                </a:lnTo>
                <a:lnTo>
                  <a:pt x="77" y="65"/>
                </a:lnTo>
                <a:lnTo>
                  <a:pt x="76" y="61"/>
                </a:lnTo>
                <a:lnTo>
                  <a:pt x="75" y="55"/>
                </a:lnTo>
                <a:lnTo>
                  <a:pt x="73" y="49"/>
                </a:lnTo>
                <a:lnTo>
                  <a:pt x="71" y="45"/>
                </a:lnTo>
                <a:lnTo>
                  <a:pt x="70" y="39"/>
                </a:lnTo>
                <a:lnTo>
                  <a:pt x="66" y="30"/>
                </a:lnTo>
                <a:lnTo>
                  <a:pt x="64" y="26"/>
                </a:lnTo>
                <a:lnTo>
                  <a:pt x="63" y="21"/>
                </a:lnTo>
                <a:lnTo>
                  <a:pt x="61" y="17"/>
                </a:lnTo>
                <a:lnTo>
                  <a:pt x="60" y="14"/>
                </a:lnTo>
                <a:lnTo>
                  <a:pt x="58" y="11"/>
                </a:lnTo>
                <a:lnTo>
                  <a:pt x="53" y="5"/>
                </a:lnTo>
                <a:lnTo>
                  <a:pt x="51" y="4"/>
                </a:lnTo>
                <a:lnTo>
                  <a:pt x="52" y="4"/>
                </a:lnTo>
                <a:lnTo>
                  <a:pt x="49" y="3"/>
                </a:lnTo>
                <a:lnTo>
                  <a:pt x="46" y="1"/>
                </a:lnTo>
                <a:lnTo>
                  <a:pt x="44" y="1"/>
                </a:lnTo>
                <a:lnTo>
                  <a:pt x="43" y="0"/>
                </a:lnTo>
                <a:lnTo>
                  <a:pt x="36" y="0"/>
                </a:lnTo>
                <a:lnTo>
                  <a:pt x="32" y="3"/>
                </a:lnTo>
                <a:lnTo>
                  <a:pt x="30" y="4"/>
                </a:lnTo>
                <a:lnTo>
                  <a:pt x="29" y="5"/>
                </a:lnTo>
                <a:lnTo>
                  <a:pt x="26" y="7"/>
                </a:lnTo>
                <a:lnTo>
                  <a:pt x="24" y="9"/>
                </a:lnTo>
                <a:lnTo>
                  <a:pt x="23" y="10"/>
                </a:lnTo>
                <a:lnTo>
                  <a:pt x="21" y="12"/>
                </a:lnTo>
                <a:lnTo>
                  <a:pt x="20" y="15"/>
                </a:lnTo>
                <a:lnTo>
                  <a:pt x="15" y="23"/>
                </a:lnTo>
                <a:lnTo>
                  <a:pt x="13" y="29"/>
                </a:lnTo>
                <a:lnTo>
                  <a:pt x="12" y="33"/>
                </a:lnTo>
                <a:lnTo>
                  <a:pt x="11" y="36"/>
                </a:lnTo>
                <a:lnTo>
                  <a:pt x="10" y="40"/>
                </a:lnTo>
                <a:lnTo>
                  <a:pt x="9" y="44"/>
                </a:lnTo>
                <a:lnTo>
                  <a:pt x="8" y="48"/>
                </a:lnTo>
                <a:lnTo>
                  <a:pt x="6" y="56"/>
                </a:lnTo>
                <a:lnTo>
                  <a:pt x="3" y="65"/>
                </a:lnTo>
                <a:lnTo>
                  <a:pt x="2" y="71"/>
                </a:lnTo>
                <a:lnTo>
                  <a:pt x="1" y="77"/>
                </a:lnTo>
                <a:lnTo>
                  <a:pt x="0" y="81"/>
                </a:lnTo>
                <a:lnTo>
                  <a:pt x="16" y="85"/>
                </a:lnTo>
                <a:lnTo>
                  <a:pt x="17" y="79"/>
                </a:lnTo>
                <a:lnTo>
                  <a:pt x="18" y="74"/>
                </a:lnTo>
                <a:lnTo>
                  <a:pt x="19" y="69"/>
                </a:lnTo>
                <a:lnTo>
                  <a:pt x="21" y="61"/>
                </a:lnTo>
                <a:lnTo>
                  <a:pt x="24" y="52"/>
                </a:lnTo>
                <a:lnTo>
                  <a:pt x="24" y="48"/>
                </a:lnTo>
                <a:lnTo>
                  <a:pt x="25" y="45"/>
                </a:lnTo>
                <a:lnTo>
                  <a:pt x="26" y="41"/>
                </a:lnTo>
                <a:lnTo>
                  <a:pt x="27" y="38"/>
                </a:lnTo>
                <a:lnTo>
                  <a:pt x="29" y="35"/>
                </a:lnTo>
                <a:lnTo>
                  <a:pt x="31" y="30"/>
                </a:lnTo>
                <a:lnTo>
                  <a:pt x="33" y="23"/>
                </a:lnTo>
                <a:lnTo>
                  <a:pt x="34" y="22"/>
                </a:lnTo>
                <a:lnTo>
                  <a:pt x="37" y="19"/>
                </a:lnTo>
                <a:lnTo>
                  <a:pt x="38" y="17"/>
                </a:lnTo>
                <a:lnTo>
                  <a:pt x="37" y="17"/>
                </a:lnTo>
                <a:lnTo>
                  <a:pt x="38" y="17"/>
                </a:lnTo>
                <a:lnTo>
                  <a:pt x="40" y="16"/>
                </a:lnTo>
                <a:lnTo>
                  <a:pt x="39" y="16"/>
                </a:lnTo>
                <a:lnTo>
                  <a:pt x="40" y="17"/>
                </a:lnTo>
                <a:lnTo>
                  <a:pt x="42" y="17"/>
                </a:lnTo>
                <a:lnTo>
                  <a:pt x="41" y="16"/>
                </a:lnTo>
                <a:lnTo>
                  <a:pt x="42" y="17"/>
                </a:lnTo>
                <a:lnTo>
                  <a:pt x="43" y="17"/>
                </a:lnTo>
                <a:lnTo>
                  <a:pt x="41" y="16"/>
                </a:lnTo>
                <a:lnTo>
                  <a:pt x="44" y="20"/>
                </a:lnTo>
                <a:lnTo>
                  <a:pt x="45" y="21"/>
                </a:lnTo>
                <a:lnTo>
                  <a:pt x="47" y="25"/>
                </a:lnTo>
                <a:lnTo>
                  <a:pt x="49" y="28"/>
                </a:lnTo>
                <a:lnTo>
                  <a:pt x="50" y="32"/>
                </a:lnTo>
                <a:lnTo>
                  <a:pt x="52" y="36"/>
                </a:lnTo>
                <a:lnTo>
                  <a:pt x="55" y="44"/>
                </a:lnTo>
                <a:lnTo>
                  <a:pt x="55" y="49"/>
                </a:lnTo>
                <a:lnTo>
                  <a:pt x="57" y="55"/>
                </a:lnTo>
                <a:lnTo>
                  <a:pt x="59" y="60"/>
                </a:lnTo>
                <a:lnTo>
                  <a:pt x="61" y="65"/>
                </a:lnTo>
                <a:lnTo>
                  <a:pt x="63" y="70"/>
                </a:lnTo>
                <a:lnTo>
                  <a:pt x="64" y="76"/>
                </a:lnTo>
                <a:lnTo>
                  <a:pt x="66" y="81"/>
                </a:lnTo>
                <a:lnTo>
                  <a:pt x="67" y="86"/>
                </a:lnTo>
                <a:lnTo>
                  <a:pt x="69" y="92"/>
                </a:lnTo>
                <a:lnTo>
                  <a:pt x="73" y="103"/>
                </a:lnTo>
                <a:lnTo>
                  <a:pt x="74" y="107"/>
                </a:lnTo>
                <a:lnTo>
                  <a:pt x="77" y="117"/>
                </a:lnTo>
                <a:lnTo>
                  <a:pt x="78" y="121"/>
                </a:lnTo>
                <a:lnTo>
                  <a:pt x="80" y="125"/>
                </a:lnTo>
                <a:lnTo>
                  <a:pt x="83" y="133"/>
                </a:lnTo>
                <a:lnTo>
                  <a:pt x="85" y="135"/>
                </a:lnTo>
                <a:lnTo>
                  <a:pt x="88" y="138"/>
                </a:lnTo>
                <a:lnTo>
                  <a:pt x="89" y="141"/>
                </a:lnTo>
                <a:lnTo>
                  <a:pt x="92" y="144"/>
                </a:lnTo>
                <a:lnTo>
                  <a:pt x="94" y="144"/>
                </a:lnTo>
                <a:lnTo>
                  <a:pt x="98" y="146"/>
                </a:lnTo>
                <a:lnTo>
                  <a:pt x="99" y="146"/>
                </a:lnTo>
                <a:lnTo>
                  <a:pt x="99" y="147"/>
                </a:lnTo>
                <a:lnTo>
                  <a:pt x="105" y="146"/>
                </a:lnTo>
                <a:lnTo>
                  <a:pt x="108" y="144"/>
                </a:lnTo>
                <a:lnTo>
                  <a:pt x="111" y="143"/>
                </a:lnTo>
                <a:lnTo>
                  <a:pt x="114" y="140"/>
                </a:lnTo>
                <a:lnTo>
                  <a:pt x="115" y="138"/>
                </a:lnTo>
                <a:lnTo>
                  <a:pt x="116" y="138"/>
                </a:lnTo>
                <a:lnTo>
                  <a:pt x="118" y="135"/>
                </a:lnTo>
                <a:lnTo>
                  <a:pt x="119" y="133"/>
                </a:lnTo>
                <a:lnTo>
                  <a:pt x="120" y="130"/>
                </a:lnTo>
                <a:lnTo>
                  <a:pt x="121" y="129"/>
                </a:lnTo>
                <a:lnTo>
                  <a:pt x="121" y="125"/>
                </a:lnTo>
                <a:lnTo>
                  <a:pt x="122" y="123"/>
                </a:lnTo>
                <a:lnTo>
                  <a:pt x="123" y="120"/>
                </a:lnTo>
                <a:lnTo>
                  <a:pt x="125" y="114"/>
                </a:lnTo>
                <a:lnTo>
                  <a:pt x="126" y="110"/>
                </a:lnTo>
                <a:lnTo>
                  <a:pt x="126" y="106"/>
                </a:lnTo>
                <a:lnTo>
                  <a:pt x="127" y="102"/>
                </a:lnTo>
                <a:lnTo>
                  <a:pt x="128" y="98"/>
                </a:lnTo>
                <a:lnTo>
                  <a:pt x="128" y="94"/>
                </a:lnTo>
                <a:lnTo>
                  <a:pt x="129" y="90"/>
                </a:lnTo>
                <a:lnTo>
                  <a:pt x="131" y="76"/>
                </a:lnTo>
                <a:lnTo>
                  <a:pt x="132" y="65"/>
                </a:lnTo>
                <a:lnTo>
                  <a:pt x="117" y="63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4048125" y="971550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rgbClr val="FF0000"/>
                </a:solidFill>
              </a:rPr>
              <a:t>V </a:t>
            </a:r>
            <a:r>
              <a:rPr lang="fr-FR" sz="1800">
                <a:solidFill>
                  <a:srgbClr val="FF0000"/>
                </a:solidFill>
              </a:rPr>
              <a:t>cos </a:t>
            </a:r>
            <a:r>
              <a:rPr lang="fr-FR" sz="1800">
                <a:solidFill>
                  <a:srgbClr val="FF0000"/>
                </a:solidFill>
                <a:latin typeface="Symbol" pitchFamily="16" charset="2"/>
              </a:rPr>
              <a:t>w</a:t>
            </a:r>
            <a:r>
              <a:rPr lang="fr-FR" sz="1800">
                <a:solidFill>
                  <a:srgbClr val="FF0000"/>
                </a:solidFill>
              </a:rPr>
              <a:t>t</a:t>
            </a:r>
            <a:endParaRPr lang="fr-FR" sz="1800"/>
          </a:p>
        </p:txBody>
      </p:sp>
      <p:sp>
        <p:nvSpPr>
          <p:cNvPr id="66589" name="Freeform 29"/>
          <p:cNvSpPr>
            <a:spLocks/>
          </p:cNvSpPr>
          <p:nvPr/>
        </p:nvSpPr>
        <p:spPr bwMode="auto">
          <a:xfrm>
            <a:off x="3781425" y="2466975"/>
            <a:ext cx="26988" cy="225425"/>
          </a:xfrm>
          <a:custGeom>
            <a:avLst/>
            <a:gdLst>
              <a:gd name="T0" fmla="*/ 2147483647 w 17"/>
              <a:gd name="T1" fmla="*/ 2147483647 h 142"/>
              <a:gd name="T2" fmla="*/ 2147483647 w 17"/>
              <a:gd name="T3" fmla="*/ 0 h 142"/>
              <a:gd name="T4" fmla="*/ 0 w 17"/>
              <a:gd name="T5" fmla="*/ 0 h 142"/>
              <a:gd name="T6" fmla="*/ 0 w 17"/>
              <a:gd name="T7" fmla="*/ 2147483647 h 142"/>
              <a:gd name="T8" fmla="*/ 2147483647 w 17"/>
              <a:gd name="T9" fmla="*/ 2147483647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42"/>
              <a:gd name="T17" fmla="*/ 17 w 1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42">
                <a:moveTo>
                  <a:pt x="16" y="141"/>
                </a:moveTo>
                <a:lnTo>
                  <a:pt x="14" y="0"/>
                </a:lnTo>
                <a:lnTo>
                  <a:pt x="0" y="0"/>
                </a:lnTo>
                <a:lnTo>
                  <a:pt x="0" y="141"/>
                </a:lnTo>
                <a:lnTo>
                  <a:pt x="16" y="141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90" name="Freeform 30"/>
          <p:cNvSpPr>
            <a:spLocks/>
          </p:cNvSpPr>
          <p:nvPr/>
        </p:nvSpPr>
        <p:spPr bwMode="auto">
          <a:xfrm rot="-5400000">
            <a:off x="3894932" y="2359819"/>
            <a:ext cx="26987" cy="225425"/>
          </a:xfrm>
          <a:custGeom>
            <a:avLst/>
            <a:gdLst>
              <a:gd name="T0" fmla="*/ 2147483647 w 17"/>
              <a:gd name="T1" fmla="*/ 2147483647 h 142"/>
              <a:gd name="T2" fmla="*/ 2147483647 w 17"/>
              <a:gd name="T3" fmla="*/ 0 h 142"/>
              <a:gd name="T4" fmla="*/ 0 w 17"/>
              <a:gd name="T5" fmla="*/ 0 h 142"/>
              <a:gd name="T6" fmla="*/ 0 w 17"/>
              <a:gd name="T7" fmla="*/ 2147483647 h 142"/>
              <a:gd name="T8" fmla="*/ 2147483647 w 17"/>
              <a:gd name="T9" fmla="*/ 2147483647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42"/>
              <a:gd name="T17" fmla="*/ 17 w 1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42">
                <a:moveTo>
                  <a:pt x="16" y="141"/>
                </a:moveTo>
                <a:lnTo>
                  <a:pt x="14" y="0"/>
                </a:lnTo>
                <a:lnTo>
                  <a:pt x="0" y="0"/>
                </a:lnTo>
                <a:lnTo>
                  <a:pt x="0" y="141"/>
                </a:lnTo>
                <a:lnTo>
                  <a:pt x="16" y="141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91" name="Freeform 31"/>
          <p:cNvSpPr>
            <a:spLocks/>
          </p:cNvSpPr>
          <p:nvPr/>
        </p:nvSpPr>
        <p:spPr bwMode="auto">
          <a:xfrm flipH="1">
            <a:off x="5297488" y="2482850"/>
            <a:ext cx="26987" cy="225425"/>
          </a:xfrm>
          <a:custGeom>
            <a:avLst/>
            <a:gdLst>
              <a:gd name="T0" fmla="*/ 2147483647 w 17"/>
              <a:gd name="T1" fmla="*/ 2147483647 h 142"/>
              <a:gd name="T2" fmla="*/ 2147483647 w 17"/>
              <a:gd name="T3" fmla="*/ 0 h 142"/>
              <a:gd name="T4" fmla="*/ 0 w 17"/>
              <a:gd name="T5" fmla="*/ 0 h 142"/>
              <a:gd name="T6" fmla="*/ 0 w 17"/>
              <a:gd name="T7" fmla="*/ 2147483647 h 142"/>
              <a:gd name="T8" fmla="*/ 2147483647 w 17"/>
              <a:gd name="T9" fmla="*/ 2147483647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42"/>
              <a:gd name="T17" fmla="*/ 17 w 1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42">
                <a:moveTo>
                  <a:pt x="16" y="141"/>
                </a:moveTo>
                <a:lnTo>
                  <a:pt x="14" y="0"/>
                </a:lnTo>
                <a:lnTo>
                  <a:pt x="0" y="0"/>
                </a:lnTo>
                <a:lnTo>
                  <a:pt x="0" y="141"/>
                </a:lnTo>
                <a:lnTo>
                  <a:pt x="16" y="141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92" name="Freeform 32"/>
          <p:cNvSpPr>
            <a:spLocks/>
          </p:cNvSpPr>
          <p:nvPr/>
        </p:nvSpPr>
        <p:spPr bwMode="auto">
          <a:xfrm rot="5400000" flipH="1">
            <a:off x="5180807" y="2378869"/>
            <a:ext cx="26987" cy="225425"/>
          </a:xfrm>
          <a:custGeom>
            <a:avLst/>
            <a:gdLst>
              <a:gd name="T0" fmla="*/ 2147483647 w 17"/>
              <a:gd name="T1" fmla="*/ 2147483647 h 142"/>
              <a:gd name="T2" fmla="*/ 2147483647 w 17"/>
              <a:gd name="T3" fmla="*/ 0 h 142"/>
              <a:gd name="T4" fmla="*/ 0 w 17"/>
              <a:gd name="T5" fmla="*/ 0 h 142"/>
              <a:gd name="T6" fmla="*/ 0 w 17"/>
              <a:gd name="T7" fmla="*/ 2147483647 h 142"/>
              <a:gd name="T8" fmla="*/ 2147483647 w 17"/>
              <a:gd name="T9" fmla="*/ 2147483647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42"/>
              <a:gd name="T17" fmla="*/ 17 w 1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42">
                <a:moveTo>
                  <a:pt x="16" y="141"/>
                </a:moveTo>
                <a:lnTo>
                  <a:pt x="14" y="0"/>
                </a:lnTo>
                <a:lnTo>
                  <a:pt x="0" y="0"/>
                </a:lnTo>
                <a:lnTo>
                  <a:pt x="0" y="141"/>
                </a:lnTo>
                <a:lnTo>
                  <a:pt x="16" y="141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3635375" y="2693988"/>
            <a:ext cx="298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>
            <a:off x="3654425" y="2762250"/>
            <a:ext cx="246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V="1">
            <a:off x="3700463" y="2830513"/>
            <a:ext cx="142875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V="1">
            <a:off x="3022600" y="2063750"/>
            <a:ext cx="9207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V="1">
            <a:off x="5162550" y="2038350"/>
            <a:ext cx="9207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V="1">
            <a:off x="3022600" y="2279650"/>
            <a:ext cx="977900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>
            <a:off x="5099050" y="2279650"/>
            <a:ext cx="10033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600" name="Text Box 40"/>
          <p:cNvSpPr txBox="1">
            <a:spLocks noChangeArrowheads="1"/>
          </p:cNvSpPr>
          <p:nvPr/>
        </p:nvSpPr>
        <p:spPr bwMode="auto">
          <a:xfrm>
            <a:off x="955675" y="1839913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chemeClr val="accent2"/>
                </a:solidFill>
              </a:rPr>
              <a:t>Entrée des ions</a:t>
            </a:r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6299200" y="1839913"/>
            <a:ext cx="186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chemeClr val="accent2"/>
                </a:solidFill>
              </a:rPr>
              <a:t>Sortie des ions</a:t>
            </a: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6070600" y="2439988"/>
            <a:ext cx="15065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1400">
                <a:solidFill>
                  <a:schemeClr val="tx1"/>
                </a:solidFill>
              </a:rPr>
              <a:t>Electrode chapeau</a:t>
            </a:r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1403350" y="2449513"/>
            <a:ext cx="15065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1400">
                <a:solidFill>
                  <a:schemeClr val="tx1"/>
                </a:solidFill>
              </a:rPr>
              <a:t>Electrode chapeau</a:t>
            </a:r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>
            <a:off x="4572000" y="2333625"/>
            <a:ext cx="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3736975" y="2916238"/>
            <a:ext cx="15859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1400">
                <a:solidFill>
                  <a:schemeClr val="tx1"/>
                </a:solidFill>
              </a:rPr>
              <a:t>Electrode annulaire</a:t>
            </a:r>
          </a:p>
        </p:txBody>
      </p:sp>
      <p:sp>
        <p:nvSpPr>
          <p:cNvPr id="66606" name="Line 46"/>
          <p:cNvSpPr>
            <a:spLocks noChangeShapeType="1"/>
          </p:cNvSpPr>
          <p:nvPr/>
        </p:nvSpPr>
        <p:spPr bwMode="auto">
          <a:xfrm flipV="1">
            <a:off x="3724275" y="2905125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607" name="Oval 47"/>
          <p:cNvSpPr>
            <a:spLocks noChangeAspect="1" noChangeArrowheads="1"/>
          </p:cNvSpPr>
          <p:nvPr/>
        </p:nvSpPr>
        <p:spPr bwMode="auto">
          <a:xfrm>
            <a:off x="4497388" y="1916113"/>
            <a:ext cx="39687" cy="396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608" name="Oval 48"/>
          <p:cNvSpPr>
            <a:spLocks noChangeAspect="1" noChangeArrowheads="1"/>
          </p:cNvSpPr>
          <p:nvPr/>
        </p:nvSpPr>
        <p:spPr bwMode="auto">
          <a:xfrm>
            <a:off x="4714875" y="1878013"/>
            <a:ext cx="39688" cy="396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609" name="Oval 49"/>
          <p:cNvSpPr>
            <a:spLocks noChangeAspect="1" noChangeArrowheads="1"/>
          </p:cNvSpPr>
          <p:nvPr/>
        </p:nvSpPr>
        <p:spPr bwMode="auto">
          <a:xfrm>
            <a:off x="4572000" y="2106613"/>
            <a:ext cx="39688" cy="396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610" name="Oval 50"/>
          <p:cNvSpPr>
            <a:spLocks noChangeAspect="1" noChangeArrowheads="1"/>
          </p:cNvSpPr>
          <p:nvPr/>
        </p:nvSpPr>
        <p:spPr bwMode="auto">
          <a:xfrm>
            <a:off x="4352925" y="2087563"/>
            <a:ext cx="39688" cy="396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611" name="Oval 51"/>
          <p:cNvSpPr>
            <a:spLocks noChangeAspect="1" noChangeArrowheads="1"/>
          </p:cNvSpPr>
          <p:nvPr/>
        </p:nvSpPr>
        <p:spPr bwMode="auto">
          <a:xfrm>
            <a:off x="4724400" y="2220913"/>
            <a:ext cx="39688" cy="396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612" name="Oval 52"/>
          <p:cNvSpPr>
            <a:spLocks noChangeAspect="1" noChangeArrowheads="1"/>
          </p:cNvSpPr>
          <p:nvPr/>
        </p:nvSpPr>
        <p:spPr bwMode="auto">
          <a:xfrm>
            <a:off x="4752975" y="2049463"/>
            <a:ext cx="39688" cy="396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613" name="Oval 53"/>
          <p:cNvSpPr>
            <a:spLocks noChangeAspect="1" noChangeArrowheads="1"/>
          </p:cNvSpPr>
          <p:nvPr/>
        </p:nvSpPr>
        <p:spPr bwMode="auto">
          <a:xfrm>
            <a:off x="4314825" y="1849438"/>
            <a:ext cx="39688" cy="396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614" name="Oval 54"/>
          <p:cNvSpPr>
            <a:spLocks noChangeAspect="1" noChangeArrowheads="1"/>
          </p:cNvSpPr>
          <p:nvPr/>
        </p:nvSpPr>
        <p:spPr bwMode="auto">
          <a:xfrm>
            <a:off x="4475163" y="2211388"/>
            <a:ext cx="39687" cy="396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615" name="Line 55"/>
          <p:cNvSpPr>
            <a:spLocks noChangeShapeType="1"/>
          </p:cNvSpPr>
          <p:nvPr/>
        </p:nvSpPr>
        <p:spPr bwMode="auto">
          <a:xfrm flipV="1">
            <a:off x="4733925" y="1304925"/>
            <a:ext cx="2085975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616" name="Text Box 56"/>
          <p:cNvSpPr txBox="1">
            <a:spLocks noChangeArrowheads="1"/>
          </p:cNvSpPr>
          <p:nvPr/>
        </p:nvSpPr>
        <p:spPr bwMode="auto">
          <a:xfrm>
            <a:off x="6832600" y="1173163"/>
            <a:ext cx="1697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1400">
                <a:solidFill>
                  <a:schemeClr val="tx1"/>
                </a:solidFill>
              </a:rPr>
              <a:t>Gaz tampon : hélium</a:t>
            </a:r>
          </a:p>
        </p:txBody>
      </p:sp>
      <p:sp>
        <p:nvSpPr>
          <p:cNvPr id="66617" name="Line 57"/>
          <p:cNvSpPr>
            <a:spLocks noChangeShapeType="1"/>
          </p:cNvSpPr>
          <p:nvPr/>
        </p:nvSpPr>
        <p:spPr bwMode="auto">
          <a:xfrm rot="-5400000">
            <a:off x="4410075" y="1895476"/>
            <a:ext cx="314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618" name="Text Box 58"/>
          <p:cNvSpPr txBox="1">
            <a:spLocks noChangeArrowheads="1"/>
          </p:cNvSpPr>
          <p:nvPr/>
        </p:nvSpPr>
        <p:spPr bwMode="auto">
          <a:xfrm>
            <a:off x="4514850" y="1754188"/>
            <a:ext cx="3032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1400">
                <a:solidFill>
                  <a:schemeClr val="tx1"/>
                </a:solidFill>
              </a:rPr>
              <a:t>r</a:t>
            </a:r>
            <a:r>
              <a:rPr lang="fr-FR" sz="1400" baseline="-25000">
                <a:solidFill>
                  <a:schemeClr val="tx1"/>
                </a:solidFill>
              </a:rPr>
              <a:t>0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66619" name="Freeform 59"/>
          <p:cNvSpPr>
            <a:spLocks/>
          </p:cNvSpPr>
          <p:nvPr/>
        </p:nvSpPr>
        <p:spPr bwMode="auto">
          <a:xfrm>
            <a:off x="5211763" y="2549525"/>
            <a:ext cx="301625" cy="503238"/>
          </a:xfrm>
          <a:custGeom>
            <a:avLst/>
            <a:gdLst>
              <a:gd name="T0" fmla="*/ 2147483647 w 190"/>
              <a:gd name="T1" fmla="*/ 2147483647 h 317"/>
              <a:gd name="T2" fmla="*/ 2147483647 w 190"/>
              <a:gd name="T3" fmla="*/ 2147483647 h 317"/>
              <a:gd name="T4" fmla="*/ 2147483647 w 190"/>
              <a:gd name="T5" fmla="*/ 2147483647 h 317"/>
              <a:gd name="T6" fmla="*/ 2147483647 w 190"/>
              <a:gd name="T7" fmla="*/ 2147483647 h 317"/>
              <a:gd name="T8" fmla="*/ 2147483647 w 190"/>
              <a:gd name="T9" fmla="*/ 2147483647 h 317"/>
              <a:gd name="T10" fmla="*/ 2147483647 w 190"/>
              <a:gd name="T11" fmla="*/ 2147483647 h 317"/>
              <a:gd name="T12" fmla="*/ 2147483647 w 190"/>
              <a:gd name="T13" fmla="*/ 2147483647 h 317"/>
              <a:gd name="T14" fmla="*/ 2147483647 w 190"/>
              <a:gd name="T15" fmla="*/ 2147483647 h 317"/>
              <a:gd name="T16" fmla="*/ 2147483647 w 190"/>
              <a:gd name="T17" fmla="*/ 2147483647 h 317"/>
              <a:gd name="T18" fmla="*/ 2147483647 w 190"/>
              <a:gd name="T19" fmla="*/ 2147483647 h 317"/>
              <a:gd name="T20" fmla="*/ 2147483647 w 190"/>
              <a:gd name="T21" fmla="*/ 2147483647 h 317"/>
              <a:gd name="T22" fmla="*/ 2147483647 w 190"/>
              <a:gd name="T23" fmla="*/ 2147483647 h 317"/>
              <a:gd name="T24" fmla="*/ 2147483647 w 190"/>
              <a:gd name="T25" fmla="*/ 2147483647 h 317"/>
              <a:gd name="T26" fmla="*/ 2147483647 w 190"/>
              <a:gd name="T27" fmla="*/ 2147483647 h 317"/>
              <a:gd name="T28" fmla="*/ 2147483647 w 190"/>
              <a:gd name="T29" fmla="*/ 2147483647 h 317"/>
              <a:gd name="T30" fmla="*/ 2147483647 w 190"/>
              <a:gd name="T31" fmla="*/ 2147483647 h 317"/>
              <a:gd name="T32" fmla="*/ 2147483647 w 190"/>
              <a:gd name="T33" fmla="*/ 2147483647 h 317"/>
              <a:gd name="T34" fmla="*/ 2147483647 w 190"/>
              <a:gd name="T35" fmla="*/ 2147483647 h 317"/>
              <a:gd name="T36" fmla="*/ 2147483647 w 190"/>
              <a:gd name="T37" fmla="*/ 2147483647 h 317"/>
              <a:gd name="T38" fmla="*/ 2147483647 w 190"/>
              <a:gd name="T39" fmla="*/ 2147483647 h 317"/>
              <a:gd name="T40" fmla="*/ 2147483647 w 190"/>
              <a:gd name="T41" fmla="*/ 2147483647 h 317"/>
              <a:gd name="T42" fmla="*/ 2147483647 w 190"/>
              <a:gd name="T43" fmla="*/ 2147483647 h 317"/>
              <a:gd name="T44" fmla="*/ 2147483647 w 190"/>
              <a:gd name="T45" fmla="*/ 2147483647 h 317"/>
              <a:gd name="T46" fmla="*/ 2147483647 w 190"/>
              <a:gd name="T47" fmla="*/ 2147483647 h 317"/>
              <a:gd name="T48" fmla="*/ 2147483647 w 190"/>
              <a:gd name="T49" fmla="*/ 2147483647 h 317"/>
              <a:gd name="T50" fmla="*/ 2147483647 w 190"/>
              <a:gd name="T51" fmla="*/ 2147483647 h 317"/>
              <a:gd name="T52" fmla="*/ 2147483647 w 190"/>
              <a:gd name="T53" fmla="*/ 2147483647 h 317"/>
              <a:gd name="T54" fmla="*/ 2147483647 w 190"/>
              <a:gd name="T55" fmla="*/ 2147483647 h 317"/>
              <a:gd name="T56" fmla="*/ 2147483647 w 190"/>
              <a:gd name="T57" fmla="*/ 2147483647 h 317"/>
              <a:gd name="T58" fmla="*/ 2147483647 w 190"/>
              <a:gd name="T59" fmla="*/ 2147483647 h 317"/>
              <a:gd name="T60" fmla="*/ 2147483647 w 190"/>
              <a:gd name="T61" fmla="*/ 2147483647 h 317"/>
              <a:gd name="T62" fmla="*/ 2147483647 w 190"/>
              <a:gd name="T63" fmla="*/ 2147483647 h 317"/>
              <a:gd name="T64" fmla="*/ 2147483647 w 190"/>
              <a:gd name="T65" fmla="*/ 2147483647 h 317"/>
              <a:gd name="T66" fmla="*/ 2147483647 w 190"/>
              <a:gd name="T67" fmla="*/ 0 h 317"/>
              <a:gd name="T68" fmla="*/ 2147483647 w 190"/>
              <a:gd name="T69" fmla="*/ 2147483647 h 317"/>
              <a:gd name="T70" fmla="*/ 2147483647 w 190"/>
              <a:gd name="T71" fmla="*/ 2147483647 h 317"/>
              <a:gd name="T72" fmla="*/ 2147483647 w 190"/>
              <a:gd name="T73" fmla="*/ 2147483647 h 317"/>
              <a:gd name="T74" fmla="*/ 2147483647 w 190"/>
              <a:gd name="T75" fmla="*/ 2147483647 h 317"/>
              <a:gd name="T76" fmla="*/ 2147483647 w 190"/>
              <a:gd name="T77" fmla="*/ 2147483647 h 317"/>
              <a:gd name="T78" fmla="*/ 2147483647 w 190"/>
              <a:gd name="T79" fmla="*/ 2147483647 h 317"/>
              <a:gd name="T80" fmla="*/ 2147483647 w 190"/>
              <a:gd name="T81" fmla="*/ 2147483647 h 317"/>
              <a:gd name="T82" fmla="*/ 2147483647 w 190"/>
              <a:gd name="T83" fmla="*/ 2147483647 h 317"/>
              <a:gd name="T84" fmla="*/ 2147483647 w 190"/>
              <a:gd name="T85" fmla="*/ 2147483647 h 317"/>
              <a:gd name="T86" fmla="*/ 2147483647 w 190"/>
              <a:gd name="T87" fmla="*/ 2147483647 h 317"/>
              <a:gd name="T88" fmla="*/ 2147483647 w 190"/>
              <a:gd name="T89" fmla="*/ 2147483647 h 317"/>
              <a:gd name="T90" fmla="*/ 2147483647 w 190"/>
              <a:gd name="T91" fmla="*/ 2147483647 h 317"/>
              <a:gd name="T92" fmla="*/ 2147483647 w 190"/>
              <a:gd name="T93" fmla="*/ 2147483647 h 317"/>
              <a:gd name="T94" fmla="*/ 2147483647 w 190"/>
              <a:gd name="T95" fmla="*/ 2147483647 h 317"/>
              <a:gd name="T96" fmla="*/ 2147483647 w 190"/>
              <a:gd name="T97" fmla="*/ 2147483647 h 317"/>
              <a:gd name="T98" fmla="*/ 2147483647 w 190"/>
              <a:gd name="T99" fmla="*/ 2147483647 h 317"/>
              <a:gd name="T100" fmla="*/ 2147483647 w 190"/>
              <a:gd name="T101" fmla="*/ 2147483647 h 317"/>
              <a:gd name="T102" fmla="*/ 2147483647 w 190"/>
              <a:gd name="T103" fmla="*/ 2147483647 h 317"/>
              <a:gd name="T104" fmla="*/ 2147483647 w 190"/>
              <a:gd name="T105" fmla="*/ 2147483647 h 317"/>
              <a:gd name="T106" fmla="*/ 2147483647 w 190"/>
              <a:gd name="T107" fmla="*/ 2147483647 h 317"/>
              <a:gd name="T108" fmla="*/ 2147483647 w 190"/>
              <a:gd name="T109" fmla="*/ 2147483647 h 317"/>
              <a:gd name="T110" fmla="*/ 2147483647 w 190"/>
              <a:gd name="T111" fmla="*/ 2147483647 h 317"/>
              <a:gd name="T112" fmla="*/ 2147483647 w 190"/>
              <a:gd name="T113" fmla="*/ 2147483647 h 317"/>
              <a:gd name="T114" fmla="*/ 2147483647 w 190"/>
              <a:gd name="T115" fmla="*/ 2147483647 h 317"/>
              <a:gd name="T116" fmla="*/ 2147483647 w 190"/>
              <a:gd name="T117" fmla="*/ 2147483647 h 317"/>
              <a:gd name="T118" fmla="*/ 2147483647 w 190"/>
              <a:gd name="T119" fmla="*/ 2147483647 h 317"/>
              <a:gd name="T120" fmla="*/ 0 w 190"/>
              <a:gd name="T121" fmla="*/ 2147483647 h 3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90"/>
              <a:gd name="T184" fmla="*/ 0 h 317"/>
              <a:gd name="T185" fmla="*/ 190 w 190"/>
              <a:gd name="T186" fmla="*/ 317 h 3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90" h="317">
                <a:moveTo>
                  <a:pt x="16" y="184"/>
                </a:moveTo>
                <a:lnTo>
                  <a:pt x="16" y="182"/>
                </a:lnTo>
                <a:lnTo>
                  <a:pt x="18" y="177"/>
                </a:lnTo>
                <a:lnTo>
                  <a:pt x="18" y="176"/>
                </a:lnTo>
                <a:lnTo>
                  <a:pt x="18" y="174"/>
                </a:lnTo>
                <a:lnTo>
                  <a:pt x="19" y="173"/>
                </a:lnTo>
                <a:lnTo>
                  <a:pt x="20" y="171"/>
                </a:lnTo>
                <a:lnTo>
                  <a:pt x="23" y="165"/>
                </a:lnTo>
                <a:lnTo>
                  <a:pt x="23" y="164"/>
                </a:lnTo>
                <a:lnTo>
                  <a:pt x="21" y="166"/>
                </a:lnTo>
                <a:lnTo>
                  <a:pt x="22" y="165"/>
                </a:lnTo>
                <a:lnTo>
                  <a:pt x="23" y="164"/>
                </a:lnTo>
                <a:lnTo>
                  <a:pt x="22" y="164"/>
                </a:lnTo>
                <a:lnTo>
                  <a:pt x="23" y="164"/>
                </a:lnTo>
                <a:lnTo>
                  <a:pt x="24" y="164"/>
                </a:lnTo>
                <a:lnTo>
                  <a:pt x="25" y="163"/>
                </a:lnTo>
                <a:lnTo>
                  <a:pt x="17" y="161"/>
                </a:lnTo>
                <a:lnTo>
                  <a:pt x="17" y="162"/>
                </a:lnTo>
                <a:lnTo>
                  <a:pt x="21" y="164"/>
                </a:lnTo>
                <a:lnTo>
                  <a:pt x="18" y="162"/>
                </a:lnTo>
                <a:lnTo>
                  <a:pt x="20" y="163"/>
                </a:lnTo>
                <a:lnTo>
                  <a:pt x="18" y="162"/>
                </a:lnTo>
                <a:lnTo>
                  <a:pt x="16" y="156"/>
                </a:lnTo>
                <a:lnTo>
                  <a:pt x="17" y="160"/>
                </a:lnTo>
                <a:lnTo>
                  <a:pt x="18" y="162"/>
                </a:lnTo>
                <a:lnTo>
                  <a:pt x="17" y="161"/>
                </a:lnTo>
                <a:lnTo>
                  <a:pt x="17" y="162"/>
                </a:lnTo>
                <a:lnTo>
                  <a:pt x="18" y="164"/>
                </a:lnTo>
                <a:lnTo>
                  <a:pt x="19" y="166"/>
                </a:lnTo>
                <a:lnTo>
                  <a:pt x="19" y="168"/>
                </a:lnTo>
                <a:lnTo>
                  <a:pt x="20" y="171"/>
                </a:lnTo>
                <a:lnTo>
                  <a:pt x="20" y="174"/>
                </a:lnTo>
                <a:lnTo>
                  <a:pt x="21" y="177"/>
                </a:lnTo>
                <a:lnTo>
                  <a:pt x="23" y="185"/>
                </a:lnTo>
                <a:lnTo>
                  <a:pt x="23" y="187"/>
                </a:lnTo>
                <a:lnTo>
                  <a:pt x="24" y="191"/>
                </a:lnTo>
                <a:lnTo>
                  <a:pt x="25" y="193"/>
                </a:lnTo>
                <a:lnTo>
                  <a:pt x="26" y="195"/>
                </a:lnTo>
                <a:lnTo>
                  <a:pt x="26" y="197"/>
                </a:lnTo>
                <a:lnTo>
                  <a:pt x="27" y="199"/>
                </a:lnTo>
                <a:lnTo>
                  <a:pt x="27" y="202"/>
                </a:lnTo>
                <a:lnTo>
                  <a:pt x="28" y="203"/>
                </a:lnTo>
                <a:lnTo>
                  <a:pt x="29" y="205"/>
                </a:lnTo>
                <a:lnTo>
                  <a:pt x="31" y="209"/>
                </a:lnTo>
                <a:lnTo>
                  <a:pt x="36" y="214"/>
                </a:lnTo>
                <a:lnTo>
                  <a:pt x="41" y="214"/>
                </a:lnTo>
                <a:lnTo>
                  <a:pt x="47" y="212"/>
                </a:lnTo>
                <a:lnTo>
                  <a:pt x="48" y="209"/>
                </a:lnTo>
                <a:lnTo>
                  <a:pt x="49" y="206"/>
                </a:lnTo>
                <a:lnTo>
                  <a:pt x="50" y="204"/>
                </a:lnTo>
                <a:lnTo>
                  <a:pt x="52" y="196"/>
                </a:lnTo>
                <a:lnTo>
                  <a:pt x="53" y="193"/>
                </a:lnTo>
                <a:lnTo>
                  <a:pt x="53" y="190"/>
                </a:lnTo>
                <a:lnTo>
                  <a:pt x="54" y="187"/>
                </a:lnTo>
                <a:lnTo>
                  <a:pt x="55" y="183"/>
                </a:lnTo>
                <a:lnTo>
                  <a:pt x="56" y="179"/>
                </a:lnTo>
                <a:lnTo>
                  <a:pt x="56" y="176"/>
                </a:lnTo>
                <a:lnTo>
                  <a:pt x="58" y="173"/>
                </a:lnTo>
                <a:lnTo>
                  <a:pt x="58" y="168"/>
                </a:lnTo>
                <a:lnTo>
                  <a:pt x="59" y="165"/>
                </a:lnTo>
                <a:lnTo>
                  <a:pt x="60" y="161"/>
                </a:lnTo>
                <a:lnTo>
                  <a:pt x="61" y="156"/>
                </a:lnTo>
                <a:lnTo>
                  <a:pt x="61" y="152"/>
                </a:lnTo>
                <a:lnTo>
                  <a:pt x="62" y="149"/>
                </a:lnTo>
                <a:lnTo>
                  <a:pt x="63" y="146"/>
                </a:lnTo>
                <a:lnTo>
                  <a:pt x="64" y="142"/>
                </a:lnTo>
                <a:lnTo>
                  <a:pt x="64" y="140"/>
                </a:lnTo>
                <a:lnTo>
                  <a:pt x="65" y="137"/>
                </a:lnTo>
                <a:lnTo>
                  <a:pt x="66" y="132"/>
                </a:lnTo>
                <a:lnTo>
                  <a:pt x="67" y="131"/>
                </a:lnTo>
                <a:lnTo>
                  <a:pt x="68" y="129"/>
                </a:lnTo>
                <a:lnTo>
                  <a:pt x="65" y="131"/>
                </a:lnTo>
                <a:lnTo>
                  <a:pt x="60" y="131"/>
                </a:lnTo>
                <a:lnTo>
                  <a:pt x="58" y="130"/>
                </a:lnTo>
                <a:lnTo>
                  <a:pt x="56" y="129"/>
                </a:lnTo>
                <a:lnTo>
                  <a:pt x="56" y="127"/>
                </a:lnTo>
                <a:lnTo>
                  <a:pt x="56" y="128"/>
                </a:lnTo>
                <a:lnTo>
                  <a:pt x="56" y="131"/>
                </a:lnTo>
                <a:lnTo>
                  <a:pt x="57" y="133"/>
                </a:lnTo>
                <a:lnTo>
                  <a:pt x="58" y="136"/>
                </a:lnTo>
                <a:lnTo>
                  <a:pt x="58" y="140"/>
                </a:lnTo>
                <a:lnTo>
                  <a:pt x="59" y="150"/>
                </a:lnTo>
                <a:lnTo>
                  <a:pt x="60" y="155"/>
                </a:lnTo>
                <a:lnTo>
                  <a:pt x="62" y="173"/>
                </a:lnTo>
                <a:lnTo>
                  <a:pt x="62" y="179"/>
                </a:lnTo>
                <a:lnTo>
                  <a:pt x="63" y="184"/>
                </a:lnTo>
                <a:lnTo>
                  <a:pt x="65" y="204"/>
                </a:lnTo>
                <a:lnTo>
                  <a:pt x="65" y="210"/>
                </a:lnTo>
                <a:lnTo>
                  <a:pt x="66" y="217"/>
                </a:lnTo>
                <a:lnTo>
                  <a:pt x="67" y="223"/>
                </a:lnTo>
                <a:lnTo>
                  <a:pt x="68" y="238"/>
                </a:lnTo>
                <a:lnTo>
                  <a:pt x="69" y="244"/>
                </a:lnTo>
                <a:lnTo>
                  <a:pt x="70" y="248"/>
                </a:lnTo>
                <a:lnTo>
                  <a:pt x="71" y="252"/>
                </a:lnTo>
                <a:lnTo>
                  <a:pt x="71" y="255"/>
                </a:lnTo>
                <a:lnTo>
                  <a:pt x="73" y="258"/>
                </a:lnTo>
                <a:lnTo>
                  <a:pt x="73" y="260"/>
                </a:lnTo>
                <a:lnTo>
                  <a:pt x="76" y="264"/>
                </a:lnTo>
                <a:lnTo>
                  <a:pt x="83" y="267"/>
                </a:lnTo>
                <a:lnTo>
                  <a:pt x="88" y="264"/>
                </a:lnTo>
                <a:lnTo>
                  <a:pt x="90" y="263"/>
                </a:lnTo>
                <a:lnTo>
                  <a:pt x="90" y="261"/>
                </a:lnTo>
                <a:lnTo>
                  <a:pt x="91" y="259"/>
                </a:lnTo>
                <a:lnTo>
                  <a:pt x="92" y="256"/>
                </a:lnTo>
                <a:lnTo>
                  <a:pt x="93" y="252"/>
                </a:lnTo>
                <a:lnTo>
                  <a:pt x="94" y="247"/>
                </a:lnTo>
                <a:lnTo>
                  <a:pt x="95" y="241"/>
                </a:lnTo>
                <a:lnTo>
                  <a:pt x="96" y="236"/>
                </a:lnTo>
                <a:lnTo>
                  <a:pt x="97" y="230"/>
                </a:lnTo>
                <a:lnTo>
                  <a:pt x="97" y="222"/>
                </a:lnTo>
                <a:lnTo>
                  <a:pt x="99" y="215"/>
                </a:lnTo>
                <a:lnTo>
                  <a:pt x="100" y="206"/>
                </a:lnTo>
                <a:lnTo>
                  <a:pt x="100" y="197"/>
                </a:lnTo>
                <a:lnTo>
                  <a:pt x="102" y="188"/>
                </a:lnTo>
                <a:lnTo>
                  <a:pt x="102" y="180"/>
                </a:lnTo>
                <a:lnTo>
                  <a:pt x="103" y="171"/>
                </a:lnTo>
                <a:lnTo>
                  <a:pt x="106" y="153"/>
                </a:lnTo>
                <a:lnTo>
                  <a:pt x="106" y="143"/>
                </a:lnTo>
                <a:lnTo>
                  <a:pt x="109" y="126"/>
                </a:lnTo>
                <a:lnTo>
                  <a:pt x="110" y="118"/>
                </a:lnTo>
                <a:lnTo>
                  <a:pt x="110" y="110"/>
                </a:lnTo>
                <a:lnTo>
                  <a:pt x="111" y="102"/>
                </a:lnTo>
                <a:lnTo>
                  <a:pt x="112" y="94"/>
                </a:lnTo>
                <a:lnTo>
                  <a:pt x="113" y="88"/>
                </a:lnTo>
                <a:lnTo>
                  <a:pt x="114" y="82"/>
                </a:lnTo>
                <a:lnTo>
                  <a:pt x="115" y="77"/>
                </a:lnTo>
                <a:lnTo>
                  <a:pt x="115" y="73"/>
                </a:lnTo>
                <a:lnTo>
                  <a:pt x="117" y="69"/>
                </a:lnTo>
                <a:lnTo>
                  <a:pt x="117" y="66"/>
                </a:lnTo>
                <a:lnTo>
                  <a:pt x="114" y="69"/>
                </a:lnTo>
                <a:lnTo>
                  <a:pt x="112" y="69"/>
                </a:lnTo>
                <a:lnTo>
                  <a:pt x="108" y="68"/>
                </a:lnTo>
                <a:lnTo>
                  <a:pt x="106" y="66"/>
                </a:lnTo>
                <a:lnTo>
                  <a:pt x="105" y="65"/>
                </a:lnTo>
                <a:lnTo>
                  <a:pt x="106" y="65"/>
                </a:lnTo>
                <a:lnTo>
                  <a:pt x="106" y="66"/>
                </a:lnTo>
                <a:lnTo>
                  <a:pt x="106" y="71"/>
                </a:lnTo>
                <a:lnTo>
                  <a:pt x="107" y="76"/>
                </a:lnTo>
                <a:lnTo>
                  <a:pt x="108" y="81"/>
                </a:lnTo>
                <a:lnTo>
                  <a:pt x="109" y="88"/>
                </a:lnTo>
                <a:lnTo>
                  <a:pt x="109" y="95"/>
                </a:lnTo>
                <a:lnTo>
                  <a:pt x="110" y="104"/>
                </a:lnTo>
                <a:lnTo>
                  <a:pt x="110" y="114"/>
                </a:lnTo>
                <a:lnTo>
                  <a:pt x="110" y="134"/>
                </a:lnTo>
                <a:lnTo>
                  <a:pt x="111" y="144"/>
                </a:lnTo>
                <a:lnTo>
                  <a:pt x="112" y="155"/>
                </a:lnTo>
                <a:lnTo>
                  <a:pt x="112" y="167"/>
                </a:lnTo>
                <a:lnTo>
                  <a:pt x="112" y="179"/>
                </a:lnTo>
                <a:lnTo>
                  <a:pt x="113" y="190"/>
                </a:lnTo>
                <a:lnTo>
                  <a:pt x="113" y="202"/>
                </a:lnTo>
                <a:lnTo>
                  <a:pt x="115" y="224"/>
                </a:lnTo>
                <a:lnTo>
                  <a:pt x="115" y="235"/>
                </a:lnTo>
                <a:lnTo>
                  <a:pt x="115" y="244"/>
                </a:lnTo>
                <a:lnTo>
                  <a:pt x="116" y="264"/>
                </a:lnTo>
                <a:lnTo>
                  <a:pt x="117" y="273"/>
                </a:lnTo>
                <a:lnTo>
                  <a:pt x="118" y="282"/>
                </a:lnTo>
                <a:lnTo>
                  <a:pt x="119" y="289"/>
                </a:lnTo>
                <a:lnTo>
                  <a:pt x="119" y="294"/>
                </a:lnTo>
                <a:lnTo>
                  <a:pt x="120" y="300"/>
                </a:lnTo>
                <a:lnTo>
                  <a:pt x="121" y="305"/>
                </a:lnTo>
                <a:lnTo>
                  <a:pt x="122" y="310"/>
                </a:lnTo>
                <a:lnTo>
                  <a:pt x="125" y="313"/>
                </a:lnTo>
                <a:lnTo>
                  <a:pt x="128" y="316"/>
                </a:lnTo>
                <a:lnTo>
                  <a:pt x="137" y="314"/>
                </a:lnTo>
                <a:lnTo>
                  <a:pt x="140" y="310"/>
                </a:lnTo>
                <a:lnTo>
                  <a:pt x="140" y="309"/>
                </a:lnTo>
                <a:lnTo>
                  <a:pt x="142" y="305"/>
                </a:lnTo>
                <a:lnTo>
                  <a:pt x="142" y="299"/>
                </a:lnTo>
                <a:lnTo>
                  <a:pt x="143" y="293"/>
                </a:lnTo>
                <a:lnTo>
                  <a:pt x="144" y="288"/>
                </a:lnTo>
                <a:lnTo>
                  <a:pt x="145" y="280"/>
                </a:lnTo>
                <a:lnTo>
                  <a:pt x="146" y="271"/>
                </a:lnTo>
                <a:lnTo>
                  <a:pt x="147" y="261"/>
                </a:lnTo>
                <a:lnTo>
                  <a:pt x="148" y="250"/>
                </a:lnTo>
                <a:lnTo>
                  <a:pt x="151" y="228"/>
                </a:lnTo>
                <a:lnTo>
                  <a:pt x="153" y="203"/>
                </a:lnTo>
                <a:lnTo>
                  <a:pt x="155" y="190"/>
                </a:lnTo>
                <a:lnTo>
                  <a:pt x="161" y="126"/>
                </a:lnTo>
                <a:lnTo>
                  <a:pt x="163" y="113"/>
                </a:lnTo>
                <a:lnTo>
                  <a:pt x="164" y="100"/>
                </a:lnTo>
                <a:lnTo>
                  <a:pt x="165" y="88"/>
                </a:lnTo>
                <a:lnTo>
                  <a:pt x="168" y="66"/>
                </a:lnTo>
                <a:lnTo>
                  <a:pt x="169" y="56"/>
                </a:lnTo>
                <a:lnTo>
                  <a:pt x="171" y="38"/>
                </a:lnTo>
                <a:lnTo>
                  <a:pt x="172" y="31"/>
                </a:lnTo>
                <a:lnTo>
                  <a:pt x="173" y="26"/>
                </a:lnTo>
                <a:lnTo>
                  <a:pt x="173" y="21"/>
                </a:lnTo>
                <a:lnTo>
                  <a:pt x="173" y="17"/>
                </a:lnTo>
                <a:lnTo>
                  <a:pt x="174" y="16"/>
                </a:lnTo>
                <a:lnTo>
                  <a:pt x="174" y="15"/>
                </a:lnTo>
                <a:lnTo>
                  <a:pt x="175" y="13"/>
                </a:lnTo>
                <a:lnTo>
                  <a:pt x="174" y="14"/>
                </a:lnTo>
                <a:lnTo>
                  <a:pt x="171" y="16"/>
                </a:lnTo>
                <a:lnTo>
                  <a:pt x="166" y="15"/>
                </a:lnTo>
                <a:lnTo>
                  <a:pt x="165" y="14"/>
                </a:lnTo>
                <a:lnTo>
                  <a:pt x="165" y="15"/>
                </a:lnTo>
                <a:lnTo>
                  <a:pt x="166" y="18"/>
                </a:lnTo>
                <a:lnTo>
                  <a:pt x="166" y="20"/>
                </a:lnTo>
                <a:lnTo>
                  <a:pt x="166" y="24"/>
                </a:lnTo>
                <a:lnTo>
                  <a:pt x="167" y="27"/>
                </a:lnTo>
                <a:lnTo>
                  <a:pt x="168" y="36"/>
                </a:lnTo>
                <a:lnTo>
                  <a:pt x="169" y="41"/>
                </a:lnTo>
                <a:lnTo>
                  <a:pt x="169" y="47"/>
                </a:lnTo>
                <a:lnTo>
                  <a:pt x="169" y="53"/>
                </a:lnTo>
                <a:lnTo>
                  <a:pt x="170" y="60"/>
                </a:lnTo>
                <a:lnTo>
                  <a:pt x="170" y="68"/>
                </a:lnTo>
                <a:lnTo>
                  <a:pt x="171" y="75"/>
                </a:lnTo>
                <a:lnTo>
                  <a:pt x="171" y="82"/>
                </a:lnTo>
                <a:lnTo>
                  <a:pt x="171" y="91"/>
                </a:lnTo>
                <a:lnTo>
                  <a:pt x="172" y="100"/>
                </a:lnTo>
                <a:lnTo>
                  <a:pt x="172" y="119"/>
                </a:lnTo>
                <a:lnTo>
                  <a:pt x="172" y="130"/>
                </a:lnTo>
                <a:lnTo>
                  <a:pt x="172" y="164"/>
                </a:lnTo>
                <a:lnTo>
                  <a:pt x="173" y="177"/>
                </a:lnTo>
                <a:lnTo>
                  <a:pt x="173" y="189"/>
                </a:lnTo>
                <a:lnTo>
                  <a:pt x="189" y="189"/>
                </a:lnTo>
                <a:lnTo>
                  <a:pt x="189" y="177"/>
                </a:lnTo>
                <a:lnTo>
                  <a:pt x="188" y="164"/>
                </a:lnTo>
                <a:lnTo>
                  <a:pt x="188" y="130"/>
                </a:lnTo>
                <a:lnTo>
                  <a:pt x="188" y="119"/>
                </a:lnTo>
                <a:lnTo>
                  <a:pt x="188" y="100"/>
                </a:lnTo>
                <a:lnTo>
                  <a:pt x="187" y="91"/>
                </a:lnTo>
                <a:lnTo>
                  <a:pt x="187" y="82"/>
                </a:lnTo>
                <a:lnTo>
                  <a:pt x="186" y="74"/>
                </a:lnTo>
                <a:lnTo>
                  <a:pt x="186" y="66"/>
                </a:lnTo>
                <a:lnTo>
                  <a:pt x="186" y="59"/>
                </a:lnTo>
                <a:lnTo>
                  <a:pt x="185" y="52"/>
                </a:lnTo>
                <a:lnTo>
                  <a:pt x="185" y="46"/>
                </a:lnTo>
                <a:lnTo>
                  <a:pt x="185" y="40"/>
                </a:lnTo>
                <a:lnTo>
                  <a:pt x="184" y="34"/>
                </a:lnTo>
                <a:lnTo>
                  <a:pt x="183" y="25"/>
                </a:lnTo>
                <a:lnTo>
                  <a:pt x="182" y="22"/>
                </a:lnTo>
                <a:lnTo>
                  <a:pt x="182" y="19"/>
                </a:lnTo>
                <a:lnTo>
                  <a:pt x="182" y="15"/>
                </a:lnTo>
                <a:lnTo>
                  <a:pt x="180" y="9"/>
                </a:lnTo>
                <a:lnTo>
                  <a:pt x="177" y="4"/>
                </a:lnTo>
                <a:lnTo>
                  <a:pt x="175" y="2"/>
                </a:lnTo>
                <a:lnTo>
                  <a:pt x="169" y="0"/>
                </a:lnTo>
                <a:lnTo>
                  <a:pt x="162" y="4"/>
                </a:lnTo>
                <a:lnTo>
                  <a:pt x="160" y="7"/>
                </a:lnTo>
                <a:lnTo>
                  <a:pt x="160" y="10"/>
                </a:lnTo>
                <a:lnTo>
                  <a:pt x="160" y="9"/>
                </a:lnTo>
                <a:lnTo>
                  <a:pt x="159" y="12"/>
                </a:lnTo>
                <a:lnTo>
                  <a:pt x="157" y="17"/>
                </a:lnTo>
                <a:lnTo>
                  <a:pt x="156" y="22"/>
                </a:lnTo>
                <a:lnTo>
                  <a:pt x="155" y="29"/>
                </a:lnTo>
                <a:lnTo>
                  <a:pt x="154" y="36"/>
                </a:lnTo>
                <a:lnTo>
                  <a:pt x="152" y="54"/>
                </a:lnTo>
                <a:lnTo>
                  <a:pt x="151" y="64"/>
                </a:lnTo>
                <a:lnTo>
                  <a:pt x="148" y="86"/>
                </a:lnTo>
                <a:lnTo>
                  <a:pt x="147" y="98"/>
                </a:lnTo>
                <a:lnTo>
                  <a:pt x="146" y="110"/>
                </a:lnTo>
                <a:lnTo>
                  <a:pt x="144" y="124"/>
                </a:lnTo>
                <a:lnTo>
                  <a:pt x="139" y="188"/>
                </a:lnTo>
                <a:lnTo>
                  <a:pt x="137" y="201"/>
                </a:lnTo>
                <a:lnTo>
                  <a:pt x="135" y="227"/>
                </a:lnTo>
                <a:lnTo>
                  <a:pt x="133" y="248"/>
                </a:lnTo>
                <a:lnTo>
                  <a:pt x="131" y="259"/>
                </a:lnTo>
                <a:lnTo>
                  <a:pt x="130" y="268"/>
                </a:lnTo>
                <a:lnTo>
                  <a:pt x="129" y="277"/>
                </a:lnTo>
                <a:lnTo>
                  <a:pt x="128" y="285"/>
                </a:lnTo>
                <a:lnTo>
                  <a:pt x="127" y="291"/>
                </a:lnTo>
                <a:lnTo>
                  <a:pt x="126" y="297"/>
                </a:lnTo>
                <a:lnTo>
                  <a:pt x="125" y="301"/>
                </a:lnTo>
                <a:lnTo>
                  <a:pt x="125" y="303"/>
                </a:lnTo>
                <a:lnTo>
                  <a:pt x="124" y="305"/>
                </a:lnTo>
                <a:lnTo>
                  <a:pt x="125" y="302"/>
                </a:lnTo>
                <a:lnTo>
                  <a:pt x="128" y="300"/>
                </a:lnTo>
                <a:lnTo>
                  <a:pt x="136" y="300"/>
                </a:lnTo>
                <a:lnTo>
                  <a:pt x="138" y="302"/>
                </a:lnTo>
                <a:lnTo>
                  <a:pt x="137" y="301"/>
                </a:lnTo>
                <a:lnTo>
                  <a:pt x="137" y="298"/>
                </a:lnTo>
                <a:lnTo>
                  <a:pt x="136" y="293"/>
                </a:lnTo>
                <a:lnTo>
                  <a:pt x="136" y="287"/>
                </a:lnTo>
                <a:lnTo>
                  <a:pt x="134" y="279"/>
                </a:lnTo>
                <a:lnTo>
                  <a:pt x="134" y="272"/>
                </a:lnTo>
                <a:lnTo>
                  <a:pt x="133" y="263"/>
                </a:lnTo>
                <a:lnTo>
                  <a:pt x="132" y="244"/>
                </a:lnTo>
                <a:lnTo>
                  <a:pt x="132" y="235"/>
                </a:lnTo>
                <a:lnTo>
                  <a:pt x="131" y="223"/>
                </a:lnTo>
                <a:lnTo>
                  <a:pt x="130" y="200"/>
                </a:lnTo>
                <a:lnTo>
                  <a:pt x="130" y="188"/>
                </a:lnTo>
                <a:lnTo>
                  <a:pt x="129" y="178"/>
                </a:lnTo>
                <a:lnTo>
                  <a:pt x="128" y="167"/>
                </a:lnTo>
                <a:lnTo>
                  <a:pt x="128" y="155"/>
                </a:lnTo>
                <a:lnTo>
                  <a:pt x="128" y="143"/>
                </a:lnTo>
                <a:lnTo>
                  <a:pt x="127" y="132"/>
                </a:lnTo>
                <a:lnTo>
                  <a:pt x="126" y="113"/>
                </a:lnTo>
                <a:lnTo>
                  <a:pt x="125" y="103"/>
                </a:lnTo>
                <a:lnTo>
                  <a:pt x="125" y="95"/>
                </a:lnTo>
                <a:lnTo>
                  <a:pt x="125" y="86"/>
                </a:lnTo>
                <a:lnTo>
                  <a:pt x="124" y="79"/>
                </a:lnTo>
                <a:lnTo>
                  <a:pt x="123" y="74"/>
                </a:lnTo>
                <a:lnTo>
                  <a:pt x="122" y="68"/>
                </a:lnTo>
                <a:lnTo>
                  <a:pt x="122" y="64"/>
                </a:lnTo>
                <a:lnTo>
                  <a:pt x="121" y="59"/>
                </a:lnTo>
                <a:lnTo>
                  <a:pt x="120" y="57"/>
                </a:lnTo>
                <a:lnTo>
                  <a:pt x="118" y="55"/>
                </a:lnTo>
                <a:lnTo>
                  <a:pt x="112" y="53"/>
                </a:lnTo>
                <a:lnTo>
                  <a:pt x="109" y="53"/>
                </a:lnTo>
                <a:lnTo>
                  <a:pt x="105" y="57"/>
                </a:lnTo>
                <a:lnTo>
                  <a:pt x="102" y="61"/>
                </a:lnTo>
                <a:lnTo>
                  <a:pt x="101" y="65"/>
                </a:lnTo>
                <a:lnTo>
                  <a:pt x="100" y="68"/>
                </a:lnTo>
                <a:lnTo>
                  <a:pt x="99" y="74"/>
                </a:lnTo>
                <a:lnTo>
                  <a:pt x="98" y="79"/>
                </a:lnTo>
                <a:lnTo>
                  <a:pt x="97" y="85"/>
                </a:lnTo>
                <a:lnTo>
                  <a:pt x="96" y="92"/>
                </a:lnTo>
                <a:lnTo>
                  <a:pt x="95" y="100"/>
                </a:lnTo>
                <a:lnTo>
                  <a:pt x="94" y="107"/>
                </a:lnTo>
                <a:lnTo>
                  <a:pt x="93" y="116"/>
                </a:lnTo>
                <a:lnTo>
                  <a:pt x="92" y="125"/>
                </a:lnTo>
                <a:lnTo>
                  <a:pt x="90" y="142"/>
                </a:lnTo>
                <a:lnTo>
                  <a:pt x="89" y="152"/>
                </a:lnTo>
                <a:lnTo>
                  <a:pt x="87" y="169"/>
                </a:lnTo>
                <a:lnTo>
                  <a:pt x="85" y="179"/>
                </a:lnTo>
                <a:lnTo>
                  <a:pt x="85" y="187"/>
                </a:lnTo>
                <a:lnTo>
                  <a:pt x="84" y="196"/>
                </a:lnTo>
                <a:lnTo>
                  <a:pt x="83" y="205"/>
                </a:lnTo>
                <a:lnTo>
                  <a:pt x="82" y="212"/>
                </a:lnTo>
                <a:lnTo>
                  <a:pt x="81" y="220"/>
                </a:lnTo>
                <a:lnTo>
                  <a:pt x="80" y="227"/>
                </a:lnTo>
                <a:lnTo>
                  <a:pt x="79" y="234"/>
                </a:lnTo>
                <a:lnTo>
                  <a:pt x="79" y="239"/>
                </a:lnTo>
                <a:lnTo>
                  <a:pt x="78" y="244"/>
                </a:lnTo>
                <a:lnTo>
                  <a:pt x="77" y="248"/>
                </a:lnTo>
                <a:lnTo>
                  <a:pt x="76" y="251"/>
                </a:lnTo>
                <a:lnTo>
                  <a:pt x="76" y="254"/>
                </a:lnTo>
                <a:lnTo>
                  <a:pt x="76" y="256"/>
                </a:lnTo>
                <a:lnTo>
                  <a:pt x="76" y="253"/>
                </a:lnTo>
                <a:lnTo>
                  <a:pt x="77" y="252"/>
                </a:lnTo>
                <a:lnTo>
                  <a:pt x="81" y="250"/>
                </a:lnTo>
                <a:lnTo>
                  <a:pt x="87" y="252"/>
                </a:lnTo>
                <a:lnTo>
                  <a:pt x="88" y="254"/>
                </a:lnTo>
                <a:lnTo>
                  <a:pt x="87" y="253"/>
                </a:lnTo>
                <a:lnTo>
                  <a:pt x="87" y="251"/>
                </a:lnTo>
                <a:lnTo>
                  <a:pt x="87" y="248"/>
                </a:lnTo>
                <a:lnTo>
                  <a:pt x="86" y="244"/>
                </a:lnTo>
                <a:lnTo>
                  <a:pt x="85" y="240"/>
                </a:lnTo>
                <a:lnTo>
                  <a:pt x="84" y="237"/>
                </a:lnTo>
                <a:lnTo>
                  <a:pt x="82" y="221"/>
                </a:lnTo>
                <a:lnTo>
                  <a:pt x="82" y="215"/>
                </a:lnTo>
                <a:lnTo>
                  <a:pt x="81" y="209"/>
                </a:lnTo>
                <a:lnTo>
                  <a:pt x="81" y="203"/>
                </a:lnTo>
                <a:lnTo>
                  <a:pt x="79" y="184"/>
                </a:lnTo>
                <a:lnTo>
                  <a:pt x="79" y="178"/>
                </a:lnTo>
                <a:lnTo>
                  <a:pt x="79" y="171"/>
                </a:lnTo>
                <a:lnTo>
                  <a:pt x="77" y="153"/>
                </a:lnTo>
                <a:lnTo>
                  <a:pt x="76" y="147"/>
                </a:lnTo>
                <a:lnTo>
                  <a:pt x="75" y="138"/>
                </a:lnTo>
                <a:lnTo>
                  <a:pt x="74" y="134"/>
                </a:lnTo>
                <a:lnTo>
                  <a:pt x="74" y="130"/>
                </a:lnTo>
                <a:lnTo>
                  <a:pt x="73" y="127"/>
                </a:lnTo>
                <a:lnTo>
                  <a:pt x="73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8"/>
                </a:lnTo>
                <a:lnTo>
                  <a:pt x="66" y="115"/>
                </a:lnTo>
                <a:lnTo>
                  <a:pt x="59" y="115"/>
                </a:lnTo>
                <a:lnTo>
                  <a:pt x="55" y="119"/>
                </a:lnTo>
                <a:lnTo>
                  <a:pt x="52" y="123"/>
                </a:lnTo>
                <a:lnTo>
                  <a:pt x="52" y="125"/>
                </a:lnTo>
                <a:lnTo>
                  <a:pt x="50" y="127"/>
                </a:lnTo>
                <a:lnTo>
                  <a:pt x="49" y="132"/>
                </a:lnTo>
                <a:lnTo>
                  <a:pt x="48" y="135"/>
                </a:lnTo>
                <a:lnTo>
                  <a:pt x="47" y="138"/>
                </a:lnTo>
                <a:lnTo>
                  <a:pt x="47" y="142"/>
                </a:lnTo>
                <a:lnTo>
                  <a:pt x="46" y="146"/>
                </a:lnTo>
                <a:lnTo>
                  <a:pt x="45" y="150"/>
                </a:lnTo>
                <a:lnTo>
                  <a:pt x="45" y="154"/>
                </a:lnTo>
                <a:lnTo>
                  <a:pt x="44" y="157"/>
                </a:lnTo>
                <a:lnTo>
                  <a:pt x="43" y="161"/>
                </a:lnTo>
                <a:lnTo>
                  <a:pt x="42" y="165"/>
                </a:lnTo>
                <a:lnTo>
                  <a:pt x="42" y="169"/>
                </a:lnTo>
                <a:lnTo>
                  <a:pt x="41" y="173"/>
                </a:lnTo>
                <a:lnTo>
                  <a:pt x="40" y="177"/>
                </a:lnTo>
                <a:lnTo>
                  <a:pt x="39" y="181"/>
                </a:lnTo>
                <a:lnTo>
                  <a:pt x="39" y="183"/>
                </a:lnTo>
                <a:lnTo>
                  <a:pt x="38" y="185"/>
                </a:lnTo>
                <a:lnTo>
                  <a:pt x="37" y="190"/>
                </a:lnTo>
                <a:lnTo>
                  <a:pt x="36" y="193"/>
                </a:lnTo>
                <a:lnTo>
                  <a:pt x="35" y="199"/>
                </a:lnTo>
                <a:lnTo>
                  <a:pt x="35" y="200"/>
                </a:lnTo>
                <a:lnTo>
                  <a:pt x="33" y="202"/>
                </a:lnTo>
                <a:lnTo>
                  <a:pt x="38" y="198"/>
                </a:lnTo>
                <a:lnTo>
                  <a:pt x="41" y="197"/>
                </a:lnTo>
                <a:lnTo>
                  <a:pt x="42" y="198"/>
                </a:lnTo>
                <a:lnTo>
                  <a:pt x="44" y="199"/>
                </a:lnTo>
                <a:lnTo>
                  <a:pt x="44" y="197"/>
                </a:lnTo>
                <a:lnTo>
                  <a:pt x="43" y="196"/>
                </a:lnTo>
                <a:lnTo>
                  <a:pt x="42" y="194"/>
                </a:lnTo>
                <a:lnTo>
                  <a:pt x="42" y="192"/>
                </a:lnTo>
                <a:lnTo>
                  <a:pt x="41" y="190"/>
                </a:lnTo>
                <a:lnTo>
                  <a:pt x="41" y="188"/>
                </a:lnTo>
                <a:lnTo>
                  <a:pt x="40" y="186"/>
                </a:lnTo>
                <a:lnTo>
                  <a:pt x="40" y="183"/>
                </a:lnTo>
                <a:lnTo>
                  <a:pt x="37" y="173"/>
                </a:lnTo>
                <a:lnTo>
                  <a:pt x="37" y="170"/>
                </a:lnTo>
                <a:lnTo>
                  <a:pt x="36" y="166"/>
                </a:lnTo>
                <a:lnTo>
                  <a:pt x="36" y="164"/>
                </a:lnTo>
                <a:lnTo>
                  <a:pt x="34" y="158"/>
                </a:lnTo>
                <a:lnTo>
                  <a:pt x="34" y="157"/>
                </a:lnTo>
                <a:lnTo>
                  <a:pt x="32" y="153"/>
                </a:lnTo>
                <a:lnTo>
                  <a:pt x="32" y="154"/>
                </a:lnTo>
                <a:lnTo>
                  <a:pt x="33" y="156"/>
                </a:lnTo>
                <a:lnTo>
                  <a:pt x="30" y="150"/>
                </a:lnTo>
                <a:lnTo>
                  <a:pt x="27" y="148"/>
                </a:lnTo>
                <a:lnTo>
                  <a:pt x="29" y="150"/>
                </a:lnTo>
                <a:lnTo>
                  <a:pt x="29" y="149"/>
                </a:lnTo>
                <a:lnTo>
                  <a:pt x="19" y="147"/>
                </a:lnTo>
                <a:lnTo>
                  <a:pt x="18" y="148"/>
                </a:lnTo>
                <a:lnTo>
                  <a:pt x="17" y="148"/>
                </a:lnTo>
                <a:lnTo>
                  <a:pt x="17" y="149"/>
                </a:lnTo>
                <a:lnTo>
                  <a:pt x="16" y="149"/>
                </a:lnTo>
                <a:lnTo>
                  <a:pt x="10" y="155"/>
                </a:lnTo>
                <a:lnTo>
                  <a:pt x="10" y="156"/>
                </a:lnTo>
                <a:lnTo>
                  <a:pt x="9" y="156"/>
                </a:lnTo>
                <a:lnTo>
                  <a:pt x="7" y="161"/>
                </a:lnTo>
                <a:lnTo>
                  <a:pt x="5" y="165"/>
                </a:lnTo>
                <a:lnTo>
                  <a:pt x="4" y="167"/>
                </a:lnTo>
                <a:lnTo>
                  <a:pt x="4" y="168"/>
                </a:lnTo>
                <a:lnTo>
                  <a:pt x="3" y="170"/>
                </a:lnTo>
                <a:lnTo>
                  <a:pt x="2" y="172"/>
                </a:lnTo>
                <a:lnTo>
                  <a:pt x="2" y="174"/>
                </a:lnTo>
                <a:lnTo>
                  <a:pt x="0" y="180"/>
                </a:lnTo>
                <a:lnTo>
                  <a:pt x="0" y="183"/>
                </a:lnTo>
                <a:lnTo>
                  <a:pt x="0" y="182"/>
                </a:lnTo>
                <a:lnTo>
                  <a:pt x="16" y="18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66620" name="Text Box 60"/>
          <p:cNvSpPr txBox="1">
            <a:spLocks noChangeArrowheads="1"/>
          </p:cNvSpPr>
          <p:nvPr/>
        </p:nvSpPr>
        <p:spPr bwMode="auto">
          <a:xfrm>
            <a:off x="5448300" y="2771775"/>
            <a:ext cx="1147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sz="2000">
                <a:solidFill>
                  <a:srgbClr val="FF0000"/>
                </a:solidFill>
              </a:rPr>
              <a:t>A </a:t>
            </a:r>
            <a:r>
              <a:rPr lang="fr-FR" sz="1800">
                <a:solidFill>
                  <a:srgbClr val="FF0000"/>
                </a:solidFill>
              </a:rPr>
              <a:t>cos </a:t>
            </a:r>
            <a:r>
              <a:rPr lang="fr-FR" sz="1800">
                <a:solidFill>
                  <a:srgbClr val="FF0000"/>
                </a:solidFill>
                <a:latin typeface="Symbol" pitchFamily="16" charset="2"/>
              </a:rPr>
              <a:t>w</a:t>
            </a:r>
            <a:r>
              <a:rPr lang="fr-FR" sz="1800" baseline="-25000">
                <a:solidFill>
                  <a:srgbClr val="FF0000"/>
                </a:solidFill>
              </a:rPr>
              <a:t>1</a:t>
            </a:r>
            <a:r>
              <a:rPr lang="fr-FR" sz="1800">
                <a:solidFill>
                  <a:srgbClr val="FF0000"/>
                </a:solidFill>
              </a:rPr>
              <a:t>t</a:t>
            </a:r>
            <a:endParaRPr lang="fr-F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2600325" y="249238"/>
            <a:ext cx="3914775" cy="693737"/>
          </a:xfrm>
        </p:spPr>
        <p:txBody>
          <a:bodyPr/>
          <a:lstStyle/>
          <a:p>
            <a:r>
              <a:rPr lang="fr-FR" sz="3200" smtClean="0">
                <a:solidFill>
                  <a:schemeClr val="tx1"/>
                </a:solidFill>
                <a:latin typeface="Arial" charset="0"/>
              </a:rPr>
              <a:t>Trajectoire des ions</a:t>
            </a:r>
            <a:endParaRPr lang="fr-FR" sz="2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43563"/>
            <a:ext cx="6400800" cy="468312"/>
          </a:xfrm>
        </p:spPr>
        <p:txBody>
          <a:bodyPr/>
          <a:lstStyle/>
          <a:p>
            <a:r>
              <a:rPr lang="fr-FR" smtClean="0">
                <a:solidFill>
                  <a:srgbClr val="FF0000"/>
                </a:solidFill>
                <a:latin typeface="Arial" charset="0"/>
              </a:rPr>
              <a:t>Courbe de Lissajous</a:t>
            </a:r>
            <a:endParaRPr lang="fr-FR" smtClean="0"/>
          </a:p>
        </p:txBody>
      </p:sp>
      <p:pic>
        <p:nvPicPr>
          <p:cNvPr id="67588" name="Picture 20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2550" y="1771650"/>
            <a:ext cx="38957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39725" y="381000"/>
            <a:ext cx="84058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fr-FR" sz="3200">
                <a:solidFill>
                  <a:srgbClr val="000000"/>
                </a:solidFill>
              </a:rPr>
              <a:t>Analyse MS et (MS)</a:t>
            </a:r>
            <a:r>
              <a:rPr lang="fr-FR" sz="3200" baseline="30000">
                <a:solidFill>
                  <a:srgbClr val="000000"/>
                </a:solidFill>
              </a:rPr>
              <a:t>n</a:t>
            </a:r>
            <a:r>
              <a:rPr lang="fr-FR" sz="3200">
                <a:solidFill>
                  <a:srgbClr val="000000"/>
                </a:solidFill>
              </a:rPr>
              <a:t> dans une trappe ionique</a:t>
            </a:r>
          </a:p>
        </p:txBody>
      </p:sp>
      <p:sp>
        <p:nvSpPr>
          <p:cNvPr id="68611" name="Freeform 10"/>
          <p:cNvSpPr>
            <a:spLocks/>
          </p:cNvSpPr>
          <p:nvPr/>
        </p:nvSpPr>
        <p:spPr bwMode="auto">
          <a:xfrm>
            <a:off x="719138" y="2752725"/>
            <a:ext cx="968375" cy="1358900"/>
          </a:xfrm>
          <a:custGeom>
            <a:avLst/>
            <a:gdLst>
              <a:gd name="T0" fmla="*/ 2147483647 w 610"/>
              <a:gd name="T1" fmla="*/ 2147483647 h 856"/>
              <a:gd name="T2" fmla="*/ 2147483647 w 610"/>
              <a:gd name="T3" fmla="*/ 2147483647 h 856"/>
              <a:gd name="T4" fmla="*/ 2147483647 w 610"/>
              <a:gd name="T5" fmla="*/ 2147483647 h 856"/>
              <a:gd name="T6" fmla="*/ 2147483647 w 610"/>
              <a:gd name="T7" fmla="*/ 2147483647 h 856"/>
              <a:gd name="T8" fmla="*/ 2147483647 w 610"/>
              <a:gd name="T9" fmla="*/ 2147483647 h 856"/>
              <a:gd name="T10" fmla="*/ 2147483647 w 610"/>
              <a:gd name="T11" fmla="*/ 2147483647 h 856"/>
              <a:gd name="T12" fmla="*/ 2147483647 w 610"/>
              <a:gd name="T13" fmla="*/ 2147483647 h 856"/>
              <a:gd name="T14" fmla="*/ 2147483647 w 610"/>
              <a:gd name="T15" fmla="*/ 2147483647 h 856"/>
              <a:gd name="T16" fmla="*/ 2147483647 w 610"/>
              <a:gd name="T17" fmla="*/ 2147483647 h 856"/>
              <a:gd name="T18" fmla="*/ 2147483647 w 610"/>
              <a:gd name="T19" fmla="*/ 2147483647 h 856"/>
              <a:gd name="T20" fmla="*/ 2147483647 w 610"/>
              <a:gd name="T21" fmla="*/ 2147483647 h 856"/>
              <a:gd name="T22" fmla="*/ 2147483647 w 610"/>
              <a:gd name="T23" fmla="*/ 2147483647 h 856"/>
              <a:gd name="T24" fmla="*/ 2147483647 w 610"/>
              <a:gd name="T25" fmla="*/ 2147483647 h 856"/>
              <a:gd name="T26" fmla="*/ 2147483647 w 610"/>
              <a:gd name="T27" fmla="*/ 2147483647 h 856"/>
              <a:gd name="T28" fmla="*/ 2147483647 w 610"/>
              <a:gd name="T29" fmla="*/ 2147483647 h 856"/>
              <a:gd name="T30" fmla="*/ 2147483647 w 610"/>
              <a:gd name="T31" fmla="*/ 2147483647 h 856"/>
              <a:gd name="T32" fmla="*/ 2147483647 w 610"/>
              <a:gd name="T33" fmla="*/ 2147483647 h 856"/>
              <a:gd name="T34" fmla="*/ 2147483647 w 610"/>
              <a:gd name="T35" fmla="*/ 2147483647 h 856"/>
              <a:gd name="T36" fmla="*/ 2147483647 w 610"/>
              <a:gd name="T37" fmla="*/ 2147483647 h 856"/>
              <a:gd name="T38" fmla="*/ 2147483647 w 610"/>
              <a:gd name="T39" fmla="*/ 2147483647 h 856"/>
              <a:gd name="T40" fmla="*/ 2147483647 w 610"/>
              <a:gd name="T41" fmla="*/ 2147483647 h 856"/>
              <a:gd name="T42" fmla="*/ 2147483647 w 610"/>
              <a:gd name="T43" fmla="*/ 2147483647 h 856"/>
              <a:gd name="T44" fmla="*/ 2147483647 w 610"/>
              <a:gd name="T45" fmla="*/ 2147483647 h 856"/>
              <a:gd name="T46" fmla="*/ 2147483647 w 610"/>
              <a:gd name="T47" fmla="*/ 2147483647 h 856"/>
              <a:gd name="T48" fmla="*/ 2147483647 w 610"/>
              <a:gd name="T49" fmla="*/ 2147483647 h 856"/>
              <a:gd name="T50" fmla="*/ 2147483647 w 610"/>
              <a:gd name="T51" fmla="*/ 2147483647 h 856"/>
              <a:gd name="T52" fmla="*/ 2147483647 w 610"/>
              <a:gd name="T53" fmla="*/ 2147483647 h 856"/>
              <a:gd name="T54" fmla="*/ 2147483647 w 610"/>
              <a:gd name="T55" fmla="*/ 2147483647 h 856"/>
              <a:gd name="T56" fmla="*/ 2147483647 w 610"/>
              <a:gd name="T57" fmla="*/ 2147483647 h 856"/>
              <a:gd name="T58" fmla="*/ 2147483647 w 610"/>
              <a:gd name="T59" fmla="*/ 2147483647 h 856"/>
              <a:gd name="T60" fmla="*/ 2147483647 w 610"/>
              <a:gd name="T61" fmla="*/ 2147483647 h 856"/>
              <a:gd name="T62" fmla="*/ 2147483647 w 610"/>
              <a:gd name="T63" fmla="*/ 2147483647 h 856"/>
              <a:gd name="T64" fmla="*/ 2147483647 w 610"/>
              <a:gd name="T65" fmla="*/ 2147483647 h 856"/>
              <a:gd name="T66" fmla="*/ 2147483647 w 610"/>
              <a:gd name="T67" fmla="*/ 2147483647 h 856"/>
              <a:gd name="T68" fmla="*/ 2147483647 w 610"/>
              <a:gd name="T69" fmla="*/ 2147483647 h 856"/>
              <a:gd name="T70" fmla="*/ 2147483647 w 610"/>
              <a:gd name="T71" fmla="*/ 2147483647 h 856"/>
              <a:gd name="T72" fmla="*/ 2147483647 w 610"/>
              <a:gd name="T73" fmla="*/ 2147483647 h 856"/>
              <a:gd name="T74" fmla="*/ 2147483647 w 610"/>
              <a:gd name="T75" fmla="*/ 2147483647 h 856"/>
              <a:gd name="T76" fmla="*/ 2147483647 w 610"/>
              <a:gd name="T77" fmla="*/ 2147483647 h 856"/>
              <a:gd name="T78" fmla="*/ 2147483647 w 610"/>
              <a:gd name="T79" fmla="*/ 2147483647 h 856"/>
              <a:gd name="T80" fmla="*/ 2147483647 w 610"/>
              <a:gd name="T81" fmla="*/ 0 h 856"/>
              <a:gd name="T82" fmla="*/ 2147483647 w 610"/>
              <a:gd name="T83" fmla="*/ 2147483647 h 856"/>
              <a:gd name="T84" fmla="*/ 2147483647 w 610"/>
              <a:gd name="T85" fmla="*/ 2147483647 h 856"/>
              <a:gd name="T86" fmla="*/ 2147483647 w 610"/>
              <a:gd name="T87" fmla="*/ 2147483647 h 856"/>
              <a:gd name="T88" fmla="*/ 2147483647 w 610"/>
              <a:gd name="T89" fmla="*/ 2147483647 h 856"/>
              <a:gd name="T90" fmla="*/ 2147483647 w 610"/>
              <a:gd name="T91" fmla="*/ 2147483647 h 856"/>
              <a:gd name="T92" fmla="*/ 2147483647 w 610"/>
              <a:gd name="T93" fmla="*/ 2147483647 h 856"/>
              <a:gd name="T94" fmla="*/ 2147483647 w 610"/>
              <a:gd name="T95" fmla="*/ 2147483647 h 856"/>
              <a:gd name="T96" fmla="*/ 2147483647 w 610"/>
              <a:gd name="T97" fmla="*/ 2147483647 h 856"/>
              <a:gd name="T98" fmla="*/ 2147483647 w 610"/>
              <a:gd name="T99" fmla="*/ 2147483647 h 856"/>
              <a:gd name="T100" fmla="*/ 2147483647 w 610"/>
              <a:gd name="T101" fmla="*/ 2147483647 h 856"/>
              <a:gd name="T102" fmla="*/ 2147483647 w 610"/>
              <a:gd name="T103" fmla="*/ 2147483647 h 856"/>
              <a:gd name="T104" fmla="*/ 2147483647 w 610"/>
              <a:gd name="T105" fmla="*/ 2147483647 h 856"/>
              <a:gd name="T106" fmla="*/ 2147483647 w 610"/>
              <a:gd name="T107" fmla="*/ 2147483647 h 856"/>
              <a:gd name="T108" fmla="*/ 2147483647 w 610"/>
              <a:gd name="T109" fmla="*/ 2147483647 h 856"/>
              <a:gd name="T110" fmla="*/ 2147483647 w 610"/>
              <a:gd name="T111" fmla="*/ 2147483647 h 856"/>
              <a:gd name="T112" fmla="*/ 2147483647 w 610"/>
              <a:gd name="T113" fmla="*/ 2147483647 h 856"/>
              <a:gd name="T114" fmla="*/ 2147483647 w 610"/>
              <a:gd name="T115" fmla="*/ 2147483647 h 856"/>
              <a:gd name="T116" fmla="*/ 2147483647 w 610"/>
              <a:gd name="T117" fmla="*/ 2147483647 h 856"/>
              <a:gd name="T118" fmla="*/ 2147483647 w 610"/>
              <a:gd name="T119" fmla="*/ 2147483647 h 8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0"/>
              <a:gd name="T181" fmla="*/ 0 h 856"/>
              <a:gd name="T182" fmla="*/ 610 w 610"/>
              <a:gd name="T183" fmla="*/ 856 h 85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0" h="856">
                <a:moveTo>
                  <a:pt x="4" y="832"/>
                </a:moveTo>
                <a:lnTo>
                  <a:pt x="19" y="808"/>
                </a:lnTo>
                <a:lnTo>
                  <a:pt x="28" y="794"/>
                </a:lnTo>
                <a:lnTo>
                  <a:pt x="45" y="768"/>
                </a:lnTo>
                <a:lnTo>
                  <a:pt x="69" y="732"/>
                </a:lnTo>
                <a:lnTo>
                  <a:pt x="86" y="711"/>
                </a:lnTo>
                <a:lnTo>
                  <a:pt x="85" y="711"/>
                </a:lnTo>
                <a:lnTo>
                  <a:pt x="93" y="701"/>
                </a:lnTo>
                <a:lnTo>
                  <a:pt x="102" y="692"/>
                </a:lnTo>
                <a:lnTo>
                  <a:pt x="110" y="683"/>
                </a:lnTo>
                <a:lnTo>
                  <a:pt x="119" y="674"/>
                </a:lnTo>
                <a:lnTo>
                  <a:pt x="128" y="666"/>
                </a:lnTo>
                <a:lnTo>
                  <a:pt x="136" y="658"/>
                </a:lnTo>
                <a:lnTo>
                  <a:pt x="145" y="651"/>
                </a:lnTo>
                <a:lnTo>
                  <a:pt x="144" y="651"/>
                </a:lnTo>
                <a:lnTo>
                  <a:pt x="152" y="643"/>
                </a:lnTo>
                <a:lnTo>
                  <a:pt x="152" y="644"/>
                </a:lnTo>
                <a:lnTo>
                  <a:pt x="169" y="633"/>
                </a:lnTo>
                <a:lnTo>
                  <a:pt x="178" y="628"/>
                </a:lnTo>
                <a:lnTo>
                  <a:pt x="186" y="622"/>
                </a:lnTo>
                <a:lnTo>
                  <a:pt x="194" y="618"/>
                </a:lnTo>
                <a:lnTo>
                  <a:pt x="203" y="614"/>
                </a:lnTo>
                <a:lnTo>
                  <a:pt x="211" y="610"/>
                </a:lnTo>
                <a:lnTo>
                  <a:pt x="211" y="611"/>
                </a:lnTo>
                <a:lnTo>
                  <a:pt x="220" y="608"/>
                </a:lnTo>
                <a:lnTo>
                  <a:pt x="228" y="605"/>
                </a:lnTo>
                <a:lnTo>
                  <a:pt x="237" y="603"/>
                </a:lnTo>
                <a:lnTo>
                  <a:pt x="245" y="601"/>
                </a:lnTo>
                <a:lnTo>
                  <a:pt x="262" y="599"/>
                </a:lnTo>
                <a:lnTo>
                  <a:pt x="279" y="599"/>
                </a:lnTo>
                <a:lnTo>
                  <a:pt x="288" y="599"/>
                </a:lnTo>
                <a:lnTo>
                  <a:pt x="287" y="599"/>
                </a:lnTo>
                <a:lnTo>
                  <a:pt x="296" y="601"/>
                </a:lnTo>
                <a:lnTo>
                  <a:pt x="305" y="602"/>
                </a:lnTo>
                <a:lnTo>
                  <a:pt x="304" y="602"/>
                </a:lnTo>
                <a:lnTo>
                  <a:pt x="322" y="607"/>
                </a:lnTo>
                <a:lnTo>
                  <a:pt x="331" y="610"/>
                </a:lnTo>
                <a:lnTo>
                  <a:pt x="340" y="613"/>
                </a:lnTo>
                <a:lnTo>
                  <a:pt x="339" y="612"/>
                </a:lnTo>
                <a:lnTo>
                  <a:pt x="356" y="620"/>
                </a:lnTo>
                <a:lnTo>
                  <a:pt x="365" y="625"/>
                </a:lnTo>
                <a:lnTo>
                  <a:pt x="383" y="636"/>
                </a:lnTo>
                <a:lnTo>
                  <a:pt x="410" y="655"/>
                </a:lnTo>
                <a:lnTo>
                  <a:pt x="409" y="654"/>
                </a:lnTo>
                <a:lnTo>
                  <a:pt x="418" y="662"/>
                </a:lnTo>
                <a:lnTo>
                  <a:pt x="436" y="679"/>
                </a:lnTo>
                <a:lnTo>
                  <a:pt x="446" y="688"/>
                </a:lnTo>
                <a:lnTo>
                  <a:pt x="455" y="697"/>
                </a:lnTo>
                <a:lnTo>
                  <a:pt x="472" y="717"/>
                </a:lnTo>
                <a:lnTo>
                  <a:pt x="481" y="728"/>
                </a:lnTo>
                <a:lnTo>
                  <a:pt x="490" y="739"/>
                </a:lnTo>
                <a:lnTo>
                  <a:pt x="508" y="763"/>
                </a:lnTo>
                <a:lnTo>
                  <a:pt x="517" y="776"/>
                </a:lnTo>
                <a:lnTo>
                  <a:pt x="526" y="788"/>
                </a:lnTo>
                <a:lnTo>
                  <a:pt x="536" y="802"/>
                </a:lnTo>
                <a:lnTo>
                  <a:pt x="545" y="816"/>
                </a:lnTo>
                <a:lnTo>
                  <a:pt x="555" y="830"/>
                </a:lnTo>
                <a:lnTo>
                  <a:pt x="568" y="855"/>
                </a:lnTo>
                <a:lnTo>
                  <a:pt x="573" y="832"/>
                </a:lnTo>
                <a:lnTo>
                  <a:pt x="575" y="819"/>
                </a:lnTo>
                <a:lnTo>
                  <a:pt x="578" y="807"/>
                </a:lnTo>
                <a:lnTo>
                  <a:pt x="583" y="783"/>
                </a:lnTo>
                <a:lnTo>
                  <a:pt x="585" y="771"/>
                </a:lnTo>
                <a:lnTo>
                  <a:pt x="592" y="720"/>
                </a:lnTo>
                <a:lnTo>
                  <a:pt x="594" y="708"/>
                </a:lnTo>
                <a:lnTo>
                  <a:pt x="596" y="696"/>
                </a:lnTo>
                <a:lnTo>
                  <a:pt x="597" y="683"/>
                </a:lnTo>
                <a:lnTo>
                  <a:pt x="599" y="670"/>
                </a:lnTo>
                <a:lnTo>
                  <a:pt x="600" y="658"/>
                </a:lnTo>
                <a:lnTo>
                  <a:pt x="601" y="645"/>
                </a:lnTo>
                <a:lnTo>
                  <a:pt x="602" y="633"/>
                </a:lnTo>
                <a:lnTo>
                  <a:pt x="602" y="632"/>
                </a:lnTo>
                <a:lnTo>
                  <a:pt x="603" y="620"/>
                </a:lnTo>
                <a:lnTo>
                  <a:pt x="604" y="608"/>
                </a:lnTo>
                <a:lnTo>
                  <a:pt x="604" y="607"/>
                </a:lnTo>
                <a:lnTo>
                  <a:pt x="605" y="594"/>
                </a:lnTo>
                <a:lnTo>
                  <a:pt x="605" y="595"/>
                </a:lnTo>
                <a:lnTo>
                  <a:pt x="606" y="582"/>
                </a:lnTo>
                <a:lnTo>
                  <a:pt x="606" y="581"/>
                </a:lnTo>
                <a:lnTo>
                  <a:pt x="607" y="569"/>
                </a:lnTo>
                <a:lnTo>
                  <a:pt x="607" y="556"/>
                </a:lnTo>
                <a:lnTo>
                  <a:pt x="608" y="543"/>
                </a:lnTo>
                <a:lnTo>
                  <a:pt x="608" y="530"/>
                </a:lnTo>
                <a:lnTo>
                  <a:pt x="608" y="517"/>
                </a:lnTo>
                <a:lnTo>
                  <a:pt x="608" y="504"/>
                </a:lnTo>
                <a:lnTo>
                  <a:pt x="609" y="492"/>
                </a:lnTo>
                <a:lnTo>
                  <a:pt x="609" y="466"/>
                </a:lnTo>
                <a:lnTo>
                  <a:pt x="608" y="453"/>
                </a:lnTo>
                <a:lnTo>
                  <a:pt x="608" y="439"/>
                </a:lnTo>
                <a:lnTo>
                  <a:pt x="608" y="426"/>
                </a:lnTo>
                <a:lnTo>
                  <a:pt x="608" y="413"/>
                </a:lnTo>
                <a:lnTo>
                  <a:pt x="605" y="360"/>
                </a:lnTo>
                <a:lnTo>
                  <a:pt x="605" y="359"/>
                </a:lnTo>
                <a:lnTo>
                  <a:pt x="604" y="347"/>
                </a:lnTo>
                <a:lnTo>
                  <a:pt x="604" y="348"/>
                </a:lnTo>
                <a:lnTo>
                  <a:pt x="604" y="334"/>
                </a:lnTo>
                <a:lnTo>
                  <a:pt x="604" y="333"/>
                </a:lnTo>
                <a:lnTo>
                  <a:pt x="601" y="307"/>
                </a:lnTo>
                <a:lnTo>
                  <a:pt x="600" y="293"/>
                </a:lnTo>
                <a:lnTo>
                  <a:pt x="598" y="267"/>
                </a:lnTo>
                <a:lnTo>
                  <a:pt x="596" y="253"/>
                </a:lnTo>
                <a:lnTo>
                  <a:pt x="595" y="239"/>
                </a:lnTo>
                <a:lnTo>
                  <a:pt x="593" y="226"/>
                </a:lnTo>
                <a:lnTo>
                  <a:pt x="591" y="213"/>
                </a:lnTo>
                <a:lnTo>
                  <a:pt x="589" y="200"/>
                </a:lnTo>
                <a:lnTo>
                  <a:pt x="587" y="186"/>
                </a:lnTo>
                <a:lnTo>
                  <a:pt x="585" y="172"/>
                </a:lnTo>
                <a:lnTo>
                  <a:pt x="583" y="158"/>
                </a:lnTo>
                <a:lnTo>
                  <a:pt x="571" y="89"/>
                </a:lnTo>
                <a:lnTo>
                  <a:pt x="568" y="76"/>
                </a:lnTo>
                <a:lnTo>
                  <a:pt x="566" y="63"/>
                </a:lnTo>
                <a:lnTo>
                  <a:pt x="560" y="35"/>
                </a:lnTo>
                <a:lnTo>
                  <a:pt x="558" y="21"/>
                </a:lnTo>
                <a:lnTo>
                  <a:pt x="555" y="7"/>
                </a:lnTo>
                <a:lnTo>
                  <a:pt x="553" y="10"/>
                </a:lnTo>
                <a:lnTo>
                  <a:pt x="558" y="6"/>
                </a:lnTo>
                <a:lnTo>
                  <a:pt x="551" y="0"/>
                </a:lnTo>
                <a:lnTo>
                  <a:pt x="542" y="15"/>
                </a:lnTo>
                <a:lnTo>
                  <a:pt x="533" y="28"/>
                </a:lnTo>
                <a:lnTo>
                  <a:pt x="515" y="55"/>
                </a:lnTo>
                <a:lnTo>
                  <a:pt x="506" y="68"/>
                </a:lnTo>
                <a:lnTo>
                  <a:pt x="498" y="79"/>
                </a:lnTo>
                <a:lnTo>
                  <a:pt x="480" y="101"/>
                </a:lnTo>
                <a:lnTo>
                  <a:pt x="471" y="112"/>
                </a:lnTo>
                <a:lnTo>
                  <a:pt x="462" y="122"/>
                </a:lnTo>
                <a:lnTo>
                  <a:pt x="454" y="131"/>
                </a:lnTo>
                <a:lnTo>
                  <a:pt x="446" y="141"/>
                </a:lnTo>
                <a:lnTo>
                  <a:pt x="437" y="150"/>
                </a:lnTo>
                <a:lnTo>
                  <a:pt x="419" y="167"/>
                </a:lnTo>
                <a:lnTo>
                  <a:pt x="410" y="175"/>
                </a:lnTo>
                <a:lnTo>
                  <a:pt x="411" y="175"/>
                </a:lnTo>
                <a:lnTo>
                  <a:pt x="402" y="182"/>
                </a:lnTo>
                <a:lnTo>
                  <a:pt x="402" y="181"/>
                </a:lnTo>
                <a:lnTo>
                  <a:pt x="393" y="188"/>
                </a:lnTo>
                <a:lnTo>
                  <a:pt x="384" y="194"/>
                </a:lnTo>
                <a:lnTo>
                  <a:pt x="375" y="200"/>
                </a:lnTo>
                <a:lnTo>
                  <a:pt x="367" y="205"/>
                </a:lnTo>
                <a:lnTo>
                  <a:pt x="358" y="211"/>
                </a:lnTo>
                <a:lnTo>
                  <a:pt x="359" y="211"/>
                </a:lnTo>
                <a:lnTo>
                  <a:pt x="351" y="214"/>
                </a:lnTo>
                <a:lnTo>
                  <a:pt x="342" y="218"/>
                </a:lnTo>
                <a:lnTo>
                  <a:pt x="333" y="222"/>
                </a:lnTo>
                <a:lnTo>
                  <a:pt x="325" y="225"/>
                </a:lnTo>
                <a:lnTo>
                  <a:pt x="316" y="228"/>
                </a:lnTo>
                <a:lnTo>
                  <a:pt x="308" y="230"/>
                </a:lnTo>
                <a:lnTo>
                  <a:pt x="299" y="232"/>
                </a:lnTo>
                <a:lnTo>
                  <a:pt x="291" y="233"/>
                </a:lnTo>
                <a:lnTo>
                  <a:pt x="282" y="234"/>
                </a:lnTo>
                <a:lnTo>
                  <a:pt x="274" y="235"/>
                </a:lnTo>
                <a:lnTo>
                  <a:pt x="257" y="235"/>
                </a:lnTo>
                <a:lnTo>
                  <a:pt x="250" y="234"/>
                </a:lnTo>
                <a:lnTo>
                  <a:pt x="242" y="233"/>
                </a:lnTo>
                <a:lnTo>
                  <a:pt x="233" y="231"/>
                </a:lnTo>
                <a:lnTo>
                  <a:pt x="224" y="230"/>
                </a:lnTo>
                <a:lnTo>
                  <a:pt x="225" y="230"/>
                </a:lnTo>
                <a:lnTo>
                  <a:pt x="216" y="227"/>
                </a:lnTo>
                <a:lnTo>
                  <a:pt x="207" y="224"/>
                </a:lnTo>
                <a:lnTo>
                  <a:pt x="208" y="225"/>
                </a:lnTo>
                <a:lnTo>
                  <a:pt x="191" y="218"/>
                </a:lnTo>
                <a:lnTo>
                  <a:pt x="183" y="214"/>
                </a:lnTo>
                <a:lnTo>
                  <a:pt x="174" y="209"/>
                </a:lnTo>
                <a:lnTo>
                  <a:pt x="157" y="199"/>
                </a:lnTo>
                <a:lnTo>
                  <a:pt x="150" y="193"/>
                </a:lnTo>
                <a:lnTo>
                  <a:pt x="133" y="179"/>
                </a:lnTo>
                <a:lnTo>
                  <a:pt x="134" y="180"/>
                </a:lnTo>
                <a:lnTo>
                  <a:pt x="125" y="172"/>
                </a:lnTo>
                <a:lnTo>
                  <a:pt x="116" y="164"/>
                </a:lnTo>
                <a:lnTo>
                  <a:pt x="108" y="157"/>
                </a:lnTo>
                <a:lnTo>
                  <a:pt x="91" y="139"/>
                </a:lnTo>
                <a:lnTo>
                  <a:pt x="74" y="119"/>
                </a:lnTo>
                <a:lnTo>
                  <a:pt x="75" y="120"/>
                </a:lnTo>
                <a:lnTo>
                  <a:pt x="58" y="98"/>
                </a:lnTo>
                <a:lnTo>
                  <a:pt x="51" y="87"/>
                </a:lnTo>
                <a:lnTo>
                  <a:pt x="43" y="76"/>
                </a:lnTo>
                <a:lnTo>
                  <a:pt x="18" y="39"/>
                </a:lnTo>
                <a:lnTo>
                  <a:pt x="4" y="17"/>
                </a:lnTo>
                <a:lnTo>
                  <a:pt x="0" y="33"/>
                </a:lnTo>
                <a:lnTo>
                  <a:pt x="3" y="814"/>
                </a:lnTo>
                <a:lnTo>
                  <a:pt x="4" y="832"/>
                </a:lnTo>
                <a:lnTo>
                  <a:pt x="12" y="819"/>
                </a:lnTo>
                <a:lnTo>
                  <a:pt x="11" y="813"/>
                </a:lnTo>
                <a:lnTo>
                  <a:pt x="11" y="814"/>
                </a:lnTo>
                <a:lnTo>
                  <a:pt x="8" y="34"/>
                </a:lnTo>
                <a:lnTo>
                  <a:pt x="8" y="35"/>
                </a:lnTo>
                <a:lnTo>
                  <a:pt x="10" y="28"/>
                </a:lnTo>
                <a:lnTo>
                  <a:pt x="2" y="30"/>
                </a:lnTo>
                <a:lnTo>
                  <a:pt x="10" y="43"/>
                </a:lnTo>
                <a:lnTo>
                  <a:pt x="36" y="80"/>
                </a:lnTo>
                <a:lnTo>
                  <a:pt x="43" y="92"/>
                </a:lnTo>
                <a:lnTo>
                  <a:pt x="51" y="103"/>
                </a:lnTo>
                <a:lnTo>
                  <a:pt x="68" y="125"/>
                </a:lnTo>
                <a:lnTo>
                  <a:pt x="85" y="145"/>
                </a:lnTo>
                <a:lnTo>
                  <a:pt x="102" y="163"/>
                </a:lnTo>
                <a:lnTo>
                  <a:pt x="110" y="170"/>
                </a:lnTo>
                <a:lnTo>
                  <a:pt x="119" y="178"/>
                </a:lnTo>
                <a:lnTo>
                  <a:pt x="128" y="186"/>
                </a:lnTo>
                <a:lnTo>
                  <a:pt x="128" y="187"/>
                </a:lnTo>
                <a:lnTo>
                  <a:pt x="145" y="200"/>
                </a:lnTo>
                <a:lnTo>
                  <a:pt x="153" y="206"/>
                </a:lnTo>
                <a:lnTo>
                  <a:pt x="169" y="216"/>
                </a:lnTo>
                <a:lnTo>
                  <a:pt x="170" y="216"/>
                </a:lnTo>
                <a:lnTo>
                  <a:pt x="179" y="221"/>
                </a:lnTo>
                <a:lnTo>
                  <a:pt x="187" y="225"/>
                </a:lnTo>
                <a:lnTo>
                  <a:pt x="204" y="232"/>
                </a:lnTo>
                <a:lnTo>
                  <a:pt x="205" y="233"/>
                </a:lnTo>
                <a:lnTo>
                  <a:pt x="214" y="235"/>
                </a:lnTo>
                <a:lnTo>
                  <a:pt x="222" y="238"/>
                </a:lnTo>
                <a:lnTo>
                  <a:pt x="223" y="238"/>
                </a:lnTo>
                <a:lnTo>
                  <a:pt x="231" y="240"/>
                </a:lnTo>
                <a:lnTo>
                  <a:pt x="240" y="242"/>
                </a:lnTo>
                <a:lnTo>
                  <a:pt x="249" y="243"/>
                </a:lnTo>
                <a:lnTo>
                  <a:pt x="256" y="243"/>
                </a:lnTo>
                <a:lnTo>
                  <a:pt x="275" y="243"/>
                </a:lnTo>
                <a:lnTo>
                  <a:pt x="283" y="243"/>
                </a:lnTo>
                <a:lnTo>
                  <a:pt x="292" y="242"/>
                </a:lnTo>
                <a:lnTo>
                  <a:pt x="301" y="240"/>
                </a:lnTo>
                <a:lnTo>
                  <a:pt x="310" y="239"/>
                </a:lnTo>
                <a:lnTo>
                  <a:pt x="319" y="236"/>
                </a:lnTo>
                <a:lnTo>
                  <a:pt x="328" y="233"/>
                </a:lnTo>
                <a:lnTo>
                  <a:pt x="337" y="229"/>
                </a:lnTo>
                <a:lnTo>
                  <a:pt x="346" y="225"/>
                </a:lnTo>
                <a:lnTo>
                  <a:pt x="354" y="221"/>
                </a:lnTo>
                <a:lnTo>
                  <a:pt x="362" y="217"/>
                </a:lnTo>
                <a:lnTo>
                  <a:pt x="363" y="217"/>
                </a:lnTo>
                <a:lnTo>
                  <a:pt x="372" y="212"/>
                </a:lnTo>
                <a:lnTo>
                  <a:pt x="380" y="207"/>
                </a:lnTo>
                <a:lnTo>
                  <a:pt x="389" y="202"/>
                </a:lnTo>
                <a:lnTo>
                  <a:pt x="398" y="195"/>
                </a:lnTo>
                <a:lnTo>
                  <a:pt x="407" y="188"/>
                </a:lnTo>
                <a:lnTo>
                  <a:pt x="416" y="181"/>
                </a:lnTo>
                <a:lnTo>
                  <a:pt x="425" y="173"/>
                </a:lnTo>
                <a:lnTo>
                  <a:pt x="443" y="156"/>
                </a:lnTo>
                <a:lnTo>
                  <a:pt x="452" y="147"/>
                </a:lnTo>
                <a:lnTo>
                  <a:pt x="459" y="137"/>
                </a:lnTo>
                <a:lnTo>
                  <a:pt x="468" y="128"/>
                </a:lnTo>
                <a:lnTo>
                  <a:pt x="477" y="118"/>
                </a:lnTo>
                <a:lnTo>
                  <a:pt x="477" y="117"/>
                </a:lnTo>
                <a:lnTo>
                  <a:pt x="486" y="106"/>
                </a:lnTo>
                <a:lnTo>
                  <a:pt x="504" y="83"/>
                </a:lnTo>
                <a:lnTo>
                  <a:pt x="505" y="83"/>
                </a:lnTo>
                <a:lnTo>
                  <a:pt x="513" y="71"/>
                </a:lnTo>
                <a:lnTo>
                  <a:pt x="522" y="60"/>
                </a:lnTo>
                <a:lnTo>
                  <a:pt x="540" y="33"/>
                </a:lnTo>
                <a:lnTo>
                  <a:pt x="549" y="19"/>
                </a:lnTo>
                <a:lnTo>
                  <a:pt x="558" y="5"/>
                </a:lnTo>
                <a:lnTo>
                  <a:pt x="552" y="0"/>
                </a:lnTo>
                <a:lnTo>
                  <a:pt x="546" y="6"/>
                </a:lnTo>
                <a:lnTo>
                  <a:pt x="549" y="22"/>
                </a:lnTo>
                <a:lnTo>
                  <a:pt x="552" y="36"/>
                </a:lnTo>
                <a:lnTo>
                  <a:pt x="558" y="64"/>
                </a:lnTo>
                <a:lnTo>
                  <a:pt x="560" y="77"/>
                </a:lnTo>
                <a:lnTo>
                  <a:pt x="563" y="91"/>
                </a:lnTo>
                <a:lnTo>
                  <a:pt x="575" y="160"/>
                </a:lnTo>
                <a:lnTo>
                  <a:pt x="577" y="173"/>
                </a:lnTo>
                <a:lnTo>
                  <a:pt x="579" y="187"/>
                </a:lnTo>
                <a:lnTo>
                  <a:pt x="581" y="201"/>
                </a:lnTo>
                <a:lnTo>
                  <a:pt x="583" y="214"/>
                </a:lnTo>
                <a:lnTo>
                  <a:pt x="584" y="227"/>
                </a:lnTo>
                <a:lnTo>
                  <a:pt x="586" y="240"/>
                </a:lnTo>
                <a:lnTo>
                  <a:pt x="587" y="254"/>
                </a:lnTo>
                <a:lnTo>
                  <a:pt x="589" y="268"/>
                </a:lnTo>
                <a:lnTo>
                  <a:pt x="592" y="294"/>
                </a:lnTo>
                <a:lnTo>
                  <a:pt x="593" y="308"/>
                </a:lnTo>
                <a:lnTo>
                  <a:pt x="595" y="335"/>
                </a:lnTo>
                <a:lnTo>
                  <a:pt x="595" y="334"/>
                </a:lnTo>
                <a:lnTo>
                  <a:pt x="596" y="348"/>
                </a:lnTo>
                <a:lnTo>
                  <a:pt x="597" y="361"/>
                </a:lnTo>
                <a:lnTo>
                  <a:pt x="597" y="360"/>
                </a:lnTo>
                <a:lnTo>
                  <a:pt x="599" y="413"/>
                </a:lnTo>
                <a:lnTo>
                  <a:pt x="599" y="426"/>
                </a:lnTo>
                <a:lnTo>
                  <a:pt x="600" y="439"/>
                </a:lnTo>
                <a:lnTo>
                  <a:pt x="600" y="453"/>
                </a:lnTo>
                <a:lnTo>
                  <a:pt x="601" y="466"/>
                </a:lnTo>
                <a:lnTo>
                  <a:pt x="601" y="492"/>
                </a:lnTo>
                <a:lnTo>
                  <a:pt x="600" y="504"/>
                </a:lnTo>
                <a:lnTo>
                  <a:pt x="600" y="517"/>
                </a:lnTo>
                <a:lnTo>
                  <a:pt x="599" y="530"/>
                </a:lnTo>
                <a:lnTo>
                  <a:pt x="599" y="543"/>
                </a:lnTo>
                <a:lnTo>
                  <a:pt x="599" y="556"/>
                </a:lnTo>
                <a:lnTo>
                  <a:pt x="598" y="569"/>
                </a:lnTo>
                <a:lnTo>
                  <a:pt x="598" y="581"/>
                </a:lnTo>
                <a:lnTo>
                  <a:pt x="596" y="593"/>
                </a:lnTo>
                <a:lnTo>
                  <a:pt x="596" y="594"/>
                </a:lnTo>
                <a:lnTo>
                  <a:pt x="596" y="607"/>
                </a:lnTo>
                <a:lnTo>
                  <a:pt x="595" y="619"/>
                </a:lnTo>
                <a:lnTo>
                  <a:pt x="595" y="620"/>
                </a:lnTo>
                <a:lnTo>
                  <a:pt x="594" y="632"/>
                </a:lnTo>
                <a:lnTo>
                  <a:pt x="593" y="643"/>
                </a:lnTo>
                <a:lnTo>
                  <a:pt x="592" y="657"/>
                </a:lnTo>
                <a:lnTo>
                  <a:pt x="590" y="669"/>
                </a:lnTo>
                <a:lnTo>
                  <a:pt x="589" y="682"/>
                </a:lnTo>
                <a:lnTo>
                  <a:pt x="587" y="695"/>
                </a:lnTo>
                <a:lnTo>
                  <a:pt x="586" y="707"/>
                </a:lnTo>
                <a:lnTo>
                  <a:pt x="584" y="719"/>
                </a:lnTo>
                <a:lnTo>
                  <a:pt x="577" y="770"/>
                </a:lnTo>
                <a:lnTo>
                  <a:pt x="574" y="782"/>
                </a:lnTo>
                <a:lnTo>
                  <a:pt x="569" y="806"/>
                </a:lnTo>
                <a:lnTo>
                  <a:pt x="567" y="818"/>
                </a:lnTo>
                <a:lnTo>
                  <a:pt x="564" y="830"/>
                </a:lnTo>
                <a:lnTo>
                  <a:pt x="562" y="843"/>
                </a:lnTo>
                <a:lnTo>
                  <a:pt x="570" y="841"/>
                </a:lnTo>
                <a:lnTo>
                  <a:pt x="561" y="826"/>
                </a:lnTo>
                <a:lnTo>
                  <a:pt x="552" y="811"/>
                </a:lnTo>
                <a:lnTo>
                  <a:pt x="543" y="797"/>
                </a:lnTo>
                <a:lnTo>
                  <a:pt x="534" y="784"/>
                </a:lnTo>
                <a:lnTo>
                  <a:pt x="525" y="771"/>
                </a:lnTo>
                <a:lnTo>
                  <a:pt x="515" y="758"/>
                </a:lnTo>
                <a:lnTo>
                  <a:pt x="497" y="734"/>
                </a:lnTo>
                <a:lnTo>
                  <a:pt x="496" y="734"/>
                </a:lnTo>
                <a:lnTo>
                  <a:pt x="487" y="723"/>
                </a:lnTo>
                <a:lnTo>
                  <a:pt x="487" y="722"/>
                </a:lnTo>
                <a:lnTo>
                  <a:pt x="478" y="711"/>
                </a:lnTo>
                <a:lnTo>
                  <a:pt x="460" y="691"/>
                </a:lnTo>
                <a:lnTo>
                  <a:pt x="452" y="682"/>
                </a:lnTo>
                <a:lnTo>
                  <a:pt x="442" y="673"/>
                </a:lnTo>
                <a:lnTo>
                  <a:pt x="424" y="656"/>
                </a:lnTo>
                <a:lnTo>
                  <a:pt x="415" y="648"/>
                </a:lnTo>
                <a:lnTo>
                  <a:pt x="414" y="648"/>
                </a:lnTo>
                <a:lnTo>
                  <a:pt x="387" y="629"/>
                </a:lnTo>
                <a:lnTo>
                  <a:pt x="369" y="618"/>
                </a:lnTo>
                <a:lnTo>
                  <a:pt x="360" y="613"/>
                </a:lnTo>
                <a:lnTo>
                  <a:pt x="343" y="605"/>
                </a:lnTo>
                <a:lnTo>
                  <a:pt x="342" y="604"/>
                </a:lnTo>
                <a:lnTo>
                  <a:pt x="334" y="601"/>
                </a:lnTo>
                <a:lnTo>
                  <a:pt x="325" y="598"/>
                </a:lnTo>
                <a:lnTo>
                  <a:pt x="307" y="593"/>
                </a:lnTo>
                <a:lnTo>
                  <a:pt x="306" y="593"/>
                </a:lnTo>
                <a:lnTo>
                  <a:pt x="297" y="592"/>
                </a:lnTo>
                <a:lnTo>
                  <a:pt x="289" y="591"/>
                </a:lnTo>
                <a:lnTo>
                  <a:pt x="288" y="591"/>
                </a:lnTo>
                <a:lnTo>
                  <a:pt x="279" y="590"/>
                </a:lnTo>
                <a:lnTo>
                  <a:pt x="261" y="590"/>
                </a:lnTo>
                <a:lnTo>
                  <a:pt x="244" y="593"/>
                </a:lnTo>
                <a:lnTo>
                  <a:pt x="236" y="595"/>
                </a:lnTo>
                <a:lnTo>
                  <a:pt x="227" y="596"/>
                </a:lnTo>
                <a:lnTo>
                  <a:pt x="226" y="596"/>
                </a:lnTo>
                <a:lnTo>
                  <a:pt x="217" y="599"/>
                </a:lnTo>
                <a:lnTo>
                  <a:pt x="208" y="602"/>
                </a:lnTo>
                <a:lnTo>
                  <a:pt x="208" y="603"/>
                </a:lnTo>
                <a:lnTo>
                  <a:pt x="199" y="607"/>
                </a:lnTo>
                <a:lnTo>
                  <a:pt x="190" y="611"/>
                </a:lnTo>
                <a:lnTo>
                  <a:pt x="182" y="615"/>
                </a:lnTo>
                <a:lnTo>
                  <a:pt x="181" y="615"/>
                </a:lnTo>
                <a:lnTo>
                  <a:pt x="173" y="620"/>
                </a:lnTo>
                <a:lnTo>
                  <a:pt x="164" y="626"/>
                </a:lnTo>
                <a:lnTo>
                  <a:pt x="148" y="638"/>
                </a:lnTo>
                <a:lnTo>
                  <a:pt x="139" y="645"/>
                </a:lnTo>
                <a:lnTo>
                  <a:pt x="130" y="652"/>
                </a:lnTo>
                <a:lnTo>
                  <a:pt x="122" y="660"/>
                </a:lnTo>
                <a:lnTo>
                  <a:pt x="113" y="668"/>
                </a:lnTo>
                <a:lnTo>
                  <a:pt x="104" y="676"/>
                </a:lnTo>
                <a:lnTo>
                  <a:pt x="96" y="686"/>
                </a:lnTo>
                <a:lnTo>
                  <a:pt x="87" y="695"/>
                </a:lnTo>
                <a:lnTo>
                  <a:pt x="87" y="696"/>
                </a:lnTo>
                <a:lnTo>
                  <a:pt x="79" y="706"/>
                </a:lnTo>
                <a:lnTo>
                  <a:pt x="78" y="706"/>
                </a:lnTo>
                <a:lnTo>
                  <a:pt x="62" y="728"/>
                </a:lnTo>
                <a:lnTo>
                  <a:pt x="37" y="764"/>
                </a:lnTo>
                <a:lnTo>
                  <a:pt x="21" y="789"/>
                </a:lnTo>
                <a:lnTo>
                  <a:pt x="12" y="803"/>
                </a:lnTo>
                <a:lnTo>
                  <a:pt x="4" y="817"/>
                </a:lnTo>
                <a:lnTo>
                  <a:pt x="12" y="819"/>
                </a:lnTo>
                <a:lnTo>
                  <a:pt x="4" y="832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12" name="Rectangle 211"/>
          <p:cNvSpPr>
            <a:spLocks noChangeArrowheads="1"/>
          </p:cNvSpPr>
          <p:nvPr/>
        </p:nvSpPr>
        <p:spPr bwMode="auto">
          <a:xfrm>
            <a:off x="323850" y="2076450"/>
            <a:ext cx="1863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fr-FR" sz="2000" b="1">
                <a:solidFill>
                  <a:srgbClr val="000000"/>
                </a:solidFill>
              </a:rPr>
              <a:t>Accumulation</a:t>
            </a:r>
            <a:br>
              <a:rPr lang="fr-FR" sz="2000" b="1">
                <a:solidFill>
                  <a:srgbClr val="000000"/>
                </a:solidFill>
              </a:rPr>
            </a:br>
            <a:r>
              <a:rPr lang="fr-FR" sz="2000" b="1">
                <a:solidFill>
                  <a:srgbClr val="000000"/>
                </a:solidFill>
              </a:rPr>
              <a:t>des ions</a:t>
            </a:r>
          </a:p>
        </p:txBody>
      </p:sp>
      <p:grpSp>
        <p:nvGrpSpPr>
          <p:cNvPr id="68613" name="Groupe 276"/>
          <p:cNvGrpSpPr>
            <a:grpSpLocks/>
          </p:cNvGrpSpPr>
          <p:nvPr/>
        </p:nvGrpSpPr>
        <p:grpSpPr bwMode="auto">
          <a:xfrm>
            <a:off x="390525" y="2643188"/>
            <a:ext cx="1341438" cy="1449387"/>
            <a:chOff x="390525" y="2643188"/>
            <a:chExt cx="1341438" cy="1449388"/>
          </a:xfrm>
        </p:grpSpPr>
        <p:sp>
          <p:nvSpPr>
            <p:cNvPr id="68864" name="Freeform 6"/>
            <p:cNvSpPr>
              <a:spLocks/>
            </p:cNvSpPr>
            <p:nvPr/>
          </p:nvSpPr>
          <p:spPr bwMode="auto">
            <a:xfrm>
              <a:off x="1619250" y="2903538"/>
              <a:ext cx="111125" cy="1054100"/>
            </a:xfrm>
            <a:custGeom>
              <a:avLst/>
              <a:gdLst>
                <a:gd name="T0" fmla="*/ 2147483647 w 70"/>
                <a:gd name="T1" fmla="*/ 2147483647 h 664"/>
                <a:gd name="T2" fmla="*/ 2147483647 w 70"/>
                <a:gd name="T3" fmla="*/ 2147483647 h 664"/>
                <a:gd name="T4" fmla="*/ 2147483647 w 70"/>
                <a:gd name="T5" fmla="*/ 2147483647 h 664"/>
                <a:gd name="T6" fmla="*/ 2147483647 w 70"/>
                <a:gd name="T7" fmla="*/ 2147483647 h 664"/>
                <a:gd name="T8" fmla="*/ 2147483647 w 70"/>
                <a:gd name="T9" fmla="*/ 2147483647 h 664"/>
                <a:gd name="T10" fmla="*/ 2147483647 w 70"/>
                <a:gd name="T11" fmla="*/ 2147483647 h 664"/>
                <a:gd name="T12" fmla="*/ 2147483647 w 70"/>
                <a:gd name="T13" fmla="*/ 2147483647 h 664"/>
                <a:gd name="T14" fmla="*/ 2147483647 w 70"/>
                <a:gd name="T15" fmla="*/ 2147483647 h 664"/>
                <a:gd name="T16" fmla="*/ 2147483647 w 70"/>
                <a:gd name="T17" fmla="*/ 2147483647 h 664"/>
                <a:gd name="T18" fmla="*/ 2147483647 w 70"/>
                <a:gd name="T19" fmla="*/ 2147483647 h 664"/>
                <a:gd name="T20" fmla="*/ 2147483647 w 70"/>
                <a:gd name="T21" fmla="*/ 2147483647 h 664"/>
                <a:gd name="T22" fmla="*/ 2147483647 w 70"/>
                <a:gd name="T23" fmla="*/ 2147483647 h 664"/>
                <a:gd name="T24" fmla="*/ 2147483647 w 70"/>
                <a:gd name="T25" fmla="*/ 2147483647 h 664"/>
                <a:gd name="T26" fmla="*/ 2147483647 w 70"/>
                <a:gd name="T27" fmla="*/ 2147483647 h 664"/>
                <a:gd name="T28" fmla="*/ 2147483647 w 70"/>
                <a:gd name="T29" fmla="*/ 2147483647 h 664"/>
                <a:gd name="T30" fmla="*/ 2147483647 w 70"/>
                <a:gd name="T31" fmla="*/ 2147483647 h 664"/>
                <a:gd name="T32" fmla="*/ 2147483647 w 70"/>
                <a:gd name="T33" fmla="*/ 2147483647 h 664"/>
                <a:gd name="T34" fmla="*/ 2147483647 w 70"/>
                <a:gd name="T35" fmla="*/ 2147483647 h 664"/>
                <a:gd name="T36" fmla="*/ 2147483647 w 70"/>
                <a:gd name="T37" fmla="*/ 2147483647 h 664"/>
                <a:gd name="T38" fmla="*/ 2147483647 w 70"/>
                <a:gd name="T39" fmla="*/ 2147483647 h 664"/>
                <a:gd name="T40" fmla="*/ 2147483647 w 70"/>
                <a:gd name="T41" fmla="*/ 2147483647 h 664"/>
                <a:gd name="T42" fmla="*/ 2147483647 w 70"/>
                <a:gd name="T43" fmla="*/ 2147483647 h 664"/>
                <a:gd name="T44" fmla="*/ 2147483647 w 70"/>
                <a:gd name="T45" fmla="*/ 2147483647 h 664"/>
                <a:gd name="T46" fmla="*/ 2147483647 w 70"/>
                <a:gd name="T47" fmla="*/ 2147483647 h 664"/>
                <a:gd name="T48" fmla="*/ 2147483647 w 70"/>
                <a:gd name="T49" fmla="*/ 2147483647 h 664"/>
                <a:gd name="T50" fmla="*/ 2147483647 w 70"/>
                <a:gd name="T51" fmla="*/ 2147483647 h 664"/>
                <a:gd name="T52" fmla="*/ 2147483647 w 70"/>
                <a:gd name="T53" fmla="*/ 2147483647 h 664"/>
                <a:gd name="T54" fmla="*/ 2147483647 w 70"/>
                <a:gd name="T55" fmla="*/ 2147483647 h 664"/>
                <a:gd name="T56" fmla="*/ 2147483647 w 70"/>
                <a:gd name="T57" fmla="*/ 2147483647 h 664"/>
                <a:gd name="T58" fmla="*/ 2147483647 w 70"/>
                <a:gd name="T59" fmla="*/ 2147483647 h 664"/>
                <a:gd name="T60" fmla="*/ 2147483647 w 70"/>
                <a:gd name="T61" fmla="*/ 2147483647 h 664"/>
                <a:gd name="T62" fmla="*/ 2147483647 w 70"/>
                <a:gd name="T63" fmla="*/ 2147483647 h 664"/>
                <a:gd name="T64" fmla="*/ 2147483647 w 70"/>
                <a:gd name="T65" fmla="*/ 0 h 6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664"/>
                <a:gd name="T101" fmla="*/ 70 w 70"/>
                <a:gd name="T102" fmla="*/ 664 h 6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664">
                  <a:moveTo>
                    <a:pt x="20" y="3"/>
                  </a:moveTo>
                  <a:lnTo>
                    <a:pt x="23" y="13"/>
                  </a:lnTo>
                  <a:lnTo>
                    <a:pt x="26" y="23"/>
                  </a:lnTo>
                  <a:lnTo>
                    <a:pt x="28" y="33"/>
                  </a:lnTo>
                  <a:lnTo>
                    <a:pt x="30" y="43"/>
                  </a:lnTo>
                  <a:lnTo>
                    <a:pt x="32" y="54"/>
                  </a:lnTo>
                  <a:lnTo>
                    <a:pt x="35" y="63"/>
                  </a:lnTo>
                  <a:lnTo>
                    <a:pt x="37" y="73"/>
                  </a:lnTo>
                  <a:lnTo>
                    <a:pt x="40" y="83"/>
                  </a:lnTo>
                  <a:lnTo>
                    <a:pt x="41" y="93"/>
                  </a:lnTo>
                  <a:lnTo>
                    <a:pt x="43" y="104"/>
                  </a:lnTo>
                  <a:lnTo>
                    <a:pt x="45" y="114"/>
                  </a:lnTo>
                  <a:lnTo>
                    <a:pt x="48" y="124"/>
                  </a:lnTo>
                  <a:lnTo>
                    <a:pt x="49" y="135"/>
                  </a:lnTo>
                  <a:lnTo>
                    <a:pt x="51" y="145"/>
                  </a:lnTo>
                  <a:lnTo>
                    <a:pt x="52" y="155"/>
                  </a:lnTo>
                  <a:lnTo>
                    <a:pt x="54" y="166"/>
                  </a:lnTo>
                  <a:lnTo>
                    <a:pt x="55" y="175"/>
                  </a:lnTo>
                  <a:lnTo>
                    <a:pt x="57" y="185"/>
                  </a:lnTo>
                  <a:lnTo>
                    <a:pt x="58" y="195"/>
                  </a:lnTo>
                  <a:lnTo>
                    <a:pt x="60" y="205"/>
                  </a:lnTo>
                  <a:lnTo>
                    <a:pt x="61" y="216"/>
                  </a:lnTo>
                  <a:lnTo>
                    <a:pt x="62" y="226"/>
                  </a:lnTo>
                  <a:lnTo>
                    <a:pt x="63" y="237"/>
                  </a:lnTo>
                  <a:lnTo>
                    <a:pt x="63" y="247"/>
                  </a:lnTo>
                  <a:lnTo>
                    <a:pt x="64" y="257"/>
                  </a:lnTo>
                  <a:lnTo>
                    <a:pt x="65" y="268"/>
                  </a:lnTo>
                  <a:lnTo>
                    <a:pt x="66" y="277"/>
                  </a:lnTo>
                  <a:lnTo>
                    <a:pt x="67" y="287"/>
                  </a:lnTo>
                  <a:lnTo>
                    <a:pt x="67" y="298"/>
                  </a:lnTo>
                  <a:lnTo>
                    <a:pt x="68" y="308"/>
                  </a:lnTo>
                  <a:lnTo>
                    <a:pt x="68" y="319"/>
                  </a:lnTo>
                  <a:lnTo>
                    <a:pt x="68" y="329"/>
                  </a:lnTo>
                  <a:lnTo>
                    <a:pt x="68" y="339"/>
                  </a:lnTo>
                  <a:lnTo>
                    <a:pt x="69" y="350"/>
                  </a:lnTo>
                  <a:lnTo>
                    <a:pt x="69" y="390"/>
                  </a:lnTo>
                  <a:lnTo>
                    <a:pt x="68" y="400"/>
                  </a:lnTo>
                  <a:lnTo>
                    <a:pt x="68" y="411"/>
                  </a:lnTo>
                  <a:lnTo>
                    <a:pt x="68" y="421"/>
                  </a:lnTo>
                  <a:lnTo>
                    <a:pt x="68" y="432"/>
                  </a:lnTo>
                  <a:lnTo>
                    <a:pt x="67" y="442"/>
                  </a:lnTo>
                  <a:lnTo>
                    <a:pt x="67" y="453"/>
                  </a:lnTo>
                  <a:lnTo>
                    <a:pt x="65" y="463"/>
                  </a:lnTo>
                  <a:lnTo>
                    <a:pt x="65" y="474"/>
                  </a:lnTo>
                  <a:lnTo>
                    <a:pt x="64" y="484"/>
                  </a:lnTo>
                  <a:lnTo>
                    <a:pt x="63" y="494"/>
                  </a:lnTo>
                  <a:lnTo>
                    <a:pt x="63" y="504"/>
                  </a:lnTo>
                  <a:lnTo>
                    <a:pt x="62" y="514"/>
                  </a:lnTo>
                  <a:lnTo>
                    <a:pt x="61" y="525"/>
                  </a:lnTo>
                  <a:lnTo>
                    <a:pt x="59" y="535"/>
                  </a:lnTo>
                  <a:lnTo>
                    <a:pt x="58" y="546"/>
                  </a:lnTo>
                  <a:lnTo>
                    <a:pt x="57" y="556"/>
                  </a:lnTo>
                  <a:lnTo>
                    <a:pt x="55" y="566"/>
                  </a:lnTo>
                  <a:lnTo>
                    <a:pt x="53" y="577"/>
                  </a:lnTo>
                  <a:lnTo>
                    <a:pt x="52" y="588"/>
                  </a:lnTo>
                  <a:lnTo>
                    <a:pt x="51" y="598"/>
                  </a:lnTo>
                  <a:lnTo>
                    <a:pt x="49" y="608"/>
                  </a:lnTo>
                  <a:lnTo>
                    <a:pt x="47" y="618"/>
                  </a:lnTo>
                  <a:lnTo>
                    <a:pt x="45" y="629"/>
                  </a:lnTo>
                  <a:lnTo>
                    <a:pt x="43" y="639"/>
                  </a:lnTo>
                  <a:lnTo>
                    <a:pt x="41" y="650"/>
                  </a:lnTo>
                  <a:lnTo>
                    <a:pt x="40" y="660"/>
                  </a:lnTo>
                  <a:lnTo>
                    <a:pt x="40" y="663"/>
                  </a:lnTo>
                  <a:lnTo>
                    <a:pt x="17" y="621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20" y="3"/>
                  </a:lnTo>
                </a:path>
              </a:pathLst>
            </a:custGeom>
            <a:solidFill>
              <a:srgbClr val="F0F0F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65" name="Freeform 7"/>
            <p:cNvSpPr>
              <a:spLocks/>
            </p:cNvSpPr>
            <p:nvPr/>
          </p:nvSpPr>
          <p:spPr bwMode="auto">
            <a:xfrm>
              <a:off x="1122363" y="2905125"/>
              <a:ext cx="26988" cy="225425"/>
            </a:xfrm>
            <a:custGeom>
              <a:avLst/>
              <a:gdLst>
                <a:gd name="T0" fmla="*/ 2147483647 w 17"/>
                <a:gd name="T1" fmla="*/ 2147483647 h 142"/>
                <a:gd name="T2" fmla="*/ 2147483647 w 17"/>
                <a:gd name="T3" fmla="*/ 0 h 142"/>
                <a:gd name="T4" fmla="*/ 0 w 17"/>
                <a:gd name="T5" fmla="*/ 0 h 142"/>
                <a:gd name="T6" fmla="*/ 0 w 17"/>
                <a:gd name="T7" fmla="*/ 2147483647 h 142"/>
                <a:gd name="T8" fmla="*/ 2147483647 w 17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2"/>
                <a:gd name="T17" fmla="*/ 17 w 1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2">
                  <a:moveTo>
                    <a:pt x="16" y="141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6" y="141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66" name="Freeform 8"/>
            <p:cNvSpPr>
              <a:spLocks/>
            </p:cNvSpPr>
            <p:nvPr/>
          </p:nvSpPr>
          <p:spPr bwMode="auto">
            <a:xfrm>
              <a:off x="1062038" y="2711450"/>
              <a:ext cx="211138" cy="233363"/>
            </a:xfrm>
            <a:custGeom>
              <a:avLst/>
              <a:gdLst>
                <a:gd name="T0" fmla="*/ 2147483647 w 133"/>
                <a:gd name="T1" fmla="*/ 2147483647 h 147"/>
                <a:gd name="T2" fmla="*/ 2147483647 w 133"/>
                <a:gd name="T3" fmla="*/ 2147483647 h 147"/>
                <a:gd name="T4" fmla="*/ 2147483647 w 133"/>
                <a:gd name="T5" fmla="*/ 2147483647 h 147"/>
                <a:gd name="T6" fmla="*/ 2147483647 w 133"/>
                <a:gd name="T7" fmla="*/ 2147483647 h 147"/>
                <a:gd name="T8" fmla="*/ 2147483647 w 133"/>
                <a:gd name="T9" fmla="*/ 2147483647 h 147"/>
                <a:gd name="T10" fmla="*/ 2147483647 w 133"/>
                <a:gd name="T11" fmla="*/ 2147483647 h 147"/>
                <a:gd name="T12" fmla="*/ 2147483647 w 133"/>
                <a:gd name="T13" fmla="*/ 2147483647 h 147"/>
                <a:gd name="T14" fmla="*/ 2147483647 w 133"/>
                <a:gd name="T15" fmla="*/ 2147483647 h 147"/>
                <a:gd name="T16" fmla="*/ 2147483647 w 133"/>
                <a:gd name="T17" fmla="*/ 2147483647 h 147"/>
                <a:gd name="T18" fmla="*/ 2147483647 w 133"/>
                <a:gd name="T19" fmla="*/ 2147483647 h 147"/>
                <a:gd name="T20" fmla="*/ 2147483647 w 133"/>
                <a:gd name="T21" fmla="*/ 2147483647 h 147"/>
                <a:gd name="T22" fmla="*/ 2147483647 w 133"/>
                <a:gd name="T23" fmla="*/ 2147483647 h 147"/>
                <a:gd name="T24" fmla="*/ 2147483647 w 133"/>
                <a:gd name="T25" fmla="*/ 2147483647 h 147"/>
                <a:gd name="T26" fmla="*/ 2147483647 w 133"/>
                <a:gd name="T27" fmla="*/ 2147483647 h 147"/>
                <a:gd name="T28" fmla="*/ 2147483647 w 133"/>
                <a:gd name="T29" fmla="*/ 2147483647 h 147"/>
                <a:gd name="T30" fmla="*/ 2147483647 w 133"/>
                <a:gd name="T31" fmla="*/ 2147483647 h 147"/>
                <a:gd name="T32" fmla="*/ 2147483647 w 133"/>
                <a:gd name="T33" fmla="*/ 2147483647 h 147"/>
                <a:gd name="T34" fmla="*/ 2147483647 w 133"/>
                <a:gd name="T35" fmla="*/ 2147483647 h 147"/>
                <a:gd name="T36" fmla="*/ 2147483647 w 133"/>
                <a:gd name="T37" fmla="*/ 2147483647 h 147"/>
                <a:gd name="T38" fmla="*/ 2147483647 w 133"/>
                <a:gd name="T39" fmla="*/ 2147483647 h 147"/>
                <a:gd name="T40" fmla="*/ 2147483647 w 133"/>
                <a:gd name="T41" fmla="*/ 2147483647 h 147"/>
                <a:gd name="T42" fmla="*/ 2147483647 w 133"/>
                <a:gd name="T43" fmla="*/ 2147483647 h 147"/>
                <a:gd name="T44" fmla="*/ 2147483647 w 133"/>
                <a:gd name="T45" fmla="*/ 2147483647 h 147"/>
                <a:gd name="T46" fmla="*/ 2147483647 w 133"/>
                <a:gd name="T47" fmla="*/ 2147483647 h 147"/>
                <a:gd name="T48" fmla="*/ 0 w 133"/>
                <a:gd name="T49" fmla="*/ 2147483647 h 147"/>
                <a:gd name="T50" fmla="*/ 2147483647 w 133"/>
                <a:gd name="T51" fmla="*/ 2147483647 h 147"/>
                <a:gd name="T52" fmla="*/ 2147483647 w 133"/>
                <a:gd name="T53" fmla="*/ 2147483647 h 147"/>
                <a:gd name="T54" fmla="*/ 2147483647 w 133"/>
                <a:gd name="T55" fmla="*/ 2147483647 h 147"/>
                <a:gd name="T56" fmla="*/ 2147483647 w 133"/>
                <a:gd name="T57" fmla="*/ 2147483647 h 147"/>
                <a:gd name="T58" fmla="*/ 2147483647 w 133"/>
                <a:gd name="T59" fmla="*/ 2147483647 h 147"/>
                <a:gd name="T60" fmla="*/ 2147483647 w 133"/>
                <a:gd name="T61" fmla="*/ 2147483647 h 147"/>
                <a:gd name="T62" fmla="*/ 2147483647 w 133"/>
                <a:gd name="T63" fmla="*/ 2147483647 h 147"/>
                <a:gd name="T64" fmla="*/ 2147483647 w 133"/>
                <a:gd name="T65" fmla="*/ 2147483647 h 147"/>
                <a:gd name="T66" fmla="*/ 2147483647 w 133"/>
                <a:gd name="T67" fmla="*/ 2147483647 h 147"/>
                <a:gd name="T68" fmla="*/ 2147483647 w 133"/>
                <a:gd name="T69" fmla="*/ 2147483647 h 147"/>
                <a:gd name="T70" fmla="*/ 2147483647 w 133"/>
                <a:gd name="T71" fmla="*/ 2147483647 h 147"/>
                <a:gd name="T72" fmla="*/ 2147483647 w 133"/>
                <a:gd name="T73" fmla="*/ 2147483647 h 147"/>
                <a:gd name="T74" fmla="*/ 2147483647 w 133"/>
                <a:gd name="T75" fmla="*/ 2147483647 h 147"/>
                <a:gd name="T76" fmla="*/ 2147483647 w 133"/>
                <a:gd name="T77" fmla="*/ 2147483647 h 147"/>
                <a:gd name="T78" fmla="*/ 2147483647 w 133"/>
                <a:gd name="T79" fmla="*/ 2147483647 h 147"/>
                <a:gd name="T80" fmla="*/ 2147483647 w 133"/>
                <a:gd name="T81" fmla="*/ 2147483647 h 147"/>
                <a:gd name="T82" fmla="*/ 2147483647 w 133"/>
                <a:gd name="T83" fmla="*/ 2147483647 h 147"/>
                <a:gd name="T84" fmla="*/ 2147483647 w 133"/>
                <a:gd name="T85" fmla="*/ 2147483647 h 147"/>
                <a:gd name="T86" fmla="*/ 2147483647 w 133"/>
                <a:gd name="T87" fmla="*/ 2147483647 h 147"/>
                <a:gd name="T88" fmla="*/ 2147483647 w 133"/>
                <a:gd name="T89" fmla="*/ 2147483647 h 147"/>
                <a:gd name="T90" fmla="*/ 2147483647 w 133"/>
                <a:gd name="T91" fmla="*/ 2147483647 h 147"/>
                <a:gd name="T92" fmla="*/ 2147483647 w 133"/>
                <a:gd name="T93" fmla="*/ 2147483647 h 147"/>
                <a:gd name="T94" fmla="*/ 2147483647 w 133"/>
                <a:gd name="T95" fmla="*/ 2147483647 h 147"/>
                <a:gd name="T96" fmla="*/ 2147483647 w 133"/>
                <a:gd name="T97" fmla="*/ 2147483647 h 147"/>
                <a:gd name="T98" fmla="*/ 2147483647 w 133"/>
                <a:gd name="T99" fmla="*/ 2147483647 h 1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147"/>
                <a:gd name="T152" fmla="*/ 133 w 133"/>
                <a:gd name="T153" fmla="*/ 147 h 1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147">
                  <a:moveTo>
                    <a:pt x="116" y="63"/>
                  </a:moveTo>
                  <a:lnTo>
                    <a:pt x="116" y="63"/>
                  </a:lnTo>
                  <a:lnTo>
                    <a:pt x="115" y="68"/>
                  </a:lnTo>
                  <a:lnTo>
                    <a:pt x="114" y="73"/>
                  </a:lnTo>
                  <a:lnTo>
                    <a:pt x="114" y="78"/>
                  </a:lnTo>
                  <a:lnTo>
                    <a:pt x="113" y="87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9" y="106"/>
                  </a:lnTo>
                  <a:lnTo>
                    <a:pt x="108" y="110"/>
                  </a:lnTo>
                  <a:lnTo>
                    <a:pt x="107" y="113"/>
                  </a:lnTo>
                  <a:lnTo>
                    <a:pt x="107" y="114"/>
                  </a:lnTo>
                  <a:lnTo>
                    <a:pt x="106" y="117"/>
                  </a:lnTo>
                  <a:lnTo>
                    <a:pt x="105" y="120"/>
                  </a:lnTo>
                  <a:lnTo>
                    <a:pt x="104" y="122"/>
                  </a:lnTo>
                  <a:lnTo>
                    <a:pt x="104" y="124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0" y="130"/>
                  </a:lnTo>
                  <a:lnTo>
                    <a:pt x="100" y="131"/>
                  </a:lnTo>
                  <a:lnTo>
                    <a:pt x="101" y="130"/>
                  </a:lnTo>
                  <a:lnTo>
                    <a:pt x="99" y="131"/>
                  </a:lnTo>
                  <a:lnTo>
                    <a:pt x="100" y="131"/>
                  </a:lnTo>
                  <a:lnTo>
                    <a:pt x="101" y="131"/>
                  </a:lnTo>
                  <a:lnTo>
                    <a:pt x="99" y="129"/>
                  </a:lnTo>
                  <a:lnTo>
                    <a:pt x="100" y="131"/>
                  </a:lnTo>
                  <a:lnTo>
                    <a:pt x="100" y="130"/>
                  </a:lnTo>
                  <a:lnTo>
                    <a:pt x="99" y="130"/>
                  </a:lnTo>
                  <a:lnTo>
                    <a:pt x="99" y="129"/>
                  </a:lnTo>
                  <a:lnTo>
                    <a:pt x="99" y="128"/>
                  </a:lnTo>
                  <a:lnTo>
                    <a:pt x="98" y="125"/>
                  </a:lnTo>
                  <a:lnTo>
                    <a:pt x="96" y="122"/>
                  </a:lnTo>
                  <a:lnTo>
                    <a:pt x="95" y="119"/>
                  </a:lnTo>
                  <a:lnTo>
                    <a:pt x="93" y="114"/>
                  </a:lnTo>
                  <a:lnTo>
                    <a:pt x="92" y="111"/>
                  </a:lnTo>
                  <a:lnTo>
                    <a:pt x="87" y="97"/>
                  </a:lnTo>
                  <a:lnTo>
                    <a:pt x="85" y="92"/>
                  </a:lnTo>
                  <a:lnTo>
                    <a:pt x="84" y="87"/>
                  </a:lnTo>
                  <a:lnTo>
                    <a:pt x="82" y="82"/>
                  </a:lnTo>
                  <a:lnTo>
                    <a:pt x="80" y="76"/>
                  </a:lnTo>
                  <a:lnTo>
                    <a:pt x="79" y="71"/>
                  </a:lnTo>
                  <a:lnTo>
                    <a:pt x="77" y="65"/>
                  </a:lnTo>
                  <a:lnTo>
                    <a:pt x="76" y="60"/>
                  </a:lnTo>
                  <a:lnTo>
                    <a:pt x="74" y="54"/>
                  </a:lnTo>
                  <a:lnTo>
                    <a:pt x="73" y="48"/>
                  </a:lnTo>
                  <a:lnTo>
                    <a:pt x="71" y="44"/>
                  </a:lnTo>
                  <a:lnTo>
                    <a:pt x="70" y="39"/>
                  </a:lnTo>
                  <a:lnTo>
                    <a:pt x="66" y="29"/>
                  </a:lnTo>
                  <a:lnTo>
                    <a:pt x="64" y="25"/>
                  </a:lnTo>
                  <a:lnTo>
                    <a:pt x="63" y="21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1"/>
                  </a:lnTo>
                  <a:lnTo>
                    <a:pt x="53" y="5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4" y="26"/>
                  </a:lnTo>
                  <a:lnTo>
                    <a:pt x="13" y="29"/>
                  </a:lnTo>
                  <a:lnTo>
                    <a:pt x="9" y="43"/>
                  </a:lnTo>
                  <a:lnTo>
                    <a:pt x="6" y="52"/>
                  </a:lnTo>
                  <a:lnTo>
                    <a:pt x="5" y="57"/>
                  </a:lnTo>
                  <a:lnTo>
                    <a:pt x="4" y="61"/>
                  </a:lnTo>
                  <a:lnTo>
                    <a:pt x="3" y="65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16" y="85"/>
                  </a:lnTo>
                  <a:lnTo>
                    <a:pt x="16" y="79"/>
                  </a:lnTo>
                  <a:lnTo>
                    <a:pt x="19" y="69"/>
                  </a:lnTo>
                  <a:lnTo>
                    <a:pt x="20" y="64"/>
                  </a:lnTo>
                  <a:lnTo>
                    <a:pt x="21" y="61"/>
                  </a:lnTo>
                  <a:lnTo>
                    <a:pt x="22" y="57"/>
                  </a:lnTo>
                  <a:lnTo>
                    <a:pt x="24" y="4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1" y="16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8" y="27"/>
                  </a:lnTo>
                  <a:lnTo>
                    <a:pt x="50" y="31"/>
                  </a:lnTo>
                  <a:lnTo>
                    <a:pt x="51" y="35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57" y="54"/>
                  </a:lnTo>
                  <a:lnTo>
                    <a:pt x="59" y="59"/>
                  </a:lnTo>
                  <a:lnTo>
                    <a:pt x="61" y="64"/>
                  </a:lnTo>
                  <a:lnTo>
                    <a:pt x="62" y="69"/>
                  </a:lnTo>
                  <a:lnTo>
                    <a:pt x="64" y="75"/>
                  </a:lnTo>
                  <a:lnTo>
                    <a:pt x="65" y="81"/>
                  </a:lnTo>
                  <a:lnTo>
                    <a:pt x="67" y="85"/>
                  </a:lnTo>
                  <a:lnTo>
                    <a:pt x="69" y="91"/>
                  </a:lnTo>
                  <a:lnTo>
                    <a:pt x="71" y="97"/>
                  </a:lnTo>
                  <a:lnTo>
                    <a:pt x="72" y="102"/>
                  </a:lnTo>
                  <a:lnTo>
                    <a:pt x="77" y="116"/>
                  </a:lnTo>
                  <a:lnTo>
                    <a:pt x="78" y="120"/>
                  </a:lnTo>
                  <a:lnTo>
                    <a:pt x="79" y="125"/>
                  </a:lnTo>
                  <a:lnTo>
                    <a:pt x="81" y="128"/>
                  </a:lnTo>
                  <a:lnTo>
                    <a:pt x="82" y="132"/>
                  </a:lnTo>
                  <a:lnTo>
                    <a:pt x="84" y="135"/>
                  </a:lnTo>
                  <a:lnTo>
                    <a:pt x="87" y="138"/>
                  </a:lnTo>
                  <a:lnTo>
                    <a:pt x="88" y="141"/>
                  </a:lnTo>
                  <a:lnTo>
                    <a:pt x="91" y="143"/>
                  </a:lnTo>
                  <a:lnTo>
                    <a:pt x="93" y="144"/>
                  </a:lnTo>
                  <a:lnTo>
                    <a:pt x="98" y="146"/>
                  </a:lnTo>
                  <a:lnTo>
                    <a:pt x="104" y="146"/>
                  </a:lnTo>
                  <a:lnTo>
                    <a:pt x="109" y="143"/>
                  </a:lnTo>
                  <a:lnTo>
                    <a:pt x="110" y="142"/>
                  </a:lnTo>
                  <a:lnTo>
                    <a:pt x="113" y="140"/>
                  </a:lnTo>
                  <a:lnTo>
                    <a:pt x="114" y="137"/>
                  </a:lnTo>
                  <a:lnTo>
                    <a:pt x="115" y="137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9" y="131"/>
                  </a:lnTo>
                  <a:lnTo>
                    <a:pt x="120" y="128"/>
                  </a:lnTo>
                  <a:lnTo>
                    <a:pt x="121" y="126"/>
                  </a:lnTo>
                  <a:lnTo>
                    <a:pt x="121" y="123"/>
                  </a:lnTo>
                  <a:lnTo>
                    <a:pt x="122" y="120"/>
                  </a:lnTo>
                  <a:lnTo>
                    <a:pt x="123" y="116"/>
                  </a:lnTo>
                  <a:lnTo>
                    <a:pt x="124" y="113"/>
                  </a:lnTo>
                  <a:lnTo>
                    <a:pt x="125" y="110"/>
                  </a:lnTo>
                  <a:lnTo>
                    <a:pt x="126" y="102"/>
                  </a:lnTo>
                  <a:lnTo>
                    <a:pt x="127" y="94"/>
                  </a:lnTo>
                  <a:lnTo>
                    <a:pt x="129" y="90"/>
                  </a:lnTo>
                  <a:lnTo>
                    <a:pt x="130" y="81"/>
                  </a:lnTo>
                  <a:lnTo>
                    <a:pt x="130" y="75"/>
                  </a:lnTo>
                  <a:lnTo>
                    <a:pt x="131" y="71"/>
                  </a:lnTo>
                  <a:lnTo>
                    <a:pt x="132" y="65"/>
                  </a:lnTo>
                  <a:lnTo>
                    <a:pt x="116" y="63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67" name="Freeform 9"/>
            <p:cNvSpPr>
              <a:spLocks/>
            </p:cNvSpPr>
            <p:nvPr/>
          </p:nvSpPr>
          <p:spPr bwMode="auto">
            <a:xfrm>
              <a:off x="725488" y="2757488"/>
              <a:ext cx="955675" cy="1335088"/>
            </a:xfrm>
            <a:custGeom>
              <a:avLst/>
              <a:gdLst>
                <a:gd name="T0" fmla="*/ 2147483647 w 602"/>
                <a:gd name="T1" fmla="*/ 2147483647 h 841"/>
                <a:gd name="T2" fmla="*/ 2147483647 w 602"/>
                <a:gd name="T3" fmla="*/ 2147483647 h 841"/>
                <a:gd name="T4" fmla="*/ 2147483647 w 602"/>
                <a:gd name="T5" fmla="*/ 2147483647 h 841"/>
                <a:gd name="T6" fmla="*/ 2147483647 w 602"/>
                <a:gd name="T7" fmla="*/ 2147483647 h 841"/>
                <a:gd name="T8" fmla="*/ 2147483647 w 602"/>
                <a:gd name="T9" fmla="*/ 2147483647 h 841"/>
                <a:gd name="T10" fmla="*/ 2147483647 w 602"/>
                <a:gd name="T11" fmla="*/ 2147483647 h 841"/>
                <a:gd name="T12" fmla="*/ 2147483647 w 602"/>
                <a:gd name="T13" fmla="*/ 2147483647 h 841"/>
                <a:gd name="T14" fmla="*/ 2147483647 w 602"/>
                <a:gd name="T15" fmla="*/ 2147483647 h 841"/>
                <a:gd name="T16" fmla="*/ 2147483647 w 602"/>
                <a:gd name="T17" fmla="*/ 2147483647 h 841"/>
                <a:gd name="T18" fmla="*/ 2147483647 w 602"/>
                <a:gd name="T19" fmla="*/ 2147483647 h 841"/>
                <a:gd name="T20" fmla="*/ 2147483647 w 602"/>
                <a:gd name="T21" fmla="*/ 2147483647 h 841"/>
                <a:gd name="T22" fmla="*/ 2147483647 w 602"/>
                <a:gd name="T23" fmla="*/ 2147483647 h 841"/>
                <a:gd name="T24" fmla="*/ 2147483647 w 602"/>
                <a:gd name="T25" fmla="*/ 2147483647 h 841"/>
                <a:gd name="T26" fmla="*/ 2147483647 w 602"/>
                <a:gd name="T27" fmla="*/ 2147483647 h 841"/>
                <a:gd name="T28" fmla="*/ 2147483647 w 602"/>
                <a:gd name="T29" fmla="*/ 2147483647 h 841"/>
                <a:gd name="T30" fmla="*/ 2147483647 w 602"/>
                <a:gd name="T31" fmla="*/ 2147483647 h 841"/>
                <a:gd name="T32" fmla="*/ 2147483647 w 602"/>
                <a:gd name="T33" fmla="*/ 2147483647 h 841"/>
                <a:gd name="T34" fmla="*/ 2147483647 w 602"/>
                <a:gd name="T35" fmla="*/ 2147483647 h 841"/>
                <a:gd name="T36" fmla="*/ 2147483647 w 602"/>
                <a:gd name="T37" fmla="*/ 2147483647 h 841"/>
                <a:gd name="T38" fmla="*/ 2147483647 w 602"/>
                <a:gd name="T39" fmla="*/ 2147483647 h 841"/>
                <a:gd name="T40" fmla="*/ 2147483647 w 602"/>
                <a:gd name="T41" fmla="*/ 2147483647 h 841"/>
                <a:gd name="T42" fmla="*/ 2147483647 w 602"/>
                <a:gd name="T43" fmla="*/ 2147483647 h 841"/>
                <a:gd name="T44" fmla="*/ 2147483647 w 602"/>
                <a:gd name="T45" fmla="*/ 2147483647 h 841"/>
                <a:gd name="T46" fmla="*/ 2147483647 w 602"/>
                <a:gd name="T47" fmla="*/ 2147483647 h 841"/>
                <a:gd name="T48" fmla="*/ 2147483647 w 602"/>
                <a:gd name="T49" fmla="*/ 2147483647 h 841"/>
                <a:gd name="T50" fmla="*/ 2147483647 w 602"/>
                <a:gd name="T51" fmla="*/ 2147483647 h 841"/>
                <a:gd name="T52" fmla="*/ 2147483647 w 602"/>
                <a:gd name="T53" fmla="*/ 2147483647 h 841"/>
                <a:gd name="T54" fmla="*/ 2147483647 w 602"/>
                <a:gd name="T55" fmla="*/ 2147483647 h 841"/>
                <a:gd name="T56" fmla="*/ 2147483647 w 602"/>
                <a:gd name="T57" fmla="*/ 2147483647 h 841"/>
                <a:gd name="T58" fmla="*/ 2147483647 w 602"/>
                <a:gd name="T59" fmla="*/ 2147483647 h 841"/>
                <a:gd name="T60" fmla="*/ 2147483647 w 602"/>
                <a:gd name="T61" fmla="*/ 2147483647 h 841"/>
                <a:gd name="T62" fmla="*/ 2147483647 w 602"/>
                <a:gd name="T63" fmla="*/ 0 h 841"/>
                <a:gd name="T64" fmla="*/ 2147483647 w 602"/>
                <a:gd name="T65" fmla="*/ 2147483647 h 841"/>
                <a:gd name="T66" fmla="*/ 2147483647 w 602"/>
                <a:gd name="T67" fmla="*/ 2147483647 h 841"/>
                <a:gd name="T68" fmla="*/ 2147483647 w 602"/>
                <a:gd name="T69" fmla="*/ 2147483647 h 841"/>
                <a:gd name="T70" fmla="*/ 2147483647 w 602"/>
                <a:gd name="T71" fmla="*/ 2147483647 h 841"/>
                <a:gd name="T72" fmla="*/ 2147483647 w 602"/>
                <a:gd name="T73" fmla="*/ 2147483647 h 841"/>
                <a:gd name="T74" fmla="*/ 2147483647 w 602"/>
                <a:gd name="T75" fmla="*/ 2147483647 h 841"/>
                <a:gd name="T76" fmla="*/ 2147483647 w 602"/>
                <a:gd name="T77" fmla="*/ 2147483647 h 841"/>
                <a:gd name="T78" fmla="*/ 2147483647 w 602"/>
                <a:gd name="T79" fmla="*/ 2147483647 h 841"/>
                <a:gd name="T80" fmla="*/ 2147483647 w 602"/>
                <a:gd name="T81" fmla="*/ 2147483647 h 841"/>
                <a:gd name="T82" fmla="*/ 2147483647 w 602"/>
                <a:gd name="T83" fmla="*/ 2147483647 h 841"/>
                <a:gd name="T84" fmla="*/ 2147483647 w 602"/>
                <a:gd name="T85" fmla="*/ 2147483647 h 841"/>
                <a:gd name="T86" fmla="*/ 2147483647 w 602"/>
                <a:gd name="T87" fmla="*/ 2147483647 h 841"/>
                <a:gd name="T88" fmla="*/ 2147483647 w 602"/>
                <a:gd name="T89" fmla="*/ 2147483647 h 841"/>
                <a:gd name="T90" fmla="*/ 2147483647 w 602"/>
                <a:gd name="T91" fmla="*/ 2147483647 h 841"/>
                <a:gd name="T92" fmla="*/ 2147483647 w 602"/>
                <a:gd name="T93" fmla="*/ 2147483647 h 841"/>
                <a:gd name="T94" fmla="*/ 0 w 602"/>
                <a:gd name="T95" fmla="*/ 2147483647 h 8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841"/>
                <a:gd name="T146" fmla="*/ 602 w 602"/>
                <a:gd name="T147" fmla="*/ 841 h 8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841">
                  <a:moveTo>
                    <a:pt x="3" y="817"/>
                  </a:moveTo>
                  <a:lnTo>
                    <a:pt x="12" y="802"/>
                  </a:lnTo>
                  <a:lnTo>
                    <a:pt x="20" y="788"/>
                  </a:lnTo>
                  <a:lnTo>
                    <a:pt x="29" y="775"/>
                  </a:lnTo>
                  <a:lnTo>
                    <a:pt x="37" y="763"/>
                  </a:lnTo>
                  <a:lnTo>
                    <a:pt x="45" y="751"/>
                  </a:lnTo>
                  <a:lnTo>
                    <a:pt x="53" y="739"/>
                  </a:lnTo>
                  <a:lnTo>
                    <a:pt x="61" y="727"/>
                  </a:lnTo>
                  <a:lnTo>
                    <a:pt x="70" y="716"/>
                  </a:lnTo>
                  <a:lnTo>
                    <a:pt x="78" y="705"/>
                  </a:lnTo>
                  <a:lnTo>
                    <a:pt x="86" y="695"/>
                  </a:lnTo>
                  <a:lnTo>
                    <a:pt x="95" y="686"/>
                  </a:lnTo>
                  <a:lnTo>
                    <a:pt x="103" y="677"/>
                  </a:lnTo>
                  <a:lnTo>
                    <a:pt x="112" y="668"/>
                  </a:lnTo>
                  <a:lnTo>
                    <a:pt x="121" y="660"/>
                  </a:lnTo>
                  <a:lnTo>
                    <a:pt x="129" y="652"/>
                  </a:lnTo>
                  <a:lnTo>
                    <a:pt x="138" y="645"/>
                  </a:lnTo>
                  <a:lnTo>
                    <a:pt x="147" y="637"/>
                  </a:lnTo>
                  <a:lnTo>
                    <a:pt x="154" y="631"/>
                  </a:lnTo>
                  <a:lnTo>
                    <a:pt x="162" y="626"/>
                  </a:lnTo>
                  <a:lnTo>
                    <a:pt x="171" y="621"/>
                  </a:lnTo>
                  <a:lnTo>
                    <a:pt x="180" y="616"/>
                  </a:lnTo>
                  <a:lnTo>
                    <a:pt x="188" y="611"/>
                  </a:lnTo>
                  <a:lnTo>
                    <a:pt x="197" y="607"/>
                  </a:lnTo>
                  <a:lnTo>
                    <a:pt x="206" y="604"/>
                  </a:lnTo>
                  <a:lnTo>
                    <a:pt x="215" y="601"/>
                  </a:lnTo>
                  <a:lnTo>
                    <a:pt x="223" y="598"/>
                  </a:lnTo>
                  <a:lnTo>
                    <a:pt x="232" y="596"/>
                  </a:lnTo>
                  <a:lnTo>
                    <a:pt x="241" y="594"/>
                  </a:lnTo>
                  <a:lnTo>
                    <a:pt x="250" y="593"/>
                  </a:lnTo>
                  <a:lnTo>
                    <a:pt x="258" y="592"/>
                  </a:lnTo>
                  <a:lnTo>
                    <a:pt x="275" y="592"/>
                  </a:lnTo>
                  <a:lnTo>
                    <a:pt x="284" y="592"/>
                  </a:lnTo>
                  <a:lnTo>
                    <a:pt x="292" y="593"/>
                  </a:lnTo>
                  <a:lnTo>
                    <a:pt x="301" y="595"/>
                  </a:lnTo>
                  <a:lnTo>
                    <a:pt x="310" y="597"/>
                  </a:lnTo>
                  <a:lnTo>
                    <a:pt x="319" y="599"/>
                  </a:lnTo>
                  <a:lnTo>
                    <a:pt x="328" y="602"/>
                  </a:lnTo>
                  <a:lnTo>
                    <a:pt x="337" y="605"/>
                  </a:lnTo>
                  <a:lnTo>
                    <a:pt x="346" y="610"/>
                  </a:lnTo>
                  <a:lnTo>
                    <a:pt x="354" y="614"/>
                  </a:lnTo>
                  <a:lnTo>
                    <a:pt x="363" y="619"/>
                  </a:lnTo>
                  <a:lnTo>
                    <a:pt x="372" y="624"/>
                  </a:lnTo>
                  <a:lnTo>
                    <a:pt x="381" y="629"/>
                  </a:lnTo>
                  <a:lnTo>
                    <a:pt x="390" y="635"/>
                  </a:lnTo>
                  <a:lnTo>
                    <a:pt x="399" y="642"/>
                  </a:lnTo>
                  <a:lnTo>
                    <a:pt x="408" y="648"/>
                  </a:lnTo>
                  <a:lnTo>
                    <a:pt x="417" y="656"/>
                  </a:lnTo>
                  <a:lnTo>
                    <a:pt x="426" y="664"/>
                  </a:lnTo>
                  <a:lnTo>
                    <a:pt x="435" y="673"/>
                  </a:lnTo>
                  <a:lnTo>
                    <a:pt x="445" y="682"/>
                  </a:lnTo>
                  <a:lnTo>
                    <a:pt x="453" y="691"/>
                  </a:lnTo>
                  <a:lnTo>
                    <a:pt x="462" y="701"/>
                  </a:lnTo>
                  <a:lnTo>
                    <a:pt x="471" y="711"/>
                  </a:lnTo>
                  <a:lnTo>
                    <a:pt x="480" y="722"/>
                  </a:lnTo>
                  <a:lnTo>
                    <a:pt x="489" y="734"/>
                  </a:lnTo>
                  <a:lnTo>
                    <a:pt x="498" y="746"/>
                  </a:lnTo>
                  <a:lnTo>
                    <a:pt x="507" y="758"/>
                  </a:lnTo>
                  <a:lnTo>
                    <a:pt x="517" y="770"/>
                  </a:lnTo>
                  <a:lnTo>
                    <a:pt x="526" y="782"/>
                  </a:lnTo>
                  <a:lnTo>
                    <a:pt x="536" y="796"/>
                  </a:lnTo>
                  <a:lnTo>
                    <a:pt x="545" y="811"/>
                  </a:lnTo>
                  <a:lnTo>
                    <a:pt x="553" y="825"/>
                  </a:lnTo>
                  <a:lnTo>
                    <a:pt x="562" y="840"/>
                  </a:lnTo>
                  <a:lnTo>
                    <a:pt x="565" y="828"/>
                  </a:lnTo>
                  <a:lnTo>
                    <a:pt x="567" y="815"/>
                  </a:lnTo>
                  <a:lnTo>
                    <a:pt x="570" y="803"/>
                  </a:lnTo>
                  <a:lnTo>
                    <a:pt x="572" y="791"/>
                  </a:lnTo>
                  <a:lnTo>
                    <a:pt x="574" y="778"/>
                  </a:lnTo>
                  <a:lnTo>
                    <a:pt x="577" y="767"/>
                  </a:lnTo>
                  <a:lnTo>
                    <a:pt x="579" y="755"/>
                  </a:lnTo>
                  <a:lnTo>
                    <a:pt x="580" y="742"/>
                  </a:lnTo>
                  <a:lnTo>
                    <a:pt x="582" y="729"/>
                  </a:lnTo>
                  <a:lnTo>
                    <a:pt x="584" y="717"/>
                  </a:lnTo>
                  <a:lnTo>
                    <a:pt x="586" y="705"/>
                  </a:lnTo>
                  <a:lnTo>
                    <a:pt x="588" y="692"/>
                  </a:lnTo>
                  <a:lnTo>
                    <a:pt x="589" y="680"/>
                  </a:lnTo>
                  <a:lnTo>
                    <a:pt x="591" y="667"/>
                  </a:lnTo>
                  <a:lnTo>
                    <a:pt x="592" y="654"/>
                  </a:lnTo>
                  <a:lnTo>
                    <a:pt x="593" y="641"/>
                  </a:lnTo>
                  <a:lnTo>
                    <a:pt x="594" y="629"/>
                  </a:lnTo>
                  <a:lnTo>
                    <a:pt x="595" y="617"/>
                  </a:lnTo>
                  <a:lnTo>
                    <a:pt x="596" y="604"/>
                  </a:lnTo>
                  <a:lnTo>
                    <a:pt x="597" y="591"/>
                  </a:lnTo>
                  <a:lnTo>
                    <a:pt x="598" y="578"/>
                  </a:lnTo>
                  <a:lnTo>
                    <a:pt x="598" y="566"/>
                  </a:lnTo>
                  <a:lnTo>
                    <a:pt x="599" y="553"/>
                  </a:lnTo>
                  <a:lnTo>
                    <a:pt x="600" y="540"/>
                  </a:lnTo>
                  <a:lnTo>
                    <a:pt x="600" y="527"/>
                  </a:lnTo>
                  <a:lnTo>
                    <a:pt x="600" y="514"/>
                  </a:lnTo>
                  <a:lnTo>
                    <a:pt x="600" y="501"/>
                  </a:lnTo>
                  <a:lnTo>
                    <a:pt x="601" y="489"/>
                  </a:lnTo>
                  <a:lnTo>
                    <a:pt x="601" y="463"/>
                  </a:lnTo>
                  <a:lnTo>
                    <a:pt x="600" y="450"/>
                  </a:lnTo>
                  <a:lnTo>
                    <a:pt x="600" y="436"/>
                  </a:lnTo>
                  <a:lnTo>
                    <a:pt x="600" y="423"/>
                  </a:lnTo>
                  <a:lnTo>
                    <a:pt x="600" y="410"/>
                  </a:lnTo>
                  <a:lnTo>
                    <a:pt x="599" y="397"/>
                  </a:lnTo>
                  <a:lnTo>
                    <a:pt x="598" y="384"/>
                  </a:lnTo>
                  <a:lnTo>
                    <a:pt x="598" y="370"/>
                  </a:lnTo>
                  <a:lnTo>
                    <a:pt x="597" y="357"/>
                  </a:lnTo>
                  <a:lnTo>
                    <a:pt x="596" y="345"/>
                  </a:lnTo>
                  <a:lnTo>
                    <a:pt x="595" y="331"/>
                  </a:lnTo>
                  <a:lnTo>
                    <a:pt x="594" y="318"/>
                  </a:lnTo>
                  <a:lnTo>
                    <a:pt x="593" y="305"/>
                  </a:lnTo>
                  <a:lnTo>
                    <a:pt x="592" y="291"/>
                  </a:lnTo>
                  <a:lnTo>
                    <a:pt x="591" y="278"/>
                  </a:lnTo>
                  <a:lnTo>
                    <a:pt x="589" y="264"/>
                  </a:lnTo>
                  <a:lnTo>
                    <a:pt x="588" y="251"/>
                  </a:lnTo>
                  <a:lnTo>
                    <a:pt x="586" y="237"/>
                  </a:lnTo>
                  <a:lnTo>
                    <a:pt x="585" y="224"/>
                  </a:lnTo>
                  <a:lnTo>
                    <a:pt x="583" y="210"/>
                  </a:lnTo>
                  <a:lnTo>
                    <a:pt x="581" y="197"/>
                  </a:lnTo>
                  <a:lnTo>
                    <a:pt x="579" y="184"/>
                  </a:lnTo>
                  <a:lnTo>
                    <a:pt x="577" y="170"/>
                  </a:lnTo>
                  <a:lnTo>
                    <a:pt x="575" y="156"/>
                  </a:lnTo>
                  <a:lnTo>
                    <a:pt x="573" y="142"/>
                  </a:lnTo>
                  <a:lnTo>
                    <a:pt x="570" y="128"/>
                  </a:lnTo>
                  <a:lnTo>
                    <a:pt x="568" y="115"/>
                  </a:lnTo>
                  <a:lnTo>
                    <a:pt x="565" y="101"/>
                  </a:lnTo>
                  <a:lnTo>
                    <a:pt x="563" y="87"/>
                  </a:lnTo>
                  <a:lnTo>
                    <a:pt x="560" y="73"/>
                  </a:lnTo>
                  <a:lnTo>
                    <a:pt x="557" y="60"/>
                  </a:lnTo>
                  <a:lnTo>
                    <a:pt x="554" y="46"/>
                  </a:lnTo>
                  <a:lnTo>
                    <a:pt x="551" y="33"/>
                  </a:lnTo>
                  <a:lnTo>
                    <a:pt x="549" y="18"/>
                  </a:lnTo>
                  <a:lnTo>
                    <a:pt x="546" y="4"/>
                  </a:lnTo>
                  <a:lnTo>
                    <a:pt x="551" y="0"/>
                  </a:lnTo>
                  <a:lnTo>
                    <a:pt x="542" y="14"/>
                  </a:lnTo>
                  <a:lnTo>
                    <a:pt x="533" y="28"/>
                  </a:lnTo>
                  <a:lnTo>
                    <a:pt x="524" y="41"/>
                  </a:lnTo>
                  <a:lnTo>
                    <a:pt x="515" y="54"/>
                  </a:lnTo>
                  <a:lnTo>
                    <a:pt x="506" y="67"/>
                  </a:lnTo>
                  <a:lnTo>
                    <a:pt x="497" y="78"/>
                  </a:lnTo>
                  <a:lnTo>
                    <a:pt x="488" y="89"/>
                  </a:lnTo>
                  <a:lnTo>
                    <a:pt x="479" y="101"/>
                  </a:lnTo>
                  <a:lnTo>
                    <a:pt x="470" y="112"/>
                  </a:lnTo>
                  <a:lnTo>
                    <a:pt x="461" y="122"/>
                  </a:lnTo>
                  <a:lnTo>
                    <a:pt x="452" y="131"/>
                  </a:lnTo>
                  <a:lnTo>
                    <a:pt x="445" y="141"/>
                  </a:lnTo>
                  <a:lnTo>
                    <a:pt x="436" y="150"/>
                  </a:lnTo>
                  <a:lnTo>
                    <a:pt x="427" y="158"/>
                  </a:lnTo>
                  <a:lnTo>
                    <a:pt x="418" y="167"/>
                  </a:lnTo>
                  <a:lnTo>
                    <a:pt x="409" y="175"/>
                  </a:lnTo>
                  <a:lnTo>
                    <a:pt x="400" y="182"/>
                  </a:lnTo>
                  <a:lnTo>
                    <a:pt x="391" y="188"/>
                  </a:lnTo>
                  <a:lnTo>
                    <a:pt x="383" y="195"/>
                  </a:lnTo>
                  <a:lnTo>
                    <a:pt x="374" y="200"/>
                  </a:lnTo>
                  <a:lnTo>
                    <a:pt x="365" y="206"/>
                  </a:lnTo>
                  <a:lnTo>
                    <a:pt x="356" y="210"/>
                  </a:lnTo>
                  <a:lnTo>
                    <a:pt x="348" y="215"/>
                  </a:lnTo>
                  <a:lnTo>
                    <a:pt x="340" y="219"/>
                  </a:lnTo>
                  <a:lnTo>
                    <a:pt x="331" y="222"/>
                  </a:lnTo>
                  <a:lnTo>
                    <a:pt x="322" y="226"/>
                  </a:lnTo>
                  <a:lnTo>
                    <a:pt x="313" y="229"/>
                  </a:lnTo>
                  <a:lnTo>
                    <a:pt x="305" y="231"/>
                  </a:lnTo>
                  <a:lnTo>
                    <a:pt x="296" y="233"/>
                  </a:lnTo>
                  <a:lnTo>
                    <a:pt x="288" y="234"/>
                  </a:lnTo>
                  <a:lnTo>
                    <a:pt x="279" y="236"/>
                  </a:lnTo>
                  <a:lnTo>
                    <a:pt x="270" y="236"/>
                  </a:lnTo>
                  <a:lnTo>
                    <a:pt x="253" y="236"/>
                  </a:lnTo>
                  <a:lnTo>
                    <a:pt x="245" y="236"/>
                  </a:lnTo>
                  <a:lnTo>
                    <a:pt x="237" y="234"/>
                  </a:lnTo>
                  <a:lnTo>
                    <a:pt x="228" y="233"/>
                  </a:lnTo>
                  <a:lnTo>
                    <a:pt x="220" y="231"/>
                  </a:lnTo>
                  <a:lnTo>
                    <a:pt x="211" y="228"/>
                  </a:lnTo>
                  <a:lnTo>
                    <a:pt x="202" y="225"/>
                  </a:lnTo>
                  <a:lnTo>
                    <a:pt x="194" y="222"/>
                  </a:lnTo>
                  <a:lnTo>
                    <a:pt x="185" y="218"/>
                  </a:lnTo>
                  <a:lnTo>
                    <a:pt x="177" y="214"/>
                  </a:lnTo>
                  <a:lnTo>
                    <a:pt x="168" y="210"/>
                  </a:lnTo>
                  <a:lnTo>
                    <a:pt x="159" y="205"/>
                  </a:lnTo>
                  <a:lnTo>
                    <a:pt x="151" y="199"/>
                  </a:lnTo>
                  <a:lnTo>
                    <a:pt x="144" y="193"/>
                  </a:lnTo>
                  <a:lnTo>
                    <a:pt x="135" y="187"/>
                  </a:lnTo>
                  <a:lnTo>
                    <a:pt x="127" y="180"/>
                  </a:lnTo>
                  <a:lnTo>
                    <a:pt x="118" y="172"/>
                  </a:lnTo>
                  <a:lnTo>
                    <a:pt x="109" y="164"/>
                  </a:lnTo>
                  <a:lnTo>
                    <a:pt x="101" y="157"/>
                  </a:lnTo>
                  <a:lnTo>
                    <a:pt x="92" y="148"/>
                  </a:lnTo>
                  <a:lnTo>
                    <a:pt x="84" y="139"/>
                  </a:lnTo>
                  <a:lnTo>
                    <a:pt x="76" y="129"/>
                  </a:lnTo>
                  <a:lnTo>
                    <a:pt x="67" y="119"/>
                  </a:lnTo>
                  <a:lnTo>
                    <a:pt x="59" y="109"/>
                  </a:lnTo>
                  <a:lnTo>
                    <a:pt x="50" y="98"/>
                  </a:lnTo>
                  <a:lnTo>
                    <a:pt x="43" y="86"/>
                  </a:lnTo>
                  <a:lnTo>
                    <a:pt x="35" y="75"/>
                  </a:lnTo>
                  <a:lnTo>
                    <a:pt x="27" y="63"/>
                  </a:lnTo>
                  <a:lnTo>
                    <a:pt x="18" y="51"/>
                  </a:lnTo>
                  <a:lnTo>
                    <a:pt x="10" y="38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3" y="811"/>
                  </a:lnTo>
                  <a:lnTo>
                    <a:pt x="3" y="817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68" name="Freeform 11"/>
            <p:cNvSpPr>
              <a:spLocks/>
            </p:cNvSpPr>
            <p:nvPr/>
          </p:nvSpPr>
          <p:spPr bwMode="auto">
            <a:xfrm>
              <a:off x="660400" y="2773363"/>
              <a:ext cx="103188" cy="1290638"/>
            </a:xfrm>
            <a:custGeom>
              <a:avLst/>
              <a:gdLst>
                <a:gd name="T0" fmla="*/ 2147483647 w 65"/>
                <a:gd name="T1" fmla="*/ 2147483647 h 813"/>
                <a:gd name="T2" fmla="*/ 2147483647 w 65"/>
                <a:gd name="T3" fmla="*/ 2147483647 h 813"/>
                <a:gd name="T4" fmla="*/ 2147483647 w 65"/>
                <a:gd name="T5" fmla="*/ 2147483647 h 813"/>
                <a:gd name="T6" fmla="*/ 2147483647 w 65"/>
                <a:gd name="T7" fmla="*/ 2147483647 h 813"/>
                <a:gd name="T8" fmla="*/ 2147483647 w 65"/>
                <a:gd name="T9" fmla="*/ 2147483647 h 813"/>
                <a:gd name="T10" fmla="*/ 2147483647 w 65"/>
                <a:gd name="T11" fmla="*/ 2147483647 h 813"/>
                <a:gd name="T12" fmla="*/ 2147483647 w 65"/>
                <a:gd name="T13" fmla="*/ 2147483647 h 813"/>
                <a:gd name="T14" fmla="*/ 2147483647 w 65"/>
                <a:gd name="T15" fmla="*/ 2147483647 h 813"/>
                <a:gd name="T16" fmla="*/ 2147483647 w 65"/>
                <a:gd name="T17" fmla="*/ 2147483647 h 813"/>
                <a:gd name="T18" fmla="*/ 2147483647 w 65"/>
                <a:gd name="T19" fmla="*/ 2147483647 h 813"/>
                <a:gd name="T20" fmla="*/ 2147483647 w 65"/>
                <a:gd name="T21" fmla="*/ 2147483647 h 813"/>
                <a:gd name="T22" fmla="*/ 2147483647 w 65"/>
                <a:gd name="T23" fmla="*/ 2147483647 h 813"/>
                <a:gd name="T24" fmla="*/ 2147483647 w 65"/>
                <a:gd name="T25" fmla="*/ 2147483647 h 813"/>
                <a:gd name="T26" fmla="*/ 2147483647 w 65"/>
                <a:gd name="T27" fmla="*/ 2147483647 h 813"/>
                <a:gd name="T28" fmla="*/ 2147483647 w 65"/>
                <a:gd name="T29" fmla="*/ 2147483647 h 813"/>
                <a:gd name="T30" fmla="*/ 2147483647 w 65"/>
                <a:gd name="T31" fmla="*/ 2147483647 h 813"/>
                <a:gd name="T32" fmla="*/ 2147483647 w 65"/>
                <a:gd name="T33" fmla="*/ 2147483647 h 813"/>
                <a:gd name="T34" fmla="*/ 2147483647 w 65"/>
                <a:gd name="T35" fmla="*/ 2147483647 h 813"/>
                <a:gd name="T36" fmla="*/ 2147483647 w 65"/>
                <a:gd name="T37" fmla="*/ 2147483647 h 813"/>
                <a:gd name="T38" fmla="*/ 2147483647 w 65"/>
                <a:gd name="T39" fmla="*/ 2147483647 h 813"/>
                <a:gd name="T40" fmla="*/ 2147483647 w 65"/>
                <a:gd name="T41" fmla="*/ 2147483647 h 813"/>
                <a:gd name="T42" fmla="*/ 2147483647 w 65"/>
                <a:gd name="T43" fmla="*/ 2147483647 h 813"/>
                <a:gd name="T44" fmla="*/ 2147483647 w 65"/>
                <a:gd name="T45" fmla="*/ 2147483647 h 813"/>
                <a:gd name="T46" fmla="*/ 2147483647 w 65"/>
                <a:gd name="T47" fmla="*/ 2147483647 h 813"/>
                <a:gd name="T48" fmla="*/ 2147483647 w 65"/>
                <a:gd name="T49" fmla="*/ 2147483647 h 813"/>
                <a:gd name="T50" fmla="*/ 2147483647 w 65"/>
                <a:gd name="T51" fmla="*/ 2147483647 h 813"/>
                <a:gd name="T52" fmla="*/ 2147483647 w 65"/>
                <a:gd name="T53" fmla="*/ 2147483647 h 813"/>
                <a:gd name="T54" fmla="*/ 2147483647 w 65"/>
                <a:gd name="T55" fmla="*/ 2147483647 h 813"/>
                <a:gd name="T56" fmla="*/ 2147483647 w 65"/>
                <a:gd name="T57" fmla="*/ 2147483647 h 813"/>
                <a:gd name="T58" fmla="*/ 0 w 65"/>
                <a:gd name="T59" fmla="*/ 2147483647 h 813"/>
                <a:gd name="T60" fmla="*/ 0 w 65"/>
                <a:gd name="T61" fmla="*/ 2147483647 h 813"/>
                <a:gd name="T62" fmla="*/ 2147483647 w 65"/>
                <a:gd name="T63" fmla="*/ 2147483647 h 813"/>
                <a:gd name="T64" fmla="*/ 2147483647 w 65"/>
                <a:gd name="T65" fmla="*/ 2147483647 h 813"/>
                <a:gd name="T66" fmla="*/ 2147483647 w 65"/>
                <a:gd name="T67" fmla="*/ 2147483647 h 813"/>
                <a:gd name="T68" fmla="*/ 2147483647 w 65"/>
                <a:gd name="T69" fmla="*/ 2147483647 h 813"/>
                <a:gd name="T70" fmla="*/ 2147483647 w 65"/>
                <a:gd name="T71" fmla="*/ 2147483647 h 813"/>
                <a:gd name="T72" fmla="*/ 2147483647 w 65"/>
                <a:gd name="T73" fmla="*/ 2147483647 h 813"/>
                <a:gd name="T74" fmla="*/ 2147483647 w 65"/>
                <a:gd name="T75" fmla="*/ 2147483647 h 813"/>
                <a:gd name="T76" fmla="*/ 2147483647 w 65"/>
                <a:gd name="T77" fmla="*/ 2147483647 h 813"/>
                <a:gd name="T78" fmla="*/ 2147483647 w 65"/>
                <a:gd name="T79" fmla="*/ 2147483647 h 8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813"/>
                <a:gd name="T122" fmla="*/ 65 w 65"/>
                <a:gd name="T123" fmla="*/ 813 h 8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813">
                  <a:moveTo>
                    <a:pt x="34" y="812"/>
                  </a:moveTo>
                  <a:lnTo>
                    <a:pt x="36" y="811"/>
                  </a:lnTo>
                  <a:lnTo>
                    <a:pt x="37" y="810"/>
                  </a:lnTo>
                  <a:lnTo>
                    <a:pt x="39" y="807"/>
                  </a:lnTo>
                  <a:lnTo>
                    <a:pt x="40" y="804"/>
                  </a:lnTo>
                  <a:lnTo>
                    <a:pt x="42" y="799"/>
                  </a:lnTo>
                  <a:lnTo>
                    <a:pt x="43" y="793"/>
                  </a:lnTo>
                  <a:lnTo>
                    <a:pt x="45" y="787"/>
                  </a:lnTo>
                  <a:lnTo>
                    <a:pt x="46" y="780"/>
                  </a:lnTo>
                  <a:lnTo>
                    <a:pt x="48" y="763"/>
                  </a:lnTo>
                  <a:lnTo>
                    <a:pt x="51" y="743"/>
                  </a:lnTo>
                  <a:lnTo>
                    <a:pt x="54" y="719"/>
                  </a:lnTo>
                  <a:lnTo>
                    <a:pt x="56" y="694"/>
                  </a:lnTo>
                  <a:lnTo>
                    <a:pt x="59" y="664"/>
                  </a:lnTo>
                  <a:lnTo>
                    <a:pt x="59" y="633"/>
                  </a:lnTo>
                  <a:lnTo>
                    <a:pt x="61" y="600"/>
                  </a:lnTo>
                  <a:lnTo>
                    <a:pt x="62" y="564"/>
                  </a:lnTo>
                  <a:lnTo>
                    <a:pt x="63" y="526"/>
                  </a:lnTo>
                  <a:lnTo>
                    <a:pt x="64" y="487"/>
                  </a:lnTo>
                  <a:lnTo>
                    <a:pt x="64" y="448"/>
                  </a:lnTo>
                  <a:lnTo>
                    <a:pt x="64" y="406"/>
                  </a:lnTo>
                  <a:lnTo>
                    <a:pt x="64" y="364"/>
                  </a:lnTo>
                  <a:lnTo>
                    <a:pt x="63" y="325"/>
                  </a:lnTo>
                  <a:lnTo>
                    <a:pt x="62" y="286"/>
                  </a:lnTo>
                  <a:lnTo>
                    <a:pt x="61" y="248"/>
                  </a:lnTo>
                  <a:lnTo>
                    <a:pt x="59" y="212"/>
                  </a:lnTo>
                  <a:lnTo>
                    <a:pt x="58" y="179"/>
                  </a:lnTo>
                  <a:lnTo>
                    <a:pt x="56" y="148"/>
                  </a:lnTo>
                  <a:lnTo>
                    <a:pt x="54" y="119"/>
                  </a:lnTo>
                  <a:lnTo>
                    <a:pt x="51" y="93"/>
                  </a:lnTo>
                  <a:lnTo>
                    <a:pt x="48" y="69"/>
                  </a:lnTo>
                  <a:lnTo>
                    <a:pt x="46" y="50"/>
                  </a:lnTo>
                  <a:lnTo>
                    <a:pt x="43" y="32"/>
                  </a:lnTo>
                  <a:lnTo>
                    <a:pt x="42" y="25"/>
                  </a:lnTo>
                  <a:lnTo>
                    <a:pt x="40" y="18"/>
                  </a:lnTo>
                  <a:lnTo>
                    <a:pt x="38" y="13"/>
                  </a:lnTo>
                  <a:lnTo>
                    <a:pt x="37" y="9"/>
                  </a:lnTo>
                  <a:lnTo>
                    <a:pt x="35" y="5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6" y="5"/>
                  </a:lnTo>
                  <a:lnTo>
                    <a:pt x="24" y="9"/>
                  </a:lnTo>
                  <a:lnTo>
                    <a:pt x="22" y="13"/>
                  </a:lnTo>
                  <a:lnTo>
                    <a:pt x="21" y="19"/>
                  </a:lnTo>
                  <a:lnTo>
                    <a:pt x="19" y="25"/>
                  </a:lnTo>
                  <a:lnTo>
                    <a:pt x="18" y="33"/>
                  </a:lnTo>
                  <a:lnTo>
                    <a:pt x="16" y="50"/>
                  </a:lnTo>
                  <a:lnTo>
                    <a:pt x="13" y="69"/>
                  </a:lnTo>
                  <a:lnTo>
                    <a:pt x="10" y="93"/>
                  </a:lnTo>
                  <a:lnTo>
                    <a:pt x="8" y="120"/>
                  </a:lnTo>
                  <a:lnTo>
                    <a:pt x="5" y="148"/>
                  </a:lnTo>
                  <a:lnTo>
                    <a:pt x="5" y="180"/>
                  </a:lnTo>
                  <a:lnTo>
                    <a:pt x="3" y="212"/>
                  </a:lnTo>
                  <a:lnTo>
                    <a:pt x="2" y="248"/>
                  </a:lnTo>
                  <a:lnTo>
                    <a:pt x="1" y="286"/>
                  </a:lnTo>
                  <a:lnTo>
                    <a:pt x="0" y="325"/>
                  </a:lnTo>
                  <a:lnTo>
                    <a:pt x="0" y="365"/>
                  </a:lnTo>
                  <a:lnTo>
                    <a:pt x="0" y="407"/>
                  </a:lnTo>
                  <a:lnTo>
                    <a:pt x="0" y="449"/>
                  </a:lnTo>
                  <a:lnTo>
                    <a:pt x="1" y="488"/>
                  </a:lnTo>
                  <a:lnTo>
                    <a:pt x="2" y="527"/>
                  </a:lnTo>
                  <a:lnTo>
                    <a:pt x="3" y="565"/>
                  </a:lnTo>
                  <a:lnTo>
                    <a:pt x="5" y="600"/>
                  </a:lnTo>
                  <a:lnTo>
                    <a:pt x="6" y="633"/>
                  </a:lnTo>
                  <a:lnTo>
                    <a:pt x="8" y="665"/>
                  </a:lnTo>
                  <a:lnTo>
                    <a:pt x="10" y="694"/>
                  </a:lnTo>
                  <a:lnTo>
                    <a:pt x="13" y="720"/>
                  </a:lnTo>
                  <a:lnTo>
                    <a:pt x="16" y="743"/>
                  </a:lnTo>
                  <a:lnTo>
                    <a:pt x="18" y="763"/>
                  </a:lnTo>
                  <a:lnTo>
                    <a:pt x="21" y="780"/>
                  </a:lnTo>
                  <a:lnTo>
                    <a:pt x="22" y="787"/>
                  </a:lnTo>
                  <a:lnTo>
                    <a:pt x="24" y="793"/>
                  </a:lnTo>
                  <a:lnTo>
                    <a:pt x="26" y="799"/>
                  </a:lnTo>
                  <a:lnTo>
                    <a:pt x="27" y="804"/>
                  </a:lnTo>
                  <a:lnTo>
                    <a:pt x="29" y="807"/>
                  </a:lnTo>
                  <a:lnTo>
                    <a:pt x="31" y="810"/>
                  </a:lnTo>
                  <a:lnTo>
                    <a:pt x="32" y="811"/>
                  </a:lnTo>
                  <a:lnTo>
                    <a:pt x="34" y="812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69" name="Freeform 12"/>
            <p:cNvSpPr>
              <a:spLocks/>
            </p:cNvSpPr>
            <p:nvPr/>
          </p:nvSpPr>
          <p:spPr bwMode="auto">
            <a:xfrm>
              <a:off x="654050" y="2767013"/>
              <a:ext cx="115888" cy="1303338"/>
            </a:xfrm>
            <a:custGeom>
              <a:avLst/>
              <a:gdLst>
                <a:gd name="T0" fmla="*/ 2147483647 w 73"/>
                <a:gd name="T1" fmla="*/ 2147483647 h 821"/>
                <a:gd name="T2" fmla="*/ 2147483647 w 73"/>
                <a:gd name="T3" fmla="*/ 2147483647 h 821"/>
                <a:gd name="T4" fmla="*/ 2147483647 w 73"/>
                <a:gd name="T5" fmla="*/ 2147483647 h 821"/>
                <a:gd name="T6" fmla="*/ 2147483647 w 73"/>
                <a:gd name="T7" fmla="*/ 2147483647 h 821"/>
                <a:gd name="T8" fmla="*/ 2147483647 w 73"/>
                <a:gd name="T9" fmla="*/ 2147483647 h 821"/>
                <a:gd name="T10" fmla="*/ 2147483647 w 73"/>
                <a:gd name="T11" fmla="*/ 2147483647 h 821"/>
                <a:gd name="T12" fmla="*/ 2147483647 w 73"/>
                <a:gd name="T13" fmla="*/ 2147483647 h 821"/>
                <a:gd name="T14" fmla="*/ 2147483647 w 73"/>
                <a:gd name="T15" fmla="*/ 2147483647 h 821"/>
                <a:gd name="T16" fmla="*/ 2147483647 w 73"/>
                <a:gd name="T17" fmla="*/ 2147483647 h 821"/>
                <a:gd name="T18" fmla="*/ 2147483647 w 73"/>
                <a:gd name="T19" fmla="*/ 2147483647 h 821"/>
                <a:gd name="T20" fmla="*/ 2147483647 w 73"/>
                <a:gd name="T21" fmla="*/ 2147483647 h 821"/>
                <a:gd name="T22" fmla="*/ 2147483647 w 73"/>
                <a:gd name="T23" fmla="*/ 2147483647 h 821"/>
                <a:gd name="T24" fmla="*/ 2147483647 w 73"/>
                <a:gd name="T25" fmla="*/ 2147483647 h 821"/>
                <a:gd name="T26" fmla="*/ 2147483647 w 73"/>
                <a:gd name="T27" fmla="*/ 2147483647 h 821"/>
                <a:gd name="T28" fmla="*/ 2147483647 w 73"/>
                <a:gd name="T29" fmla="*/ 2147483647 h 821"/>
                <a:gd name="T30" fmla="*/ 2147483647 w 73"/>
                <a:gd name="T31" fmla="*/ 2147483647 h 821"/>
                <a:gd name="T32" fmla="*/ 2147483647 w 73"/>
                <a:gd name="T33" fmla="*/ 2147483647 h 821"/>
                <a:gd name="T34" fmla="*/ 2147483647 w 73"/>
                <a:gd name="T35" fmla="*/ 2147483647 h 821"/>
                <a:gd name="T36" fmla="*/ 2147483647 w 73"/>
                <a:gd name="T37" fmla="*/ 2147483647 h 821"/>
                <a:gd name="T38" fmla="*/ 0 w 73"/>
                <a:gd name="T39" fmla="*/ 2147483647 h 821"/>
                <a:gd name="T40" fmla="*/ 2147483647 w 73"/>
                <a:gd name="T41" fmla="*/ 2147483647 h 821"/>
                <a:gd name="T42" fmla="*/ 2147483647 w 73"/>
                <a:gd name="T43" fmla="*/ 2147483647 h 821"/>
                <a:gd name="T44" fmla="*/ 2147483647 w 73"/>
                <a:gd name="T45" fmla="*/ 2147483647 h 821"/>
                <a:gd name="T46" fmla="*/ 2147483647 w 73"/>
                <a:gd name="T47" fmla="*/ 2147483647 h 821"/>
                <a:gd name="T48" fmla="*/ 2147483647 w 73"/>
                <a:gd name="T49" fmla="*/ 2147483647 h 821"/>
                <a:gd name="T50" fmla="*/ 2147483647 w 73"/>
                <a:gd name="T51" fmla="*/ 2147483647 h 821"/>
                <a:gd name="T52" fmla="*/ 2147483647 w 73"/>
                <a:gd name="T53" fmla="*/ 2147483647 h 821"/>
                <a:gd name="T54" fmla="*/ 2147483647 w 73"/>
                <a:gd name="T55" fmla="*/ 2147483647 h 821"/>
                <a:gd name="T56" fmla="*/ 2147483647 w 73"/>
                <a:gd name="T57" fmla="*/ 2147483647 h 821"/>
                <a:gd name="T58" fmla="*/ 2147483647 w 73"/>
                <a:gd name="T59" fmla="*/ 2147483647 h 821"/>
                <a:gd name="T60" fmla="*/ 2147483647 w 73"/>
                <a:gd name="T61" fmla="*/ 2147483647 h 821"/>
                <a:gd name="T62" fmla="*/ 2147483647 w 73"/>
                <a:gd name="T63" fmla="*/ 2147483647 h 821"/>
                <a:gd name="T64" fmla="*/ 2147483647 w 73"/>
                <a:gd name="T65" fmla="*/ 2147483647 h 821"/>
                <a:gd name="T66" fmla="*/ 2147483647 w 73"/>
                <a:gd name="T67" fmla="*/ 2147483647 h 821"/>
                <a:gd name="T68" fmla="*/ 2147483647 w 73"/>
                <a:gd name="T69" fmla="*/ 2147483647 h 821"/>
                <a:gd name="T70" fmla="*/ 2147483647 w 73"/>
                <a:gd name="T71" fmla="*/ 2147483647 h 821"/>
                <a:gd name="T72" fmla="*/ 2147483647 w 73"/>
                <a:gd name="T73" fmla="*/ 2147483647 h 821"/>
                <a:gd name="T74" fmla="*/ 2147483647 w 73"/>
                <a:gd name="T75" fmla="*/ 2147483647 h 821"/>
                <a:gd name="T76" fmla="*/ 2147483647 w 73"/>
                <a:gd name="T77" fmla="*/ 2147483647 h 821"/>
                <a:gd name="T78" fmla="*/ 2147483647 w 73"/>
                <a:gd name="T79" fmla="*/ 2147483647 h 821"/>
                <a:gd name="T80" fmla="*/ 2147483647 w 73"/>
                <a:gd name="T81" fmla="*/ 2147483647 h 821"/>
                <a:gd name="T82" fmla="*/ 2147483647 w 73"/>
                <a:gd name="T83" fmla="*/ 2147483647 h 821"/>
                <a:gd name="T84" fmla="*/ 2147483647 w 73"/>
                <a:gd name="T85" fmla="*/ 2147483647 h 821"/>
                <a:gd name="T86" fmla="*/ 2147483647 w 73"/>
                <a:gd name="T87" fmla="*/ 2147483647 h 821"/>
                <a:gd name="T88" fmla="*/ 2147483647 w 73"/>
                <a:gd name="T89" fmla="*/ 2147483647 h 821"/>
                <a:gd name="T90" fmla="*/ 2147483647 w 73"/>
                <a:gd name="T91" fmla="*/ 2147483647 h 821"/>
                <a:gd name="T92" fmla="*/ 2147483647 w 73"/>
                <a:gd name="T93" fmla="*/ 2147483647 h 821"/>
                <a:gd name="T94" fmla="*/ 2147483647 w 73"/>
                <a:gd name="T95" fmla="*/ 2147483647 h 821"/>
                <a:gd name="T96" fmla="*/ 2147483647 w 73"/>
                <a:gd name="T97" fmla="*/ 2147483647 h 821"/>
                <a:gd name="T98" fmla="*/ 2147483647 w 73"/>
                <a:gd name="T99" fmla="*/ 2147483647 h 821"/>
                <a:gd name="T100" fmla="*/ 2147483647 w 73"/>
                <a:gd name="T101" fmla="*/ 2147483647 h 821"/>
                <a:gd name="T102" fmla="*/ 2147483647 w 73"/>
                <a:gd name="T103" fmla="*/ 2147483647 h 821"/>
                <a:gd name="T104" fmla="*/ 2147483647 w 73"/>
                <a:gd name="T105" fmla="*/ 2147483647 h 8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821"/>
                <a:gd name="T161" fmla="*/ 73 w 73"/>
                <a:gd name="T162" fmla="*/ 821 h 8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821">
                  <a:moveTo>
                    <a:pt x="39" y="820"/>
                  </a:moveTo>
                  <a:lnTo>
                    <a:pt x="42" y="819"/>
                  </a:lnTo>
                  <a:lnTo>
                    <a:pt x="44" y="817"/>
                  </a:lnTo>
                  <a:lnTo>
                    <a:pt x="46" y="813"/>
                  </a:lnTo>
                  <a:lnTo>
                    <a:pt x="48" y="809"/>
                  </a:lnTo>
                  <a:lnTo>
                    <a:pt x="50" y="804"/>
                  </a:lnTo>
                  <a:lnTo>
                    <a:pt x="52" y="799"/>
                  </a:lnTo>
                  <a:lnTo>
                    <a:pt x="53" y="792"/>
                  </a:lnTo>
                  <a:lnTo>
                    <a:pt x="54" y="784"/>
                  </a:lnTo>
                  <a:lnTo>
                    <a:pt x="55" y="776"/>
                  </a:lnTo>
                  <a:lnTo>
                    <a:pt x="57" y="767"/>
                  </a:lnTo>
                  <a:lnTo>
                    <a:pt x="58" y="757"/>
                  </a:lnTo>
                  <a:lnTo>
                    <a:pt x="60" y="747"/>
                  </a:lnTo>
                  <a:lnTo>
                    <a:pt x="61" y="736"/>
                  </a:lnTo>
                  <a:lnTo>
                    <a:pt x="62" y="724"/>
                  </a:lnTo>
                  <a:lnTo>
                    <a:pt x="63" y="711"/>
                  </a:lnTo>
                  <a:lnTo>
                    <a:pt x="66" y="684"/>
                  </a:lnTo>
                  <a:lnTo>
                    <a:pt x="66" y="668"/>
                  </a:lnTo>
                  <a:lnTo>
                    <a:pt x="66" y="652"/>
                  </a:lnTo>
                  <a:lnTo>
                    <a:pt x="68" y="636"/>
                  </a:lnTo>
                  <a:lnTo>
                    <a:pt x="68" y="620"/>
                  </a:lnTo>
                  <a:lnTo>
                    <a:pt x="69" y="586"/>
                  </a:lnTo>
                  <a:lnTo>
                    <a:pt x="71" y="568"/>
                  </a:lnTo>
                  <a:lnTo>
                    <a:pt x="71" y="550"/>
                  </a:lnTo>
                  <a:lnTo>
                    <a:pt x="72" y="511"/>
                  </a:lnTo>
                  <a:lnTo>
                    <a:pt x="72" y="491"/>
                  </a:lnTo>
                  <a:lnTo>
                    <a:pt x="72" y="472"/>
                  </a:lnTo>
                  <a:lnTo>
                    <a:pt x="72" y="410"/>
                  </a:lnTo>
                  <a:lnTo>
                    <a:pt x="72" y="389"/>
                  </a:lnTo>
                  <a:lnTo>
                    <a:pt x="72" y="347"/>
                  </a:lnTo>
                  <a:lnTo>
                    <a:pt x="70" y="289"/>
                  </a:lnTo>
                  <a:lnTo>
                    <a:pt x="69" y="252"/>
                  </a:lnTo>
                  <a:lnTo>
                    <a:pt x="68" y="234"/>
                  </a:lnTo>
                  <a:lnTo>
                    <a:pt x="67" y="216"/>
                  </a:lnTo>
                  <a:lnTo>
                    <a:pt x="66" y="200"/>
                  </a:lnTo>
                  <a:lnTo>
                    <a:pt x="66" y="182"/>
                  </a:lnTo>
                  <a:lnTo>
                    <a:pt x="65" y="166"/>
                  </a:lnTo>
                  <a:lnTo>
                    <a:pt x="63" y="136"/>
                  </a:lnTo>
                  <a:lnTo>
                    <a:pt x="61" y="122"/>
                  </a:lnTo>
                  <a:lnTo>
                    <a:pt x="59" y="95"/>
                  </a:lnTo>
                  <a:lnTo>
                    <a:pt x="58" y="83"/>
                  </a:lnTo>
                  <a:lnTo>
                    <a:pt x="56" y="72"/>
                  </a:lnTo>
                  <a:lnTo>
                    <a:pt x="55" y="63"/>
                  </a:lnTo>
                  <a:lnTo>
                    <a:pt x="54" y="53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49" y="28"/>
                  </a:lnTo>
                  <a:lnTo>
                    <a:pt x="48" y="21"/>
                  </a:lnTo>
                  <a:lnTo>
                    <a:pt x="46" y="16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41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8" y="3"/>
                  </a:lnTo>
                  <a:lnTo>
                    <a:pt x="26" y="7"/>
                  </a:lnTo>
                  <a:lnTo>
                    <a:pt x="24" y="11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9" y="28"/>
                  </a:lnTo>
                  <a:lnTo>
                    <a:pt x="18" y="36"/>
                  </a:lnTo>
                  <a:lnTo>
                    <a:pt x="17" y="44"/>
                  </a:lnTo>
                  <a:lnTo>
                    <a:pt x="15" y="53"/>
                  </a:lnTo>
                  <a:lnTo>
                    <a:pt x="14" y="63"/>
                  </a:lnTo>
                  <a:lnTo>
                    <a:pt x="12" y="73"/>
                  </a:lnTo>
                  <a:lnTo>
                    <a:pt x="11" y="84"/>
                  </a:lnTo>
                  <a:lnTo>
                    <a:pt x="9" y="96"/>
                  </a:lnTo>
                  <a:lnTo>
                    <a:pt x="8" y="110"/>
                  </a:lnTo>
                  <a:lnTo>
                    <a:pt x="8" y="123"/>
                  </a:lnTo>
                  <a:lnTo>
                    <a:pt x="6" y="137"/>
                  </a:lnTo>
                  <a:lnTo>
                    <a:pt x="5" y="167"/>
                  </a:lnTo>
                  <a:lnTo>
                    <a:pt x="4" y="184"/>
                  </a:lnTo>
                  <a:lnTo>
                    <a:pt x="3" y="200"/>
                  </a:lnTo>
                  <a:lnTo>
                    <a:pt x="3" y="216"/>
                  </a:lnTo>
                  <a:lnTo>
                    <a:pt x="1" y="252"/>
                  </a:lnTo>
                  <a:lnTo>
                    <a:pt x="0" y="290"/>
                  </a:lnTo>
                  <a:lnTo>
                    <a:pt x="0" y="309"/>
                  </a:lnTo>
                  <a:lnTo>
                    <a:pt x="0" y="329"/>
                  </a:lnTo>
                  <a:lnTo>
                    <a:pt x="0" y="452"/>
                  </a:lnTo>
                  <a:lnTo>
                    <a:pt x="1" y="492"/>
                  </a:lnTo>
                  <a:lnTo>
                    <a:pt x="1" y="512"/>
                  </a:lnTo>
                  <a:lnTo>
                    <a:pt x="2" y="550"/>
                  </a:lnTo>
                  <a:lnTo>
                    <a:pt x="3" y="569"/>
                  </a:lnTo>
                  <a:lnTo>
                    <a:pt x="4" y="587"/>
                  </a:lnTo>
                  <a:lnTo>
                    <a:pt x="4" y="604"/>
                  </a:lnTo>
                  <a:lnTo>
                    <a:pt x="6" y="621"/>
                  </a:lnTo>
                  <a:lnTo>
                    <a:pt x="6" y="637"/>
                  </a:lnTo>
                  <a:lnTo>
                    <a:pt x="6" y="653"/>
                  </a:lnTo>
                  <a:lnTo>
                    <a:pt x="9" y="684"/>
                  </a:lnTo>
                  <a:lnTo>
                    <a:pt x="10" y="698"/>
                  </a:lnTo>
                  <a:lnTo>
                    <a:pt x="12" y="725"/>
                  </a:lnTo>
                  <a:lnTo>
                    <a:pt x="14" y="737"/>
                  </a:lnTo>
                  <a:lnTo>
                    <a:pt x="15" y="748"/>
                  </a:lnTo>
                  <a:lnTo>
                    <a:pt x="17" y="757"/>
                  </a:lnTo>
                  <a:lnTo>
                    <a:pt x="18" y="767"/>
                  </a:lnTo>
                  <a:lnTo>
                    <a:pt x="19" y="776"/>
                  </a:lnTo>
                  <a:lnTo>
                    <a:pt x="20" y="784"/>
                  </a:lnTo>
                  <a:lnTo>
                    <a:pt x="22" y="793"/>
                  </a:lnTo>
                  <a:lnTo>
                    <a:pt x="24" y="799"/>
                  </a:lnTo>
                  <a:lnTo>
                    <a:pt x="26" y="804"/>
                  </a:lnTo>
                  <a:lnTo>
                    <a:pt x="28" y="809"/>
                  </a:lnTo>
                  <a:lnTo>
                    <a:pt x="30" y="814"/>
                  </a:lnTo>
                  <a:lnTo>
                    <a:pt x="32" y="817"/>
                  </a:lnTo>
                  <a:lnTo>
                    <a:pt x="34" y="819"/>
                  </a:lnTo>
                  <a:lnTo>
                    <a:pt x="37" y="820"/>
                  </a:lnTo>
                  <a:lnTo>
                    <a:pt x="39" y="820"/>
                  </a:lnTo>
                  <a:lnTo>
                    <a:pt x="37" y="812"/>
                  </a:lnTo>
                  <a:lnTo>
                    <a:pt x="39" y="812"/>
                  </a:lnTo>
                  <a:lnTo>
                    <a:pt x="38" y="811"/>
                  </a:lnTo>
                  <a:lnTo>
                    <a:pt x="36" y="809"/>
                  </a:lnTo>
                  <a:lnTo>
                    <a:pt x="35" y="806"/>
                  </a:lnTo>
                  <a:lnTo>
                    <a:pt x="33" y="802"/>
                  </a:lnTo>
                  <a:lnTo>
                    <a:pt x="32" y="796"/>
                  </a:lnTo>
                  <a:lnTo>
                    <a:pt x="30" y="790"/>
                  </a:lnTo>
                  <a:lnTo>
                    <a:pt x="29" y="783"/>
                  </a:lnTo>
                  <a:lnTo>
                    <a:pt x="28" y="775"/>
                  </a:lnTo>
                  <a:lnTo>
                    <a:pt x="26" y="766"/>
                  </a:lnTo>
                  <a:lnTo>
                    <a:pt x="25" y="756"/>
                  </a:lnTo>
                  <a:lnTo>
                    <a:pt x="23" y="747"/>
                  </a:lnTo>
                  <a:lnTo>
                    <a:pt x="22" y="735"/>
                  </a:lnTo>
                  <a:lnTo>
                    <a:pt x="20" y="723"/>
                  </a:lnTo>
                  <a:lnTo>
                    <a:pt x="18" y="697"/>
                  </a:lnTo>
                  <a:lnTo>
                    <a:pt x="17" y="683"/>
                  </a:lnTo>
                  <a:lnTo>
                    <a:pt x="15" y="653"/>
                  </a:lnTo>
                  <a:lnTo>
                    <a:pt x="14" y="637"/>
                  </a:lnTo>
                  <a:lnTo>
                    <a:pt x="13" y="621"/>
                  </a:lnTo>
                  <a:lnTo>
                    <a:pt x="12" y="604"/>
                  </a:lnTo>
                  <a:lnTo>
                    <a:pt x="11" y="587"/>
                  </a:lnTo>
                  <a:lnTo>
                    <a:pt x="11" y="569"/>
                  </a:lnTo>
                  <a:lnTo>
                    <a:pt x="9" y="550"/>
                  </a:lnTo>
                  <a:lnTo>
                    <a:pt x="8" y="512"/>
                  </a:lnTo>
                  <a:lnTo>
                    <a:pt x="8" y="492"/>
                  </a:lnTo>
                  <a:lnTo>
                    <a:pt x="7" y="452"/>
                  </a:lnTo>
                  <a:lnTo>
                    <a:pt x="7" y="329"/>
                  </a:lnTo>
                  <a:lnTo>
                    <a:pt x="8" y="309"/>
                  </a:lnTo>
                  <a:lnTo>
                    <a:pt x="8" y="290"/>
                  </a:lnTo>
                  <a:lnTo>
                    <a:pt x="9" y="252"/>
                  </a:lnTo>
                  <a:lnTo>
                    <a:pt x="10" y="216"/>
                  </a:lnTo>
                  <a:lnTo>
                    <a:pt x="11" y="200"/>
                  </a:lnTo>
                  <a:lnTo>
                    <a:pt x="12" y="184"/>
                  </a:lnTo>
                  <a:lnTo>
                    <a:pt x="12" y="167"/>
                  </a:lnTo>
                  <a:lnTo>
                    <a:pt x="15" y="138"/>
                  </a:lnTo>
                  <a:lnTo>
                    <a:pt x="16" y="123"/>
                  </a:lnTo>
                  <a:lnTo>
                    <a:pt x="17" y="110"/>
                  </a:lnTo>
                  <a:lnTo>
                    <a:pt x="18" y="97"/>
                  </a:lnTo>
                  <a:lnTo>
                    <a:pt x="19" y="85"/>
                  </a:lnTo>
                  <a:lnTo>
                    <a:pt x="20" y="74"/>
                  </a:lnTo>
                  <a:lnTo>
                    <a:pt x="21" y="64"/>
                  </a:lnTo>
                  <a:lnTo>
                    <a:pt x="22" y="54"/>
                  </a:lnTo>
                  <a:lnTo>
                    <a:pt x="24" y="45"/>
                  </a:lnTo>
                  <a:lnTo>
                    <a:pt x="25" y="37"/>
                  </a:lnTo>
                  <a:lnTo>
                    <a:pt x="27" y="30"/>
                  </a:lnTo>
                  <a:lnTo>
                    <a:pt x="29" y="24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2" y="11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8" y="14"/>
                  </a:lnTo>
                  <a:lnTo>
                    <a:pt x="39" y="18"/>
                  </a:lnTo>
                  <a:lnTo>
                    <a:pt x="41" y="24"/>
                  </a:lnTo>
                  <a:lnTo>
                    <a:pt x="42" y="30"/>
                  </a:lnTo>
                  <a:lnTo>
                    <a:pt x="43" y="37"/>
                  </a:lnTo>
                  <a:lnTo>
                    <a:pt x="44" y="45"/>
                  </a:lnTo>
                  <a:lnTo>
                    <a:pt x="46" y="54"/>
                  </a:lnTo>
                  <a:lnTo>
                    <a:pt x="47" y="64"/>
                  </a:lnTo>
                  <a:lnTo>
                    <a:pt x="49" y="73"/>
                  </a:lnTo>
                  <a:lnTo>
                    <a:pt x="50" y="85"/>
                  </a:lnTo>
                  <a:lnTo>
                    <a:pt x="52" y="97"/>
                  </a:lnTo>
                  <a:lnTo>
                    <a:pt x="54" y="123"/>
                  </a:lnTo>
                  <a:lnTo>
                    <a:pt x="54" y="137"/>
                  </a:lnTo>
                  <a:lnTo>
                    <a:pt x="57" y="167"/>
                  </a:lnTo>
                  <a:lnTo>
                    <a:pt x="58" y="184"/>
                  </a:lnTo>
                  <a:lnTo>
                    <a:pt x="59" y="200"/>
                  </a:lnTo>
                  <a:lnTo>
                    <a:pt x="60" y="216"/>
                  </a:lnTo>
                  <a:lnTo>
                    <a:pt x="61" y="234"/>
                  </a:lnTo>
                  <a:lnTo>
                    <a:pt x="61" y="252"/>
                  </a:lnTo>
                  <a:lnTo>
                    <a:pt x="63" y="289"/>
                  </a:lnTo>
                  <a:lnTo>
                    <a:pt x="64" y="347"/>
                  </a:lnTo>
                  <a:lnTo>
                    <a:pt x="64" y="389"/>
                  </a:lnTo>
                  <a:lnTo>
                    <a:pt x="65" y="410"/>
                  </a:lnTo>
                  <a:lnTo>
                    <a:pt x="65" y="472"/>
                  </a:lnTo>
                  <a:lnTo>
                    <a:pt x="64" y="491"/>
                  </a:lnTo>
                  <a:lnTo>
                    <a:pt x="64" y="511"/>
                  </a:lnTo>
                  <a:lnTo>
                    <a:pt x="63" y="550"/>
                  </a:lnTo>
                  <a:lnTo>
                    <a:pt x="63" y="568"/>
                  </a:lnTo>
                  <a:lnTo>
                    <a:pt x="62" y="586"/>
                  </a:lnTo>
                  <a:lnTo>
                    <a:pt x="61" y="620"/>
                  </a:lnTo>
                  <a:lnTo>
                    <a:pt x="60" y="636"/>
                  </a:lnTo>
                  <a:lnTo>
                    <a:pt x="59" y="652"/>
                  </a:lnTo>
                  <a:lnTo>
                    <a:pt x="58" y="668"/>
                  </a:lnTo>
                  <a:lnTo>
                    <a:pt x="57" y="683"/>
                  </a:lnTo>
                  <a:lnTo>
                    <a:pt x="55" y="710"/>
                  </a:lnTo>
                  <a:lnTo>
                    <a:pt x="54" y="723"/>
                  </a:lnTo>
                  <a:lnTo>
                    <a:pt x="53" y="735"/>
                  </a:lnTo>
                  <a:lnTo>
                    <a:pt x="52" y="746"/>
                  </a:lnTo>
                  <a:lnTo>
                    <a:pt x="50" y="756"/>
                  </a:lnTo>
                  <a:lnTo>
                    <a:pt x="49" y="766"/>
                  </a:lnTo>
                  <a:lnTo>
                    <a:pt x="48" y="775"/>
                  </a:lnTo>
                  <a:lnTo>
                    <a:pt x="46" y="783"/>
                  </a:lnTo>
                  <a:lnTo>
                    <a:pt x="45" y="790"/>
                  </a:lnTo>
                  <a:lnTo>
                    <a:pt x="43" y="796"/>
                  </a:lnTo>
                  <a:lnTo>
                    <a:pt x="42" y="802"/>
                  </a:lnTo>
                  <a:lnTo>
                    <a:pt x="41" y="806"/>
                  </a:lnTo>
                  <a:lnTo>
                    <a:pt x="40" y="809"/>
                  </a:lnTo>
                  <a:lnTo>
                    <a:pt x="38" y="812"/>
                  </a:lnTo>
                  <a:lnTo>
                    <a:pt x="37" y="812"/>
                  </a:lnTo>
                  <a:lnTo>
                    <a:pt x="39" y="8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70" name="Freeform 13"/>
            <p:cNvSpPr>
              <a:spLocks/>
            </p:cNvSpPr>
            <p:nvPr/>
          </p:nvSpPr>
          <p:spPr bwMode="auto">
            <a:xfrm>
              <a:off x="757238" y="3390900"/>
              <a:ext cx="41275" cy="53975"/>
            </a:xfrm>
            <a:custGeom>
              <a:avLst/>
              <a:gdLst>
                <a:gd name="T0" fmla="*/ 2147483647 w 26"/>
                <a:gd name="T1" fmla="*/ 2147483647 h 34"/>
                <a:gd name="T2" fmla="*/ 2147483647 w 26"/>
                <a:gd name="T3" fmla="*/ 2147483647 h 34"/>
                <a:gd name="T4" fmla="*/ 2147483647 w 26"/>
                <a:gd name="T5" fmla="*/ 2147483647 h 34"/>
                <a:gd name="T6" fmla="*/ 2147483647 w 26"/>
                <a:gd name="T7" fmla="*/ 2147483647 h 34"/>
                <a:gd name="T8" fmla="*/ 0 w 26"/>
                <a:gd name="T9" fmla="*/ 2147483647 h 34"/>
                <a:gd name="T10" fmla="*/ 0 w 26"/>
                <a:gd name="T11" fmla="*/ 2147483647 h 34"/>
                <a:gd name="T12" fmla="*/ 2147483647 w 26"/>
                <a:gd name="T13" fmla="*/ 2147483647 h 34"/>
                <a:gd name="T14" fmla="*/ 2147483647 w 26"/>
                <a:gd name="T15" fmla="*/ 2147483647 h 34"/>
                <a:gd name="T16" fmla="*/ 2147483647 w 26"/>
                <a:gd name="T17" fmla="*/ 0 h 34"/>
                <a:gd name="T18" fmla="*/ 2147483647 w 26"/>
                <a:gd name="T19" fmla="*/ 2147483647 h 34"/>
                <a:gd name="T20" fmla="*/ 2147483647 w 26"/>
                <a:gd name="T21" fmla="*/ 2147483647 h 34"/>
                <a:gd name="T22" fmla="*/ 2147483647 w 26"/>
                <a:gd name="T23" fmla="*/ 2147483647 h 34"/>
                <a:gd name="T24" fmla="*/ 2147483647 w 26"/>
                <a:gd name="T25" fmla="*/ 2147483647 h 34"/>
                <a:gd name="T26" fmla="*/ 2147483647 w 26"/>
                <a:gd name="T27" fmla="*/ 2147483647 h 34"/>
                <a:gd name="T28" fmla="*/ 2147483647 w 26"/>
                <a:gd name="T29" fmla="*/ 2147483647 h 34"/>
                <a:gd name="T30" fmla="*/ 2147483647 w 26"/>
                <a:gd name="T31" fmla="*/ 2147483647 h 34"/>
                <a:gd name="T32" fmla="*/ 2147483647 w 26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4"/>
                <a:gd name="T53" fmla="*/ 26 w 2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4">
                  <a:moveTo>
                    <a:pt x="13" y="33"/>
                  </a:moveTo>
                  <a:lnTo>
                    <a:pt x="7" y="31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5" y="16"/>
                  </a:lnTo>
                  <a:lnTo>
                    <a:pt x="24" y="22"/>
                  </a:lnTo>
                  <a:lnTo>
                    <a:pt x="22" y="28"/>
                  </a:lnTo>
                  <a:lnTo>
                    <a:pt x="18" y="31"/>
                  </a:lnTo>
                  <a:lnTo>
                    <a:pt x="13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71" name="Freeform 14"/>
            <p:cNvSpPr>
              <a:spLocks/>
            </p:cNvSpPr>
            <p:nvPr/>
          </p:nvSpPr>
          <p:spPr bwMode="auto">
            <a:xfrm>
              <a:off x="777875" y="3459163"/>
              <a:ext cx="42863" cy="5397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2147483647 w 27"/>
                <a:gd name="T5" fmla="*/ 2147483647 h 34"/>
                <a:gd name="T6" fmla="*/ 2147483647 w 27"/>
                <a:gd name="T7" fmla="*/ 2147483647 h 34"/>
                <a:gd name="T8" fmla="*/ 0 w 27"/>
                <a:gd name="T9" fmla="*/ 2147483647 h 34"/>
                <a:gd name="T10" fmla="*/ 2147483647 w 27"/>
                <a:gd name="T11" fmla="*/ 2147483647 h 34"/>
                <a:gd name="T12" fmla="*/ 2147483647 w 27"/>
                <a:gd name="T13" fmla="*/ 2147483647 h 34"/>
                <a:gd name="T14" fmla="*/ 2147483647 w 27"/>
                <a:gd name="T15" fmla="*/ 2147483647 h 34"/>
                <a:gd name="T16" fmla="*/ 2147483647 w 27"/>
                <a:gd name="T17" fmla="*/ 0 h 34"/>
                <a:gd name="T18" fmla="*/ 2147483647 w 27"/>
                <a:gd name="T19" fmla="*/ 2147483647 h 34"/>
                <a:gd name="T20" fmla="*/ 2147483647 w 27"/>
                <a:gd name="T21" fmla="*/ 2147483647 h 34"/>
                <a:gd name="T22" fmla="*/ 2147483647 w 27"/>
                <a:gd name="T23" fmla="*/ 2147483647 h 34"/>
                <a:gd name="T24" fmla="*/ 2147483647 w 27"/>
                <a:gd name="T25" fmla="*/ 2147483647 h 34"/>
                <a:gd name="T26" fmla="*/ 2147483647 w 27"/>
                <a:gd name="T27" fmla="*/ 2147483647 h 34"/>
                <a:gd name="T28" fmla="*/ 2147483647 w 27"/>
                <a:gd name="T29" fmla="*/ 2147483647 h 34"/>
                <a:gd name="T30" fmla="*/ 2147483647 w 27"/>
                <a:gd name="T31" fmla="*/ 2147483647 h 34"/>
                <a:gd name="T32" fmla="*/ 2147483647 w 27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4"/>
                <a:gd name="T53" fmla="*/ 27 w 2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4">
                  <a:moveTo>
                    <a:pt x="13" y="33"/>
                  </a:moveTo>
                  <a:lnTo>
                    <a:pt x="8" y="32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3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6" y="17"/>
                  </a:lnTo>
                  <a:lnTo>
                    <a:pt x="25" y="23"/>
                  </a:lnTo>
                  <a:lnTo>
                    <a:pt x="22" y="29"/>
                  </a:lnTo>
                  <a:lnTo>
                    <a:pt x="18" y="32"/>
                  </a:lnTo>
                  <a:lnTo>
                    <a:pt x="13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72" name="Freeform 15"/>
            <p:cNvSpPr>
              <a:spLocks/>
            </p:cNvSpPr>
            <p:nvPr/>
          </p:nvSpPr>
          <p:spPr bwMode="auto">
            <a:xfrm>
              <a:off x="776288" y="3330575"/>
              <a:ext cx="44450" cy="55563"/>
            </a:xfrm>
            <a:custGeom>
              <a:avLst/>
              <a:gdLst>
                <a:gd name="T0" fmla="*/ 2147483647 w 28"/>
                <a:gd name="T1" fmla="*/ 2147483647 h 35"/>
                <a:gd name="T2" fmla="*/ 2147483647 w 28"/>
                <a:gd name="T3" fmla="*/ 2147483647 h 35"/>
                <a:gd name="T4" fmla="*/ 2147483647 w 28"/>
                <a:gd name="T5" fmla="*/ 2147483647 h 35"/>
                <a:gd name="T6" fmla="*/ 2147483647 w 28"/>
                <a:gd name="T7" fmla="*/ 2147483647 h 35"/>
                <a:gd name="T8" fmla="*/ 0 w 28"/>
                <a:gd name="T9" fmla="*/ 2147483647 h 35"/>
                <a:gd name="T10" fmla="*/ 2147483647 w 28"/>
                <a:gd name="T11" fmla="*/ 2147483647 h 35"/>
                <a:gd name="T12" fmla="*/ 2147483647 w 28"/>
                <a:gd name="T13" fmla="*/ 2147483647 h 35"/>
                <a:gd name="T14" fmla="*/ 2147483647 w 28"/>
                <a:gd name="T15" fmla="*/ 2147483647 h 35"/>
                <a:gd name="T16" fmla="*/ 2147483647 w 28"/>
                <a:gd name="T17" fmla="*/ 0 h 35"/>
                <a:gd name="T18" fmla="*/ 2147483647 w 28"/>
                <a:gd name="T19" fmla="*/ 2147483647 h 35"/>
                <a:gd name="T20" fmla="*/ 2147483647 w 28"/>
                <a:gd name="T21" fmla="*/ 2147483647 h 35"/>
                <a:gd name="T22" fmla="*/ 2147483647 w 28"/>
                <a:gd name="T23" fmla="*/ 2147483647 h 35"/>
                <a:gd name="T24" fmla="*/ 2147483647 w 28"/>
                <a:gd name="T25" fmla="*/ 2147483647 h 35"/>
                <a:gd name="T26" fmla="*/ 2147483647 w 28"/>
                <a:gd name="T27" fmla="*/ 2147483647 h 35"/>
                <a:gd name="T28" fmla="*/ 2147483647 w 28"/>
                <a:gd name="T29" fmla="*/ 2147483647 h 35"/>
                <a:gd name="T30" fmla="*/ 2147483647 w 28"/>
                <a:gd name="T31" fmla="*/ 2147483647 h 35"/>
                <a:gd name="T32" fmla="*/ 2147483647 w 28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5"/>
                <a:gd name="T53" fmla="*/ 28 w 2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5">
                  <a:moveTo>
                    <a:pt x="13" y="34"/>
                  </a:moveTo>
                  <a:lnTo>
                    <a:pt x="9" y="33"/>
                  </a:lnTo>
                  <a:lnTo>
                    <a:pt x="4" y="29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5" y="11"/>
                  </a:lnTo>
                  <a:lnTo>
                    <a:pt x="27" y="17"/>
                  </a:lnTo>
                  <a:lnTo>
                    <a:pt x="25" y="24"/>
                  </a:lnTo>
                  <a:lnTo>
                    <a:pt x="23" y="29"/>
                  </a:lnTo>
                  <a:lnTo>
                    <a:pt x="19" y="33"/>
                  </a:lnTo>
                  <a:lnTo>
                    <a:pt x="13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73" name="Freeform 16"/>
            <p:cNvSpPr>
              <a:spLocks/>
            </p:cNvSpPr>
            <p:nvPr/>
          </p:nvSpPr>
          <p:spPr bwMode="auto">
            <a:xfrm>
              <a:off x="804863" y="3389313"/>
              <a:ext cx="30163" cy="55563"/>
            </a:xfrm>
            <a:custGeom>
              <a:avLst/>
              <a:gdLst>
                <a:gd name="T0" fmla="*/ 2147483647 w 19"/>
                <a:gd name="T1" fmla="*/ 2147483647 h 35"/>
                <a:gd name="T2" fmla="*/ 2147483647 w 19"/>
                <a:gd name="T3" fmla="*/ 2147483647 h 35"/>
                <a:gd name="T4" fmla="*/ 2147483647 w 19"/>
                <a:gd name="T5" fmla="*/ 2147483647 h 35"/>
                <a:gd name="T6" fmla="*/ 2147483647 w 19"/>
                <a:gd name="T7" fmla="*/ 2147483647 h 35"/>
                <a:gd name="T8" fmla="*/ 0 w 19"/>
                <a:gd name="T9" fmla="*/ 2147483647 h 35"/>
                <a:gd name="T10" fmla="*/ 2147483647 w 19"/>
                <a:gd name="T11" fmla="*/ 2147483647 h 35"/>
                <a:gd name="T12" fmla="*/ 2147483647 w 19"/>
                <a:gd name="T13" fmla="*/ 2147483647 h 35"/>
                <a:gd name="T14" fmla="*/ 2147483647 w 19"/>
                <a:gd name="T15" fmla="*/ 2147483647 h 35"/>
                <a:gd name="T16" fmla="*/ 2147483647 w 19"/>
                <a:gd name="T17" fmla="*/ 0 h 35"/>
                <a:gd name="T18" fmla="*/ 2147483647 w 19"/>
                <a:gd name="T19" fmla="*/ 2147483647 h 35"/>
                <a:gd name="T20" fmla="*/ 2147483647 w 19"/>
                <a:gd name="T21" fmla="*/ 2147483647 h 35"/>
                <a:gd name="T22" fmla="*/ 2147483647 w 19"/>
                <a:gd name="T23" fmla="*/ 2147483647 h 35"/>
                <a:gd name="T24" fmla="*/ 2147483647 w 19"/>
                <a:gd name="T25" fmla="*/ 2147483647 h 35"/>
                <a:gd name="T26" fmla="*/ 2147483647 w 19"/>
                <a:gd name="T27" fmla="*/ 2147483647 h 35"/>
                <a:gd name="T28" fmla="*/ 2147483647 w 19"/>
                <a:gd name="T29" fmla="*/ 2147483647 h 35"/>
                <a:gd name="T30" fmla="*/ 2147483647 w 19"/>
                <a:gd name="T31" fmla="*/ 2147483647 h 35"/>
                <a:gd name="T32" fmla="*/ 2147483647 w 19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5"/>
                <a:gd name="T53" fmla="*/ 19 w 1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5">
                  <a:moveTo>
                    <a:pt x="9" y="34"/>
                  </a:moveTo>
                  <a:lnTo>
                    <a:pt x="5" y="32"/>
                  </a:lnTo>
                  <a:lnTo>
                    <a:pt x="3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3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5"/>
                  </a:lnTo>
                  <a:lnTo>
                    <a:pt x="17" y="10"/>
                  </a:lnTo>
                  <a:lnTo>
                    <a:pt x="18" y="17"/>
                  </a:lnTo>
                  <a:lnTo>
                    <a:pt x="17" y="23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9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74" name="Freeform 17"/>
            <p:cNvSpPr>
              <a:spLocks/>
            </p:cNvSpPr>
            <p:nvPr/>
          </p:nvSpPr>
          <p:spPr bwMode="auto">
            <a:xfrm>
              <a:off x="665163" y="2919413"/>
              <a:ext cx="166688" cy="1025525"/>
            </a:xfrm>
            <a:custGeom>
              <a:avLst/>
              <a:gdLst>
                <a:gd name="T0" fmla="*/ 2147483647 w 105"/>
                <a:gd name="T1" fmla="*/ 2147483647 h 646"/>
                <a:gd name="T2" fmla="*/ 2147483647 w 105"/>
                <a:gd name="T3" fmla="*/ 2147483647 h 646"/>
                <a:gd name="T4" fmla="*/ 2147483647 w 105"/>
                <a:gd name="T5" fmla="*/ 2147483647 h 646"/>
                <a:gd name="T6" fmla="*/ 2147483647 w 105"/>
                <a:gd name="T7" fmla="*/ 2147483647 h 646"/>
                <a:gd name="T8" fmla="*/ 2147483647 w 105"/>
                <a:gd name="T9" fmla="*/ 2147483647 h 646"/>
                <a:gd name="T10" fmla="*/ 2147483647 w 105"/>
                <a:gd name="T11" fmla="*/ 2147483647 h 646"/>
                <a:gd name="T12" fmla="*/ 2147483647 w 105"/>
                <a:gd name="T13" fmla="*/ 2147483647 h 646"/>
                <a:gd name="T14" fmla="*/ 2147483647 w 105"/>
                <a:gd name="T15" fmla="*/ 2147483647 h 646"/>
                <a:gd name="T16" fmla="*/ 2147483647 w 105"/>
                <a:gd name="T17" fmla="*/ 2147483647 h 646"/>
                <a:gd name="T18" fmla="*/ 2147483647 w 105"/>
                <a:gd name="T19" fmla="*/ 2147483647 h 646"/>
                <a:gd name="T20" fmla="*/ 2147483647 w 105"/>
                <a:gd name="T21" fmla="*/ 2147483647 h 646"/>
                <a:gd name="T22" fmla="*/ 2147483647 w 105"/>
                <a:gd name="T23" fmla="*/ 2147483647 h 646"/>
                <a:gd name="T24" fmla="*/ 2147483647 w 105"/>
                <a:gd name="T25" fmla="*/ 2147483647 h 646"/>
                <a:gd name="T26" fmla="*/ 2147483647 w 105"/>
                <a:gd name="T27" fmla="*/ 2147483647 h 646"/>
                <a:gd name="T28" fmla="*/ 2147483647 w 105"/>
                <a:gd name="T29" fmla="*/ 2147483647 h 646"/>
                <a:gd name="T30" fmla="*/ 2147483647 w 105"/>
                <a:gd name="T31" fmla="*/ 2147483647 h 646"/>
                <a:gd name="T32" fmla="*/ 2147483647 w 105"/>
                <a:gd name="T33" fmla="*/ 2147483647 h 646"/>
                <a:gd name="T34" fmla="*/ 2147483647 w 105"/>
                <a:gd name="T35" fmla="*/ 2147483647 h 646"/>
                <a:gd name="T36" fmla="*/ 2147483647 w 105"/>
                <a:gd name="T37" fmla="*/ 2147483647 h 646"/>
                <a:gd name="T38" fmla="*/ 2147483647 w 105"/>
                <a:gd name="T39" fmla="*/ 2147483647 h 646"/>
                <a:gd name="T40" fmla="*/ 2147483647 w 105"/>
                <a:gd name="T41" fmla="*/ 2147483647 h 646"/>
                <a:gd name="T42" fmla="*/ 2147483647 w 105"/>
                <a:gd name="T43" fmla="*/ 2147483647 h 646"/>
                <a:gd name="T44" fmla="*/ 2147483647 w 105"/>
                <a:gd name="T45" fmla="*/ 2147483647 h 646"/>
                <a:gd name="T46" fmla="*/ 2147483647 w 105"/>
                <a:gd name="T47" fmla="*/ 2147483647 h 646"/>
                <a:gd name="T48" fmla="*/ 2147483647 w 105"/>
                <a:gd name="T49" fmla="*/ 2147483647 h 646"/>
                <a:gd name="T50" fmla="*/ 2147483647 w 105"/>
                <a:gd name="T51" fmla="*/ 2147483647 h 646"/>
                <a:gd name="T52" fmla="*/ 0 w 105"/>
                <a:gd name="T53" fmla="*/ 2147483647 h 646"/>
                <a:gd name="T54" fmla="*/ 2147483647 w 105"/>
                <a:gd name="T55" fmla="*/ 2147483647 h 646"/>
                <a:gd name="T56" fmla="*/ 2147483647 w 105"/>
                <a:gd name="T57" fmla="*/ 2147483647 h 646"/>
                <a:gd name="T58" fmla="*/ 2147483647 w 105"/>
                <a:gd name="T59" fmla="*/ 2147483647 h 646"/>
                <a:gd name="T60" fmla="*/ 2147483647 w 105"/>
                <a:gd name="T61" fmla="*/ 2147483647 h 646"/>
                <a:gd name="T62" fmla="*/ 2147483647 w 105"/>
                <a:gd name="T63" fmla="*/ 2147483647 h 646"/>
                <a:gd name="T64" fmla="*/ 2147483647 w 105"/>
                <a:gd name="T65" fmla="*/ 2147483647 h 646"/>
                <a:gd name="T66" fmla="*/ 2147483647 w 105"/>
                <a:gd name="T67" fmla="*/ 2147483647 h 646"/>
                <a:gd name="T68" fmla="*/ 2147483647 w 105"/>
                <a:gd name="T69" fmla="*/ 2147483647 h 646"/>
                <a:gd name="T70" fmla="*/ 2147483647 w 105"/>
                <a:gd name="T71" fmla="*/ 2147483647 h 646"/>
                <a:gd name="T72" fmla="*/ 2147483647 w 105"/>
                <a:gd name="T73" fmla="*/ 2147483647 h 646"/>
                <a:gd name="T74" fmla="*/ 2147483647 w 105"/>
                <a:gd name="T75" fmla="*/ 2147483647 h 646"/>
                <a:gd name="T76" fmla="*/ 2147483647 w 105"/>
                <a:gd name="T77" fmla="*/ 2147483647 h 646"/>
                <a:gd name="T78" fmla="*/ 2147483647 w 105"/>
                <a:gd name="T79" fmla="*/ 2147483647 h 646"/>
                <a:gd name="T80" fmla="*/ 2147483647 w 105"/>
                <a:gd name="T81" fmla="*/ 2147483647 h 646"/>
                <a:gd name="T82" fmla="*/ 2147483647 w 105"/>
                <a:gd name="T83" fmla="*/ 2147483647 h 646"/>
                <a:gd name="T84" fmla="*/ 2147483647 w 105"/>
                <a:gd name="T85" fmla="*/ 2147483647 h 646"/>
                <a:gd name="T86" fmla="*/ 2147483647 w 105"/>
                <a:gd name="T87" fmla="*/ 2147483647 h 646"/>
                <a:gd name="T88" fmla="*/ 2147483647 w 105"/>
                <a:gd name="T89" fmla="*/ 2147483647 h 646"/>
                <a:gd name="T90" fmla="*/ 2147483647 w 105"/>
                <a:gd name="T91" fmla="*/ 2147483647 h 646"/>
                <a:gd name="T92" fmla="*/ 2147483647 w 105"/>
                <a:gd name="T93" fmla="*/ 2147483647 h 646"/>
                <a:gd name="T94" fmla="*/ 2147483647 w 105"/>
                <a:gd name="T95" fmla="*/ 2147483647 h 646"/>
                <a:gd name="T96" fmla="*/ 2147483647 w 105"/>
                <a:gd name="T97" fmla="*/ 2147483647 h 646"/>
                <a:gd name="T98" fmla="*/ 2147483647 w 105"/>
                <a:gd name="T99" fmla="*/ 2147483647 h 646"/>
                <a:gd name="T100" fmla="*/ 2147483647 w 105"/>
                <a:gd name="T101" fmla="*/ 2147483647 h 646"/>
                <a:gd name="T102" fmla="*/ 2147483647 w 105"/>
                <a:gd name="T103" fmla="*/ 2147483647 h 646"/>
                <a:gd name="T104" fmla="*/ 2147483647 w 105"/>
                <a:gd name="T105" fmla="*/ 2147483647 h 6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5"/>
                <a:gd name="T160" fmla="*/ 0 h 646"/>
                <a:gd name="T161" fmla="*/ 105 w 105"/>
                <a:gd name="T162" fmla="*/ 646 h 6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5" h="646">
                  <a:moveTo>
                    <a:pt x="9" y="645"/>
                  </a:moveTo>
                  <a:lnTo>
                    <a:pt x="15" y="634"/>
                  </a:lnTo>
                  <a:lnTo>
                    <a:pt x="21" y="623"/>
                  </a:lnTo>
                  <a:lnTo>
                    <a:pt x="36" y="591"/>
                  </a:lnTo>
                  <a:lnTo>
                    <a:pt x="42" y="581"/>
                  </a:lnTo>
                  <a:lnTo>
                    <a:pt x="50" y="559"/>
                  </a:lnTo>
                  <a:lnTo>
                    <a:pt x="55" y="549"/>
                  </a:lnTo>
                  <a:lnTo>
                    <a:pt x="59" y="538"/>
                  </a:lnTo>
                  <a:lnTo>
                    <a:pt x="63" y="528"/>
                  </a:lnTo>
                  <a:lnTo>
                    <a:pt x="67" y="517"/>
                  </a:lnTo>
                  <a:lnTo>
                    <a:pt x="71" y="507"/>
                  </a:lnTo>
                  <a:lnTo>
                    <a:pt x="75" y="496"/>
                  </a:lnTo>
                  <a:lnTo>
                    <a:pt x="78" y="486"/>
                  </a:lnTo>
                  <a:lnTo>
                    <a:pt x="80" y="476"/>
                  </a:lnTo>
                  <a:lnTo>
                    <a:pt x="83" y="466"/>
                  </a:lnTo>
                  <a:lnTo>
                    <a:pt x="86" y="455"/>
                  </a:lnTo>
                  <a:lnTo>
                    <a:pt x="89" y="445"/>
                  </a:lnTo>
                  <a:lnTo>
                    <a:pt x="91" y="434"/>
                  </a:lnTo>
                  <a:lnTo>
                    <a:pt x="93" y="424"/>
                  </a:lnTo>
                  <a:lnTo>
                    <a:pt x="95" y="414"/>
                  </a:lnTo>
                  <a:lnTo>
                    <a:pt x="96" y="404"/>
                  </a:lnTo>
                  <a:lnTo>
                    <a:pt x="97" y="393"/>
                  </a:lnTo>
                  <a:lnTo>
                    <a:pt x="99" y="383"/>
                  </a:lnTo>
                  <a:lnTo>
                    <a:pt x="101" y="364"/>
                  </a:lnTo>
                  <a:lnTo>
                    <a:pt x="104" y="322"/>
                  </a:lnTo>
                  <a:lnTo>
                    <a:pt x="104" y="312"/>
                  </a:lnTo>
                  <a:lnTo>
                    <a:pt x="103" y="302"/>
                  </a:lnTo>
                  <a:lnTo>
                    <a:pt x="103" y="292"/>
                  </a:lnTo>
                  <a:lnTo>
                    <a:pt x="103" y="281"/>
                  </a:lnTo>
                  <a:lnTo>
                    <a:pt x="101" y="271"/>
                  </a:lnTo>
                  <a:lnTo>
                    <a:pt x="101" y="261"/>
                  </a:lnTo>
                  <a:lnTo>
                    <a:pt x="100" y="252"/>
                  </a:lnTo>
                  <a:lnTo>
                    <a:pt x="98" y="242"/>
                  </a:lnTo>
                  <a:lnTo>
                    <a:pt x="97" y="231"/>
                  </a:lnTo>
                  <a:lnTo>
                    <a:pt x="95" y="222"/>
                  </a:lnTo>
                  <a:lnTo>
                    <a:pt x="94" y="212"/>
                  </a:lnTo>
                  <a:lnTo>
                    <a:pt x="92" y="201"/>
                  </a:lnTo>
                  <a:lnTo>
                    <a:pt x="89" y="191"/>
                  </a:lnTo>
                  <a:lnTo>
                    <a:pt x="84" y="172"/>
                  </a:lnTo>
                  <a:lnTo>
                    <a:pt x="81" y="162"/>
                  </a:lnTo>
                  <a:lnTo>
                    <a:pt x="78" y="153"/>
                  </a:lnTo>
                  <a:lnTo>
                    <a:pt x="76" y="144"/>
                  </a:lnTo>
                  <a:lnTo>
                    <a:pt x="69" y="124"/>
                  </a:lnTo>
                  <a:lnTo>
                    <a:pt x="64" y="114"/>
                  </a:lnTo>
                  <a:lnTo>
                    <a:pt x="61" y="104"/>
                  </a:lnTo>
                  <a:lnTo>
                    <a:pt x="58" y="95"/>
                  </a:lnTo>
                  <a:lnTo>
                    <a:pt x="53" y="85"/>
                  </a:lnTo>
                  <a:lnTo>
                    <a:pt x="49" y="76"/>
                  </a:lnTo>
                  <a:lnTo>
                    <a:pt x="44" y="66"/>
                  </a:lnTo>
                  <a:lnTo>
                    <a:pt x="24" y="28"/>
                  </a:lnTo>
                  <a:lnTo>
                    <a:pt x="18" y="18"/>
                  </a:lnTo>
                  <a:lnTo>
                    <a:pt x="12" y="9"/>
                  </a:lnTo>
                  <a:lnTo>
                    <a:pt x="7" y="0"/>
                  </a:lnTo>
                  <a:lnTo>
                    <a:pt x="0" y="5"/>
                  </a:lnTo>
                  <a:lnTo>
                    <a:pt x="6" y="14"/>
                  </a:lnTo>
                  <a:lnTo>
                    <a:pt x="11" y="23"/>
                  </a:lnTo>
                  <a:lnTo>
                    <a:pt x="17" y="33"/>
                  </a:lnTo>
                  <a:lnTo>
                    <a:pt x="38" y="70"/>
                  </a:lnTo>
                  <a:lnTo>
                    <a:pt x="42" y="79"/>
                  </a:lnTo>
                  <a:lnTo>
                    <a:pt x="46" y="89"/>
                  </a:lnTo>
                  <a:lnTo>
                    <a:pt x="50" y="98"/>
                  </a:lnTo>
                  <a:lnTo>
                    <a:pt x="55" y="108"/>
                  </a:lnTo>
                  <a:lnTo>
                    <a:pt x="58" y="118"/>
                  </a:lnTo>
                  <a:lnTo>
                    <a:pt x="61" y="127"/>
                  </a:lnTo>
                  <a:lnTo>
                    <a:pt x="68" y="146"/>
                  </a:lnTo>
                  <a:lnTo>
                    <a:pt x="71" y="156"/>
                  </a:lnTo>
                  <a:lnTo>
                    <a:pt x="74" y="165"/>
                  </a:lnTo>
                  <a:lnTo>
                    <a:pt x="77" y="174"/>
                  </a:lnTo>
                  <a:lnTo>
                    <a:pt x="81" y="194"/>
                  </a:lnTo>
                  <a:lnTo>
                    <a:pt x="83" y="204"/>
                  </a:lnTo>
                  <a:lnTo>
                    <a:pt x="86" y="213"/>
                  </a:lnTo>
                  <a:lnTo>
                    <a:pt x="87" y="223"/>
                  </a:lnTo>
                  <a:lnTo>
                    <a:pt x="89" y="233"/>
                  </a:lnTo>
                  <a:lnTo>
                    <a:pt x="90" y="243"/>
                  </a:lnTo>
                  <a:lnTo>
                    <a:pt x="92" y="253"/>
                  </a:lnTo>
                  <a:lnTo>
                    <a:pt x="93" y="263"/>
                  </a:lnTo>
                  <a:lnTo>
                    <a:pt x="94" y="272"/>
                  </a:lnTo>
                  <a:lnTo>
                    <a:pt x="95" y="282"/>
                  </a:lnTo>
                  <a:lnTo>
                    <a:pt x="95" y="292"/>
                  </a:lnTo>
                  <a:lnTo>
                    <a:pt x="95" y="302"/>
                  </a:lnTo>
                  <a:lnTo>
                    <a:pt x="95" y="312"/>
                  </a:lnTo>
                  <a:lnTo>
                    <a:pt x="95" y="322"/>
                  </a:lnTo>
                  <a:lnTo>
                    <a:pt x="94" y="363"/>
                  </a:lnTo>
                  <a:lnTo>
                    <a:pt x="92" y="382"/>
                  </a:lnTo>
                  <a:lnTo>
                    <a:pt x="90" y="392"/>
                  </a:lnTo>
                  <a:lnTo>
                    <a:pt x="89" y="402"/>
                  </a:lnTo>
                  <a:lnTo>
                    <a:pt x="87" y="413"/>
                  </a:lnTo>
                  <a:lnTo>
                    <a:pt x="84" y="423"/>
                  </a:lnTo>
                  <a:lnTo>
                    <a:pt x="83" y="433"/>
                  </a:lnTo>
                  <a:lnTo>
                    <a:pt x="80" y="443"/>
                  </a:lnTo>
                  <a:lnTo>
                    <a:pt x="78" y="453"/>
                  </a:lnTo>
                  <a:lnTo>
                    <a:pt x="75" y="464"/>
                  </a:lnTo>
                  <a:lnTo>
                    <a:pt x="73" y="474"/>
                  </a:lnTo>
                  <a:lnTo>
                    <a:pt x="69" y="484"/>
                  </a:lnTo>
                  <a:lnTo>
                    <a:pt x="66" y="493"/>
                  </a:lnTo>
                  <a:lnTo>
                    <a:pt x="63" y="504"/>
                  </a:lnTo>
                  <a:lnTo>
                    <a:pt x="59" y="514"/>
                  </a:lnTo>
                  <a:lnTo>
                    <a:pt x="56" y="525"/>
                  </a:lnTo>
                  <a:lnTo>
                    <a:pt x="52" y="535"/>
                  </a:lnTo>
                  <a:lnTo>
                    <a:pt x="48" y="546"/>
                  </a:lnTo>
                  <a:lnTo>
                    <a:pt x="43" y="556"/>
                  </a:lnTo>
                  <a:lnTo>
                    <a:pt x="35" y="578"/>
                  </a:lnTo>
                  <a:lnTo>
                    <a:pt x="29" y="588"/>
                  </a:lnTo>
                  <a:lnTo>
                    <a:pt x="14" y="619"/>
                  </a:lnTo>
                  <a:lnTo>
                    <a:pt x="9" y="631"/>
                  </a:lnTo>
                  <a:lnTo>
                    <a:pt x="3" y="641"/>
                  </a:lnTo>
                  <a:lnTo>
                    <a:pt x="9" y="6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75" name="Freeform 18"/>
            <p:cNvSpPr>
              <a:spLocks/>
            </p:cNvSpPr>
            <p:nvPr/>
          </p:nvSpPr>
          <p:spPr bwMode="auto">
            <a:xfrm>
              <a:off x="612775" y="2922588"/>
              <a:ext cx="93663" cy="1023938"/>
            </a:xfrm>
            <a:custGeom>
              <a:avLst/>
              <a:gdLst>
                <a:gd name="T0" fmla="*/ 2147483647 w 59"/>
                <a:gd name="T1" fmla="*/ 2147483647 h 645"/>
                <a:gd name="T2" fmla="*/ 2147483647 w 59"/>
                <a:gd name="T3" fmla="*/ 2147483647 h 645"/>
                <a:gd name="T4" fmla="*/ 2147483647 w 59"/>
                <a:gd name="T5" fmla="*/ 2147483647 h 645"/>
                <a:gd name="T6" fmla="*/ 2147483647 w 59"/>
                <a:gd name="T7" fmla="*/ 2147483647 h 645"/>
                <a:gd name="T8" fmla="*/ 2147483647 w 59"/>
                <a:gd name="T9" fmla="*/ 2147483647 h 645"/>
                <a:gd name="T10" fmla="*/ 2147483647 w 59"/>
                <a:gd name="T11" fmla="*/ 2147483647 h 645"/>
                <a:gd name="T12" fmla="*/ 2147483647 w 59"/>
                <a:gd name="T13" fmla="*/ 2147483647 h 645"/>
                <a:gd name="T14" fmla="*/ 2147483647 w 59"/>
                <a:gd name="T15" fmla="*/ 2147483647 h 645"/>
                <a:gd name="T16" fmla="*/ 2147483647 w 59"/>
                <a:gd name="T17" fmla="*/ 2147483647 h 645"/>
                <a:gd name="T18" fmla="*/ 2147483647 w 59"/>
                <a:gd name="T19" fmla="*/ 2147483647 h 645"/>
                <a:gd name="T20" fmla="*/ 2147483647 w 59"/>
                <a:gd name="T21" fmla="*/ 2147483647 h 645"/>
                <a:gd name="T22" fmla="*/ 2147483647 w 59"/>
                <a:gd name="T23" fmla="*/ 2147483647 h 645"/>
                <a:gd name="T24" fmla="*/ 2147483647 w 59"/>
                <a:gd name="T25" fmla="*/ 2147483647 h 645"/>
                <a:gd name="T26" fmla="*/ 2147483647 w 59"/>
                <a:gd name="T27" fmla="*/ 2147483647 h 645"/>
                <a:gd name="T28" fmla="*/ 2147483647 w 59"/>
                <a:gd name="T29" fmla="*/ 2147483647 h 645"/>
                <a:gd name="T30" fmla="*/ 2147483647 w 59"/>
                <a:gd name="T31" fmla="*/ 2147483647 h 645"/>
                <a:gd name="T32" fmla="*/ 2147483647 w 59"/>
                <a:gd name="T33" fmla="*/ 2147483647 h 645"/>
                <a:gd name="T34" fmla="*/ 2147483647 w 59"/>
                <a:gd name="T35" fmla="*/ 2147483647 h 645"/>
                <a:gd name="T36" fmla="*/ 2147483647 w 59"/>
                <a:gd name="T37" fmla="*/ 2147483647 h 645"/>
                <a:gd name="T38" fmla="*/ 2147483647 w 59"/>
                <a:gd name="T39" fmla="*/ 2147483647 h 645"/>
                <a:gd name="T40" fmla="*/ 2147483647 w 59"/>
                <a:gd name="T41" fmla="*/ 2147483647 h 645"/>
                <a:gd name="T42" fmla="*/ 2147483647 w 59"/>
                <a:gd name="T43" fmla="*/ 2147483647 h 645"/>
                <a:gd name="T44" fmla="*/ 2147483647 w 59"/>
                <a:gd name="T45" fmla="*/ 2147483647 h 645"/>
                <a:gd name="T46" fmla="*/ 0 w 59"/>
                <a:gd name="T47" fmla="*/ 2147483647 h 645"/>
                <a:gd name="T48" fmla="*/ 2147483647 w 59"/>
                <a:gd name="T49" fmla="*/ 2147483647 h 645"/>
                <a:gd name="T50" fmla="*/ 2147483647 w 59"/>
                <a:gd name="T51" fmla="*/ 2147483647 h 645"/>
                <a:gd name="T52" fmla="*/ 2147483647 w 59"/>
                <a:gd name="T53" fmla="*/ 2147483647 h 645"/>
                <a:gd name="T54" fmla="*/ 2147483647 w 59"/>
                <a:gd name="T55" fmla="*/ 2147483647 h 645"/>
                <a:gd name="T56" fmla="*/ 2147483647 w 59"/>
                <a:gd name="T57" fmla="*/ 2147483647 h 645"/>
                <a:gd name="T58" fmla="*/ 2147483647 w 59"/>
                <a:gd name="T59" fmla="*/ 2147483647 h 645"/>
                <a:gd name="T60" fmla="*/ 2147483647 w 59"/>
                <a:gd name="T61" fmla="*/ 2147483647 h 645"/>
                <a:gd name="T62" fmla="*/ 2147483647 w 59"/>
                <a:gd name="T63" fmla="*/ 2147483647 h 6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645"/>
                <a:gd name="T98" fmla="*/ 59 w 59"/>
                <a:gd name="T99" fmla="*/ 645 h 6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645">
                  <a:moveTo>
                    <a:pt x="30" y="644"/>
                  </a:moveTo>
                  <a:lnTo>
                    <a:pt x="34" y="642"/>
                  </a:lnTo>
                  <a:lnTo>
                    <a:pt x="36" y="637"/>
                  </a:lnTo>
                  <a:lnTo>
                    <a:pt x="39" y="629"/>
                  </a:lnTo>
                  <a:lnTo>
                    <a:pt x="42" y="618"/>
                  </a:lnTo>
                  <a:lnTo>
                    <a:pt x="44" y="605"/>
                  </a:lnTo>
                  <a:lnTo>
                    <a:pt x="46" y="589"/>
                  </a:lnTo>
                  <a:lnTo>
                    <a:pt x="49" y="571"/>
                  </a:lnTo>
                  <a:lnTo>
                    <a:pt x="51" y="550"/>
                  </a:lnTo>
                  <a:lnTo>
                    <a:pt x="53" y="526"/>
                  </a:lnTo>
                  <a:lnTo>
                    <a:pt x="53" y="502"/>
                  </a:lnTo>
                  <a:lnTo>
                    <a:pt x="55" y="476"/>
                  </a:lnTo>
                  <a:lnTo>
                    <a:pt x="56" y="447"/>
                  </a:lnTo>
                  <a:lnTo>
                    <a:pt x="57" y="417"/>
                  </a:lnTo>
                  <a:lnTo>
                    <a:pt x="58" y="386"/>
                  </a:lnTo>
                  <a:lnTo>
                    <a:pt x="58" y="355"/>
                  </a:lnTo>
                  <a:lnTo>
                    <a:pt x="58" y="322"/>
                  </a:lnTo>
                  <a:lnTo>
                    <a:pt x="58" y="289"/>
                  </a:lnTo>
                  <a:lnTo>
                    <a:pt x="57" y="257"/>
                  </a:lnTo>
                  <a:lnTo>
                    <a:pt x="56" y="226"/>
                  </a:lnTo>
                  <a:lnTo>
                    <a:pt x="55" y="196"/>
                  </a:lnTo>
                  <a:lnTo>
                    <a:pt x="53" y="168"/>
                  </a:lnTo>
                  <a:lnTo>
                    <a:pt x="53" y="142"/>
                  </a:lnTo>
                  <a:lnTo>
                    <a:pt x="51" y="117"/>
                  </a:lnTo>
                  <a:lnTo>
                    <a:pt x="49" y="93"/>
                  </a:lnTo>
                  <a:lnTo>
                    <a:pt x="46" y="72"/>
                  </a:lnTo>
                  <a:lnTo>
                    <a:pt x="44" y="54"/>
                  </a:lnTo>
                  <a:lnTo>
                    <a:pt x="42" y="39"/>
                  </a:lnTo>
                  <a:lnTo>
                    <a:pt x="40" y="25"/>
                  </a:lnTo>
                  <a:lnTo>
                    <a:pt x="37" y="14"/>
                  </a:lnTo>
                  <a:lnTo>
                    <a:pt x="34" y="6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22" y="6"/>
                  </a:lnTo>
                  <a:lnTo>
                    <a:pt x="19" y="14"/>
                  </a:lnTo>
                  <a:lnTo>
                    <a:pt x="16" y="25"/>
                  </a:lnTo>
                  <a:lnTo>
                    <a:pt x="15" y="39"/>
                  </a:lnTo>
                  <a:lnTo>
                    <a:pt x="12" y="54"/>
                  </a:lnTo>
                  <a:lnTo>
                    <a:pt x="10" y="72"/>
                  </a:lnTo>
                  <a:lnTo>
                    <a:pt x="8" y="93"/>
                  </a:lnTo>
                  <a:lnTo>
                    <a:pt x="6" y="117"/>
                  </a:lnTo>
                  <a:lnTo>
                    <a:pt x="5" y="142"/>
                  </a:lnTo>
                  <a:lnTo>
                    <a:pt x="3" y="168"/>
                  </a:lnTo>
                  <a:lnTo>
                    <a:pt x="2" y="196"/>
                  </a:lnTo>
                  <a:lnTo>
                    <a:pt x="2" y="226"/>
                  </a:lnTo>
                  <a:lnTo>
                    <a:pt x="1" y="257"/>
                  </a:lnTo>
                  <a:lnTo>
                    <a:pt x="0" y="289"/>
                  </a:lnTo>
                  <a:lnTo>
                    <a:pt x="0" y="322"/>
                  </a:lnTo>
                  <a:lnTo>
                    <a:pt x="1" y="355"/>
                  </a:lnTo>
                  <a:lnTo>
                    <a:pt x="2" y="386"/>
                  </a:lnTo>
                  <a:lnTo>
                    <a:pt x="2" y="417"/>
                  </a:lnTo>
                  <a:lnTo>
                    <a:pt x="3" y="447"/>
                  </a:lnTo>
                  <a:lnTo>
                    <a:pt x="5" y="476"/>
                  </a:lnTo>
                  <a:lnTo>
                    <a:pt x="6" y="502"/>
                  </a:lnTo>
                  <a:lnTo>
                    <a:pt x="8" y="527"/>
                  </a:lnTo>
                  <a:lnTo>
                    <a:pt x="10" y="550"/>
                  </a:lnTo>
                  <a:lnTo>
                    <a:pt x="12" y="571"/>
                  </a:lnTo>
                  <a:lnTo>
                    <a:pt x="14" y="589"/>
                  </a:lnTo>
                  <a:lnTo>
                    <a:pt x="16" y="605"/>
                  </a:lnTo>
                  <a:lnTo>
                    <a:pt x="19" y="618"/>
                  </a:lnTo>
                  <a:lnTo>
                    <a:pt x="22" y="629"/>
                  </a:lnTo>
                  <a:lnTo>
                    <a:pt x="24" y="637"/>
                  </a:lnTo>
                  <a:lnTo>
                    <a:pt x="27" y="642"/>
                  </a:lnTo>
                  <a:lnTo>
                    <a:pt x="30" y="644"/>
                  </a:lnTo>
                </a:path>
              </a:pathLst>
            </a:custGeom>
            <a:solidFill>
              <a:srgbClr val="F0F0F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76" name="Freeform 19"/>
            <p:cNvSpPr>
              <a:spLocks/>
            </p:cNvSpPr>
            <p:nvPr/>
          </p:nvSpPr>
          <p:spPr bwMode="auto">
            <a:xfrm>
              <a:off x="606425" y="2914650"/>
              <a:ext cx="106363" cy="1038225"/>
            </a:xfrm>
            <a:custGeom>
              <a:avLst/>
              <a:gdLst>
                <a:gd name="T0" fmla="*/ 2147483647 w 67"/>
                <a:gd name="T1" fmla="*/ 2147483647 h 654"/>
                <a:gd name="T2" fmla="*/ 2147483647 w 67"/>
                <a:gd name="T3" fmla="*/ 2147483647 h 654"/>
                <a:gd name="T4" fmla="*/ 2147483647 w 67"/>
                <a:gd name="T5" fmla="*/ 2147483647 h 654"/>
                <a:gd name="T6" fmla="*/ 2147483647 w 67"/>
                <a:gd name="T7" fmla="*/ 2147483647 h 654"/>
                <a:gd name="T8" fmla="*/ 2147483647 w 67"/>
                <a:gd name="T9" fmla="*/ 2147483647 h 654"/>
                <a:gd name="T10" fmla="*/ 2147483647 w 67"/>
                <a:gd name="T11" fmla="*/ 2147483647 h 654"/>
                <a:gd name="T12" fmla="*/ 2147483647 w 67"/>
                <a:gd name="T13" fmla="*/ 2147483647 h 654"/>
                <a:gd name="T14" fmla="*/ 2147483647 w 67"/>
                <a:gd name="T15" fmla="*/ 2147483647 h 654"/>
                <a:gd name="T16" fmla="*/ 2147483647 w 67"/>
                <a:gd name="T17" fmla="*/ 2147483647 h 654"/>
                <a:gd name="T18" fmla="*/ 2147483647 w 67"/>
                <a:gd name="T19" fmla="*/ 2147483647 h 654"/>
                <a:gd name="T20" fmla="*/ 2147483647 w 67"/>
                <a:gd name="T21" fmla="*/ 2147483647 h 654"/>
                <a:gd name="T22" fmla="*/ 2147483647 w 67"/>
                <a:gd name="T23" fmla="*/ 2147483647 h 654"/>
                <a:gd name="T24" fmla="*/ 2147483647 w 67"/>
                <a:gd name="T25" fmla="*/ 2147483647 h 654"/>
                <a:gd name="T26" fmla="*/ 2147483647 w 67"/>
                <a:gd name="T27" fmla="*/ 2147483647 h 654"/>
                <a:gd name="T28" fmla="*/ 2147483647 w 67"/>
                <a:gd name="T29" fmla="*/ 2147483647 h 654"/>
                <a:gd name="T30" fmla="*/ 2147483647 w 67"/>
                <a:gd name="T31" fmla="*/ 2147483647 h 654"/>
                <a:gd name="T32" fmla="*/ 2147483647 w 67"/>
                <a:gd name="T33" fmla="*/ 2147483647 h 654"/>
                <a:gd name="T34" fmla="*/ 2147483647 w 67"/>
                <a:gd name="T35" fmla="*/ 2147483647 h 654"/>
                <a:gd name="T36" fmla="*/ 2147483647 w 67"/>
                <a:gd name="T37" fmla="*/ 2147483647 h 654"/>
                <a:gd name="T38" fmla="*/ 2147483647 w 67"/>
                <a:gd name="T39" fmla="*/ 2147483647 h 654"/>
                <a:gd name="T40" fmla="*/ 2147483647 w 67"/>
                <a:gd name="T41" fmla="*/ 2147483647 h 654"/>
                <a:gd name="T42" fmla="*/ 2147483647 w 67"/>
                <a:gd name="T43" fmla="*/ 2147483647 h 654"/>
                <a:gd name="T44" fmla="*/ 2147483647 w 67"/>
                <a:gd name="T45" fmla="*/ 2147483647 h 654"/>
                <a:gd name="T46" fmla="*/ 2147483647 w 67"/>
                <a:gd name="T47" fmla="*/ 2147483647 h 654"/>
                <a:gd name="T48" fmla="*/ 2147483647 w 67"/>
                <a:gd name="T49" fmla="*/ 2147483647 h 654"/>
                <a:gd name="T50" fmla="*/ 2147483647 w 67"/>
                <a:gd name="T51" fmla="*/ 2147483647 h 654"/>
                <a:gd name="T52" fmla="*/ 2147483647 w 67"/>
                <a:gd name="T53" fmla="*/ 2147483647 h 654"/>
                <a:gd name="T54" fmla="*/ 2147483647 w 67"/>
                <a:gd name="T55" fmla="*/ 2147483647 h 654"/>
                <a:gd name="T56" fmla="*/ 2147483647 w 67"/>
                <a:gd name="T57" fmla="*/ 2147483647 h 654"/>
                <a:gd name="T58" fmla="*/ 2147483647 w 67"/>
                <a:gd name="T59" fmla="*/ 2147483647 h 654"/>
                <a:gd name="T60" fmla="*/ 2147483647 w 67"/>
                <a:gd name="T61" fmla="*/ 2147483647 h 654"/>
                <a:gd name="T62" fmla="*/ 2147483647 w 67"/>
                <a:gd name="T63" fmla="*/ 2147483647 h 654"/>
                <a:gd name="T64" fmla="*/ 2147483647 w 67"/>
                <a:gd name="T65" fmla="*/ 2147483647 h 654"/>
                <a:gd name="T66" fmla="*/ 2147483647 w 67"/>
                <a:gd name="T67" fmla="*/ 2147483647 h 654"/>
                <a:gd name="T68" fmla="*/ 2147483647 w 67"/>
                <a:gd name="T69" fmla="*/ 2147483647 h 654"/>
                <a:gd name="T70" fmla="*/ 2147483647 w 67"/>
                <a:gd name="T71" fmla="*/ 2147483647 h 654"/>
                <a:gd name="T72" fmla="*/ 2147483647 w 67"/>
                <a:gd name="T73" fmla="*/ 2147483647 h 654"/>
                <a:gd name="T74" fmla="*/ 2147483647 w 67"/>
                <a:gd name="T75" fmla="*/ 2147483647 h 654"/>
                <a:gd name="T76" fmla="*/ 2147483647 w 67"/>
                <a:gd name="T77" fmla="*/ 2147483647 h 654"/>
                <a:gd name="T78" fmla="*/ 2147483647 w 67"/>
                <a:gd name="T79" fmla="*/ 2147483647 h 654"/>
                <a:gd name="T80" fmla="*/ 2147483647 w 67"/>
                <a:gd name="T81" fmla="*/ 2147483647 h 654"/>
                <a:gd name="T82" fmla="*/ 2147483647 w 67"/>
                <a:gd name="T83" fmla="*/ 2147483647 h 654"/>
                <a:gd name="T84" fmla="*/ 2147483647 w 67"/>
                <a:gd name="T85" fmla="*/ 2147483647 h 654"/>
                <a:gd name="T86" fmla="*/ 2147483647 w 67"/>
                <a:gd name="T87" fmla="*/ 2147483647 h 654"/>
                <a:gd name="T88" fmla="*/ 2147483647 w 67"/>
                <a:gd name="T89" fmla="*/ 2147483647 h 654"/>
                <a:gd name="T90" fmla="*/ 2147483647 w 67"/>
                <a:gd name="T91" fmla="*/ 2147483647 h 654"/>
                <a:gd name="T92" fmla="*/ 2147483647 w 67"/>
                <a:gd name="T93" fmla="*/ 2147483647 h 654"/>
                <a:gd name="T94" fmla="*/ 2147483647 w 67"/>
                <a:gd name="T95" fmla="*/ 2147483647 h 654"/>
                <a:gd name="T96" fmla="*/ 2147483647 w 67"/>
                <a:gd name="T97" fmla="*/ 2147483647 h 654"/>
                <a:gd name="T98" fmla="*/ 2147483647 w 67"/>
                <a:gd name="T99" fmla="*/ 2147483647 h 654"/>
                <a:gd name="T100" fmla="*/ 2147483647 w 67"/>
                <a:gd name="T101" fmla="*/ 2147483647 h 654"/>
                <a:gd name="T102" fmla="*/ 2147483647 w 67"/>
                <a:gd name="T103" fmla="*/ 2147483647 h 654"/>
                <a:gd name="T104" fmla="*/ 2147483647 w 67"/>
                <a:gd name="T105" fmla="*/ 2147483647 h 6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"/>
                <a:gd name="T160" fmla="*/ 0 h 654"/>
                <a:gd name="T161" fmla="*/ 67 w 67"/>
                <a:gd name="T162" fmla="*/ 654 h 6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" h="654">
                  <a:moveTo>
                    <a:pt x="36" y="653"/>
                  </a:moveTo>
                  <a:lnTo>
                    <a:pt x="39" y="652"/>
                  </a:lnTo>
                  <a:lnTo>
                    <a:pt x="42" y="647"/>
                  </a:lnTo>
                  <a:lnTo>
                    <a:pt x="44" y="644"/>
                  </a:lnTo>
                  <a:lnTo>
                    <a:pt x="45" y="640"/>
                  </a:lnTo>
                  <a:lnTo>
                    <a:pt x="47" y="635"/>
                  </a:lnTo>
                  <a:lnTo>
                    <a:pt x="48" y="630"/>
                  </a:lnTo>
                  <a:lnTo>
                    <a:pt x="50" y="624"/>
                  </a:lnTo>
                  <a:lnTo>
                    <a:pt x="50" y="617"/>
                  </a:lnTo>
                  <a:lnTo>
                    <a:pt x="52" y="610"/>
                  </a:lnTo>
                  <a:lnTo>
                    <a:pt x="53" y="602"/>
                  </a:lnTo>
                  <a:lnTo>
                    <a:pt x="54" y="594"/>
                  </a:lnTo>
                  <a:lnTo>
                    <a:pt x="55" y="585"/>
                  </a:lnTo>
                  <a:lnTo>
                    <a:pt x="57" y="576"/>
                  </a:lnTo>
                  <a:lnTo>
                    <a:pt x="58" y="565"/>
                  </a:lnTo>
                  <a:lnTo>
                    <a:pt x="60" y="544"/>
                  </a:lnTo>
                  <a:lnTo>
                    <a:pt x="61" y="532"/>
                  </a:lnTo>
                  <a:lnTo>
                    <a:pt x="61" y="520"/>
                  </a:lnTo>
                  <a:lnTo>
                    <a:pt x="63" y="481"/>
                  </a:lnTo>
                  <a:lnTo>
                    <a:pt x="65" y="437"/>
                  </a:lnTo>
                  <a:lnTo>
                    <a:pt x="65" y="422"/>
                  </a:lnTo>
                  <a:lnTo>
                    <a:pt x="66" y="407"/>
                  </a:lnTo>
                  <a:lnTo>
                    <a:pt x="66" y="376"/>
                  </a:lnTo>
                  <a:lnTo>
                    <a:pt x="66" y="360"/>
                  </a:lnTo>
                  <a:lnTo>
                    <a:pt x="66" y="327"/>
                  </a:lnTo>
                  <a:lnTo>
                    <a:pt x="66" y="310"/>
                  </a:lnTo>
                  <a:lnTo>
                    <a:pt x="66" y="277"/>
                  </a:lnTo>
                  <a:lnTo>
                    <a:pt x="65" y="262"/>
                  </a:lnTo>
                  <a:lnTo>
                    <a:pt x="65" y="246"/>
                  </a:lnTo>
                  <a:lnTo>
                    <a:pt x="63" y="201"/>
                  </a:lnTo>
                  <a:lnTo>
                    <a:pt x="62" y="186"/>
                  </a:lnTo>
                  <a:lnTo>
                    <a:pt x="61" y="160"/>
                  </a:lnTo>
                  <a:lnTo>
                    <a:pt x="61" y="147"/>
                  </a:lnTo>
                  <a:lnTo>
                    <a:pt x="60" y="133"/>
                  </a:lnTo>
                  <a:lnTo>
                    <a:pt x="58" y="109"/>
                  </a:lnTo>
                  <a:lnTo>
                    <a:pt x="57" y="98"/>
                  </a:lnTo>
                  <a:lnTo>
                    <a:pt x="55" y="87"/>
                  </a:lnTo>
                  <a:lnTo>
                    <a:pt x="55" y="77"/>
                  </a:lnTo>
                  <a:lnTo>
                    <a:pt x="53" y="67"/>
                  </a:lnTo>
                  <a:lnTo>
                    <a:pt x="52" y="58"/>
                  </a:lnTo>
                  <a:lnTo>
                    <a:pt x="50" y="51"/>
                  </a:lnTo>
                  <a:lnTo>
                    <a:pt x="50" y="43"/>
                  </a:lnTo>
                  <a:lnTo>
                    <a:pt x="49" y="35"/>
                  </a:lnTo>
                  <a:lnTo>
                    <a:pt x="47" y="29"/>
                  </a:lnTo>
                  <a:lnTo>
                    <a:pt x="46" y="23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1" y="9"/>
                  </a:lnTo>
                  <a:lnTo>
                    <a:pt x="39" y="6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5" y="6"/>
                  </a:lnTo>
                  <a:lnTo>
                    <a:pt x="23" y="9"/>
                  </a:lnTo>
                  <a:lnTo>
                    <a:pt x="20" y="13"/>
                  </a:lnTo>
                  <a:lnTo>
                    <a:pt x="19" y="18"/>
                  </a:lnTo>
                  <a:lnTo>
                    <a:pt x="17" y="23"/>
                  </a:lnTo>
                  <a:lnTo>
                    <a:pt x="17" y="29"/>
                  </a:lnTo>
                  <a:lnTo>
                    <a:pt x="16" y="36"/>
                  </a:lnTo>
                  <a:lnTo>
                    <a:pt x="14" y="43"/>
                  </a:lnTo>
                  <a:lnTo>
                    <a:pt x="13" y="51"/>
                  </a:lnTo>
                  <a:lnTo>
                    <a:pt x="12" y="58"/>
                  </a:lnTo>
                  <a:lnTo>
                    <a:pt x="11" y="67"/>
                  </a:lnTo>
                  <a:lnTo>
                    <a:pt x="9" y="77"/>
                  </a:lnTo>
                  <a:lnTo>
                    <a:pt x="8" y="87"/>
                  </a:lnTo>
                  <a:lnTo>
                    <a:pt x="8" y="98"/>
                  </a:lnTo>
                  <a:lnTo>
                    <a:pt x="6" y="109"/>
                  </a:lnTo>
                  <a:lnTo>
                    <a:pt x="6" y="121"/>
                  </a:lnTo>
                  <a:lnTo>
                    <a:pt x="6" y="134"/>
                  </a:lnTo>
                  <a:lnTo>
                    <a:pt x="5" y="147"/>
                  </a:lnTo>
                  <a:lnTo>
                    <a:pt x="4" y="160"/>
                  </a:lnTo>
                  <a:lnTo>
                    <a:pt x="3" y="186"/>
                  </a:lnTo>
                  <a:lnTo>
                    <a:pt x="2" y="201"/>
                  </a:lnTo>
                  <a:lnTo>
                    <a:pt x="1" y="216"/>
                  </a:lnTo>
                  <a:lnTo>
                    <a:pt x="1" y="231"/>
                  </a:lnTo>
                  <a:lnTo>
                    <a:pt x="1" y="246"/>
                  </a:lnTo>
                  <a:lnTo>
                    <a:pt x="0" y="262"/>
                  </a:lnTo>
                  <a:lnTo>
                    <a:pt x="0" y="360"/>
                  </a:lnTo>
                  <a:lnTo>
                    <a:pt x="1" y="376"/>
                  </a:lnTo>
                  <a:lnTo>
                    <a:pt x="1" y="391"/>
                  </a:lnTo>
                  <a:lnTo>
                    <a:pt x="2" y="422"/>
                  </a:lnTo>
                  <a:lnTo>
                    <a:pt x="3" y="452"/>
                  </a:lnTo>
                  <a:lnTo>
                    <a:pt x="4" y="467"/>
                  </a:lnTo>
                  <a:lnTo>
                    <a:pt x="5" y="481"/>
                  </a:lnTo>
                  <a:lnTo>
                    <a:pt x="6" y="493"/>
                  </a:lnTo>
                  <a:lnTo>
                    <a:pt x="6" y="507"/>
                  </a:lnTo>
                  <a:lnTo>
                    <a:pt x="6" y="520"/>
                  </a:lnTo>
                  <a:lnTo>
                    <a:pt x="8" y="532"/>
                  </a:lnTo>
                  <a:lnTo>
                    <a:pt x="8" y="544"/>
                  </a:lnTo>
                  <a:lnTo>
                    <a:pt x="9" y="555"/>
                  </a:lnTo>
                  <a:lnTo>
                    <a:pt x="11" y="566"/>
                  </a:lnTo>
                  <a:lnTo>
                    <a:pt x="12" y="576"/>
                  </a:lnTo>
                  <a:lnTo>
                    <a:pt x="13" y="586"/>
                  </a:lnTo>
                  <a:lnTo>
                    <a:pt x="14" y="595"/>
                  </a:lnTo>
                  <a:lnTo>
                    <a:pt x="15" y="602"/>
                  </a:lnTo>
                  <a:lnTo>
                    <a:pt x="17" y="610"/>
                  </a:lnTo>
                  <a:lnTo>
                    <a:pt x="17" y="617"/>
                  </a:lnTo>
                  <a:lnTo>
                    <a:pt x="19" y="625"/>
                  </a:lnTo>
                  <a:lnTo>
                    <a:pt x="20" y="630"/>
                  </a:lnTo>
                  <a:lnTo>
                    <a:pt x="22" y="635"/>
                  </a:lnTo>
                  <a:lnTo>
                    <a:pt x="23" y="640"/>
                  </a:lnTo>
                  <a:lnTo>
                    <a:pt x="25" y="644"/>
                  </a:lnTo>
                  <a:lnTo>
                    <a:pt x="27" y="647"/>
                  </a:lnTo>
                  <a:lnTo>
                    <a:pt x="28" y="650"/>
                  </a:lnTo>
                  <a:lnTo>
                    <a:pt x="31" y="652"/>
                  </a:lnTo>
                  <a:lnTo>
                    <a:pt x="33" y="653"/>
                  </a:lnTo>
                  <a:lnTo>
                    <a:pt x="36" y="653"/>
                  </a:lnTo>
                  <a:lnTo>
                    <a:pt x="33" y="644"/>
                  </a:lnTo>
                  <a:lnTo>
                    <a:pt x="36" y="644"/>
                  </a:lnTo>
                  <a:lnTo>
                    <a:pt x="34" y="644"/>
                  </a:lnTo>
                  <a:lnTo>
                    <a:pt x="33" y="643"/>
                  </a:lnTo>
                  <a:lnTo>
                    <a:pt x="31" y="640"/>
                  </a:lnTo>
                  <a:lnTo>
                    <a:pt x="31" y="637"/>
                  </a:lnTo>
                  <a:lnTo>
                    <a:pt x="29" y="633"/>
                  </a:lnTo>
                  <a:lnTo>
                    <a:pt x="28" y="628"/>
                  </a:lnTo>
                  <a:lnTo>
                    <a:pt x="27" y="622"/>
                  </a:lnTo>
                  <a:lnTo>
                    <a:pt x="26" y="616"/>
                  </a:lnTo>
                  <a:lnTo>
                    <a:pt x="25" y="609"/>
                  </a:lnTo>
                  <a:lnTo>
                    <a:pt x="23" y="601"/>
                  </a:lnTo>
                  <a:lnTo>
                    <a:pt x="22" y="594"/>
                  </a:lnTo>
                  <a:lnTo>
                    <a:pt x="20" y="585"/>
                  </a:lnTo>
                  <a:lnTo>
                    <a:pt x="19" y="575"/>
                  </a:lnTo>
                  <a:lnTo>
                    <a:pt x="18" y="565"/>
                  </a:lnTo>
                  <a:lnTo>
                    <a:pt x="17" y="554"/>
                  </a:lnTo>
                  <a:lnTo>
                    <a:pt x="17" y="543"/>
                  </a:lnTo>
                  <a:lnTo>
                    <a:pt x="16" y="531"/>
                  </a:lnTo>
                  <a:lnTo>
                    <a:pt x="15" y="519"/>
                  </a:lnTo>
                  <a:lnTo>
                    <a:pt x="14" y="507"/>
                  </a:lnTo>
                  <a:lnTo>
                    <a:pt x="13" y="493"/>
                  </a:lnTo>
                  <a:lnTo>
                    <a:pt x="12" y="481"/>
                  </a:lnTo>
                  <a:lnTo>
                    <a:pt x="11" y="467"/>
                  </a:lnTo>
                  <a:lnTo>
                    <a:pt x="11" y="452"/>
                  </a:lnTo>
                  <a:lnTo>
                    <a:pt x="9" y="422"/>
                  </a:lnTo>
                  <a:lnTo>
                    <a:pt x="8" y="391"/>
                  </a:lnTo>
                  <a:lnTo>
                    <a:pt x="8" y="376"/>
                  </a:lnTo>
                  <a:lnTo>
                    <a:pt x="8" y="360"/>
                  </a:lnTo>
                  <a:lnTo>
                    <a:pt x="8" y="262"/>
                  </a:lnTo>
                  <a:lnTo>
                    <a:pt x="8" y="246"/>
                  </a:lnTo>
                  <a:lnTo>
                    <a:pt x="9" y="231"/>
                  </a:lnTo>
                  <a:lnTo>
                    <a:pt x="9" y="216"/>
                  </a:lnTo>
                  <a:lnTo>
                    <a:pt x="9" y="201"/>
                  </a:lnTo>
                  <a:lnTo>
                    <a:pt x="10" y="186"/>
                  </a:lnTo>
                  <a:lnTo>
                    <a:pt x="11" y="160"/>
                  </a:lnTo>
                  <a:lnTo>
                    <a:pt x="12" y="147"/>
                  </a:lnTo>
                  <a:lnTo>
                    <a:pt x="13" y="134"/>
                  </a:lnTo>
                  <a:lnTo>
                    <a:pt x="14" y="123"/>
                  </a:lnTo>
                  <a:lnTo>
                    <a:pt x="15" y="110"/>
                  </a:lnTo>
                  <a:lnTo>
                    <a:pt x="16" y="99"/>
                  </a:lnTo>
                  <a:lnTo>
                    <a:pt x="17" y="88"/>
                  </a:lnTo>
                  <a:lnTo>
                    <a:pt x="17" y="78"/>
                  </a:lnTo>
                  <a:lnTo>
                    <a:pt x="18" y="68"/>
                  </a:lnTo>
                  <a:lnTo>
                    <a:pt x="19" y="59"/>
                  </a:lnTo>
                  <a:lnTo>
                    <a:pt x="20" y="52"/>
                  </a:lnTo>
                  <a:lnTo>
                    <a:pt x="22" y="44"/>
                  </a:lnTo>
                  <a:lnTo>
                    <a:pt x="23" y="37"/>
                  </a:lnTo>
                  <a:lnTo>
                    <a:pt x="25" y="30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20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41" y="38"/>
                  </a:lnTo>
                  <a:lnTo>
                    <a:pt x="42" y="44"/>
                  </a:lnTo>
                  <a:lnTo>
                    <a:pt x="43" y="52"/>
                  </a:lnTo>
                  <a:lnTo>
                    <a:pt x="44" y="59"/>
                  </a:lnTo>
                  <a:lnTo>
                    <a:pt x="45" y="68"/>
                  </a:lnTo>
                  <a:lnTo>
                    <a:pt x="47" y="78"/>
                  </a:lnTo>
                  <a:lnTo>
                    <a:pt x="48" y="88"/>
                  </a:lnTo>
                  <a:lnTo>
                    <a:pt x="49" y="99"/>
                  </a:lnTo>
                  <a:lnTo>
                    <a:pt x="50" y="110"/>
                  </a:lnTo>
                  <a:lnTo>
                    <a:pt x="52" y="135"/>
                  </a:lnTo>
                  <a:lnTo>
                    <a:pt x="52" y="147"/>
                  </a:lnTo>
                  <a:lnTo>
                    <a:pt x="53" y="160"/>
                  </a:lnTo>
                  <a:lnTo>
                    <a:pt x="55" y="186"/>
                  </a:lnTo>
                  <a:lnTo>
                    <a:pt x="55" y="201"/>
                  </a:lnTo>
                  <a:lnTo>
                    <a:pt x="57" y="246"/>
                  </a:lnTo>
                  <a:lnTo>
                    <a:pt x="58" y="262"/>
                  </a:lnTo>
                  <a:lnTo>
                    <a:pt x="58" y="277"/>
                  </a:lnTo>
                  <a:lnTo>
                    <a:pt x="58" y="310"/>
                  </a:lnTo>
                  <a:lnTo>
                    <a:pt x="59" y="327"/>
                  </a:lnTo>
                  <a:lnTo>
                    <a:pt x="59" y="360"/>
                  </a:lnTo>
                  <a:lnTo>
                    <a:pt x="58" y="376"/>
                  </a:lnTo>
                  <a:lnTo>
                    <a:pt x="58" y="407"/>
                  </a:lnTo>
                  <a:lnTo>
                    <a:pt x="58" y="422"/>
                  </a:lnTo>
                  <a:lnTo>
                    <a:pt x="57" y="437"/>
                  </a:lnTo>
                  <a:lnTo>
                    <a:pt x="55" y="481"/>
                  </a:lnTo>
                  <a:lnTo>
                    <a:pt x="53" y="519"/>
                  </a:lnTo>
                  <a:lnTo>
                    <a:pt x="52" y="531"/>
                  </a:lnTo>
                  <a:lnTo>
                    <a:pt x="52" y="543"/>
                  </a:lnTo>
                  <a:lnTo>
                    <a:pt x="50" y="564"/>
                  </a:lnTo>
                  <a:lnTo>
                    <a:pt x="49" y="574"/>
                  </a:lnTo>
                  <a:lnTo>
                    <a:pt x="48" y="584"/>
                  </a:lnTo>
                  <a:lnTo>
                    <a:pt x="47" y="593"/>
                  </a:lnTo>
                  <a:lnTo>
                    <a:pt x="45" y="601"/>
                  </a:lnTo>
                  <a:lnTo>
                    <a:pt x="44" y="608"/>
                  </a:lnTo>
                  <a:lnTo>
                    <a:pt x="43" y="616"/>
                  </a:lnTo>
                  <a:lnTo>
                    <a:pt x="42" y="622"/>
                  </a:lnTo>
                  <a:lnTo>
                    <a:pt x="40" y="628"/>
                  </a:lnTo>
                  <a:lnTo>
                    <a:pt x="39" y="632"/>
                  </a:lnTo>
                  <a:lnTo>
                    <a:pt x="38" y="637"/>
                  </a:lnTo>
                  <a:lnTo>
                    <a:pt x="37" y="640"/>
                  </a:lnTo>
                  <a:lnTo>
                    <a:pt x="36" y="643"/>
                  </a:lnTo>
                  <a:lnTo>
                    <a:pt x="34" y="644"/>
                  </a:lnTo>
                  <a:lnTo>
                    <a:pt x="33" y="644"/>
                  </a:lnTo>
                  <a:lnTo>
                    <a:pt x="36" y="65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77" name="Freeform 20"/>
            <p:cNvSpPr>
              <a:spLocks/>
            </p:cNvSpPr>
            <p:nvPr/>
          </p:nvSpPr>
          <p:spPr bwMode="auto">
            <a:xfrm>
              <a:off x="1501775" y="2895600"/>
              <a:ext cx="230188" cy="1076325"/>
            </a:xfrm>
            <a:custGeom>
              <a:avLst/>
              <a:gdLst>
                <a:gd name="T0" fmla="*/ 2147483647 w 145"/>
                <a:gd name="T1" fmla="*/ 2147483647 h 678"/>
                <a:gd name="T2" fmla="*/ 2147483647 w 145"/>
                <a:gd name="T3" fmla="*/ 2147483647 h 678"/>
                <a:gd name="T4" fmla="*/ 2147483647 w 145"/>
                <a:gd name="T5" fmla="*/ 2147483647 h 678"/>
                <a:gd name="T6" fmla="*/ 2147483647 w 145"/>
                <a:gd name="T7" fmla="*/ 2147483647 h 678"/>
                <a:gd name="T8" fmla="*/ 2147483647 w 145"/>
                <a:gd name="T9" fmla="*/ 2147483647 h 678"/>
                <a:gd name="T10" fmla="*/ 2147483647 w 145"/>
                <a:gd name="T11" fmla="*/ 2147483647 h 678"/>
                <a:gd name="T12" fmla="*/ 2147483647 w 145"/>
                <a:gd name="T13" fmla="*/ 2147483647 h 678"/>
                <a:gd name="T14" fmla="*/ 2147483647 w 145"/>
                <a:gd name="T15" fmla="*/ 2147483647 h 678"/>
                <a:gd name="T16" fmla="*/ 2147483647 w 145"/>
                <a:gd name="T17" fmla="*/ 2147483647 h 678"/>
                <a:gd name="T18" fmla="*/ 2147483647 w 145"/>
                <a:gd name="T19" fmla="*/ 2147483647 h 678"/>
                <a:gd name="T20" fmla="*/ 2147483647 w 145"/>
                <a:gd name="T21" fmla="*/ 2147483647 h 678"/>
                <a:gd name="T22" fmla="*/ 2147483647 w 145"/>
                <a:gd name="T23" fmla="*/ 2147483647 h 678"/>
                <a:gd name="T24" fmla="*/ 2147483647 w 145"/>
                <a:gd name="T25" fmla="*/ 2147483647 h 678"/>
                <a:gd name="T26" fmla="*/ 2147483647 w 145"/>
                <a:gd name="T27" fmla="*/ 2147483647 h 678"/>
                <a:gd name="T28" fmla="*/ 2147483647 w 145"/>
                <a:gd name="T29" fmla="*/ 2147483647 h 678"/>
                <a:gd name="T30" fmla="*/ 2147483647 w 145"/>
                <a:gd name="T31" fmla="*/ 2147483647 h 678"/>
                <a:gd name="T32" fmla="*/ 2147483647 w 145"/>
                <a:gd name="T33" fmla="*/ 2147483647 h 678"/>
                <a:gd name="T34" fmla="*/ 2147483647 w 145"/>
                <a:gd name="T35" fmla="*/ 2147483647 h 678"/>
                <a:gd name="T36" fmla="*/ 2147483647 w 145"/>
                <a:gd name="T37" fmla="*/ 2147483647 h 678"/>
                <a:gd name="T38" fmla="*/ 2147483647 w 145"/>
                <a:gd name="T39" fmla="*/ 2147483647 h 678"/>
                <a:gd name="T40" fmla="*/ 2147483647 w 145"/>
                <a:gd name="T41" fmla="*/ 2147483647 h 678"/>
                <a:gd name="T42" fmla="*/ 2147483647 w 145"/>
                <a:gd name="T43" fmla="*/ 2147483647 h 678"/>
                <a:gd name="T44" fmla="*/ 2147483647 w 145"/>
                <a:gd name="T45" fmla="*/ 2147483647 h 678"/>
                <a:gd name="T46" fmla="*/ 2147483647 w 145"/>
                <a:gd name="T47" fmla="*/ 2147483647 h 678"/>
                <a:gd name="T48" fmla="*/ 2147483647 w 145"/>
                <a:gd name="T49" fmla="*/ 2147483647 h 678"/>
                <a:gd name="T50" fmla="*/ 2147483647 w 145"/>
                <a:gd name="T51" fmla="*/ 2147483647 h 678"/>
                <a:gd name="T52" fmla="*/ 2147483647 w 145"/>
                <a:gd name="T53" fmla="*/ 2147483647 h 678"/>
                <a:gd name="T54" fmla="*/ 2147483647 w 145"/>
                <a:gd name="T55" fmla="*/ 2147483647 h 678"/>
                <a:gd name="T56" fmla="*/ 2147483647 w 145"/>
                <a:gd name="T57" fmla="*/ 2147483647 h 678"/>
                <a:gd name="T58" fmla="*/ 2147483647 w 145"/>
                <a:gd name="T59" fmla="*/ 2147483647 h 678"/>
                <a:gd name="T60" fmla="*/ 2147483647 w 145"/>
                <a:gd name="T61" fmla="*/ 2147483647 h 678"/>
                <a:gd name="T62" fmla="*/ 2147483647 w 145"/>
                <a:gd name="T63" fmla="*/ 2147483647 h 678"/>
                <a:gd name="T64" fmla="*/ 2147483647 w 145"/>
                <a:gd name="T65" fmla="*/ 2147483647 h 678"/>
                <a:gd name="T66" fmla="*/ 2147483647 w 145"/>
                <a:gd name="T67" fmla="*/ 2147483647 h 678"/>
                <a:gd name="T68" fmla="*/ 2147483647 w 145"/>
                <a:gd name="T69" fmla="*/ 2147483647 h 678"/>
                <a:gd name="T70" fmla="*/ 0 w 145"/>
                <a:gd name="T71" fmla="*/ 2147483647 h 678"/>
                <a:gd name="T72" fmla="*/ 2147483647 w 145"/>
                <a:gd name="T73" fmla="*/ 2147483647 h 678"/>
                <a:gd name="T74" fmla="*/ 2147483647 w 145"/>
                <a:gd name="T75" fmla="*/ 2147483647 h 678"/>
                <a:gd name="T76" fmla="*/ 2147483647 w 145"/>
                <a:gd name="T77" fmla="*/ 2147483647 h 678"/>
                <a:gd name="T78" fmla="*/ 2147483647 w 145"/>
                <a:gd name="T79" fmla="*/ 2147483647 h 678"/>
                <a:gd name="T80" fmla="*/ 2147483647 w 145"/>
                <a:gd name="T81" fmla="*/ 2147483647 h 678"/>
                <a:gd name="T82" fmla="*/ 2147483647 w 145"/>
                <a:gd name="T83" fmla="*/ 2147483647 h 678"/>
                <a:gd name="T84" fmla="*/ 2147483647 w 145"/>
                <a:gd name="T85" fmla="*/ 2147483647 h 678"/>
                <a:gd name="T86" fmla="*/ 2147483647 w 145"/>
                <a:gd name="T87" fmla="*/ 2147483647 h 678"/>
                <a:gd name="T88" fmla="*/ 2147483647 w 145"/>
                <a:gd name="T89" fmla="*/ 2147483647 h 678"/>
                <a:gd name="T90" fmla="*/ 2147483647 w 145"/>
                <a:gd name="T91" fmla="*/ 2147483647 h 678"/>
                <a:gd name="T92" fmla="*/ 2147483647 w 145"/>
                <a:gd name="T93" fmla="*/ 2147483647 h 678"/>
                <a:gd name="T94" fmla="*/ 2147483647 w 145"/>
                <a:gd name="T95" fmla="*/ 2147483647 h 678"/>
                <a:gd name="T96" fmla="*/ 2147483647 w 145"/>
                <a:gd name="T97" fmla="*/ 2147483647 h 678"/>
                <a:gd name="T98" fmla="*/ 2147483647 w 145"/>
                <a:gd name="T99" fmla="*/ 2147483647 h 678"/>
                <a:gd name="T100" fmla="*/ 2147483647 w 145"/>
                <a:gd name="T101" fmla="*/ 2147483647 h 678"/>
                <a:gd name="T102" fmla="*/ 2147483647 w 145"/>
                <a:gd name="T103" fmla="*/ 2147483647 h 678"/>
                <a:gd name="T104" fmla="*/ 2147483647 w 145"/>
                <a:gd name="T105" fmla="*/ 2147483647 h 678"/>
                <a:gd name="T106" fmla="*/ 2147483647 w 145"/>
                <a:gd name="T107" fmla="*/ 2147483647 h 678"/>
                <a:gd name="T108" fmla="*/ 2147483647 w 145"/>
                <a:gd name="T109" fmla="*/ 2147483647 h 678"/>
                <a:gd name="T110" fmla="*/ 2147483647 w 145"/>
                <a:gd name="T111" fmla="*/ 2147483647 h 678"/>
                <a:gd name="T112" fmla="*/ 2147483647 w 145"/>
                <a:gd name="T113" fmla="*/ 2147483647 h 678"/>
                <a:gd name="T114" fmla="*/ 2147483647 w 145"/>
                <a:gd name="T115" fmla="*/ 2147483647 h 6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678"/>
                <a:gd name="T176" fmla="*/ 145 w 145"/>
                <a:gd name="T177" fmla="*/ 678 h 6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678">
                  <a:moveTo>
                    <a:pt x="92" y="20"/>
                  </a:moveTo>
                  <a:lnTo>
                    <a:pt x="92" y="19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9" y="48"/>
                  </a:lnTo>
                  <a:lnTo>
                    <a:pt x="101" y="58"/>
                  </a:lnTo>
                  <a:lnTo>
                    <a:pt x="104" y="67"/>
                  </a:lnTo>
                  <a:lnTo>
                    <a:pt x="105" y="77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97"/>
                  </a:lnTo>
                  <a:lnTo>
                    <a:pt x="111" y="107"/>
                  </a:lnTo>
                  <a:lnTo>
                    <a:pt x="113" y="116"/>
                  </a:lnTo>
                  <a:lnTo>
                    <a:pt x="116" y="137"/>
                  </a:lnTo>
                  <a:lnTo>
                    <a:pt x="118" y="147"/>
                  </a:lnTo>
                  <a:lnTo>
                    <a:pt x="119" y="157"/>
                  </a:lnTo>
                  <a:lnTo>
                    <a:pt x="121" y="167"/>
                  </a:lnTo>
                  <a:lnTo>
                    <a:pt x="122" y="176"/>
                  </a:lnTo>
                  <a:lnTo>
                    <a:pt x="125" y="196"/>
                  </a:lnTo>
                  <a:lnTo>
                    <a:pt x="126" y="206"/>
                  </a:lnTo>
                  <a:lnTo>
                    <a:pt x="130" y="236"/>
                  </a:lnTo>
                  <a:lnTo>
                    <a:pt x="130" y="246"/>
                  </a:lnTo>
                  <a:lnTo>
                    <a:pt x="131" y="257"/>
                  </a:lnTo>
                  <a:lnTo>
                    <a:pt x="131" y="256"/>
                  </a:lnTo>
                  <a:lnTo>
                    <a:pt x="132" y="266"/>
                  </a:lnTo>
                  <a:lnTo>
                    <a:pt x="135" y="326"/>
                  </a:lnTo>
                  <a:lnTo>
                    <a:pt x="135" y="346"/>
                  </a:lnTo>
                  <a:lnTo>
                    <a:pt x="135" y="357"/>
                  </a:lnTo>
                  <a:lnTo>
                    <a:pt x="135" y="387"/>
                  </a:lnTo>
                  <a:lnTo>
                    <a:pt x="135" y="396"/>
                  </a:lnTo>
                  <a:lnTo>
                    <a:pt x="135" y="417"/>
                  </a:lnTo>
                  <a:lnTo>
                    <a:pt x="132" y="469"/>
                  </a:lnTo>
                  <a:lnTo>
                    <a:pt x="132" y="479"/>
                  </a:lnTo>
                  <a:lnTo>
                    <a:pt x="131" y="490"/>
                  </a:lnTo>
                  <a:lnTo>
                    <a:pt x="131" y="489"/>
                  </a:lnTo>
                  <a:lnTo>
                    <a:pt x="130" y="499"/>
                  </a:lnTo>
                  <a:lnTo>
                    <a:pt x="130" y="500"/>
                  </a:lnTo>
                  <a:lnTo>
                    <a:pt x="130" y="510"/>
                  </a:lnTo>
                  <a:lnTo>
                    <a:pt x="130" y="509"/>
                  </a:lnTo>
                  <a:lnTo>
                    <a:pt x="127" y="529"/>
                  </a:lnTo>
                  <a:lnTo>
                    <a:pt x="126" y="540"/>
                  </a:lnTo>
                  <a:lnTo>
                    <a:pt x="124" y="561"/>
                  </a:lnTo>
                  <a:lnTo>
                    <a:pt x="122" y="571"/>
                  </a:lnTo>
                  <a:lnTo>
                    <a:pt x="121" y="582"/>
                  </a:lnTo>
                  <a:lnTo>
                    <a:pt x="119" y="592"/>
                  </a:lnTo>
                  <a:lnTo>
                    <a:pt x="118" y="603"/>
                  </a:lnTo>
                  <a:lnTo>
                    <a:pt x="116" y="613"/>
                  </a:lnTo>
                  <a:lnTo>
                    <a:pt x="115" y="623"/>
                  </a:lnTo>
                  <a:lnTo>
                    <a:pt x="113" y="633"/>
                  </a:lnTo>
                  <a:lnTo>
                    <a:pt x="111" y="644"/>
                  </a:lnTo>
                  <a:lnTo>
                    <a:pt x="111" y="643"/>
                  </a:lnTo>
                  <a:lnTo>
                    <a:pt x="109" y="653"/>
                  </a:lnTo>
                  <a:lnTo>
                    <a:pt x="109" y="654"/>
                  </a:lnTo>
                  <a:lnTo>
                    <a:pt x="108" y="665"/>
                  </a:lnTo>
                  <a:lnTo>
                    <a:pt x="115" y="663"/>
                  </a:lnTo>
                  <a:lnTo>
                    <a:pt x="108" y="652"/>
                  </a:lnTo>
                  <a:lnTo>
                    <a:pt x="108" y="653"/>
                  </a:lnTo>
                  <a:lnTo>
                    <a:pt x="103" y="642"/>
                  </a:lnTo>
                  <a:lnTo>
                    <a:pt x="103" y="641"/>
                  </a:lnTo>
                  <a:lnTo>
                    <a:pt x="96" y="631"/>
                  </a:lnTo>
                  <a:lnTo>
                    <a:pt x="90" y="621"/>
                  </a:lnTo>
                  <a:lnTo>
                    <a:pt x="85" y="611"/>
                  </a:lnTo>
                  <a:lnTo>
                    <a:pt x="80" y="600"/>
                  </a:lnTo>
                  <a:lnTo>
                    <a:pt x="75" y="589"/>
                  </a:lnTo>
                  <a:lnTo>
                    <a:pt x="70" y="578"/>
                  </a:lnTo>
                  <a:lnTo>
                    <a:pt x="65" y="567"/>
                  </a:lnTo>
                  <a:lnTo>
                    <a:pt x="60" y="557"/>
                  </a:lnTo>
                  <a:lnTo>
                    <a:pt x="56" y="546"/>
                  </a:lnTo>
                  <a:lnTo>
                    <a:pt x="57" y="546"/>
                  </a:lnTo>
                  <a:lnTo>
                    <a:pt x="48" y="525"/>
                  </a:lnTo>
                  <a:lnTo>
                    <a:pt x="44" y="514"/>
                  </a:lnTo>
                  <a:lnTo>
                    <a:pt x="44" y="515"/>
                  </a:lnTo>
                  <a:lnTo>
                    <a:pt x="37" y="494"/>
                  </a:lnTo>
                  <a:lnTo>
                    <a:pt x="34" y="484"/>
                  </a:lnTo>
                  <a:lnTo>
                    <a:pt x="28" y="463"/>
                  </a:lnTo>
                  <a:lnTo>
                    <a:pt x="25" y="452"/>
                  </a:lnTo>
                  <a:lnTo>
                    <a:pt x="23" y="442"/>
                  </a:lnTo>
                  <a:lnTo>
                    <a:pt x="21" y="431"/>
                  </a:lnTo>
                  <a:lnTo>
                    <a:pt x="18" y="420"/>
                  </a:lnTo>
                  <a:lnTo>
                    <a:pt x="18" y="421"/>
                  </a:lnTo>
                  <a:lnTo>
                    <a:pt x="16" y="411"/>
                  </a:lnTo>
                  <a:lnTo>
                    <a:pt x="15" y="400"/>
                  </a:lnTo>
                  <a:lnTo>
                    <a:pt x="13" y="391"/>
                  </a:lnTo>
                  <a:lnTo>
                    <a:pt x="12" y="381"/>
                  </a:lnTo>
                  <a:lnTo>
                    <a:pt x="11" y="370"/>
                  </a:lnTo>
                  <a:lnTo>
                    <a:pt x="10" y="360"/>
                  </a:lnTo>
                  <a:lnTo>
                    <a:pt x="10" y="350"/>
                  </a:lnTo>
                  <a:lnTo>
                    <a:pt x="9" y="339"/>
                  </a:lnTo>
                  <a:lnTo>
                    <a:pt x="8" y="329"/>
                  </a:lnTo>
                  <a:lnTo>
                    <a:pt x="8" y="28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10" y="269"/>
                  </a:lnTo>
                  <a:lnTo>
                    <a:pt x="10" y="268"/>
                  </a:lnTo>
                  <a:lnTo>
                    <a:pt x="11" y="258"/>
                  </a:lnTo>
                  <a:lnTo>
                    <a:pt x="12" y="238"/>
                  </a:lnTo>
                  <a:lnTo>
                    <a:pt x="18" y="207"/>
                  </a:lnTo>
                  <a:lnTo>
                    <a:pt x="18" y="208"/>
                  </a:lnTo>
                  <a:lnTo>
                    <a:pt x="27" y="168"/>
                  </a:lnTo>
                  <a:lnTo>
                    <a:pt x="30" y="158"/>
                  </a:lnTo>
                  <a:lnTo>
                    <a:pt x="33" y="148"/>
                  </a:lnTo>
                  <a:lnTo>
                    <a:pt x="43" y="118"/>
                  </a:lnTo>
                  <a:lnTo>
                    <a:pt x="42" y="118"/>
                  </a:lnTo>
                  <a:lnTo>
                    <a:pt x="47" y="109"/>
                  </a:lnTo>
                  <a:lnTo>
                    <a:pt x="47" y="10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5" y="88"/>
                  </a:lnTo>
                  <a:lnTo>
                    <a:pt x="59" y="79"/>
                  </a:lnTo>
                  <a:lnTo>
                    <a:pt x="63" y="68"/>
                  </a:lnTo>
                  <a:lnTo>
                    <a:pt x="68" y="59"/>
                  </a:lnTo>
                  <a:lnTo>
                    <a:pt x="79" y="39"/>
                  </a:lnTo>
                  <a:lnTo>
                    <a:pt x="84" y="30"/>
                  </a:lnTo>
                  <a:lnTo>
                    <a:pt x="89" y="20"/>
                  </a:lnTo>
                  <a:lnTo>
                    <a:pt x="95" y="11"/>
                  </a:lnTo>
                  <a:lnTo>
                    <a:pt x="87" y="10"/>
                  </a:lnTo>
                  <a:lnTo>
                    <a:pt x="92" y="20"/>
                  </a:lnTo>
                  <a:lnTo>
                    <a:pt x="100" y="17"/>
                  </a:lnTo>
                  <a:lnTo>
                    <a:pt x="92" y="0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77" y="26"/>
                  </a:lnTo>
                  <a:lnTo>
                    <a:pt x="71" y="36"/>
                  </a:lnTo>
                  <a:lnTo>
                    <a:pt x="61" y="56"/>
                  </a:lnTo>
                  <a:lnTo>
                    <a:pt x="57" y="65"/>
                  </a:lnTo>
                  <a:lnTo>
                    <a:pt x="52" y="75"/>
                  </a:lnTo>
                  <a:lnTo>
                    <a:pt x="48" y="85"/>
                  </a:lnTo>
                  <a:lnTo>
                    <a:pt x="43" y="95"/>
                  </a:lnTo>
                  <a:lnTo>
                    <a:pt x="42" y="95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6" y="115"/>
                  </a:lnTo>
                  <a:lnTo>
                    <a:pt x="25" y="146"/>
                  </a:lnTo>
                  <a:lnTo>
                    <a:pt x="22" y="156"/>
                  </a:lnTo>
                  <a:lnTo>
                    <a:pt x="19" y="166"/>
                  </a:lnTo>
                  <a:lnTo>
                    <a:pt x="10" y="206"/>
                  </a:lnTo>
                  <a:lnTo>
                    <a:pt x="5" y="237"/>
                  </a:lnTo>
                  <a:lnTo>
                    <a:pt x="2" y="257"/>
                  </a:lnTo>
                  <a:lnTo>
                    <a:pt x="2" y="258"/>
                  </a:lnTo>
                  <a:lnTo>
                    <a:pt x="2" y="268"/>
                  </a:lnTo>
                  <a:lnTo>
                    <a:pt x="2" y="267"/>
                  </a:lnTo>
                  <a:lnTo>
                    <a:pt x="1" y="278"/>
                  </a:lnTo>
                  <a:lnTo>
                    <a:pt x="0" y="288"/>
                  </a:lnTo>
                  <a:lnTo>
                    <a:pt x="0" y="329"/>
                  </a:lnTo>
                  <a:lnTo>
                    <a:pt x="1" y="339"/>
                  </a:lnTo>
                  <a:lnTo>
                    <a:pt x="1" y="350"/>
                  </a:lnTo>
                  <a:lnTo>
                    <a:pt x="2" y="360"/>
                  </a:lnTo>
                  <a:lnTo>
                    <a:pt x="2" y="361"/>
                  </a:lnTo>
                  <a:lnTo>
                    <a:pt x="3" y="371"/>
                  </a:lnTo>
                  <a:lnTo>
                    <a:pt x="4" y="382"/>
                  </a:lnTo>
                  <a:lnTo>
                    <a:pt x="5" y="392"/>
                  </a:lnTo>
                  <a:lnTo>
                    <a:pt x="7" y="401"/>
                  </a:lnTo>
                  <a:lnTo>
                    <a:pt x="9" y="412"/>
                  </a:lnTo>
                  <a:lnTo>
                    <a:pt x="11" y="422"/>
                  </a:lnTo>
                  <a:lnTo>
                    <a:pt x="11" y="423"/>
                  </a:lnTo>
                  <a:lnTo>
                    <a:pt x="12" y="434"/>
                  </a:lnTo>
                  <a:lnTo>
                    <a:pt x="15" y="444"/>
                  </a:lnTo>
                  <a:lnTo>
                    <a:pt x="17" y="455"/>
                  </a:lnTo>
                  <a:lnTo>
                    <a:pt x="20" y="465"/>
                  </a:lnTo>
                  <a:lnTo>
                    <a:pt x="26" y="487"/>
                  </a:lnTo>
                  <a:lnTo>
                    <a:pt x="30" y="497"/>
                  </a:lnTo>
                  <a:lnTo>
                    <a:pt x="36" y="517"/>
                  </a:lnTo>
                  <a:lnTo>
                    <a:pt x="36" y="518"/>
                  </a:lnTo>
                  <a:lnTo>
                    <a:pt x="41" y="528"/>
                  </a:lnTo>
                  <a:lnTo>
                    <a:pt x="40" y="528"/>
                  </a:lnTo>
                  <a:lnTo>
                    <a:pt x="48" y="550"/>
                  </a:lnTo>
                  <a:lnTo>
                    <a:pt x="49" y="550"/>
                  </a:lnTo>
                  <a:lnTo>
                    <a:pt x="54" y="561"/>
                  </a:lnTo>
                  <a:lnTo>
                    <a:pt x="59" y="571"/>
                  </a:lnTo>
                  <a:lnTo>
                    <a:pt x="62" y="582"/>
                  </a:lnTo>
                  <a:lnTo>
                    <a:pt x="68" y="593"/>
                  </a:lnTo>
                  <a:lnTo>
                    <a:pt x="73" y="603"/>
                  </a:lnTo>
                  <a:lnTo>
                    <a:pt x="79" y="614"/>
                  </a:lnTo>
                  <a:lnTo>
                    <a:pt x="84" y="624"/>
                  </a:lnTo>
                  <a:lnTo>
                    <a:pt x="89" y="635"/>
                  </a:lnTo>
                  <a:lnTo>
                    <a:pt x="96" y="646"/>
                  </a:lnTo>
                  <a:lnTo>
                    <a:pt x="102" y="656"/>
                  </a:lnTo>
                  <a:lnTo>
                    <a:pt x="102" y="657"/>
                  </a:lnTo>
                  <a:lnTo>
                    <a:pt x="113" y="677"/>
                  </a:lnTo>
                  <a:lnTo>
                    <a:pt x="117" y="655"/>
                  </a:lnTo>
                  <a:lnTo>
                    <a:pt x="117" y="656"/>
                  </a:lnTo>
                  <a:lnTo>
                    <a:pt x="119" y="646"/>
                  </a:lnTo>
                  <a:lnTo>
                    <a:pt x="119" y="645"/>
                  </a:lnTo>
                  <a:lnTo>
                    <a:pt x="121" y="634"/>
                  </a:lnTo>
                  <a:lnTo>
                    <a:pt x="123" y="624"/>
                  </a:lnTo>
                  <a:lnTo>
                    <a:pt x="125" y="614"/>
                  </a:lnTo>
                  <a:lnTo>
                    <a:pt x="126" y="604"/>
                  </a:lnTo>
                  <a:lnTo>
                    <a:pt x="128" y="593"/>
                  </a:lnTo>
                  <a:lnTo>
                    <a:pt x="130" y="583"/>
                  </a:lnTo>
                  <a:lnTo>
                    <a:pt x="131" y="573"/>
                  </a:lnTo>
                  <a:lnTo>
                    <a:pt x="132" y="562"/>
                  </a:lnTo>
                  <a:lnTo>
                    <a:pt x="133" y="541"/>
                  </a:lnTo>
                  <a:lnTo>
                    <a:pt x="135" y="531"/>
                  </a:lnTo>
                  <a:lnTo>
                    <a:pt x="137" y="510"/>
                  </a:lnTo>
                  <a:lnTo>
                    <a:pt x="138" y="500"/>
                  </a:lnTo>
                  <a:lnTo>
                    <a:pt x="139" y="490"/>
                  </a:lnTo>
                  <a:lnTo>
                    <a:pt x="139" y="479"/>
                  </a:lnTo>
                  <a:lnTo>
                    <a:pt x="140" y="469"/>
                  </a:lnTo>
                  <a:lnTo>
                    <a:pt x="143" y="417"/>
                  </a:lnTo>
                  <a:lnTo>
                    <a:pt x="143" y="396"/>
                  </a:lnTo>
                  <a:lnTo>
                    <a:pt x="144" y="387"/>
                  </a:lnTo>
                  <a:lnTo>
                    <a:pt x="144" y="357"/>
                  </a:lnTo>
                  <a:lnTo>
                    <a:pt x="143" y="346"/>
                  </a:lnTo>
                  <a:lnTo>
                    <a:pt x="143" y="326"/>
                  </a:lnTo>
                  <a:lnTo>
                    <a:pt x="139" y="266"/>
                  </a:lnTo>
                  <a:lnTo>
                    <a:pt x="139" y="256"/>
                  </a:lnTo>
                  <a:lnTo>
                    <a:pt x="139" y="255"/>
                  </a:lnTo>
                  <a:lnTo>
                    <a:pt x="138" y="245"/>
                  </a:lnTo>
                  <a:lnTo>
                    <a:pt x="138" y="246"/>
                  </a:lnTo>
                  <a:lnTo>
                    <a:pt x="137" y="236"/>
                  </a:lnTo>
                  <a:lnTo>
                    <a:pt x="137" y="235"/>
                  </a:lnTo>
                  <a:lnTo>
                    <a:pt x="133" y="204"/>
                  </a:lnTo>
                  <a:lnTo>
                    <a:pt x="132" y="195"/>
                  </a:lnTo>
                  <a:lnTo>
                    <a:pt x="131" y="174"/>
                  </a:lnTo>
                  <a:lnTo>
                    <a:pt x="129" y="166"/>
                  </a:lnTo>
                  <a:lnTo>
                    <a:pt x="128" y="156"/>
                  </a:lnTo>
                  <a:lnTo>
                    <a:pt x="126" y="145"/>
                  </a:lnTo>
                  <a:lnTo>
                    <a:pt x="125" y="136"/>
                  </a:lnTo>
                  <a:lnTo>
                    <a:pt x="121" y="115"/>
                  </a:lnTo>
                  <a:lnTo>
                    <a:pt x="119" y="106"/>
                  </a:lnTo>
                  <a:lnTo>
                    <a:pt x="119" y="105"/>
                  </a:lnTo>
                  <a:lnTo>
                    <a:pt x="117" y="95"/>
                  </a:lnTo>
                  <a:lnTo>
                    <a:pt x="115" y="85"/>
                  </a:lnTo>
                  <a:lnTo>
                    <a:pt x="113" y="75"/>
                  </a:lnTo>
                  <a:lnTo>
                    <a:pt x="113" y="76"/>
                  </a:lnTo>
                  <a:lnTo>
                    <a:pt x="111" y="65"/>
                  </a:lnTo>
                  <a:lnTo>
                    <a:pt x="109" y="56"/>
                  </a:lnTo>
                  <a:lnTo>
                    <a:pt x="107" y="46"/>
                  </a:lnTo>
                  <a:lnTo>
                    <a:pt x="105" y="36"/>
                  </a:lnTo>
                  <a:lnTo>
                    <a:pt x="102" y="26"/>
                  </a:lnTo>
                  <a:lnTo>
                    <a:pt x="100" y="17"/>
                  </a:lnTo>
                  <a:lnTo>
                    <a:pt x="92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78" name="Freeform 21"/>
            <p:cNvSpPr>
              <a:spLocks/>
            </p:cNvSpPr>
            <p:nvPr/>
          </p:nvSpPr>
          <p:spPr bwMode="auto">
            <a:xfrm>
              <a:off x="1543050" y="3405188"/>
              <a:ext cx="44450" cy="55563"/>
            </a:xfrm>
            <a:custGeom>
              <a:avLst/>
              <a:gdLst>
                <a:gd name="T0" fmla="*/ 2147483647 w 28"/>
                <a:gd name="T1" fmla="*/ 2147483647 h 35"/>
                <a:gd name="T2" fmla="*/ 2147483647 w 28"/>
                <a:gd name="T3" fmla="*/ 2147483647 h 35"/>
                <a:gd name="T4" fmla="*/ 2147483647 w 28"/>
                <a:gd name="T5" fmla="*/ 2147483647 h 35"/>
                <a:gd name="T6" fmla="*/ 2147483647 w 28"/>
                <a:gd name="T7" fmla="*/ 2147483647 h 35"/>
                <a:gd name="T8" fmla="*/ 2147483647 w 28"/>
                <a:gd name="T9" fmla="*/ 2147483647 h 35"/>
                <a:gd name="T10" fmla="*/ 2147483647 w 28"/>
                <a:gd name="T11" fmla="*/ 2147483647 h 35"/>
                <a:gd name="T12" fmla="*/ 2147483647 w 28"/>
                <a:gd name="T13" fmla="*/ 2147483647 h 35"/>
                <a:gd name="T14" fmla="*/ 2147483647 w 28"/>
                <a:gd name="T15" fmla="*/ 2147483647 h 35"/>
                <a:gd name="T16" fmla="*/ 2147483647 w 28"/>
                <a:gd name="T17" fmla="*/ 0 h 35"/>
                <a:gd name="T18" fmla="*/ 2147483647 w 28"/>
                <a:gd name="T19" fmla="*/ 2147483647 h 35"/>
                <a:gd name="T20" fmla="*/ 2147483647 w 28"/>
                <a:gd name="T21" fmla="*/ 2147483647 h 35"/>
                <a:gd name="T22" fmla="*/ 2147483647 w 28"/>
                <a:gd name="T23" fmla="*/ 2147483647 h 35"/>
                <a:gd name="T24" fmla="*/ 0 w 28"/>
                <a:gd name="T25" fmla="*/ 2147483647 h 35"/>
                <a:gd name="T26" fmla="*/ 2147483647 w 28"/>
                <a:gd name="T27" fmla="*/ 2147483647 h 35"/>
                <a:gd name="T28" fmla="*/ 2147483647 w 28"/>
                <a:gd name="T29" fmla="*/ 2147483647 h 35"/>
                <a:gd name="T30" fmla="*/ 2147483647 w 28"/>
                <a:gd name="T31" fmla="*/ 2147483647 h 35"/>
                <a:gd name="T32" fmla="*/ 2147483647 w 28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5"/>
                <a:gd name="T53" fmla="*/ 28 w 2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5">
                  <a:moveTo>
                    <a:pt x="14" y="34"/>
                  </a:moveTo>
                  <a:lnTo>
                    <a:pt x="19" y="32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27" y="16"/>
                  </a:lnTo>
                  <a:lnTo>
                    <a:pt x="26" y="10"/>
                  </a:lnTo>
                  <a:lnTo>
                    <a:pt x="23" y="5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4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79" name="Freeform 22"/>
            <p:cNvSpPr>
              <a:spLocks/>
            </p:cNvSpPr>
            <p:nvPr/>
          </p:nvSpPr>
          <p:spPr bwMode="auto">
            <a:xfrm>
              <a:off x="1524000" y="3468688"/>
              <a:ext cx="44450" cy="55563"/>
            </a:xfrm>
            <a:custGeom>
              <a:avLst/>
              <a:gdLst>
                <a:gd name="T0" fmla="*/ 2147483647 w 28"/>
                <a:gd name="T1" fmla="*/ 2147483647 h 35"/>
                <a:gd name="T2" fmla="*/ 2147483647 w 28"/>
                <a:gd name="T3" fmla="*/ 2147483647 h 35"/>
                <a:gd name="T4" fmla="*/ 2147483647 w 28"/>
                <a:gd name="T5" fmla="*/ 2147483647 h 35"/>
                <a:gd name="T6" fmla="*/ 2147483647 w 28"/>
                <a:gd name="T7" fmla="*/ 2147483647 h 35"/>
                <a:gd name="T8" fmla="*/ 2147483647 w 28"/>
                <a:gd name="T9" fmla="*/ 2147483647 h 35"/>
                <a:gd name="T10" fmla="*/ 2147483647 w 28"/>
                <a:gd name="T11" fmla="*/ 2147483647 h 35"/>
                <a:gd name="T12" fmla="*/ 2147483647 w 28"/>
                <a:gd name="T13" fmla="*/ 2147483647 h 35"/>
                <a:gd name="T14" fmla="*/ 2147483647 w 28"/>
                <a:gd name="T15" fmla="*/ 2147483647 h 35"/>
                <a:gd name="T16" fmla="*/ 2147483647 w 28"/>
                <a:gd name="T17" fmla="*/ 0 h 35"/>
                <a:gd name="T18" fmla="*/ 2147483647 w 28"/>
                <a:gd name="T19" fmla="*/ 2147483647 h 35"/>
                <a:gd name="T20" fmla="*/ 2147483647 w 28"/>
                <a:gd name="T21" fmla="*/ 2147483647 h 35"/>
                <a:gd name="T22" fmla="*/ 2147483647 w 28"/>
                <a:gd name="T23" fmla="*/ 2147483647 h 35"/>
                <a:gd name="T24" fmla="*/ 0 w 28"/>
                <a:gd name="T25" fmla="*/ 2147483647 h 35"/>
                <a:gd name="T26" fmla="*/ 2147483647 w 28"/>
                <a:gd name="T27" fmla="*/ 2147483647 h 35"/>
                <a:gd name="T28" fmla="*/ 2147483647 w 28"/>
                <a:gd name="T29" fmla="*/ 2147483647 h 35"/>
                <a:gd name="T30" fmla="*/ 2147483647 w 28"/>
                <a:gd name="T31" fmla="*/ 2147483647 h 35"/>
                <a:gd name="T32" fmla="*/ 2147483647 w 28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5"/>
                <a:gd name="T53" fmla="*/ 28 w 2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5">
                  <a:moveTo>
                    <a:pt x="14" y="34"/>
                  </a:moveTo>
                  <a:lnTo>
                    <a:pt x="19" y="33"/>
                  </a:lnTo>
                  <a:lnTo>
                    <a:pt x="23" y="29"/>
                  </a:lnTo>
                  <a:lnTo>
                    <a:pt x="26" y="24"/>
                  </a:lnTo>
                  <a:lnTo>
                    <a:pt x="27" y="17"/>
                  </a:lnTo>
                  <a:lnTo>
                    <a:pt x="26" y="11"/>
                  </a:lnTo>
                  <a:lnTo>
                    <a:pt x="23" y="5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4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80" name="Freeform 23"/>
            <p:cNvSpPr>
              <a:spLocks/>
            </p:cNvSpPr>
            <p:nvPr/>
          </p:nvSpPr>
          <p:spPr bwMode="auto">
            <a:xfrm>
              <a:off x="1520825" y="3341688"/>
              <a:ext cx="42863" cy="55563"/>
            </a:xfrm>
            <a:custGeom>
              <a:avLst/>
              <a:gdLst>
                <a:gd name="T0" fmla="*/ 2147483647 w 27"/>
                <a:gd name="T1" fmla="*/ 2147483647 h 35"/>
                <a:gd name="T2" fmla="*/ 2147483647 w 27"/>
                <a:gd name="T3" fmla="*/ 2147483647 h 35"/>
                <a:gd name="T4" fmla="*/ 2147483647 w 27"/>
                <a:gd name="T5" fmla="*/ 2147483647 h 35"/>
                <a:gd name="T6" fmla="*/ 2147483647 w 27"/>
                <a:gd name="T7" fmla="*/ 2147483647 h 35"/>
                <a:gd name="T8" fmla="*/ 2147483647 w 27"/>
                <a:gd name="T9" fmla="*/ 2147483647 h 35"/>
                <a:gd name="T10" fmla="*/ 2147483647 w 27"/>
                <a:gd name="T11" fmla="*/ 2147483647 h 35"/>
                <a:gd name="T12" fmla="*/ 2147483647 w 27"/>
                <a:gd name="T13" fmla="*/ 2147483647 h 35"/>
                <a:gd name="T14" fmla="*/ 2147483647 w 27"/>
                <a:gd name="T15" fmla="*/ 2147483647 h 35"/>
                <a:gd name="T16" fmla="*/ 2147483647 w 27"/>
                <a:gd name="T17" fmla="*/ 0 h 35"/>
                <a:gd name="T18" fmla="*/ 2147483647 w 27"/>
                <a:gd name="T19" fmla="*/ 2147483647 h 35"/>
                <a:gd name="T20" fmla="*/ 2147483647 w 27"/>
                <a:gd name="T21" fmla="*/ 2147483647 h 35"/>
                <a:gd name="T22" fmla="*/ 2147483647 w 27"/>
                <a:gd name="T23" fmla="*/ 2147483647 h 35"/>
                <a:gd name="T24" fmla="*/ 0 w 27"/>
                <a:gd name="T25" fmla="*/ 2147483647 h 35"/>
                <a:gd name="T26" fmla="*/ 2147483647 w 27"/>
                <a:gd name="T27" fmla="*/ 2147483647 h 35"/>
                <a:gd name="T28" fmla="*/ 2147483647 w 27"/>
                <a:gd name="T29" fmla="*/ 2147483647 h 35"/>
                <a:gd name="T30" fmla="*/ 2147483647 w 27"/>
                <a:gd name="T31" fmla="*/ 2147483647 h 35"/>
                <a:gd name="T32" fmla="*/ 2147483647 w 27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5"/>
                <a:gd name="T53" fmla="*/ 27 w 2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5">
                  <a:moveTo>
                    <a:pt x="14" y="34"/>
                  </a:moveTo>
                  <a:lnTo>
                    <a:pt x="19" y="32"/>
                  </a:lnTo>
                  <a:lnTo>
                    <a:pt x="23" y="29"/>
                  </a:lnTo>
                  <a:lnTo>
                    <a:pt x="25" y="23"/>
                  </a:lnTo>
                  <a:lnTo>
                    <a:pt x="26" y="17"/>
                  </a:lnTo>
                  <a:lnTo>
                    <a:pt x="25" y="10"/>
                  </a:lnTo>
                  <a:lnTo>
                    <a:pt x="22" y="5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4" y="29"/>
                  </a:lnTo>
                  <a:lnTo>
                    <a:pt x="8" y="32"/>
                  </a:lnTo>
                  <a:lnTo>
                    <a:pt x="14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81" name="Freeform 24"/>
            <p:cNvSpPr>
              <a:spLocks/>
            </p:cNvSpPr>
            <p:nvPr/>
          </p:nvSpPr>
          <p:spPr bwMode="auto">
            <a:xfrm>
              <a:off x="1042988" y="3322638"/>
              <a:ext cx="147638" cy="165100"/>
            </a:xfrm>
            <a:custGeom>
              <a:avLst/>
              <a:gdLst>
                <a:gd name="T0" fmla="*/ 2147483647 w 93"/>
                <a:gd name="T1" fmla="*/ 2147483647 h 104"/>
                <a:gd name="T2" fmla="*/ 2147483647 w 93"/>
                <a:gd name="T3" fmla="*/ 2147483647 h 104"/>
                <a:gd name="T4" fmla="*/ 2147483647 w 93"/>
                <a:gd name="T5" fmla="*/ 2147483647 h 104"/>
                <a:gd name="T6" fmla="*/ 2147483647 w 93"/>
                <a:gd name="T7" fmla="*/ 2147483647 h 104"/>
                <a:gd name="T8" fmla="*/ 2147483647 w 93"/>
                <a:gd name="T9" fmla="*/ 2147483647 h 104"/>
                <a:gd name="T10" fmla="*/ 2147483647 w 93"/>
                <a:gd name="T11" fmla="*/ 2147483647 h 104"/>
                <a:gd name="T12" fmla="*/ 2147483647 w 93"/>
                <a:gd name="T13" fmla="*/ 2147483647 h 104"/>
                <a:gd name="T14" fmla="*/ 2147483647 w 93"/>
                <a:gd name="T15" fmla="*/ 2147483647 h 104"/>
                <a:gd name="T16" fmla="*/ 2147483647 w 93"/>
                <a:gd name="T17" fmla="*/ 2147483647 h 104"/>
                <a:gd name="T18" fmla="*/ 2147483647 w 93"/>
                <a:gd name="T19" fmla="*/ 2147483647 h 104"/>
                <a:gd name="T20" fmla="*/ 2147483647 w 93"/>
                <a:gd name="T21" fmla="*/ 2147483647 h 104"/>
                <a:gd name="T22" fmla="*/ 2147483647 w 93"/>
                <a:gd name="T23" fmla="*/ 2147483647 h 104"/>
                <a:gd name="T24" fmla="*/ 2147483647 w 93"/>
                <a:gd name="T25" fmla="*/ 2147483647 h 104"/>
                <a:gd name="T26" fmla="*/ 2147483647 w 93"/>
                <a:gd name="T27" fmla="*/ 2147483647 h 104"/>
                <a:gd name="T28" fmla="*/ 0 w 93"/>
                <a:gd name="T29" fmla="*/ 2147483647 h 104"/>
                <a:gd name="T30" fmla="*/ 2147483647 w 93"/>
                <a:gd name="T31" fmla="*/ 2147483647 h 104"/>
                <a:gd name="T32" fmla="*/ 2147483647 w 93"/>
                <a:gd name="T33" fmla="*/ 2147483647 h 104"/>
                <a:gd name="T34" fmla="*/ 2147483647 w 93"/>
                <a:gd name="T35" fmla="*/ 2147483647 h 104"/>
                <a:gd name="T36" fmla="*/ 2147483647 w 93"/>
                <a:gd name="T37" fmla="*/ 2147483647 h 104"/>
                <a:gd name="T38" fmla="*/ 2147483647 w 93"/>
                <a:gd name="T39" fmla="*/ 2147483647 h 104"/>
                <a:gd name="T40" fmla="*/ 2147483647 w 93"/>
                <a:gd name="T41" fmla="*/ 2147483647 h 104"/>
                <a:gd name="T42" fmla="*/ 2147483647 w 93"/>
                <a:gd name="T43" fmla="*/ 2147483647 h 104"/>
                <a:gd name="T44" fmla="*/ 2147483647 w 93"/>
                <a:gd name="T45" fmla="*/ 2147483647 h 104"/>
                <a:gd name="T46" fmla="*/ 2147483647 w 93"/>
                <a:gd name="T47" fmla="*/ 2147483647 h 104"/>
                <a:gd name="T48" fmla="*/ 2147483647 w 93"/>
                <a:gd name="T49" fmla="*/ 2147483647 h 104"/>
                <a:gd name="T50" fmla="*/ 2147483647 w 93"/>
                <a:gd name="T51" fmla="*/ 2147483647 h 104"/>
                <a:gd name="T52" fmla="*/ 2147483647 w 93"/>
                <a:gd name="T53" fmla="*/ 2147483647 h 104"/>
                <a:gd name="T54" fmla="*/ 2147483647 w 93"/>
                <a:gd name="T55" fmla="*/ 2147483647 h 104"/>
                <a:gd name="T56" fmla="*/ 2147483647 w 93"/>
                <a:gd name="T57" fmla="*/ 2147483647 h 104"/>
                <a:gd name="T58" fmla="*/ 2147483647 w 93"/>
                <a:gd name="T59" fmla="*/ 2147483647 h 104"/>
                <a:gd name="T60" fmla="*/ 2147483647 w 93"/>
                <a:gd name="T61" fmla="*/ 2147483647 h 104"/>
                <a:gd name="T62" fmla="*/ 2147483647 w 93"/>
                <a:gd name="T63" fmla="*/ 2147483647 h 104"/>
                <a:gd name="T64" fmla="*/ 2147483647 w 93"/>
                <a:gd name="T65" fmla="*/ 2147483647 h 104"/>
                <a:gd name="T66" fmla="*/ 2147483647 w 93"/>
                <a:gd name="T67" fmla="*/ 2147483647 h 104"/>
                <a:gd name="T68" fmla="*/ 2147483647 w 93"/>
                <a:gd name="T69" fmla="*/ 2147483647 h 104"/>
                <a:gd name="T70" fmla="*/ 2147483647 w 93"/>
                <a:gd name="T71" fmla="*/ 2147483647 h 104"/>
                <a:gd name="T72" fmla="*/ 2147483647 w 93"/>
                <a:gd name="T73" fmla="*/ 2147483647 h 104"/>
                <a:gd name="T74" fmla="*/ 2147483647 w 93"/>
                <a:gd name="T75" fmla="*/ 2147483647 h 104"/>
                <a:gd name="T76" fmla="*/ 2147483647 w 93"/>
                <a:gd name="T77" fmla="*/ 2147483647 h 104"/>
                <a:gd name="T78" fmla="*/ 2147483647 w 93"/>
                <a:gd name="T79" fmla="*/ 2147483647 h 104"/>
                <a:gd name="T80" fmla="*/ 2147483647 w 93"/>
                <a:gd name="T81" fmla="*/ 2147483647 h 104"/>
                <a:gd name="T82" fmla="*/ 2147483647 w 93"/>
                <a:gd name="T83" fmla="*/ 2147483647 h 104"/>
                <a:gd name="T84" fmla="*/ 2147483647 w 93"/>
                <a:gd name="T85" fmla="*/ 2147483647 h 104"/>
                <a:gd name="T86" fmla="*/ 2147483647 w 93"/>
                <a:gd name="T87" fmla="*/ 2147483647 h 104"/>
                <a:gd name="T88" fmla="*/ 2147483647 w 93"/>
                <a:gd name="T89" fmla="*/ 2147483647 h 104"/>
                <a:gd name="T90" fmla="*/ 2147483647 w 93"/>
                <a:gd name="T91" fmla="*/ 2147483647 h 104"/>
                <a:gd name="T92" fmla="*/ 2147483647 w 93"/>
                <a:gd name="T93" fmla="*/ 2147483647 h 104"/>
                <a:gd name="T94" fmla="*/ 2147483647 w 93"/>
                <a:gd name="T95" fmla="*/ 2147483647 h 104"/>
                <a:gd name="T96" fmla="*/ 2147483647 w 93"/>
                <a:gd name="T97" fmla="*/ 2147483647 h 104"/>
                <a:gd name="T98" fmla="*/ 2147483647 w 93"/>
                <a:gd name="T99" fmla="*/ 2147483647 h 104"/>
                <a:gd name="T100" fmla="*/ 2147483647 w 93"/>
                <a:gd name="T101" fmla="*/ 2147483647 h 104"/>
                <a:gd name="T102" fmla="*/ 2147483647 w 93"/>
                <a:gd name="T103" fmla="*/ 2147483647 h 104"/>
                <a:gd name="T104" fmla="*/ 2147483647 w 93"/>
                <a:gd name="T105" fmla="*/ 2147483647 h 104"/>
                <a:gd name="T106" fmla="*/ 2147483647 w 93"/>
                <a:gd name="T107" fmla="*/ 2147483647 h 104"/>
                <a:gd name="T108" fmla="*/ 2147483647 w 93"/>
                <a:gd name="T109" fmla="*/ 2147483647 h 104"/>
                <a:gd name="T110" fmla="*/ 2147483647 w 93"/>
                <a:gd name="T111" fmla="*/ 2147483647 h 104"/>
                <a:gd name="T112" fmla="*/ 2147483647 w 93"/>
                <a:gd name="T113" fmla="*/ 2147483647 h 104"/>
                <a:gd name="T114" fmla="*/ 2147483647 w 93"/>
                <a:gd name="T115" fmla="*/ 2147483647 h 104"/>
                <a:gd name="T116" fmla="*/ 2147483647 w 93"/>
                <a:gd name="T117" fmla="*/ 0 h 1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"/>
                <a:gd name="T178" fmla="*/ 0 h 104"/>
                <a:gd name="T179" fmla="*/ 93 w 93"/>
                <a:gd name="T180" fmla="*/ 104 h 1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" h="104">
                  <a:moveTo>
                    <a:pt x="41" y="0"/>
                  </a:moveTo>
                  <a:lnTo>
                    <a:pt x="41" y="0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3"/>
                  </a:lnTo>
                  <a:lnTo>
                    <a:pt x="2" y="68"/>
                  </a:lnTo>
                  <a:lnTo>
                    <a:pt x="3" y="68"/>
                  </a:lnTo>
                  <a:lnTo>
                    <a:pt x="3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6" y="75"/>
                  </a:lnTo>
                  <a:lnTo>
                    <a:pt x="6" y="77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10" y="83"/>
                  </a:lnTo>
                  <a:lnTo>
                    <a:pt x="12" y="86"/>
                  </a:lnTo>
                  <a:lnTo>
                    <a:pt x="13" y="86"/>
                  </a:lnTo>
                  <a:lnTo>
                    <a:pt x="14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7" y="91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2" y="95"/>
                  </a:lnTo>
                  <a:lnTo>
                    <a:pt x="23" y="95"/>
                  </a:lnTo>
                  <a:lnTo>
                    <a:pt x="23" y="96"/>
                  </a:lnTo>
                  <a:lnTo>
                    <a:pt x="24" y="96"/>
                  </a:lnTo>
                  <a:lnTo>
                    <a:pt x="24" y="97"/>
                  </a:lnTo>
                  <a:lnTo>
                    <a:pt x="26" y="97"/>
                  </a:lnTo>
                  <a:lnTo>
                    <a:pt x="27" y="97"/>
                  </a:lnTo>
                  <a:lnTo>
                    <a:pt x="27" y="98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29" y="99"/>
                  </a:lnTo>
                  <a:lnTo>
                    <a:pt x="32" y="100"/>
                  </a:lnTo>
                  <a:lnTo>
                    <a:pt x="34" y="100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41" y="102"/>
                  </a:lnTo>
                  <a:lnTo>
                    <a:pt x="41" y="103"/>
                  </a:lnTo>
                  <a:lnTo>
                    <a:pt x="51" y="103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4" y="101"/>
                  </a:lnTo>
                  <a:lnTo>
                    <a:pt x="55" y="101"/>
                  </a:lnTo>
                  <a:lnTo>
                    <a:pt x="58" y="101"/>
                  </a:lnTo>
                  <a:lnTo>
                    <a:pt x="58" y="100"/>
                  </a:lnTo>
                  <a:lnTo>
                    <a:pt x="59" y="100"/>
                  </a:lnTo>
                  <a:lnTo>
                    <a:pt x="61" y="100"/>
                  </a:lnTo>
                  <a:lnTo>
                    <a:pt x="61" y="99"/>
                  </a:lnTo>
                  <a:lnTo>
                    <a:pt x="64" y="98"/>
                  </a:lnTo>
                  <a:lnTo>
                    <a:pt x="66" y="97"/>
                  </a:lnTo>
                  <a:lnTo>
                    <a:pt x="69" y="96"/>
                  </a:lnTo>
                  <a:lnTo>
                    <a:pt x="69" y="95"/>
                  </a:lnTo>
                  <a:lnTo>
                    <a:pt x="71" y="94"/>
                  </a:lnTo>
                  <a:lnTo>
                    <a:pt x="71" y="93"/>
                  </a:lnTo>
                  <a:lnTo>
                    <a:pt x="72" y="93"/>
                  </a:lnTo>
                  <a:lnTo>
                    <a:pt x="78" y="89"/>
                  </a:lnTo>
                  <a:lnTo>
                    <a:pt x="78" y="87"/>
                  </a:lnTo>
                  <a:lnTo>
                    <a:pt x="81" y="84"/>
                  </a:lnTo>
                  <a:lnTo>
                    <a:pt x="81" y="83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4" y="78"/>
                  </a:lnTo>
                  <a:lnTo>
                    <a:pt x="85" y="78"/>
                  </a:lnTo>
                  <a:lnTo>
                    <a:pt x="85" y="77"/>
                  </a:lnTo>
                  <a:lnTo>
                    <a:pt x="85" y="76"/>
                  </a:lnTo>
                  <a:lnTo>
                    <a:pt x="86" y="76"/>
                  </a:lnTo>
                  <a:lnTo>
                    <a:pt x="86" y="75"/>
                  </a:lnTo>
                  <a:lnTo>
                    <a:pt x="86" y="74"/>
                  </a:lnTo>
                  <a:lnTo>
                    <a:pt x="87" y="74"/>
                  </a:lnTo>
                  <a:lnTo>
                    <a:pt x="88" y="71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91" y="60"/>
                  </a:lnTo>
                  <a:lnTo>
                    <a:pt x="91" y="57"/>
                  </a:lnTo>
                  <a:lnTo>
                    <a:pt x="92" y="57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0" y="39"/>
                  </a:lnTo>
                  <a:lnTo>
                    <a:pt x="89" y="35"/>
                  </a:lnTo>
                  <a:lnTo>
                    <a:pt x="89" y="33"/>
                  </a:lnTo>
                  <a:lnTo>
                    <a:pt x="88" y="33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6" y="27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79" y="16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77" y="14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2" y="9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9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1" y="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82" name="Oval 25"/>
            <p:cNvSpPr>
              <a:spLocks noChangeArrowheads="1"/>
            </p:cNvSpPr>
            <p:nvPr/>
          </p:nvSpPr>
          <p:spPr bwMode="auto">
            <a:xfrm>
              <a:off x="1049338" y="3328988"/>
              <a:ext cx="131763" cy="14922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83" name="Freeform 28"/>
            <p:cNvSpPr>
              <a:spLocks/>
            </p:cNvSpPr>
            <p:nvPr/>
          </p:nvSpPr>
          <p:spPr bwMode="auto">
            <a:xfrm>
              <a:off x="1057275" y="3571875"/>
              <a:ext cx="71438" cy="90488"/>
            </a:xfrm>
            <a:custGeom>
              <a:avLst/>
              <a:gdLst>
                <a:gd name="T0" fmla="*/ 0 w 45"/>
                <a:gd name="T1" fmla="*/ 2147483647 h 57"/>
                <a:gd name="T2" fmla="*/ 0 w 45"/>
                <a:gd name="T3" fmla="*/ 0 h 57"/>
                <a:gd name="T4" fmla="*/ 2147483647 w 45"/>
                <a:gd name="T5" fmla="*/ 0 h 57"/>
                <a:gd name="T6" fmla="*/ 2147483647 w 45"/>
                <a:gd name="T7" fmla="*/ 2147483647 h 57"/>
                <a:gd name="T8" fmla="*/ 2147483647 w 45"/>
                <a:gd name="T9" fmla="*/ 2147483647 h 57"/>
                <a:gd name="T10" fmla="*/ 2147483647 w 45"/>
                <a:gd name="T11" fmla="*/ 0 h 57"/>
                <a:gd name="T12" fmla="*/ 2147483647 w 45"/>
                <a:gd name="T13" fmla="*/ 0 h 57"/>
                <a:gd name="T14" fmla="*/ 2147483647 w 45"/>
                <a:gd name="T15" fmla="*/ 2147483647 h 57"/>
                <a:gd name="T16" fmla="*/ 2147483647 w 45"/>
                <a:gd name="T17" fmla="*/ 2147483647 h 57"/>
                <a:gd name="T18" fmla="*/ 2147483647 w 45"/>
                <a:gd name="T19" fmla="*/ 2147483647 h 57"/>
                <a:gd name="T20" fmla="*/ 2147483647 w 45"/>
                <a:gd name="T21" fmla="*/ 2147483647 h 57"/>
                <a:gd name="T22" fmla="*/ 2147483647 w 45"/>
                <a:gd name="T23" fmla="*/ 2147483647 h 57"/>
                <a:gd name="T24" fmla="*/ 0 w 45"/>
                <a:gd name="T25" fmla="*/ 214748364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57"/>
                <a:gd name="T41" fmla="*/ 45 w 45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57">
                  <a:moveTo>
                    <a:pt x="0" y="5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33" y="2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56"/>
                  </a:lnTo>
                  <a:lnTo>
                    <a:pt x="33" y="56"/>
                  </a:lnTo>
                  <a:lnTo>
                    <a:pt x="33" y="32"/>
                  </a:lnTo>
                  <a:lnTo>
                    <a:pt x="12" y="32"/>
                  </a:lnTo>
                  <a:lnTo>
                    <a:pt x="12" y="56"/>
                  </a:lnTo>
                  <a:lnTo>
                    <a:pt x="0" y="5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84" name="Freeform 29"/>
            <p:cNvSpPr>
              <a:spLocks/>
            </p:cNvSpPr>
            <p:nvPr/>
          </p:nvSpPr>
          <p:spPr bwMode="auto">
            <a:xfrm>
              <a:off x="1152525" y="3598863"/>
              <a:ext cx="58738" cy="65088"/>
            </a:xfrm>
            <a:custGeom>
              <a:avLst/>
              <a:gdLst>
                <a:gd name="T0" fmla="*/ 2147483647 w 37"/>
                <a:gd name="T1" fmla="*/ 0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0 w 37"/>
                <a:gd name="T21" fmla="*/ 2147483647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2147483647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2147483647 w 37"/>
                <a:gd name="T51" fmla="*/ 2147483647 h 41"/>
                <a:gd name="T52" fmla="*/ 2147483647 w 37"/>
                <a:gd name="T53" fmla="*/ 2147483647 h 41"/>
                <a:gd name="T54" fmla="*/ 2147483647 w 37"/>
                <a:gd name="T55" fmla="*/ 2147483647 h 41"/>
                <a:gd name="T56" fmla="*/ 2147483647 w 37"/>
                <a:gd name="T57" fmla="*/ 2147483647 h 41"/>
                <a:gd name="T58" fmla="*/ 2147483647 w 37"/>
                <a:gd name="T59" fmla="*/ 2147483647 h 41"/>
                <a:gd name="T60" fmla="*/ 2147483647 w 37"/>
                <a:gd name="T61" fmla="*/ 2147483647 h 41"/>
                <a:gd name="T62" fmla="*/ 2147483647 w 37"/>
                <a:gd name="T63" fmla="*/ 2147483647 h 41"/>
                <a:gd name="T64" fmla="*/ 2147483647 w 37"/>
                <a:gd name="T65" fmla="*/ 2147483647 h 41"/>
                <a:gd name="T66" fmla="*/ 2147483647 w 37"/>
                <a:gd name="T67" fmla="*/ 2147483647 h 41"/>
                <a:gd name="T68" fmla="*/ 2147483647 w 37"/>
                <a:gd name="T69" fmla="*/ 2147483647 h 41"/>
                <a:gd name="T70" fmla="*/ 2147483647 w 37"/>
                <a:gd name="T71" fmla="*/ 2147483647 h 41"/>
                <a:gd name="T72" fmla="*/ 2147483647 w 37"/>
                <a:gd name="T73" fmla="*/ 2147483647 h 41"/>
                <a:gd name="T74" fmla="*/ 2147483647 w 37"/>
                <a:gd name="T75" fmla="*/ 2147483647 h 41"/>
                <a:gd name="T76" fmla="*/ 2147483647 w 37"/>
                <a:gd name="T77" fmla="*/ 2147483647 h 41"/>
                <a:gd name="T78" fmla="*/ 2147483647 w 37"/>
                <a:gd name="T79" fmla="*/ 2147483647 h 41"/>
                <a:gd name="T80" fmla="*/ 2147483647 w 37"/>
                <a:gd name="T81" fmla="*/ 2147483647 h 41"/>
                <a:gd name="T82" fmla="*/ 2147483647 w 37"/>
                <a:gd name="T83" fmla="*/ 2147483647 h 41"/>
                <a:gd name="T84" fmla="*/ 2147483647 w 37"/>
                <a:gd name="T85" fmla="*/ 2147483647 h 41"/>
                <a:gd name="T86" fmla="*/ 2147483647 w 37"/>
                <a:gd name="T87" fmla="*/ 2147483647 h 41"/>
                <a:gd name="T88" fmla="*/ 2147483647 w 37"/>
                <a:gd name="T89" fmla="*/ 2147483647 h 41"/>
                <a:gd name="T90" fmla="*/ 2147483647 w 37"/>
                <a:gd name="T91" fmla="*/ 2147483647 h 41"/>
                <a:gd name="T92" fmla="*/ 2147483647 w 37"/>
                <a:gd name="T93" fmla="*/ 2147483647 h 41"/>
                <a:gd name="T94" fmla="*/ 2147483647 w 37"/>
                <a:gd name="T95" fmla="*/ 2147483647 h 41"/>
                <a:gd name="T96" fmla="*/ 2147483647 w 37"/>
                <a:gd name="T97" fmla="*/ 2147483647 h 41"/>
                <a:gd name="T98" fmla="*/ 2147483647 w 37"/>
                <a:gd name="T99" fmla="*/ 2147483647 h 41"/>
                <a:gd name="T100" fmla="*/ 2147483647 w 37"/>
                <a:gd name="T101" fmla="*/ 2147483647 h 41"/>
                <a:gd name="T102" fmla="*/ 2147483647 w 37"/>
                <a:gd name="T103" fmla="*/ 2147483647 h 41"/>
                <a:gd name="T104" fmla="*/ 2147483647 w 37"/>
                <a:gd name="T105" fmla="*/ 2147483647 h 41"/>
                <a:gd name="T106" fmla="*/ 2147483647 w 37"/>
                <a:gd name="T107" fmla="*/ 0 h 41"/>
                <a:gd name="T108" fmla="*/ 2147483647 w 37"/>
                <a:gd name="T109" fmla="*/ 0 h 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"/>
                <a:gd name="T166" fmla="*/ 0 h 41"/>
                <a:gd name="T167" fmla="*/ 37 w 37"/>
                <a:gd name="T168" fmla="*/ 41 h 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" h="41">
                  <a:moveTo>
                    <a:pt x="14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24" y="40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0" y="32"/>
                  </a:lnTo>
                  <a:lnTo>
                    <a:pt x="15" y="32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0" y="23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5" y="15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5" y="12"/>
                  </a:lnTo>
                  <a:lnTo>
                    <a:pt x="26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33" y="8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85" name="Freeform 30"/>
            <p:cNvSpPr>
              <a:spLocks/>
            </p:cNvSpPr>
            <p:nvPr/>
          </p:nvSpPr>
          <p:spPr bwMode="auto">
            <a:xfrm>
              <a:off x="1270000" y="3568700"/>
              <a:ext cx="84138" cy="95250"/>
            </a:xfrm>
            <a:custGeom>
              <a:avLst/>
              <a:gdLst>
                <a:gd name="T0" fmla="*/ 2147483647 w 53"/>
                <a:gd name="T1" fmla="*/ 2147483647 h 60"/>
                <a:gd name="T2" fmla="*/ 2147483647 w 53"/>
                <a:gd name="T3" fmla="*/ 2147483647 h 60"/>
                <a:gd name="T4" fmla="*/ 2147483647 w 53"/>
                <a:gd name="T5" fmla="*/ 2147483647 h 60"/>
                <a:gd name="T6" fmla="*/ 2147483647 w 53"/>
                <a:gd name="T7" fmla="*/ 2147483647 h 60"/>
                <a:gd name="T8" fmla="*/ 2147483647 w 53"/>
                <a:gd name="T9" fmla="*/ 2147483647 h 60"/>
                <a:gd name="T10" fmla="*/ 2147483647 w 53"/>
                <a:gd name="T11" fmla="*/ 2147483647 h 60"/>
                <a:gd name="T12" fmla="*/ 2147483647 w 53"/>
                <a:gd name="T13" fmla="*/ 2147483647 h 60"/>
                <a:gd name="T14" fmla="*/ 2147483647 w 53"/>
                <a:gd name="T15" fmla="*/ 2147483647 h 60"/>
                <a:gd name="T16" fmla="*/ 2147483647 w 53"/>
                <a:gd name="T17" fmla="*/ 2147483647 h 60"/>
                <a:gd name="T18" fmla="*/ 2147483647 w 53"/>
                <a:gd name="T19" fmla="*/ 2147483647 h 60"/>
                <a:gd name="T20" fmla="*/ 2147483647 w 53"/>
                <a:gd name="T21" fmla="*/ 2147483647 h 60"/>
                <a:gd name="T22" fmla="*/ 2147483647 w 53"/>
                <a:gd name="T23" fmla="*/ 2147483647 h 60"/>
                <a:gd name="T24" fmla="*/ 2147483647 w 53"/>
                <a:gd name="T25" fmla="*/ 2147483647 h 60"/>
                <a:gd name="T26" fmla="*/ 0 w 53"/>
                <a:gd name="T27" fmla="*/ 2147483647 h 60"/>
                <a:gd name="T28" fmla="*/ 2147483647 w 53"/>
                <a:gd name="T29" fmla="*/ 2147483647 h 60"/>
                <a:gd name="T30" fmla="*/ 2147483647 w 53"/>
                <a:gd name="T31" fmla="*/ 2147483647 h 60"/>
                <a:gd name="T32" fmla="*/ 2147483647 w 53"/>
                <a:gd name="T33" fmla="*/ 2147483647 h 60"/>
                <a:gd name="T34" fmla="*/ 2147483647 w 53"/>
                <a:gd name="T35" fmla="*/ 2147483647 h 60"/>
                <a:gd name="T36" fmla="*/ 2147483647 w 53"/>
                <a:gd name="T37" fmla="*/ 2147483647 h 60"/>
                <a:gd name="T38" fmla="*/ 2147483647 w 53"/>
                <a:gd name="T39" fmla="*/ 0 h 60"/>
                <a:gd name="T40" fmla="*/ 2147483647 w 53"/>
                <a:gd name="T41" fmla="*/ 2147483647 h 60"/>
                <a:gd name="T42" fmla="*/ 2147483647 w 53"/>
                <a:gd name="T43" fmla="*/ 2147483647 h 60"/>
                <a:gd name="T44" fmla="*/ 2147483647 w 53"/>
                <a:gd name="T45" fmla="*/ 2147483647 h 60"/>
                <a:gd name="T46" fmla="*/ 2147483647 w 53"/>
                <a:gd name="T47" fmla="*/ 2147483647 h 60"/>
                <a:gd name="T48" fmla="*/ 2147483647 w 53"/>
                <a:gd name="T49" fmla="*/ 2147483647 h 60"/>
                <a:gd name="T50" fmla="*/ 2147483647 w 53"/>
                <a:gd name="T51" fmla="*/ 2147483647 h 60"/>
                <a:gd name="T52" fmla="*/ 2147483647 w 53"/>
                <a:gd name="T53" fmla="*/ 2147483647 h 60"/>
                <a:gd name="T54" fmla="*/ 2147483647 w 53"/>
                <a:gd name="T55" fmla="*/ 2147483647 h 60"/>
                <a:gd name="T56" fmla="*/ 2147483647 w 53"/>
                <a:gd name="T57" fmla="*/ 2147483647 h 60"/>
                <a:gd name="T58" fmla="*/ 2147483647 w 53"/>
                <a:gd name="T59" fmla="*/ 2147483647 h 60"/>
                <a:gd name="T60" fmla="*/ 2147483647 w 53"/>
                <a:gd name="T61" fmla="*/ 2147483647 h 60"/>
                <a:gd name="T62" fmla="*/ 2147483647 w 53"/>
                <a:gd name="T63" fmla="*/ 2147483647 h 60"/>
                <a:gd name="T64" fmla="*/ 2147483647 w 53"/>
                <a:gd name="T65" fmla="*/ 2147483647 h 60"/>
                <a:gd name="T66" fmla="*/ 2147483647 w 53"/>
                <a:gd name="T67" fmla="*/ 2147483647 h 60"/>
                <a:gd name="T68" fmla="*/ 2147483647 w 53"/>
                <a:gd name="T69" fmla="*/ 2147483647 h 60"/>
                <a:gd name="T70" fmla="*/ 2147483647 w 53"/>
                <a:gd name="T71" fmla="*/ 2147483647 h 60"/>
                <a:gd name="T72" fmla="*/ 2147483647 w 53"/>
                <a:gd name="T73" fmla="*/ 2147483647 h 60"/>
                <a:gd name="T74" fmla="*/ 2147483647 w 53"/>
                <a:gd name="T75" fmla="*/ 2147483647 h 60"/>
                <a:gd name="T76" fmla="*/ 2147483647 w 53"/>
                <a:gd name="T77" fmla="*/ 2147483647 h 60"/>
                <a:gd name="T78" fmla="*/ 2147483647 w 53"/>
                <a:gd name="T79" fmla="*/ 2147483647 h 60"/>
                <a:gd name="T80" fmla="*/ 2147483647 w 53"/>
                <a:gd name="T81" fmla="*/ 2147483647 h 60"/>
                <a:gd name="T82" fmla="*/ 2147483647 w 53"/>
                <a:gd name="T83" fmla="*/ 2147483647 h 60"/>
                <a:gd name="T84" fmla="*/ 2147483647 w 53"/>
                <a:gd name="T85" fmla="*/ 2147483647 h 60"/>
                <a:gd name="T86" fmla="*/ 2147483647 w 53"/>
                <a:gd name="T87" fmla="*/ 2147483647 h 60"/>
                <a:gd name="T88" fmla="*/ 2147483647 w 53"/>
                <a:gd name="T89" fmla="*/ 2147483647 h 60"/>
                <a:gd name="T90" fmla="*/ 2147483647 w 53"/>
                <a:gd name="T91" fmla="*/ 21474836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"/>
                <a:gd name="T139" fmla="*/ 0 h 60"/>
                <a:gd name="T140" fmla="*/ 53 w 53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" h="60">
                  <a:moveTo>
                    <a:pt x="28" y="37"/>
                  </a:moveTo>
                  <a:lnTo>
                    <a:pt x="28" y="28"/>
                  </a:lnTo>
                  <a:lnTo>
                    <a:pt x="52" y="28"/>
                  </a:lnTo>
                  <a:lnTo>
                    <a:pt x="52" y="50"/>
                  </a:lnTo>
                  <a:lnTo>
                    <a:pt x="48" y="54"/>
                  </a:lnTo>
                  <a:lnTo>
                    <a:pt x="41" y="56"/>
                  </a:lnTo>
                  <a:lnTo>
                    <a:pt x="35" y="59"/>
                  </a:lnTo>
                  <a:lnTo>
                    <a:pt x="28" y="59"/>
                  </a:lnTo>
                  <a:lnTo>
                    <a:pt x="20" y="58"/>
                  </a:lnTo>
                  <a:lnTo>
                    <a:pt x="13" y="55"/>
                  </a:lnTo>
                  <a:lnTo>
                    <a:pt x="7" y="51"/>
                  </a:lnTo>
                  <a:lnTo>
                    <a:pt x="4" y="44"/>
                  </a:lnTo>
                  <a:lnTo>
                    <a:pt x="1" y="37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4" y="14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48" y="10"/>
                  </a:lnTo>
                  <a:lnTo>
                    <a:pt x="51" y="17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6" y="13"/>
                  </a:lnTo>
                  <a:lnTo>
                    <a:pt x="31" y="11"/>
                  </a:lnTo>
                  <a:lnTo>
                    <a:pt x="28" y="10"/>
                  </a:lnTo>
                  <a:lnTo>
                    <a:pt x="21" y="11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21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34"/>
                  </a:lnTo>
                  <a:lnTo>
                    <a:pt x="13" y="38"/>
                  </a:lnTo>
                  <a:lnTo>
                    <a:pt x="15" y="44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0" y="44"/>
                  </a:lnTo>
                  <a:lnTo>
                    <a:pt x="40" y="37"/>
                  </a:lnTo>
                  <a:lnTo>
                    <a:pt x="28" y="3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86" name="Freeform 31"/>
            <p:cNvSpPr>
              <a:spLocks/>
            </p:cNvSpPr>
            <p:nvPr/>
          </p:nvSpPr>
          <p:spPr bwMode="auto">
            <a:xfrm>
              <a:off x="1376363" y="3598863"/>
              <a:ext cx="52388" cy="26988"/>
            </a:xfrm>
            <a:custGeom>
              <a:avLst/>
              <a:gdLst>
                <a:gd name="T0" fmla="*/ 2147483647 w 33"/>
                <a:gd name="T1" fmla="*/ 0 h 17"/>
                <a:gd name="T2" fmla="*/ 2147483647 w 33"/>
                <a:gd name="T3" fmla="*/ 0 h 17"/>
                <a:gd name="T4" fmla="*/ 2147483647 w 33"/>
                <a:gd name="T5" fmla="*/ 0 h 17"/>
                <a:gd name="T6" fmla="*/ 2147483647 w 33"/>
                <a:gd name="T7" fmla="*/ 2147483647 h 17"/>
                <a:gd name="T8" fmla="*/ 2147483647 w 33"/>
                <a:gd name="T9" fmla="*/ 2147483647 h 17"/>
                <a:gd name="T10" fmla="*/ 2147483647 w 33"/>
                <a:gd name="T11" fmla="*/ 2147483647 h 17"/>
                <a:gd name="T12" fmla="*/ 2147483647 w 33"/>
                <a:gd name="T13" fmla="*/ 2147483647 h 17"/>
                <a:gd name="T14" fmla="*/ 2147483647 w 33"/>
                <a:gd name="T15" fmla="*/ 2147483647 h 17"/>
                <a:gd name="T16" fmla="*/ 2147483647 w 33"/>
                <a:gd name="T17" fmla="*/ 2147483647 h 17"/>
                <a:gd name="T18" fmla="*/ 2147483647 w 33"/>
                <a:gd name="T19" fmla="*/ 2147483647 h 17"/>
                <a:gd name="T20" fmla="*/ 2147483647 w 33"/>
                <a:gd name="T21" fmla="*/ 2147483647 h 17"/>
                <a:gd name="T22" fmla="*/ 2147483647 w 33"/>
                <a:gd name="T23" fmla="*/ 2147483647 h 17"/>
                <a:gd name="T24" fmla="*/ 2147483647 w 33"/>
                <a:gd name="T25" fmla="*/ 2147483647 h 17"/>
                <a:gd name="T26" fmla="*/ 2147483647 w 33"/>
                <a:gd name="T27" fmla="*/ 2147483647 h 17"/>
                <a:gd name="T28" fmla="*/ 0 w 33"/>
                <a:gd name="T29" fmla="*/ 2147483647 h 17"/>
                <a:gd name="T30" fmla="*/ 0 w 33"/>
                <a:gd name="T31" fmla="*/ 2147483647 h 17"/>
                <a:gd name="T32" fmla="*/ 2147483647 w 33"/>
                <a:gd name="T33" fmla="*/ 2147483647 h 17"/>
                <a:gd name="T34" fmla="*/ 2147483647 w 33"/>
                <a:gd name="T35" fmla="*/ 2147483647 h 17"/>
                <a:gd name="T36" fmla="*/ 2147483647 w 33"/>
                <a:gd name="T37" fmla="*/ 2147483647 h 17"/>
                <a:gd name="T38" fmla="*/ 2147483647 w 33"/>
                <a:gd name="T39" fmla="*/ 2147483647 h 17"/>
                <a:gd name="T40" fmla="*/ 2147483647 w 33"/>
                <a:gd name="T41" fmla="*/ 2147483647 h 17"/>
                <a:gd name="T42" fmla="*/ 2147483647 w 33"/>
                <a:gd name="T43" fmla="*/ 2147483647 h 17"/>
                <a:gd name="T44" fmla="*/ 2147483647 w 33"/>
                <a:gd name="T45" fmla="*/ 2147483647 h 17"/>
                <a:gd name="T46" fmla="*/ 2147483647 w 33"/>
                <a:gd name="T47" fmla="*/ 2147483647 h 17"/>
                <a:gd name="T48" fmla="*/ 2147483647 w 33"/>
                <a:gd name="T49" fmla="*/ 2147483647 h 17"/>
                <a:gd name="T50" fmla="*/ 2147483647 w 33"/>
                <a:gd name="T51" fmla="*/ 2147483647 h 17"/>
                <a:gd name="T52" fmla="*/ 2147483647 w 33"/>
                <a:gd name="T53" fmla="*/ 2147483647 h 17"/>
                <a:gd name="T54" fmla="*/ 2147483647 w 33"/>
                <a:gd name="T55" fmla="*/ 2147483647 h 17"/>
                <a:gd name="T56" fmla="*/ 2147483647 w 33"/>
                <a:gd name="T57" fmla="*/ 2147483647 h 17"/>
                <a:gd name="T58" fmla="*/ 2147483647 w 33"/>
                <a:gd name="T59" fmla="*/ 2147483647 h 17"/>
                <a:gd name="T60" fmla="*/ 2147483647 w 33"/>
                <a:gd name="T61" fmla="*/ 2147483647 h 17"/>
                <a:gd name="T62" fmla="*/ 2147483647 w 33"/>
                <a:gd name="T63" fmla="*/ 2147483647 h 17"/>
                <a:gd name="T64" fmla="*/ 2147483647 w 33"/>
                <a:gd name="T65" fmla="*/ 2147483647 h 17"/>
                <a:gd name="T66" fmla="*/ 2147483647 w 33"/>
                <a:gd name="T67" fmla="*/ 2147483647 h 17"/>
                <a:gd name="T68" fmla="*/ 2147483647 w 33"/>
                <a:gd name="T69" fmla="*/ 0 h 17"/>
                <a:gd name="T70" fmla="*/ 2147483647 w 33"/>
                <a:gd name="T71" fmla="*/ 0 h 17"/>
                <a:gd name="T72" fmla="*/ 2147483647 w 33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"/>
                <a:gd name="T112" fmla="*/ 0 h 17"/>
                <a:gd name="T113" fmla="*/ 33 w 3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" h="17">
                  <a:moveTo>
                    <a:pt x="10" y="0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3" y="10"/>
                  </a:lnTo>
                  <a:lnTo>
                    <a:pt x="32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87" name="Freeform 32"/>
            <p:cNvSpPr>
              <a:spLocks/>
            </p:cNvSpPr>
            <p:nvPr/>
          </p:nvSpPr>
          <p:spPr bwMode="auto">
            <a:xfrm>
              <a:off x="1374775" y="3613150"/>
              <a:ext cx="57150" cy="50800"/>
            </a:xfrm>
            <a:custGeom>
              <a:avLst/>
              <a:gdLst>
                <a:gd name="T0" fmla="*/ 2147483647 w 36"/>
                <a:gd name="T1" fmla="*/ 0 h 32"/>
                <a:gd name="T2" fmla="*/ 2147483647 w 36"/>
                <a:gd name="T3" fmla="*/ 2147483647 h 32"/>
                <a:gd name="T4" fmla="*/ 2147483647 w 36"/>
                <a:gd name="T5" fmla="*/ 2147483647 h 32"/>
                <a:gd name="T6" fmla="*/ 2147483647 w 36"/>
                <a:gd name="T7" fmla="*/ 2147483647 h 32"/>
                <a:gd name="T8" fmla="*/ 2147483647 w 36"/>
                <a:gd name="T9" fmla="*/ 2147483647 h 32"/>
                <a:gd name="T10" fmla="*/ 2147483647 w 36"/>
                <a:gd name="T11" fmla="*/ 2147483647 h 32"/>
                <a:gd name="T12" fmla="*/ 2147483647 w 36"/>
                <a:gd name="T13" fmla="*/ 2147483647 h 32"/>
                <a:gd name="T14" fmla="*/ 2147483647 w 36"/>
                <a:gd name="T15" fmla="*/ 2147483647 h 32"/>
                <a:gd name="T16" fmla="*/ 2147483647 w 36"/>
                <a:gd name="T17" fmla="*/ 2147483647 h 32"/>
                <a:gd name="T18" fmla="*/ 2147483647 w 36"/>
                <a:gd name="T19" fmla="*/ 2147483647 h 32"/>
                <a:gd name="T20" fmla="*/ 2147483647 w 36"/>
                <a:gd name="T21" fmla="*/ 2147483647 h 32"/>
                <a:gd name="T22" fmla="*/ 2147483647 w 36"/>
                <a:gd name="T23" fmla="*/ 2147483647 h 32"/>
                <a:gd name="T24" fmla="*/ 0 w 36"/>
                <a:gd name="T25" fmla="*/ 2147483647 h 32"/>
                <a:gd name="T26" fmla="*/ 2147483647 w 36"/>
                <a:gd name="T27" fmla="*/ 2147483647 h 32"/>
                <a:gd name="T28" fmla="*/ 2147483647 w 36"/>
                <a:gd name="T29" fmla="*/ 2147483647 h 32"/>
                <a:gd name="T30" fmla="*/ 2147483647 w 36"/>
                <a:gd name="T31" fmla="*/ 2147483647 h 32"/>
                <a:gd name="T32" fmla="*/ 2147483647 w 36"/>
                <a:gd name="T33" fmla="*/ 2147483647 h 32"/>
                <a:gd name="T34" fmla="*/ 2147483647 w 36"/>
                <a:gd name="T35" fmla="*/ 2147483647 h 32"/>
                <a:gd name="T36" fmla="*/ 2147483647 w 36"/>
                <a:gd name="T37" fmla="*/ 2147483647 h 32"/>
                <a:gd name="T38" fmla="*/ 2147483647 w 36"/>
                <a:gd name="T39" fmla="*/ 2147483647 h 32"/>
                <a:gd name="T40" fmla="*/ 2147483647 w 36"/>
                <a:gd name="T41" fmla="*/ 2147483647 h 32"/>
                <a:gd name="T42" fmla="*/ 2147483647 w 36"/>
                <a:gd name="T43" fmla="*/ 2147483647 h 32"/>
                <a:gd name="T44" fmla="*/ 2147483647 w 36"/>
                <a:gd name="T45" fmla="*/ 2147483647 h 32"/>
                <a:gd name="T46" fmla="*/ 2147483647 w 36"/>
                <a:gd name="T47" fmla="*/ 2147483647 h 32"/>
                <a:gd name="T48" fmla="*/ 2147483647 w 36"/>
                <a:gd name="T49" fmla="*/ 2147483647 h 32"/>
                <a:gd name="T50" fmla="*/ 2147483647 w 36"/>
                <a:gd name="T51" fmla="*/ 2147483647 h 32"/>
                <a:gd name="T52" fmla="*/ 2147483647 w 36"/>
                <a:gd name="T53" fmla="*/ 2147483647 h 32"/>
                <a:gd name="T54" fmla="*/ 2147483647 w 36"/>
                <a:gd name="T55" fmla="*/ 2147483647 h 32"/>
                <a:gd name="T56" fmla="*/ 2147483647 w 36"/>
                <a:gd name="T57" fmla="*/ 2147483647 h 32"/>
                <a:gd name="T58" fmla="*/ 2147483647 w 36"/>
                <a:gd name="T59" fmla="*/ 2147483647 h 32"/>
                <a:gd name="T60" fmla="*/ 2147483647 w 36"/>
                <a:gd name="T61" fmla="*/ 2147483647 h 32"/>
                <a:gd name="T62" fmla="*/ 2147483647 w 36"/>
                <a:gd name="T63" fmla="*/ 2147483647 h 32"/>
                <a:gd name="T64" fmla="*/ 2147483647 w 36"/>
                <a:gd name="T65" fmla="*/ 2147483647 h 32"/>
                <a:gd name="T66" fmla="*/ 2147483647 w 36"/>
                <a:gd name="T67" fmla="*/ 2147483647 h 32"/>
                <a:gd name="T68" fmla="*/ 2147483647 w 36"/>
                <a:gd name="T69" fmla="*/ 2147483647 h 32"/>
                <a:gd name="T70" fmla="*/ 2147483647 w 36"/>
                <a:gd name="T71" fmla="*/ 2147483647 h 32"/>
                <a:gd name="T72" fmla="*/ 2147483647 w 36"/>
                <a:gd name="T73" fmla="*/ 2147483647 h 32"/>
                <a:gd name="T74" fmla="*/ 2147483647 w 36"/>
                <a:gd name="T75" fmla="*/ 2147483647 h 32"/>
                <a:gd name="T76" fmla="*/ 2147483647 w 36"/>
                <a:gd name="T77" fmla="*/ 0 h 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"/>
                <a:gd name="T118" fmla="*/ 0 h 32"/>
                <a:gd name="T119" fmla="*/ 36 w 36"/>
                <a:gd name="T120" fmla="*/ 32 h 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" h="32">
                  <a:moveTo>
                    <a:pt x="20" y="0"/>
                  </a:moveTo>
                  <a:lnTo>
                    <a:pt x="20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9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35" y="26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13"/>
                  </a:lnTo>
                  <a:lnTo>
                    <a:pt x="24" y="13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34" y="1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88" name="Freeform 33"/>
            <p:cNvSpPr>
              <a:spLocks/>
            </p:cNvSpPr>
            <p:nvPr/>
          </p:nvSpPr>
          <p:spPr bwMode="auto">
            <a:xfrm>
              <a:off x="1420813" y="3662363"/>
              <a:ext cx="26988" cy="1588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2147483647 w 17"/>
                <a:gd name="T5" fmla="*/ 0 h 1"/>
                <a:gd name="T6" fmla="*/ 2147483647 w 17"/>
                <a:gd name="T7" fmla="*/ 0 h 1"/>
                <a:gd name="T8" fmla="*/ 2147483647 w 17"/>
                <a:gd name="T9" fmla="*/ 0 h 1"/>
                <a:gd name="T10" fmla="*/ 2147483647 w 17"/>
                <a:gd name="T11" fmla="*/ 0 h 1"/>
                <a:gd name="T12" fmla="*/ 2147483647 w 17"/>
                <a:gd name="T13" fmla="*/ 0 h 1"/>
                <a:gd name="T14" fmla="*/ 2147483647 w 17"/>
                <a:gd name="T15" fmla="*/ 0 h 1"/>
                <a:gd name="T16" fmla="*/ 2147483647 w 17"/>
                <a:gd name="T17" fmla="*/ 0 h 1"/>
                <a:gd name="T18" fmla="*/ 2147483647 w 17"/>
                <a:gd name="T19" fmla="*/ 0 h 1"/>
                <a:gd name="T20" fmla="*/ 2147483647 w 17"/>
                <a:gd name="T21" fmla="*/ 0 h 1"/>
                <a:gd name="T22" fmla="*/ 2147483647 w 17"/>
                <a:gd name="T23" fmla="*/ 0 h 1"/>
                <a:gd name="T24" fmla="*/ 0 w 17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"/>
                <a:gd name="T41" fmla="*/ 17 w 17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89" name="Freeform 34"/>
            <p:cNvSpPr>
              <a:spLocks/>
            </p:cNvSpPr>
            <p:nvPr/>
          </p:nvSpPr>
          <p:spPr bwMode="auto">
            <a:xfrm>
              <a:off x="1449388" y="3597275"/>
              <a:ext cx="60325" cy="66675"/>
            </a:xfrm>
            <a:custGeom>
              <a:avLst/>
              <a:gdLst>
                <a:gd name="T0" fmla="*/ 0 w 38"/>
                <a:gd name="T1" fmla="*/ 2147483647 h 42"/>
                <a:gd name="T2" fmla="*/ 2147483647 w 38"/>
                <a:gd name="T3" fmla="*/ 2147483647 h 42"/>
                <a:gd name="T4" fmla="*/ 2147483647 w 38"/>
                <a:gd name="T5" fmla="*/ 2147483647 h 42"/>
                <a:gd name="T6" fmla="*/ 2147483647 w 38"/>
                <a:gd name="T7" fmla="*/ 2147483647 h 42"/>
                <a:gd name="T8" fmla="*/ 2147483647 w 38"/>
                <a:gd name="T9" fmla="*/ 2147483647 h 42"/>
                <a:gd name="T10" fmla="*/ 2147483647 w 38"/>
                <a:gd name="T11" fmla="*/ 2147483647 h 42"/>
                <a:gd name="T12" fmla="*/ 2147483647 w 38"/>
                <a:gd name="T13" fmla="*/ 2147483647 h 42"/>
                <a:gd name="T14" fmla="*/ 2147483647 w 38"/>
                <a:gd name="T15" fmla="*/ 2147483647 h 42"/>
                <a:gd name="T16" fmla="*/ 2147483647 w 38"/>
                <a:gd name="T17" fmla="*/ 2147483647 h 42"/>
                <a:gd name="T18" fmla="*/ 2147483647 w 38"/>
                <a:gd name="T19" fmla="*/ 2147483647 h 42"/>
                <a:gd name="T20" fmla="*/ 2147483647 w 38"/>
                <a:gd name="T21" fmla="*/ 2147483647 h 42"/>
                <a:gd name="T22" fmla="*/ 2147483647 w 38"/>
                <a:gd name="T23" fmla="*/ 2147483647 h 42"/>
                <a:gd name="T24" fmla="*/ 2147483647 w 38"/>
                <a:gd name="T25" fmla="*/ 2147483647 h 42"/>
                <a:gd name="T26" fmla="*/ 2147483647 w 38"/>
                <a:gd name="T27" fmla="*/ 2147483647 h 42"/>
                <a:gd name="T28" fmla="*/ 2147483647 w 38"/>
                <a:gd name="T29" fmla="*/ 2147483647 h 42"/>
                <a:gd name="T30" fmla="*/ 2147483647 w 38"/>
                <a:gd name="T31" fmla="*/ 2147483647 h 42"/>
                <a:gd name="T32" fmla="*/ 2147483647 w 38"/>
                <a:gd name="T33" fmla="*/ 2147483647 h 42"/>
                <a:gd name="T34" fmla="*/ 2147483647 w 38"/>
                <a:gd name="T35" fmla="*/ 2147483647 h 42"/>
                <a:gd name="T36" fmla="*/ 2147483647 w 38"/>
                <a:gd name="T37" fmla="*/ 2147483647 h 42"/>
                <a:gd name="T38" fmla="*/ 2147483647 w 38"/>
                <a:gd name="T39" fmla="*/ 2147483647 h 42"/>
                <a:gd name="T40" fmla="*/ 2147483647 w 38"/>
                <a:gd name="T41" fmla="*/ 2147483647 h 42"/>
                <a:gd name="T42" fmla="*/ 2147483647 w 38"/>
                <a:gd name="T43" fmla="*/ 2147483647 h 42"/>
                <a:gd name="T44" fmla="*/ 2147483647 w 38"/>
                <a:gd name="T45" fmla="*/ 0 h 42"/>
                <a:gd name="T46" fmla="*/ 2147483647 w 38"/>
                <a:gd name="T47" fmla="*/ 2147483647 h 42"/>
                <a:gd name="T48" fmla="*/ 2147483647 w 38"/>
                <a:gd name="T49" fmla="*/ 2147483647 h 42"/>
                <a:gd name="T50" fmla="*/ 2147483647 w 38"/>
                <a:gd name="T51" fmla="*/ 2147483647 h 42"/>
                <a:gd name="T52" fmla="*/ 2147483647 w 38"/>
                <a:gd name="T53" fmla="*/ 2147483647 h 42"/>
                <a:gd name="T54" fmla="*/ 2147483647 w 38"/>
                <a:gd name="T55" fmla="*/ 2147483647 h 42"/>
                <a:gd name="T56" fmla="*/ 2147483647 w 38"/>
                <a:gd name="T57" fmla="*/ 2147483647 h 42"/>
                <a:gd name="T58" fmla="*/ 2147483647 w 38"/>
                <a:gd name="T59" fmla="*/ 2147483647 h 42"/>
                <a:gd name="T60" fmla="*/ 2147483647 w 38"/>
                <a:gd name="T61" fmla="*/ 2147483647 h 42"/>
                <a:gd name="T62" fmla="*/ 2147483647 w 38"/>
                <a:gd name="T63" fmla="*/ 2147483647 h 42"/>
                <a:gd name="T64" fmla="*/ 2147483647 w 38"/>
                <a:gd name="T65" fmla="*/ 2147483647 h 42"/>
                <a:gd name="T66" fmla="*/ 2147483647 w 38"/>
                <a:gd name="T67" fmla="*/ 2147483647 h 42"/>
                <a:gd name="T68" fmla="*/ 2147483647 w 38"/>
                <a:gd name="T69" fmla="*/ 2147483647 h 42"/>
                <a:gd name="T70" fmla="*/ 2147483647 w 38"/>
                <a:gd name="T71" fmla="*/ 2147483647 h 42"/>
                <a:gd name="T72" fmla="*/ 2147483647 w 38"/>
                <a:gd name="T73" fmla="*/ 2147483647 h 42"/>
                <a:gd name="T74" fmla="*/ 2147483647 w 38"/>
                <a:gd name="T75" fmla="*/ 2147483647 h 42"/>
                <a:gd name="T76" fmla="*/ 2147483647 w 38"/>
                <a:gd name="T77" fmla="*/ 2147483647 h 42"/>
                <a:gd name="T78" fmla="*/ 2147483647 w 38"/>
                <a:gd name="T79" fmla="*/ 2147483647 h 42"/>
                <a:gd name="T80" fmla="*/ 2147483647 w 38"/>
                <a:gd name="T81" fmla="*/ 2147483647 h 42"/>
                <a:gd name="T82" fmla="*/ 2147483647 w 38"/>
                <a:gd name="T83" fmla="*/ 2147483647 h 42"/>
                <a:gd name="T84" fmla="*/ 2147483647 w 38"/>
                <a:gd name="T85" fmla="*/ 2147483647 h 42"/>
                <a:gd name="T86" fmla="*/ 2147483647 w 38"/>
                <a:gd name="T87" fmla="*/ 2147483647 h 42"/>
                <a:gd name="T88" fmla="*/ 2147483647 w 38"/>
                <a:gd name="T89" fmla="*/ 2147483647 h 42"/>
                <a:gd name="T90" fmla="*/ 2147483647 w 38"/>
                <a:gd name="T91" fmla="*/ 2147483647 h 42"/>
                <a:gd name="T92" fmla="*/ 2147483647 w 38"/>
                <a:gd name="T93" fmla="*/ 2147483647 h 42"/>
                <a:gd name="T94" fmla="*/ 2147483647 w 38"/>
                <a:gd name="T95" fmla="*/ 2147483647 h 42"/>
                <a:gd name="T96" fmla="*/ 2147483647 w 38"/>
                <a:gd name="T97" fmla="*/ 2147483647 h 42"/>
                <a:gd name="T98" fmla="*/ 2147483647 w 38"/>
                <a:gd name="T99" fmla="*/ 2147483647 h 42"/>
                <a:gd name="T100" fmla="*/ 2147483647 w 38"/>
                <a:gd name="T101" fmla="*/ 2147483647 h 42"/>
                <a:gd name="T102" fmla="*/ 2147483647 w 38"/>
                <a:gd name="T103" fmla="*/ 2147483647 h 42"/>
                <a:gd name="T104" fmla="*/ 0 w 38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"/>
                <a:gd name="T160" fmla="*/ 0 h 42"/>
                <a:gd name="T161" fmla="*/ 38 w 38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" h="42">
                  <a:moveTo>
                    <a:pt x="0" y="29"/>
                  </a:moveTo>
                  <a:lnTo>
                    <a:pt x="10" y="27"/>
                  </a:lnTo>
                  <a:lnTo>
                    <a:pt x="11" y="30"/>
                  </a:lnTo>
                  <a:lnTo>
                    <a:pt x="14" y="32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2" y="26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7"/>
                  </a:lnTo>
                  <a:lnTo>
                    <a:pt x="2" y="12"/>
                  </a:lnTo>
                  <a:lnTo>
                    <a:pt x="3" y="7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8" y="15"/>
                  </a:lnTo>
                  <a:lnTo>
                    <a:pt x="22" y="16"/>
                  </a:lnTo>
                  <a:lnTo>
                    <a:pt x="29" y="17"/>
                  </a:lnTo>
                  <a:lnTo>
                    <a:pt x="34" y="20"/>
                  </a:lnTo>
                  <a:lnTo>
                    <a:pt x="36" y="24"/>
                  </a:lnTo>
                  <a:lnTo>
                    <a:pt x="37" y="28"/>
                  </a:lnTo>
                  <a:lnTo>
                    <a:pt x="35" y="33"/>
                  </a:lnTo>
                  <a:lnTo>
                    <a:pt x="32" y="38"/>
                  </a:lnTo>
                  <a:lnTo>
                    <a:pt x="27" y="40"/>
                  </a:lnTo>
                  <a:lnTo>
                    <a:pt x="19" y="41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3" y="34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90" name="Oval 227"/>
            <p:cNvSpPr>
              <a:spLocks noChangeArrowheads="1"/>
            </p:cNvSpPr>
            <p:nvPr/>
          </p:nvSpPr>
          <p:spPr bwMode="auto">
            <a:xfrm>
              <a:off x="390525" y="2643188"/>
              <a:ext cx="228600" cy="228600"/>
            </a:xfrm>
            <a:prstGeom prst="ellipse">
              <a:avLst/>
            </a:prstGeom>
            <a:noFill/>
            <a:ln w="12700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fr-FR" sz="1400" b="1">
                  <a:solidFill>
                    <a:srgbClr val="66FF33"/>
                  </a:solidFill>
                </a:rPr>
                <a:t>1</a:t>
              </a:r>
              <a:endParaRPr lang="fr-FR" b="1">
                <a:solidFill>
                  <a:srgbClr val="66FF33"/>
                </a:solidFill>
              </a:endParaRPr>
            </a:p>
          </p:txBody>
        </p:sp>
      </p:grpSp>
      <p:sp>
        <p:nvSpPr>
          <p:cNvPr id="68614" name="Oval 163"/>
          <p:cNvSpPr>
            <a:spLocks noChangeArrowheads="1"/>
          </p:cNvSpPr>
          <p:nvPr/>
        </p:nvSpPr>
        <p:spPr bwMode="auto">
          <a:xfrm>
            <a:off x="3757613" y="3338513"/>
            <a:ext cx="25400" cy="25400"/>
          </a:xfrm>
          <a:prstGeom prst="ellipse">
            <a:avLst/>
          </a:prstGeom>
          <a:solidFill>
            <a:srgbClr val="FFFF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5" name="Oval 164"/>
          <p:cNvSpPr>
            <a:spLocks noChangeArrowheads="1"/>
          </p:cNvSpPr>
          <p:nvPr/>
        </p:nvSpPr>
        <p:spPr bwMode="auto">
          <a:xfrm>
            <a:off x="3776663" y="3373438"/>
            <a:ext cx="25400" cy="25400"/>
          </a:xfrm>
          <a:prstGeom prst="ellipse">
            <a:avLst/>
          </a:prstGeom>
          <a:solidFill>
            <a:srgbClr val="FFFF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6" name="Oval 165"/>
          <p:cNvSpPr>
            <a:spLocks noChangeArrowheads="1"/>
          </p:cNvSpPr>
          <p:nvPr/>
        </p:nvSpPr>
        <p:spPr bwMode="auto">
          <a:xfrm>
            <a:off x="3762375" y="3422650"/>
            <a:ext cx="25400" cy="25400"/>
          </a:xfrm>
          <a:prstGeom prst="ellipse">
            <a:avLst/>
          </a:prstGeom>
          <a:solidFill>
            <a:srgbClr val="FFFF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7" name="Oval 166"/>
          <p:cNvSpPr>
            <a:spLocks noChangeArrowheads="1"/>
          </p:cNvSpPr>
          <p:nvPr/>
        </p:nvSpPr>
        <p:spPr bwMode="auto">
          <a:xfrm>
            <a:off x="3921125" y="3454400"/>
            <a:ext cx="25400" cy="25400"/>
          </a:xfrm>
          <a:prstGeom prst="ellipse">
            <a:avLst/>
          </a:prstGeom>
          <a:solidFill>
            <a:srgbClr val="FFFF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8" name="Oval 167"/>
          <p:cNvSpPr>
            <a:spLocks noChangeArrowheads="1"/>
          </p:cNvSpPr>
          <p:nvPr/>
        </p:nvSpPr>
        <p:spPr bwMode="auto">
          <a:xfrm>
            <a:off x="3902075" y="3490913"/>
            <a:ext cx="25400" cy="25400"/>
          </a:xfrm>
          <a:prstGeom prst="ellipse">
            <a:avLst/>
          </a:prstGeom>
          <a:solidFill>
            <a:srgbClr val="FFFF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9" name="Oval 168"/>
          <p:cNvSpPr>
            <a:spLocks noChangeArrowheads="1"/>
          </p:cNvSpPr>
          <p:nvPr/>
        </p:nvSpPr>
        <p:spPr bwMode="auto">
          <a:xfrm>
            <a:off x="3921125" y="3524250"/>
            <a:ext cx="25400" cy="25400"/>
          </a:xfrm>
          <a:prstGeom prst="ellipse">
            <a:avLst/>
          </a:prstGeom>
          <a:solidFill>
            <a:srgbClr val="FFFF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6" name="Freeform 203"/>
          <p:cNvSpPr>
            <a:spLocks/>
          </p:cNvSpPr>
          <p:nvPr/>
        </p:nvSpPr>
        <p:spPr bwMode="auto">
          <a:xfrm>
            <a:off x="4143375" y="3213100"/>
            <a:ext cx="690563" cy="631825"/>
          </a:xfrm>
          <a:custGeom>
            <a:avLst/>
            <a:gdLst>
              <a:gd name="T0" fmla="*/ 2147483647 w 435"/>
              <a:gd name="T1" fmla="*/ 2147483647 h 398"/>
              <a:gd name="T2" fmla="*/ 2147483647 w 435"/>
              <a:gd name="T3" fmla="*/ 2147483647 h 398"/>
              <a:gd name="T4" fmla="*/ 2147483647 w 435"/>
              <a:gd name="T5" fmla="*/ 2147483647 h 398"/>
              <a:gd name="T6" fmla="*/ 2147483647 w 435"/>
              <a:gd name="T7" fmla="*/ 2147483647 h 398"/>
              <a:gd name="T8" fmla="*/ 2147483647 w 435"/>
              <a:gd name="T9" fmla="*/ 2147483647 h 398"/>
              <a:gd name="T10" fmla="*/ 2147483647 w 435"/>
              <a:gd name="T11" fmla="*/ 2147483647 h 398"/>
              <a:gd name="T12" fmla="*/ 2147483647 w 435"/>
              <a:gd name="T13" fmla="*/ 2147483647 h 398"/>
              <a:gd name="T14" fmla="*/ 2147483647 w 435"/>
              <a:gd name="T15" fmla="*/ 2147483647 h 398"/>
              <a:gd name="T16" fmla="*/ 2147483647 w 435"/>
              <a:gd name="T17" fmla="*/ 2147483647 h 398"/>
              <a:gd name="T18" fmla="*/ 2147483647 w 435"/>
              <a:gd name="T19" fmla="*/ 2147483647 h 398"/>
              <a:gd name="T20" fmla="*/ 2147483647 w 435"/>
              <a:gd name="T21" fmla="*/ 2147483647 h 398"/>
              <a:gd name="T22" fmla="*/ 2147483647 w 435"/>
              <a:gd name="T23" fmla="*/ 2147483647 h 398"/>
              <a:gd name="T24" fmla="*/ 2147483647 w 435"/>
              <a:gd name="T25" fmla="*/ 2147483647 h 398"/>
              <a:gd name="T26" fmla="*/ 2147483647 w 435"/>
              <a:gd name="T27" fmla="*/ 2147483647 h 398"/>
              <a:gd name="T28" fmla="*/ 2147483647 w 435"/>
              <a:gd name="T29" fmla="*/ 2147483647 h 398"/>
              <a:gd name="T30" fmla="*/ 2147483647 w 435"/>
              <a:gd name="T31" fmla="*/ 2147483647 h 398"/>
              <a:gd name="T32" fmla="*/ 2147483647 w 435"/>
              <a:gd name="T33" fmla="*/ 2147483647 h 398"/>
              <a:gd name="T34" fmla="*/ 2147483647 w 435"/>
              <a:gd name="T35" fmla="*/ 2147483647 h 398"/>
              <a:gd name="T36" fmla="*/ 2147483647 w 435"/>
              <a:gd name="T37" fmla="*/ 2147483647 h 398"/>
              <a:gd name="T38" fmla="*/ 2147483647 w 435"/>
              <a:gd name="T39" fmla="*/ 2147483647 h 398"/>
              <a:gd name="T40" fmla="*/ 2147483647 w 435"/>
              <a:gd name="T41" fmla="*/ 2147483647 h 398"/>
              <a:gd name="T42" fmla="*/ 2147483647 w 435"/>
              <a:gd name="T43" fmla="*/ 2147483647 h 398"/>
              <a:gd name="T44" fmla="*/ 2147483647 w 435"/>
              <a:gd name="T45" fmla="*/ 2147483647 h 398"/>
              <a:gd name="T46" fmla="*/ 2147483647 w 435"/>
              <a:gd name="T47" fmla="*/ 2147483647 h 398"/>
              <a:gd name="T48" fmla="*/ 2147483647 w 435"/>
              <a:gd name="T49" fmla="*/ 2147483647 h 398"/>
              <a:gd name="T50" fmla="*/ 2147483647 w 435"/>
              <a:gd name="T51" fmla="*/ 2147483647 h 398"/>
              <a:gd name="T52" fmla="*/ 0 w 435"/>
              <a:gd name="T53" fmla="*/ 2147483647 h 398"/>
              <a:gd name="T54" fmla="*/ 2147483647 w 435"/>
              <a:gd name="T55" fmla="*/ 2147483647 h 398"/>
              <a:gd name="T56" fmla="*/ 2147483647 w 435"/>
              <a:gd name="T57" fmla="*/ 2147483647 h 398"/>
              <a:gd name="T58" fmla="*/ 2147483647 w 435"/>
              <a:gd name="T59" fmla="*/ 2147483647 h 398"/>
              <a:gd name="T60" fmla="*/ 2147483647 w 435"/>
              <a:gd name="T61" fmla="*/ 2147483647 h 398"/>
              <a:gd name="T62" fmla="*/ 2147483647 w 435"/>
              <a:gd name="T63" fmla="*/ 2147483647 h 398"/>
              <a:gd name="T64" fmla="*/ 2147483647 w 435"/>
              <a:gd name="T65" fmla="*/ 2147483647 h 398"/>
              <a:gd name="T66" fmla="*/ 2147483647 w 435"/>
              <a:gd name="T67" fmla="*/ 2147483647 h 398"/>
              <a:gd name="T68" fmla="*/ 2147483647 w 435"/>
              <a:gd name="T69" fmla="*/ 2147483647 h 398"/>
              <a:gd name="T70" fmla="*/ 2147483647 w 435"/>
              <a:gd name="T71" fmla="*/ 2147483647 h 398"/>
              <a:gd name="T72" fmla="*/ 2147483647 w 435"/>
              <a:gd name="T73" fmla="*/ 2147483647 h 398"/>
              <a:gd name="T74" fmla="*/ 2147483647 w 435"/>
              <a:gd name="T75" fmla="*/ 2147483647 h 398"/>
              <a:gd name="T76" fmla="*/ 2147483647 w 435"/>
              <a:gd name="T77" fmla="*/ 2147483647 h 398"/>
              <a:gd name="T78" fmla="*/ 2147483647 w 435"/>
              <a:gd name="T79" fmla="*/ 2147483647 h 398"/>
              <a:gd name="T80" fmla="*/ 2147483647 w 435"/>
              <a:gd name="T81" fmla="*/ 2147483647 h 398"/>
              <a:gd name="T82" fmla="*/ 2147483647 w 435"/>
              <a:gd name="T83" fmla="*/ 2147483647 h 398"/>
              <a:gd name="T84" fmla="*/ 2147483647 w 435"/>
              <a:gd name="T85" fmla="*/ 2147483647 h 398"/>
              <a:gd name="T86" fmla="*/ 2147483647 w 435"/>
              <a:gd name="T87" fmla="*/ 2147483647 h 398"/>
              <a:gd name="T88" fmla="*/ 2147483647 w 435"/>
              <a:gd name="T89" fmla="*/ 2147483647 h 398"/>
              <a:gd name="T90" fmla="*/ 2147483647 w 435"/>
              <a:gd name="T91" fmla="*/ 2147483647 h 398"/>
              <a:gd name="T92" fmla="*/ 2147483647 w 435"/>
              <a:gd name="T93" fmla="*/ 2147483647 h 398"/>
              <a:gd name="T94" fmla="*/ 2147483647 w 435"/>
              <a:gd name="T95" fmla="*/ 2147483647 h 398"/>
              <a:gd name="T96" fmla="*/ 2147483647 w 435"/>
              <a:gd name="T97" fmla="*/ 2147483647 h 398"/>
              <a:gd name="T98" fmla="*/ 2147483647 w 435"/>
              <a:gd name="T99" fmla="*/ 2147483647 h 398"/>
              <a:gd name="T100" fmla="*/ 2147483647 w 435"/>
              <a:gd name="T101" fmla="*/ 2147483647 h 398"/>
              <a:gd name="T102" fmla="*/ 2147483647 w 435"/>
              <a:gd name="T103" fmla="*/ 2147483647 h 398"/>
              <a:gd name="T104" fmla="*/ 2147483647 w 435"/>
              <a:gd name="T105" fmla="*/ 2147483647 h 398"/>
              <a:gd name="T106" fmla="*/ 0 w 435"/>
              <a:gd name="T107" fmla="*/ 2147483647 h 3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35"/>
              <a:gd name="T163" fmla="*/ 0 h 398"/>
              <a:gd name="T164" fmla="*/ 435 w 435"/>
              <a:gd name="T165" fmla="*/ 398 h 3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35" h="398">
                <a:moveTo>
                  <a:pt x="0" y="198"/>
                </a:moveTo>
                <a:lnTo>
                  <a:pt x="0" y="209"/>
                </a:lnTo>
                <a:lnTo>
                  <a:pt x="2" y="219"/>
                </a:lnTo>
                <a:lnTo>
                  <a:pt x="3" y="228"/>
                </a:lnTo>
                <a:lnTo>
                  <a:pt x="5" y="238"/>
                </a:lnTo>
                <a:lnTo>
                  <a:pt x="10" y="257"/>
                </a:lnTo>
                <a:lnTo>
                  <a:pt x="14" y="267"/>
                </a:lnTo>
                <a:lnTo>
                  <a:pt x="18" y="276"/>
                </a:lnTo>
                <a:lnTo>
                  <a:pt x="22" y="285"/>
                </a:lnTo>
                <a:lnTo>
                  <a:pt x="27" y="294"/>
                </a:lnTo>
                <a:lnTo>
                  <a:pt x="37" y="309"/>
                </a:lnTo>
                <a:lnTo>
                  <a:pt x="43" y="317"/>
                </a:lnTo>
                <a:lnTo>
                  <a:pt x="49" y="324"/>
                </a:lnTo>
                <a:lnTo>
                  <a:pt x="57" y="332"/>
                </a:lnTo>
                <a:lnTo>
                  <a:pt x="64" y="339"/>
                </a:lnTo>
                <a:lnTo>
                  <a:pt x="79" y="352"/>
                </a:lnTo>
                <a:lnTo>
                  <a:pt x="88" y="357"/>
                </a:lnTo>
                <a:lnTo>
                  <a:pt x="97" y="363"/>
                </a:lnTo>
                <a:lnTo>
                  <a:pt x="113" y="373"/>
                </a:lnTo>
                <a:lnTo>
                  <a:pt x="123" y="377"/>
                </a:lnTo>
                <a:lnTo>
                  <a:pt x="132" y="381"/>
                </a:lnTo>
                <a:lnTo>
                  <a:pt x="143" y="385"/>
                </a:lnTo>
                <a:lnTo>
                  <a:pt x="153" y="388"/>
                </a:lnTo>
                <a:lnTo>
                  <a:pt x="164" y="391"/>
                </a:lnTo>
                <a:lnTo>
                  <a:pt x="184" y="394"/>
                </a:lnTo>
                <a:lnTo>
                  <a:pt x="195" y="395"/>
                </a:lnTo>
                <a:lnTo>
                  <a:pt x="217" y="397"/>
                </a:lnTo>
                <a:lnTo>
                  <a:pt x="218" y="397"/>
                </a:lnTo>
                <a:lnTo>
                  <a:pt x="229" y="396"/>
                </a:lnTo>
                <a:lnTo>
                  <a:pt x="240" y="395"/>
                </a:lnTo>
                <a:lnTo>
                  <a:pt x="250" y="394"/>
                </a:lnTo>
                <a:lnTo>
                  <a:pt x="271" y="391"/>
                </a:lnTo>
                <a:lnTo>
                  <a:pt x="282" y="388"/>
                </a:lnTo>
                <a:lnTo>
                  <a:pt x="292" y="385"/>
                </a:lnTo>
                <a:lnTo>
                  <a:pt x="302" y="381"/>
                </a:lnTo>
                <a:lnTo>
                  <a:pt x="311" y="377"/>
                </a:lnTo>
                <a:lnTo>
                  <a:pt x="321" y="373"/>
                </a:lnTo>
                <a:lnTo>
                  <a:pt x="329" y="367"/>
                </a:lnTo>
                <a:lnTo>
                  <a:pt x="338" y="363"/>
                </a:lnTo>
                <a:lnTo>
                  <a:pt x="354" y="352"/>
                </a:lnTo>
                <a:lnTo>
                  <a:pt x="363" y="345"/>
                </a:lnTo>
                <a:lnTo>
                  <a:pt x="371" y="339"/>
                </a:lnTo>
                <a:lnTo>
                  <a:pt x="378" y="332"/>
                </a:lnTo>
                <a:lnTo>
                  <a:pt x="385" y="324"/>
                </a:lnTo>
                <a:lnTo>
                  <a:pt x="398" y="309"/>
                </a:lnTo>
                <a:lnTo>
                  <a:pt x="403" y="300"/>
                </a:lnTo>
                <a:lnTo>
                  <a:pt x="412" y="285"/>
                </a:lnTo>
                <a:lnTo>
                  <a:pt x="417" y="276"/>
                </a:lnTo>
                <a:lnTo>
                  <a:pt x="421" y="266"/>
                </a:lnTo>
                <a:lnTo>
                  <a:pt x="427" y="248"/>
                </a:lnTo>
                <a:lnTo>
                  <a:pt x="430" y="238"/>
                </a:lnTo>
                <a:lnTo>
                  <a:pt x="432" y="228"/>
                </a:lnTo>
                <a:lnTo>
                  <a:pt x="433" y="219"/>
                </a:lnTo>
                <a:lnTo>
                  <a:pt x="434" y="199"/>
                </a:lnTo>
                <a:lnTo>
                  <a:pt x="434" y="198"/>
                </a:lnTo>
                <a:lnTo>
                  <a:pt x="433" y="178"/>
                </a:lnTo>
                <a:lnTo>
                  <a:pt x="432" y="168"/>
                </a:lnTo>
                <a:lnTo>
                  <a:pt x="430" y="159"/>
                </a:lnTo>
                <a:lnTo>
                  <a:pt x="427" y="148"/>
                </a:lnTo>
                <a:lnTo>
                  <a:pt x="424" y="139"/>
                </a:lnTo>
                <a:lnTo>
                  <a:pt x="421" y="130"/>
                </a:lnTo>
                <a:lnTo>
                  <a:pt x="417" y="121"/>
                </a:lnTo>
                <a:lnTo>
                  <a:pt x="413" y="112"/>
                </a:lnTo>
                <a:lnTo>
                  <a:pt x="407" y="103"/>
                </a:lnTo>
                <a:lnTo>
                  <a:pt x="403" y="96"/>
                </a:lnTo>
                <a:lnTo>
                  <a:pt x="398" y="87"/>
                </a:lnTo>
                <a:lnTo>
                  <a:pt x="385" y="72"/>
                </a:lnTo>
                <a:lnTo>
                  <a:pt x="371" y="58"/>
                </a:lnTo>
                <a:lnTo>
                  <a:pt x="363" y="51"/>
                </a:lnTo>
                <a:lnTo>
                  <a:pt x="354" y="45"/>
                </a:lnTo>
                <a:lnTo>
                  <a:pt x="346" y="39"/>
                </a:lnTo>
                <a:lnTo>
                  <a:pt x="338" y="33"/>
                </a:lnTo>
                <a:lnTo>
                  <a:pt x="329" y="28"/>
                </a:lnTo>
                <a:lnTo>
                  <a:pt x="320" y="24"/>
                </a:lnTo>
                <a:lnTo>
                  <a:pt x="312" y="20"/>
                </a:lnTo>
                <a:lnTo>
                  <a:pt x="302" y="15"/>
                </a:lnTo>
                <a:lnTo>
                  <a:pt x="292" y="12"/>
                </a:lnTo>
                <a:lnTo>
                  <a:pt x="282" y="9"/>
                </a:lnTo>
                <a:lnTo>
                  <a:pt x="260" y="4"/>
                </a:lnTo>
                <a:lnTo>
                  <a:pt x="250" y="2"/>
                </a:lnTo>
                <a:lnTo>
                  <a:pt x="240" y="1"/>
                </a:lnTo>
                <a:lnTo>
                  <a:pt x="229" y="0"/>
                </a:lnTo>
                <a:lnTo>
                  <a:pt x="206" y="0"/>
                </a:lnTo>
                <a:lnTo>
                  <a:pt x="195" y="1"/>
                </a:lnTo>
                <a:lnTo>
                  <a:pt x="184" y="2"/>
                </a:lnTo>
                <a:lnTo>
                  <a:pt x="174" y="4"/>
                </a:lnTo>
                <a:lnTo>
                  <a:pt x="163" y="7"/>
                </a:lnTo>
                <a:lnTo>
                  <a:pt x="153" y="9"/>
                </a:lnTo>
                <a:lnTo>
                  <a:pt x="132" y="15"/>
                </a:lnTo>
                <a:lnTo>
                  <a:pt x="114" y="24"/>
                </a:lnTo>
                <a:lnTo>
                  <a:pt x="106" y="28"/>
                </a:lnTo>
                <a:lnTo>
                  <a:pt x="97" y="33"/>
                </a:lnTo>
                <a:lnTo>
                  <a:pt x="88" y="39"/>
                </a:lnTo>
                <a:lnTo>
                  <a:pt x="79" y="45"/>
                </a:lnTo>
                <a:lnTo>
                  <a:pt x="72" y="51"/>
                </a:lnTo>
                <a:lnTo>
                  <a:pt x="57" y="65"/>
                </a:lnTo>
                <a:lnTo>
                  <a:pt x="49" y="72"/>
                </a:lnTo>
                <a:lnTo>
                  <a:pt x="43" y="80"/>
                </a:lnTo>
                <a:lnTo>
                  <a:pt x="37" y="87"/>
                </a:lnTo>
                <a:lnTo>
                  <a:pt x="27" y="103"/>
                </a:lnTo>
                <a:lnTo>
                  <a:pt x="18" y="121"/>
                </a:lnTo>
                <a:lnTo>
                  <a:pt x="14" y="130"/>
                </a:lnTo>
                <a:lnTo>
                  <a:pt x="10" y="139"/>
                </a:lnTo>
                <a:lnTo>
                  <a:pt x="8" y="149"/>
                </a:lnTo>
                <a:lnTo>
                  <a:pt x="5" y="159"/>
                </a:lnTo>
                <a:lnTo>
                  <a:pt x="3" y="168"/>
                </a:lnTo>
                <a:lnTo>
                  <a:pt x="0" y="188"/>
                </a:lnTo>
                <a:lnTo>
                  <a:pt x="0" y="198"/>
                </a:lnTo>
                <a:lnTo>
                  <a:pt x="26" y="198"/>
                </a:lnTo>
                <a:lnTo>
                  <a:pt x="26" y="189"/>
                </a:lnTo>
                <a:lnTo>
                  <a:pt x="28" y="171"/>
                </a:lnTo>
                <a:lnTo>
                  <a:pt x="29" y="165"/>
                </a:lnTo>
                <a:lnTo>
                  <a:pt x="32" y="155"/>
                </a:lnTo>
                <a:lnTo>
                  <a:pt x="34" y="148"/>
                </a:lnTo>
                <a:lnTo>
                  <a:pt x="36" y="139"/>
                </a:lnTo>
                <a:lnTo>
                  <a:pt x="40" y="132"/>
                </a:lnTo>
                <a:lnTo>
                  <a:pt x="48" y="116"/>
                </a:lnTo>
                <a:lnTo>
                  <a:pt x="58" y="101"/>
                </a:lnTo>
                <a:lnTo>
                  <a:pt x="63" y="95"/>
                </a:lnTo>
                <a:lnTo>
                  <a:pt x="69" y="89"/>
                </a:lnTo>
                <a:lnTo>
                  <a:pt x="75" y="83"/>
                </a:lnTo>
                <a:lnTo>
                  <a:pt x="88" y="70"/>
                </a:lnTo>
                <a:lnTo>
                  <a:pt x="95" y="65"/>
                </a:lnTo>
                <a:lnTo>
                  <a:pt x="102" y="59"/>
                </a:lnTo>
                <a:lnTo>
                  <a:pt x="109" y="54"/>
                </a:lnTo>
                <a:lnTo>
                  <a:pt x="117" y="50"/>
                </a:lnTo>
                <a:lnTo>
                  <a:pt x="125" y="46"/>
                </a:lnTo>
                <a:lnTo>
                  <a:pt x="142" y="38"/>
                </a:lnTo>
                <a:lnTo>
                  <a:pt x="160" y="33"/>
                </a:lnTo>
                <a:lnTo>
                  <a:pt x="169" y="31"/>
                </a:lnTo>
                <a:lnTo>
                  <a:pt x="179" y="29"/>
                </a:lnTo>
                <a:lnTo>
                  <a:pt x="187" y="27"/>
                </a:lnTo>
                <a:lnTo>
                  <a:pt x="197" y="26"/>
                </a:lnTo>
                <a:lnTo>
                  <a:pt x="207" y="25"/>
                </a:lnTo>
                <a:lnTo>
                  <a:pt x="228" y="25"/>
                </a:lnTo>
                <a:lnTo>
                  <a:pt x="237" y="26"/>
                </a:lnTo>
                <a:lnTo>
                  <a:pt x="247" y="27"/>
                </a:lnTo>
                <a:lnTo>
                  <a:pt x="256" y="29"/>
                </a:lnTo>
                <a:lnTo>
                  <a:pt x="275" y="33"/>
                </a:lnTo>
                <a:lnTo>
                  <a:pt x="284" y="35"/>
                </a:lnTo>
                <a:lnTo>
                  <a:pt x="292" y="38"/>
                </a:lnTo>
                <a:lnTo>
                  <a:pt x="301" y="42"/>
                </a:lnTo>
                <a:lnTo>
                  <a:pt x="310" y="46"/>
                </a:lnTo>
                <a:lnTo>
                  <a:pt x="318" y="50"/>
                </a:lnTo>
                <a:lnTo>
                  <a:pt x="326" y="54"/>
                </a:lnTo>
                <a:lnTo>
                  <a:pt x="332" y="59"/>
                </a:lnTo>
                <a:lnTo>
                  <a:pt x="340" y="65"/>
                </a:lnTo>
                <a:lnTo>
                  <a:pt x="347" y="70"/>
                </a:lnTo>
                <a:lnTo>
                  <a:pt x="366" y="89"/>
                </a:lnTo>
                <a:lnTo>
                  <a:pt x="377" y="101"/>
                </a:lnTo>
                <a:lnTo>
                  <a:pt x="382" y="108"/>
                </a:lnTo>
                <a:lnTo>
                  <a:pt x="387" y="116"/>
                </a:lnTo>
                <a:lnTo>
                  <a:pt x="391" y="124"/>
                </a:lnTo>
                <a:lnTo>
                  <a:pt x="395" y="132"/>
                </a:lnTo>
                <a:lnTo>
                  <a:pt x="398" y="139"/>
                </a:lnTo>
                <a:lnTo>
                  <a:pt x="400" y="148"/>
                </a:lnTo>
                <a:lnTo>
                  <a:pt x="403" y="156"/>
                </a:lnTo>
                <a:lnTo>
                  <a:pt x="406" y="165"/>
                </a:lnTo>
                <a:lnTo>
                  <a:pt x="407" y="171"/>
                </a:lnTo>
                <a:lnTo>
                  <a:pt x="408" y="180"/>
                </a:lnTo>
                <a:lnTo>
                  <a:pt x="409" y="199"/>
                </a:lnTo>
                <a:lnTo>
                  <a:pt x="409" y="198"/>
                </a:lnTo>
                <a:lnTo>
                  <a:pt x="408" y="216"/>
                </a:lnTo>
                <a:lnTo>
                  <a:pt x="407" y="225"/>
                </a:lnTo>
                <a:lnTo>
                  <a:pt x="406" y="232"/>
                </a:lnTo>
                <a:lnTo>
                  <a:pt x="403" y="241"/>
                </a:lnTo>
                <a:lnTo>
                  <a:pt x="398" y="258"/>
                </a:lnTo>
                <a:lnTo>
                  <a:pt x="395" y="265"/>
                </a:lnTo>
                <a:lnTo>
                  <a:pt x="392" y="273"/>
                </a:lnTo>
                <a:lnTo>
                  <a:pt x="382" y="288"/>
                </a:lnTo>
                <a:lnTo>
                  <a:pt x="377" y="295"/>
                </a:lnTo>
                <a:lnTo>
                  <a:pt x="366" y="308"/>
                </a:lnTo>
                <a:lnTo>
                  <a:pt x="360" y="314"/>
                </a:lnTo>
                <a:lnTo>
                  <a:pt x="354" y="320"/>
                </a:lnTo>
                <a:lnTo>
                  <a:pt x="347" y="326"/>
                </a:lnTo>
                <a:lnTo>
                  <a:pt x="340" y="332"/>
                </a:lnTo>
                <a:lnTo>
                  <a:pt x="326" y="342"/>
                </a:lnTo>
                <a:lnTo>
                  <a:pt x="318" y="347"/>
                </a:lnTo>
                <a:lnTo>
                  <a:pt x="309" y="351"/>
                </a:lnTo>
                <a:lnTo>
                  <a:pt x="302" y="355"/>
                </a:lnTo>
                <a:lnTo>
                  <a:pt x="292" y="358"/>
                </a:lnTo>
                <a:lnTo>
                  <a:pt x="284" y="362"/>
                </a:lnTo>
                <a:lnTo>
                  <a:pt x="275" y="364"/>
                </a:lnTo>
                <a:lnTo>
                  <a:pt x="266" y="365"/>
                </a:lnTo>
                <a:lnTo>
                  <a:pt x="247" y="369"/>
                </a:lnTo>
                <a:lnTo>
                  <a:pt x="237" y="370"/>
                </a:lnTo>
                <a:lnTo>
                  <a:pt x="228" y="371"/>
                </a:lnTo>
                <a:lnTo>
                  <a:pt x="217" y="371"/>
                </a:lnTo>
                <a:lnTo>
                  <a:pt x="218" y="371"/>
                </a:lnTo>
                <a:lnTo>
                  <a:pt x="197" y="370"/>
                </a:lnTo>
                <a:lnTo>
                  <a:pt x="187" y="369"/>
                </a:lnTo>
                <a:lnTo>
                  <a:pt x="169" y="365"/>
                </a:lnTo>
                <a:lnTo>
                  <a:pt x="160" y="364"/>
                </a:lnTo>
                <a:lnTo>
                  <a:pt x="151" y="362"/>
                </a:lnTo>
                <a:lnTo>
                  <a:pt x="142" y="358"/>
                </a:lnTo>
                <a:lnTo>
                  <a:pt x="133" y="355"/>
                </a:lnTo>
                <a:lnTo>
                  <a:pt x="125" y="351"/>
                </a:lnTo>
                <a:lnTo>
                  <a:pt x="109" y="342"/>
                </a:lnTo>
                <a:lnTo>
                  <a:pt x="102" y="337"/>
                </a:lnTo>
                <a:lnTo>
                  <a:pt x="95" y="332"/>
                </a:lnTo>
                <a:lnTo>
                  <a:pt x="81" y="320"/>
                </a:lnTo>
                <a:lnTo>
                  <a:pt x="75" y="314"/>
                </a:lnTo>
                <a:lnTo>
                  <a:pt x="69" y="308"/>
                </a:lnTo>
                <a:lnTo>
                  <a:pt x="63" y="301"/>
                </a:lnTo>
                <a:lnTo>
                  <a:pt x="58" y="295"/>
                </a:lnTo>
                <a:lnTo>
                  <a:pt x="48" y="280"/>
                </a:lnTo>
                <a:lnTo>
                  <a:pt x="44" y="273"/>
                </a:lnTo>
                <a:lnTo>
                  <a:pt x="40" y="265"/>
                </a:lnTo>
                <a:lnTo>
                  <a:pt x="36" y="257"/>
                </a:lnTo>
                <a:lnTo>
                  <a:pt x="34" y="249"/>
                </a:lnTo>
                <a:lnTo>
                  <a:pt x="29" y="232"/>
                </a:lnTo>
                <a:lnTo>
                  <a:pt x="28" y="225"/>
                </a:lnTo>
                <a:lnTo>
                  <a:pt x="27" y="216"/>
                </a:lnTo>
                <a:lnTo>
                  <a:pt x="26" y="207"/>
                </a:lnTo>
                <a:lnTo>
                  <a:pt x="26" y="198"/>
                </a:lnTo>
                <a:lnTo>
                  <a:pt x="0" y="198"/>
                </a:lnTo>
              </a:path>
            </a:pathLst>
          </a:custGeom>
          <a:solidFill>
            <a:srgbClr val="0000CC"/>
          </a:solidFill>
          <a:ln w="12700" cap="rnd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99" name="Freeform 206"/>
          <p:cNvSpPr>
            <a:spLocks/>
          </p:cNvSpPr>
          <p:nvPr/>
        </p:nvSpPr>
        <p:spPr bwMode="auto">
          <a:xfrm>
            <a:off x="4346575" y="3071813"/>
            <a:ext cx="288925" cy="288925"/>
          </a:xfrm>
          <a:custGeom>
            <a:avLst/>
            <a:gdLst>
              <a:gd name="T0" fmla="*/ 2147483647 w 182"/>
              <a:gd name="T1" fmla="*/ 2147483647 h 182"/>
              <a:gd name="T2" fmla="*/ 2147483647 w 182"/>
              <a:gd name="T3" fmla="*/ 2147483647 h 182"/>
              <a:gd name="T4" fmla="*/ 2147483647 w 182"/>
              <a:gd name="T5" fmla="*/ 2147483647 h 182"/>
              <a:gd name="T6" fmla="*/ 2147483647 w 182"/>
              <a:gd name="T7" fmla="*/ 2147483647 h 182"/>
              <a:gd name="T8" fmla="*/ 2147483647 w 182"/>
              <a:gd name="T9" fmla="*/ 2147483647 h 182"/>
              <a:gd name="T10" fmla="*/ 2147483647 w 182"/>
              <a:gd name="T11" fmla="*/ 2147483647 h 182"/>
              <a:gd name="T12" fmla="*/ 2147483647 w 182"/>
              <a:gd name="T13" fmla="*/ 2147483647 h 182"/>
              <a:gd name="T14" fmla="*/ 0 w 182"/>
              <a:gd name="T15" fmla="*/ 0 h 182"/>
              <a:gd name="T16" fmla="*/ 0 w 182"/>
              <a:gd name="T17" fmla="*/ 2147483647 h 182"/>
              <a:gd name="T18" fmla="*/ 2147483647 w 182"/>
              <a:gd name="T19" fmla="*/ 2147483647 h 182"/>
              <a:gd name="T20" fmla="*/ 0 w 182"/>
              <a:gd name="T21" fmla="*/ 0 h 182"/>
              <a:gd name="T22" fmla="*/ 2147483647 w 182"/>
              <a:gd name="T23" fmla="*/ 2147483647 h 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2"/>
              <a:gd name="T37" fmla="*/ 0 h 182"/>
              <a:gd name="T38" fmla="*/ 182 w 182"/>
              <a:gd name="T39" fmla="*/ 182 h 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2" h="182">
                <a:moveTo>
                  <a:pt x="33" y="26"/>
                </a:moveTo>
                <a:lnTo>
                  <a:pt x="9" y="41"/>
                </a:lnTo>
                <a:lnTo>
                  <a:pt x="138" y="105"/>
                </a:lnTo>
                <a:lnTo>
                  <a:pt x="137" y="75"/>
                </a:lnTo>
                <a:lnTo>
                  <a:pt x="9" y="140"/>
                </a:lnTo>
                <a:lnTo>
                  <a:pt x="33" y="155"/>
                </a:lnTo>
                <a:lnTo>
                  <a:pt x="33" y="26"/>
                </a:lnTo>
                <a:lnTo>
                  <a:pt x="0" y="0"/>
                </a:lnTo>
                <a:lnTo>
                  <a:pt x="0" y="181"/>
                </a:lnTo>
                <a:lnTo>
                  <a:pt x="181" y="90"/>
                </a:lnTo>
                <a:lnTo>
                  <a:pt x="0" y="0"/>
                </a:lnTo>
                <a:lnTo>
                  <a:pt x="33" y="26"/>
                </a:lnTo>
              </a:path>
            </a:pathLst>
          </a:custGeom>
          <a:solidFill>
            <a:srgbClr val="0000CC"/>
          </a:solidFill>
          <a:ln w="12700" cap="rnd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e 287"/>
          <p:cNvGrpSpPr>
            <a:grpSpLocks/>
          </p:cNvGrpSpPr>
          <p:nvPr/>
        </p:nvGrpSpPr>
        <p:grpSpPr bwMode="auto">
          <a:xfrm>
            <a:off x="1838325" y="2363788"/>
            <a:ext cx="2027238" cy="1784350"/>
            <a:chOff x="1838325" y="2363774"/>
            <a:chExt cx="2027221" cy="1784351"/>
          </a:xfrm>
        </p:grpSpPr>
        <p:sp>
          <p:nvSpPr>
            <p:cNvPr id="68827" name="Oval 160"/>
            <p:cNvSpPr>
              <a:spLocks noChangeArrowheads="1"/>
            </p:cNvSpPr>
            <p:nvPr/>
          </p:nvSpPr>
          <p:spPr bwMode="auto">
            <a:xfrm>
              <a:off x="3665521" y="3446449"/>
              <a:ext cx="22225" cy="12700"/>
            </a:xfrm>
            <a:prstGeom prst="ellipse">
              <a:avLst/>
            </a:prstGeom>
            <a:solidFill>
              <a:srgbClr val="00FF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28" name="Oval 170"/>
            <p:cNvSpPr>
              <a:spLocks noChangeArrowheads="1"/>
            </p:cNvSpPr>
            <p:nvPr/>
          </p:nvSpPr>
          <p:spPr bwMode="auto">
            <a:xfrm>
              <a:off x="3816333" y="3440099"/>
              <a:ext cx="49213" cy="28575"/>
            </a:xfrm>
            <a:prstGeom prst="ellipse">
              <a:avLst/>
            </a:prstGeom>
            <a:solidFill>
              <a:srgbClr val="00C2C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8829" name="Groupe 286"/>
            <p:cNvGrpSpPr>
              <a:grpSpLocks/>
            </p:cNvGrpSpPr>
            <p:nvPr/>
          </p:nvGrpSpPr>
          <p:grpSpPr bwMode="auto">
            <a:xfrm>
              <a:off x="1838325" y="2363774"/>
              <a:ext cx="1717659" cy="1784351"/>
              <a:chOff x="1838325" y="2363774"/>
              <a:chExt cx="1717659" cy="1784351"/>
            </a:xfrm>
          </p:grpSpPr>
          <p:sp>
            <p:nvSpPr>
              <p:cNvPr id="68830" name="Line 219"/>
              <p:cNvSpPr>
                <a:spLocks noChangeShapeType="1"/>
              </p:cNvSpPr>
              <p:nvPr/>
            </p:nvSpPr>
            <p:spPr bwMode="auto">
              <a:xfrm>
                <a:off x="1838325" y="3481388"/>
                <a:ext cx="457200" cy="0"/>
              </a:xfrm>
              <a:prstGeom prst="line">
                <a:avLst/>
              </a:prstGeom>
              <a:noFill/>
              <a:ln w="50800">
                <a:solidFill>
                  <a:srgbClr val="0000CC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68831" name="Groupe 282"/>
              <p:cNvGrpSpPr>
                <a:grpSpLocks/>
              </p:cNvGrpSpPr>
              <p:nvPr/>
            </p:nvGrpSpPr>
            <p:grpSpPr bwMode="auto">
              <a:xfrm>
                <a:off x="2143108" y="2363774"/>
                <a:ext cx="1412876" cy="1784351"/>
                <a:chOff x="2143108" y="2363774"/>
                <a:chExt cx="1412876" cy="1784351"/>
              </a:xfrm>
            </p:grpSpPr>
            <p:sp>
              <p:nvSpPr>
                <p:cNvPr id="68832" name="Oval 223"/>
                <p:cNvSpPr>
                  <a:spLocks noChangeArrowheads="1"/>
                </p:cNvSpPr>
                <p:nvPr/>
              </p:nvSpPr>
              <p:spPr bwMode="auto">
                <a:xfrm>
                  <a:off x="2143108" y="2689212"/>
                  <a:ext cx="228600" cy="228600"/>
                </a:xfrm>
                <a:prstGeom prst="ellipse">
                  <a:avLst/>
                </a:prstGeom>
                <a:noFill/>
                <a:ln w="12700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fr-FR" sz="1400" b="1">
                      <a:solidFill>
                        <a:srgbClr val="FF0033"/>
                      </a:solidFill>
                    </a:rPr>
                    <a:t>2</a:t>
                  </a:r>
                  <a:endParaRPr lang="fr-FR" b="1"/>
                </a:p>
              </p:txBody>
            </p:sp>
            <p:sp>
              <p:nvSpPr>
                <p:cNvPr id="68833" name="Freeform 36"/>
                <p:cNvSpPr>
                  <a:spLocks/>
                </p:cNvSpPr>
                <p:nvPr/>
              </p:nvSpPr>
              <p:spPr bwMode="auto">
                <a:xfrm>
                  <a:off x="2806683" y="2776524"/>
                  <a:ext cx="211138" cy="233363"/>
                </a:xfrm>
                <a:custGeom>
                  <a:avLst/>
                  <a:gdLst>
                    <a:gd name="T0" fmla="*/ 2147483647 w 133"/>
                    <a:gd name="T1" fmla="*/ 2147483647 h 147"/>
                    <a:gd name="T2" fmla="*/ 2147483647 w 133"/>
                    <a:gd name="T3" fmla="*/ 2147483647 h 147"/>
                    <a:gd name="T4" fmla="*/ 2147483647 w 133"/>
                    <a:gd name="T5" fmla="*/ 2147483647 h 147"/>
                    <a:gd name="T6" fmla="*/ 2147483647 w 133"/>
                    <a:gd name="T7" fmla="*/ 2147483647 h 147"/>
                    <a:gd name="T8" fmla="*/ 2147483647 w 133"/>
                    <a:gd name="T9" fmla="*/ 2147483647 h 147"/>
                    <a:gd name="T10" fmla="*/ 2147483647 w 133"/>
                    <a:gd name="T11" fmla="*/ 2147483647 h 147"/>
                    <a:gd name="T12" fmla="*/ 2147483647 w 133"/>
                    <a:gd name="T13" fmla="*/ 2147483647 h 147"/>
                    <a:gd name="T14" fmla="*/ 2147483647 w 133"/>
                    <a:gd name="T15" fmla="*/ 2147483647 h 147"/>
                    <a:gd name="T16" fmla="*/ 2147483647 w 133"/>
                    <a:gd name="T17" fmla="*/ 2147483647 h 147"/>
                    <a:gd name="T18" fmla="*/ 2147483647 w 133"/>
                    <a:gd name="T19" fmla="*/ 2147483647 h 147"/>
                    <a:gd name="T20" fmla="*/ 2147483647 w 133"/>
                    <a:gd name="T21" fmla="*/ 2147483647 h 147"/>
                    <a:gd name="T22" fmla="*/ 2147483647 w 133"/>
                    <a:gd name="T23" fmla="*/ 2147483647 h 147"/>
                    <a:gd name="T24" fmla="*/ 2147483647 w 133"/>
                    <a:gd name="T25" fmla="*/ 2147483647 h 147"/>
                    <a:gd name="T26" fmla="*/ 2147483647 w 133"/>
                    <a:gd name="T27" fmla="*/ 2147483647 h 147"/>
                    <a:gd name="T28" fmla="*/ 2147483647 w 133"/>
                    <a:gd name="T29" fmla="*/ 2147483647 h 147"/>
                    <a:gd name="T30" fmla="*/ 2147483647 w 133"/>
                    <a:gd name="T31" fmla="*/ 2147483647 h 147"/>
                    <a:gd name="T32" fmla="*/ 2147483647 w 133"/>
                    <a:gd name="T33" fmla="*/ 2147483647 h 147"/>
                    <a:gd name="T34" fmla="*/ 2147483647 w 133"/>
                    <a:gd name="T35" fmla="*/ 2147483647 h 147"/>
                    <a:gd name="T36" fmla="*/ 2147483647 w 133"/>
                    <a:gd name="T37" fmla="*/ 0 h 147"/>
                    <a:gd name="T38" fmla="*/ 2147483647 w 133"/>
                    <a:gd name="T39" fmla="*/ 2147483647 h 147"/>
                    <a:gd name="T40" fmla="*/ 2147483647 w 133"/>
                    <a:gd name="T41" fmla="*/ 2147483647 h 147"/>
                    <a:gd name="T42" fmla="*/ 2147483647 w 133"/>
                    <a:gd name="T43" fmla="*/ 2147483647 h 147"/>
                    <a:gd name="T44" fmla="*/ 2147483647 w 133"/>
                    <a:gd name="T45" fmla="*/ 2147483647 h 147"/>
                    <a:gd name="T46" fmla="*/ 2147483647 w 133"/>
                    <a:gd name="T47" fmla="*/ 2147483647 h 147"/>
                    <a:gd name="T48" fmla="*/ 2147483647 w 133"/>
                    <a:gd name="T49" fmla="*/ 2147483647 h 147"/>
                    <a:gd name="T50" fmla="*/ 0 w 133"/>
                    <a:gd name="T51" fmla="*/ 2147483647 h 147"/>
                    <a:gd name="T52" fmla="*/ 2147483647 w 133"/>
                    <a:gd name="T53" fmla="*/ 2147483647 h 147"/>
                    <a:gd name="T54" fmla="*/ 2147483647 w 133"/>
                    <a:gd name="T55" fmla="*/ 2147483647 h 147"/>
                    <a:gd name="T56" fmla="*/ 2147483647 w 133"/>
                    <a:gd name="T57" fmla="*/ 2147483647 h 147"/>
                    <a:gd name="T58" fmla="*/ 2147483647 w 133"/>
                    <a:gd name="T59" fmla="*/ 2147483647 h 147"/>
                    <a:gd name="T60" fmla="*/ 2147483647 w 133"/>
                    <a:gd name="T61" fmla="*/ 2147483647 h 147"/>
                    <a:gd name="T62" fmla="*/ 2147483647 w 133"/>
                    <a:gd name="T63" fmla="*/ 2147483647 h 147"/>
                    <a:gd name="T64" fmla="*/ 2147483647 w 133"/>
                    <a:gd name="T65" fmla="*/ 2147483647 h 147"/>
                    <a:gd name="T66" fmla="*/ 2147483647 w 133"/>
                    <a:gd name="T67" fmla="*/ 2147483647 h 147"/>
                    <a:gd name="T68" fmla="*/ 2147483647 w 133"/>
                    <a:gd name="T69" fmla="*/ 2147483647 h 147"/>
                    <a:gd name="T70" fmla="*/ 2147483647 w 133"/>
                    <a:gd name="T71" fmla="*/ 2147483647 h 147"/>
                    <a:gd name="T72" fmla="*/ 2147483647 w 133"/>
                    <a:gd name="T73" fmla="*/ 2147483647 h 147"/>
                    <a:gd name="T74" fmla="*/ 2147483647 w 133"/>
                    <a:gd name="T75" fmla="*/ 2147483647 h 147"/>
                    <a:gd name="T76" fmla="*/ 2147483647 w 133"/>
                    <a:gd name="T77" fmla="*/ 2147483647 h 147"/>
                    <a:gd name="T78" fmla="*/ 2147483647 w 133"/>
                    <a:gd name="T79" fmla="*/ 2147483647 h 147"/>
                    <a:gd name="T80" fmla="*/ 2147483647 w 133"/>
                    <a:gd name="T81" fmla="*/ 2147483647 h 147"/>
                    <a:gd name="T82" fmla="*/ 2147483647 w 133"/>
                    <a:gd name="T83" fmla="*/ 2147483647 h 147"/>
                    <a:gd name="T84" fmla="*/ 2147483647 w 133"/>
                    <a:gd name="T85" fmla="*/ 2147483647 h 147"/>
                    <a:gd name="T86" fmla="*/ 2147483647 w 133"/>
                    <a:gd name="T87" fmla="*/ 2147483647 h 147"/>
                    <a:gd name="T88" fmla="*/ 2147483647 w 133"/>
                    <a:gd name="T89" fmla="*/ 2147483647 h 147"/>
                    <a:gd name="T90" fmla="*/ 2147483647 w 133"/>
                    <a:gd name="T91" fmla="*/ 2147483647 h 147"/>
                    <a:gd name="T92" fmla="*/ 2147483647 w 133"/>
                    <a:gd name="T93" fmla="*/ 2147483647 h 147"/>
                    <a:gd name="T94" fmla="*/ 2147483647 w 133"/>
                    <a:gd name="T95" fmla="*/ 2147483647 h 147"/>
                    <a:gd name="T96" fmla="*/ 2147483647 w 133"/>
                    <a:gd name="T97" fmla="*/ 2147483647 h 147"/>
                    <a:gd name="T98" fmla="*/ 2147483647 w 133"/>
                    <a:gd name="T99" fmla="*/ 2147483647 h 147"/>
                    <a:gd name="T100" fmla="*/ 2147483647 w 133"/>
                    <a:gd name="T101" fmla="*/ 2147483647 h 147"/>
                    <a:gd name="T102" fmla="*/ 2147483647 w 133"/>
                    <a:gd name="T103" fmla="*/ 2147483647 h 14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3"/>
                    <a:gd name="T157" fmla="*/ 0 h 147"/>
                    <a:gd name="T158" fmla="*/ 133 w 133"/>
                    <a:gd name="T159" fmla="*/ 147 h 14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3" h="147">
                      <a:moveTo>
                        <a:pt x="117" y="63"/>
                      </a:moveTo>
                      <a:lnTo>
                        <a:pt x="117" y="62"/>
                      </a:lnTo>
                      <a:lnTo>
                        <a:pt x="116" y="68"/>
                      </a:lnTo>
                      <a:lnTo>
                        <a:pt x="115" y="73"/>
                      </a:lnTo>
                      <a:lnTo>
                        <a:pt x="115" y="78"/>
                      </a:lnTo>
                      <a:lnTo>
                        <a:pt x="114" y="86"/>
                      </a:lnTo>
                      <a:lnTo>
                        <a:pt x="112" y="90"/>
                      </a:lnTo>
                      <a:lnTo>
                        <a:pt x="111" y="99"/>
                      </a:lnTo>
                      <a:lnTo>
                        <a:pt x="110" y="106"/>
                      </a:lnTo>
                      <a:lnTo>
                        <a:pt x="109" y="109"/>
                      </a:lnTo>
                      <a:lnTo>
                        <a:pt x="108" y="112"/>
                      </a:lnTo>
                      <a:lnTo>
                        <a:pt x="108" y="114"/>
                      </a:lnTo>
                      <a:lnTo>
                        <a:pt x="107" y="116"/>
                      </a:lnTo>
                      <a:lnTo>
                        <a:pt x="106" y="119"/>
                      </a:lnTo>
                      <a:lnTo>
                        <a:pt x="105" y="122"/>
                      </a:lnTo>
                      <a:lnTo>
                        <a:pt x="105" y="123"/>
                      </a:lnTo>
                      <a:lnTo>
                        <a:pt x="103" y="125"/>
                      </a:lnTo>
                      <a:lnTo>
                        <a:pt x="103" y="127"/>
                      </a:lnTo>
                      <a:lnTo>
                        <a:pt x="101" y="129"/>
                      </a:lnTo>
                      <a:lnTo>
                        <a:pt x="101" y="130"/>
                      </a:lnTo>
                      <a:lnTo>
                        <a:pt x="102" y="129"/>
                      </a:lnTo>
                      <a:lnTo>
                        <a:pt x="100" y="131"/>
                      </a:lnTo>
                      <a:lnTo>
                        <a:pt x="101" y="130"/>
                      </a:lnTo>
                      <a:lnTo>
                        <a:pt x="102" y="130"/>
                      </a:lnTo>
                      <a:lnTo>
                        <a:pt x="100" y="129"/>
                      </a:lnTo>
                      <a:lnTo>
                        <a:pt x="101" y="130"/>
                      </a:lnTo>
                      <a:lnTo>
                        <a:pt x="101" y="129"/>
                      </a:lnTo>
                      <a:lnTo>
                        <a:pt x="100" y="129"/>
                      </a:lnTo>
                      <a:lnTo>
                        <a:pt x="99" y="127"/>
                      </a:lnTo>
                      <a:lnTo>
                        <a:pt x="99" y="125"/>
                      </a:lnTo>
                      <a:lnTo>
                        <a:pt x="95" y="118"/>
                      </a:lnTo>
                      <a:lnTo>
                        <a:pt x="94" y="114"/>
                      </a:lnTo>
                      <a:lnTo>
                        <a:pt x="92" y="110"/>
                      </a:lnTo>
                      <a:lnTo>
                        <a:pt x="89" y="102"/>
                      </a:lnTo>
                      <a:lnTo>
                        <a:pt x="88" y="97"/>
                      </a:lnTo>
                      <a:lnTo>
                        <a:pt x="84" y="86"/>
                      </a:lnTo>
                      <a:lnTo>
                        <a:pt x="82" y="81"/>
                      </a:lnTo>
                      <a:lnTo>
                        <a:pt x="80" y="76"/>
                      </a:lnTo>
                      <a:lnTo>
                        <a:pt x="80" y="70"/>
                      </a:lnTo>
                      <a:lnTo>
                        <a:pt x="77" y="64"/>
                      </a:lnTo>
                      <a:lnTo>
                        <a:pt x="77" y="60"/>
                      </a:lnTo>
                      <a:lnTo>
                        <a:pt x="75" y="54"/>
                      </a:lnTo>
                      <a:lnTo>
                        <a:pt x="73" y="48"/>
                      </a:lnTo>
                      <a:lnTo>
                        <a:pt x="71" y="43"/>
                      </a:lnTo>
                      <a:lnTo>
                        <a:pt x="70" y="38"/>
                      </a:lnTo>
                      <a:lnTo>
                        <a:pt x="66" y="29"/>
                      </a:lnTo>
                      <a:lnTo>
                        <a:pt x="64" y="25"/>
                      </a:lnTo>
                      <a:lnTo>
                        <a:pt x="63" y="20"/>
                      </a:lnTo>
                      <a:lnTo>
                        <a:pt x="61" y="16"/>
                      </a:lnTo>
                      <a:lnTo>
                        <a:pt x="60" y="13"/>
                      </a:lnTo>
                      <a:lnTo>
                        <a:pt x="58" y="10"/>
                      </a:lnTo>
                      <a:lnTo>
                        <a:pt x="53" y="4"/>
                      </a:lnTo>
                      <a:lnTo>
                        <a:pt x="51" y="3"/>
                      </a:lnTo>
                      <a:lnTo>
                        <a:pt x="49" y="2"/>
                      </a:lnTo>
                      <a:lnTo>
                        <a:pt x="48" y="2"/>
                      </a:lnTo>
                      <a:lnTo>
                        <a:pt x="47" y="1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32" y="2"/>
                      </a:lnTo>
                      <a:lnTo>
                        <a:pt x="30" y="3"/>
                      </a:lnTo>
                      <a:lnTo>
                        <a:pt x="29" y="5"/>
                      </a:lnTo>
                      <a:lnTo>
                        <a:pt x="26" y="7"/>
                      </a:lnTo>
                      <a:lnTo>
                        <a:pt x="23" y="11"/>
                      </a:lnTo>
                      <a:lnTo>
                        <a:pt x="21" y="12"/>
                      </a:lnTo>
                      <a:lnTo>
                        <a:pt x="20" y="14"/>
                      </a:lnTo>
                      <a:lnTo>
                        <a:pt x="17" y="20"/>
                      </a:lnTo>
                      <a:lnTo>
                        <a:pt x="15" y="23"/>
                      </a:lnTo>
                      <a:lnTo>
                        <a:pt x="14" y="25"/>
                      </a:lnTo>
                      <a:lnTo>
                        <a:pt x="13" y="29"/>
                      </a:lnTo>
                      <a:lnTo>
                        <a:pt x="9" y="43"/>
                      </a:lnTo>
                      <a:lnTo>
                        <a:pt x="8" y="48"/>
                      </a:lnTo>
                      <a:lnTo>
                        <a:pt x="7" y="51"/>
                      </a:lnTo>
                      <a:lnTo>
                        <a:pt x="6" y="56"/>
                      </a:lnTo>
                      <a:lnTo>
                        <a:pt x="4" y="60"/>
                      </a:lnTo>
                      <a:lnTo>
                        <a:pt x="3" y="65"/>
                      </a:lnTo>
                      <a:lnTo>
                        <a:pt x="2" y="71"/>
                      </a:lnTo>
                      <a:lnTo>
                        <a:pt x="1" y="76"/>
                      </a:lnTo>
                      <a:lnTo>
                        <a:pt x="0" y="81"/>
                      </a:lnTo>
                      <a:lnTo>
                        <a:pt x="16" y="85"/>
                      </a:lnTo>
                      <a:lnTo>
                        <a:pt x="17" y="79"/>
                      </a:lnTo>
                      <a:lnTo>
                        <a:pt x="18" y="73"/>
                      </a:lnTo>
                      <a:lnTo>
                        <a:pt x="19" y="68"/>
                      </a:lnTo>
                      <a:lnTo>
                        <a:pt x="20" y="64"/>
                      </a:lnTo>
                      <a:lnTo>
                        <a:pt x="21" y="61"/>
                      </a:lnTo>
                      <a:lnTo>
                        <a:pt x="23" y="56"/>
                      </a:lnTo>
                      <a:lnTo>
                        <a:pt x="24" y="51"/>
                      </a:lnTo>
                      <a:lnTo>
                        <a:pt x="24" y="47"/>
                      </a:lnTo>
                      <a:lnTo>
                        <a:pt x="29" y="35"/>
                      </a:lnTo>
                      <a:lnTo>
                        <a:pt x="30" y="32"/>
                      </a:lnTo>
                      <a:lnTo>
                        <a:pt x="31" y="30"/>
                      </a:lnTo>
                      <a:lnTo>
                        <a:pt x="32" y="27"/>
                      </a:lnTo>
                      <a:lnTo>
                        <a:pt x="33" y="23"/>
                      </a:lnTo>
                      <a:lnTo>
                        <a:pt x="35" y="20"/>
                      </a:lnTo>
                      <a:lnTo>
                        <a:pt x="38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40" y="16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4" y="17"/>
                      </a:lnTo>
                      <a:lnTo>
                        <a:pt x="43" y="16"/>
                      </a:lnTo>
                      <a:lnTo>
                        <a:pt x="41" y="15"/>
                      </a:lnTo>
                      <a:lnTo>
                        <a:pt x="44" y="19"/>
                      </a:lnTo>
                      <a:lnTo>
                        <a:pt x="45" y="20"/>
                      </a:lnTo>
                      <a:lnTo>
                        <a:pt x="47" y="24"/>
                      </a:lnTo>
                      <a:lnTo>
                        <a:pt x="49" y="26"/>
                      </a:lnTo>
                      <a:lnTo>
                        <a:pt x="50" y="31"/>
                      </a:lnTo>
                      <a:lnTo>
                        <a:pt x="52" y="35"/>
                      </a:lnTo>
                      <a:lnTo>
                        <a:pt x="55" y="43"/>
                      </a:lnTo>
                      <a:lnTo>
                        <a:pt x="55" y="48"/>
                      </a:lnTo>
                      <a:lnTo>
                        <a:pt x="57" y="54"/>
                      </a:lnTo>
                      <a:lnTo>
                        <a:pt x="59" y="58"/>
                      </a:lnTo>
                      <a:lnTo>
                        <a:pt x="61" y="63"/>
                      </a:lnTo>
                      <a:lnTo>
                        <a:pt x="63" y="69"/>
                      </a:lnTo>
                      <a:lnTo>
                        <a:pt x="64" y="75"/>
                      </a:lnTo>
                      <a:lnTo>
                        <a:pt x="66" y="80"/>
                      </a:lnTo>
                      <a:lnTo>
                        <a:pt x="67" y="85"/>
                      </a:lnTo>
                      <a:lnTo>
                        <a:pt x="69" y="91"/>
                      </a:lnTo>
                      <a:lnTo>
                        <a:pt x="73" y="102"/>
                      </a:lnTo>
                      <a:lnTo>
                        <a:pt x="74" y="106"/>
                      </a:lnTo>
                      <a:lnTo>
                        <a:pt x="77" y="116"/>
                      </a:lnTo>
                      <a:lnTo>
                        <a:pt x="79" y="120"/>
                      </a:lnTo>
                      <a:lnTo>
                        <a:pt x="80" y="124"/>
                      </a:lnTo>
                      <a:lnTo>
                        <a:pt x="83" y="132"/>
                      </a:lnTo>
                      <a:lnTo>
                        <a:pt x="85" y="134"/>
                      </a:lnTo>
                      <a:lnTo>
                        <a:pt x="88" y="137"/>
                      </a:lnTo>
                      <a:lnTo>
                        <a:pt x="89" y="140"/>
                      </a:lnTo>
                      <a:lnTo>
                        <a:pt x="92" y="143"/>
                      </a:lnTo>
                      <a:lnTo>
                        <a:pt x="92" y="142"/>
                      </a:lnTo>
                      <a:lnTo>
                        <a:pt x="94" y="143"/>
                      </a:lnTo>
                      <a:lnTo>
                        <a:pt x="99" y="146"/>
                      </a:lnTo>
                      <a:lnTo>
                        <a:pt x="105" y="146"/>
                      </a:lnTo>
                      <a:lnTo>
                        <a:pt x="110" y="143"/>
                      </a:lnTo>
                      <a:lnTo>
                        <a:pt x="111" y="142"/>
                      </a:lnTo>
                      <a:lnTo>
                        <a:pt x="114" y="140"/>
                      </a:lnTo>
                      <a:lnTo>
                        <a:pt x="115" y="137"/>
                      </a:lnTo>
                      <a:lnTo>
                        <a:pt x="116" y="137"/>
                      </a:lnTo>
                      <a:lnTo>
                        <a:pt x="118" y="134"/>
                      </a:lnTo>
                      <a:lnTo>
                        <a:pt x="119" y="132"/>
                      </a:lnTo>
                      <a:lnTo>
                        <a:pt x="120" y="131"/>
                      </a:lnTo>
                      <a:lnTo>
                        <a:pt x="121" y="128"/>
                      </a:lnTo>
                      <a:lnTo>
                        <a:pt x="121" y="125"/>
                      </a:lnTo>
                      <a:lnTo>
                        <a:pt x="122" y="122"/>
                      </a:lnTo>
                      <a:lnTo>
                        <a:pt x="123" y="120"/>
                      </a:lnTo>
                      <a:lnTo>
                        <a:pt x="124" y="116"/>
                      </a:lnTo>
                      <a:lnTo>
                        <a:pt x="125" y="112"/>
                      </a:lnTo>
                      <a:lnTo>
                        <a:pt x="126" y="109"/>
                      </a:lnTo>
                      <a:lnTo>
                        <a:pt x="127" y="102"/>
                      </a:lnTo>
                      <a:lnTo>
                        <a:pt x="128" y="94"/>
                      </a:lnTo>
                      <a:lnTo>
                        <a:pt x="129" y="90"/>
                      </a:lnTo>
                      <a:lnTo>
                        <a:pt x="131" y="80"/>
                      </a:lnTo>
                      <a:lnTo>
                        <a:pt x="131" y="75"/>
                      </a:lnTo>
                      <a:lnTo>
                        <a:pt x="132" y="70"/>
                      </a:lnTo>
                      <a:lnTo>
                        <a:pt x="132" y="65"/>
                      </a:lnTo>
                      <a:lnTo>
                        <a:pt x="132" y="64"/>
                      </a:lnTo>
                      <a:lnTo>
                        <a:pt x="117" y="63"/>
                      </a:lnTo>
                    </a:path>
                  </a:pathLst>
                </a:custGeom>
                <a:solidFill>
                  <a:srgbClr val="FF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34" name="Oval 37"/>
                <p:cNvSpPr>
                  <a:spLocks noChangeArrowheads="1"/>
                </p:cNvSpPr>
                <p:nvPr/>
              </p:nvSpPr>
              <p:spPr bwMode="auto">
                <a:xfrm>
                  <a:off x="3481371" y="2881299"/>
                  <a:ext cx="25400" cy="2540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835" name="Freeform 122"/>
                <p:cNvSpPr>
                  <a:spLocks/>
                </p:cNvSpPr>
                <p:nvPr/>
              </p:nvSpPr>
              <p:spPr bwMode="auto">
                <a:xfrm>
                  <a:off x="3389296" y="2941624"/>
                  <a:ext cx="112713" cy="1055688"/>
                </a:xfrm>
                <a:custGeom>
                  <a:avLst/>
                  <a:gdLst>
                    <a:gd name="T0" fmla="*/ 2147483647 w 71"/>
                    <a:gd name="T1" fmla="*/ 2147483647 h 665"/>
                    <a:gd name="T2" fmla="*/ 2147483647 w 71"/>
                    <a:gd name="T3" fmla="*/ 2147483647 h 665"/>
                    <a:gd name="T4" fmla="*/ 2147483647 w 71"/>
                    <a:gd name="T5" fmla="*/ 2147483647 h 665"/>
                    <a:gd name="T6" fmla="*/ 2147483647 w 71"/>
                    <a:gd name="T7" fmla="*/ 2147483647 h 665"/>
                    <a:gd name="T8" fmla="*/ 2147483647 w 71"/>
                    <a:gd name="T9" fmla="*/ 2147483647 h 665"/>
                    <a:gd name="T10" fmla="*/ 2147483647 w 71"/>
                    <a:gd name="T11" fmla="*/ 2147483647 h 665"/>
                    <a:gd name="T12" fmla="*/ 2147483647 w 71"/>
                    <a:gd name="T13" fmla="*/ 2147483647 h 665"/>
                    <a:gd name="T14" fmla="*/ 2147483647 w 71"/>
                    <a:gd name="T15" fmla="*/ 2147483647 h 665"/>
                    <a:gd name="T16" fmla="*/ 2147483647 w 71"/>
                    <a:gd name="T17" fmla="*/ 2147483647 h 665"/>
                    <a:gd name="T18" fmla="*/ 2147483647 w 71"/>
                    <a:gd name="T19" fmla="*/ 2147483647 h 665"/>
                    <a:gd name="T20" fmla="*/ 2147483647 w 71"/>
                    <a:gd name="T21" fmla="*/ 2147483647 h 665"/>
                    <a:gd name="T22" fmla="*/ 2147483647 w 71"/>
                    <a:gd name="T23" fmla="*/ 2147483647 h 665"/>
                    <a:gd name="T24" fmla="*/ 2147483647 w 71"/>
                    <a:gd name="T25" fmla="*/ 2147483647 h 665"/>
                    <a:gd name="T26" fmla="*/ 2147483647 w 71"/>
                    <a:gd name="T27" fmla="*/ 2147483647 h 665"/>
                    <a:gd name="T28" fmla="*/ 2147483647 w 71"/>
                    <a:gd name="T29" fmla="*/ 2147483647 h 665"/>
                    <a:gd name="T30" fmla="*/ 2147483647 w 71"/>
                    <a:gd name="T31" fmla="*/ 2147483647 h 665"/>
                    <a:gd name="T32" fmla="*/ 2147483647 w 71"/>
                    <a:gd name="T33" fmla="*/ 2147483647 h 665"/>
                    <a:gd name="T34" fmla="*/ 2147483647 w 71"/>
                    <a:gd name="T35" fmla="*/ 2147483647 h 665"/>
                    <a:gd name="T36" fmla="*/ 2147483647 w 71"/>
                    <a:gd name="T37" fmla="*/ 2147483647 h 665"/>
                    <a:gd name="T38" fmla="*/ 2147483647 w 71"/>
                    <a:gd name="T39" fmla="*/ 2147483647 h 665"/>
                    <a:gd name="T40" fmla="*/ 2147483647 w 71"/>
                    <a:gd name="T41" fmla="*/ 2147483647 h 665"/>
                    <a:gd name="T42" fmla="*/ 2147483647 w 71"/>
                    <a:gd name="T43" fmla="*/ 2147483647 h 665"/>
                    <a:gd name="T44" fmla="*/ 2147483647 w 71"/>
                    <a:gd name="T45" fmla="*/ 2147483647 h 665"/>
                    <a:gd name="T46" fmla="*/ 2147483647 w 71"/>
                    <a:gd name="T47" fmla="*/ 2147483647 h 665"/>
                    <a:gd name="T48" fmla="*/ 2147483647 w 71"/>
                    <a:gd name="T49" fmla="*/ 2147483647 h 665"/>
                    <a:gd name="T50" fmla="*/ 2147483647 w 71"/>
                    <a:gd name="T51" fmla="*/ 2147483647 h 665"/>
                    <a:gd name="T52" fmla="*/ 2147483647 w 71"/>
                    <a:gd name="T53" fmla="*/ 2147483647 h 665"/>
                    <a:gd name="T54" fmla="*/ 2147483647 w 71"/>
                    <a:gd name="T55" fmla="*/ 2147483647 h 665"/>
                    <a:gd name="T56" fmla="*/ 2147483647 w 71"/>
                    <a:gd name="T57" fmla="*/ 2147483647 h 665"/>
                    <a:gd name="T58" fmla="*/ 2147483647 w 71"/>
                    <a:gd name="T59" fmla="*/ 2147483647 h 665"/>
                    <a:gd name="T60" fmla="*/ 2147483647 w 71"/>
                    <a:gd name="T61" fmla="*/ 2147483647 h 665"/>
                    <a:gd name="T62" fmla="*/ 0 w 71"/>
                    <a:gd name="T63" fmla="*/ 2147483647 h 665"/>
                    <a:gd name="T64" fmla="*/ 2147483647 w 71"/>
                    <a:gd name="T65" fmla="*/ 2147483647 h 6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1"/>
                    <a:gd name="T100" fmla="*/ 0 h 665"/>
                    <a:gd name="T101" fmla="*/ 71 w 71"/>
                    <a:gd name="T102" fmla="*/ 665 h 6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1" h="665">
                      <a:moveTo>
                        <a:pt x="19" y="3"/>
                      </a:moveTo>
                      <a:lnTo>
                        <a:pt x="22" y="13"/>
                      </a:lnTo>
                      <a:lnTo>
                        <a:pt x="25" y="23"/>
                      </a:lnTo>
                      <a:lnTo>
                        <a:pt x="28" y="33"/>
                      </a:lnTo>
                      <a:lnTo>
                        <a:pt x="30" y="44"/>
                      </a:lnTo>
                      <a:lnTo>
                        <a:pt x="32" y="54"/>
                      </a:lnTo>
                      <a:lnTo>
                        <a:pt x="35" y="63"/>
                      </a:lnTo>
                      <a:lnTo>
                        <a:pt x="38" y="73"/>
                      </a:lnTo>
                      <a:lnTo>
                        <a:pt x="40" y="83"/>
                      </a:lnTo>
                      <a:lnTo>
                        <a:pt x="41" y="94"/>
                      </a:lnTo>
                      <a:lnTo>
                        <a:pt x="43" y="104"/>
                      </a:lnTo>
                      <a:lnTo>
                        <a:pt x="46" y="114"/>
                      </a:lnTo>
                      <a:lnTo>
                        <a:pt x="47" y="124"/>
                      </a:lnTo>
                      <a:lnTo>
                        <a:pt x="49" y="135"/>
                      </a:lnTo>
                      <a:lnTo>
                        <a:pt x="51" y="145"/>
                      </a:lnTo>
                      <a:lnTo>
                        <a:pt x="53" y="156"/>
                      </a:lnTo>
                      <a:lnTo>
                        <a:pt x="54" y="166"/>
                      </a:lnTo>
                      <a:lnTo>
                        <a:pt x="55" y="175"/>
                      </a:lnTo>
                      <a:lnTo>
                        <a:pt x="57" y="185"/>
                      </a:lnTo>
                      <a:lnTo>
                        <a:pt x="59" y="195"/>
                      </a:lnTo>
                      <a:lnTo>
                        <a:pt x="60" y="206"/>
                      </a:lnTo>
                      <a:lnTo>
                        <a:pt x="61" y="216"/>
                      </a:lnTo>
                      <a:lnTo>
                        <a:pt x="62" y="227"/>
                      </a:lnTo>
                      <a:lnTo>
                        <a:pt x="63" y="237"/>
                      </a:lnTo>
                      <a:lnTo>
                        <a:pt x="64" y="247"/>
                      </a:lnTo>
                      <a:lnTo>
                        <a:pt x="65" y="257"/>
                      </a:lnTo>
                      <a:lnTo>
                        <a:pt x="65" y="268"/>
                      </a:lnTo>
                      <a:lnTo>
                        <a:pt x="66" y="277"/>
                      </a:lnTo>
                      <a:lnTo>
                        <a:pt x="67" y="288"/>
                      </a:lnTo>
                      <a:lnTo>
                        <a:pt x="68" y="298"/>
                      </a:lnTo>
                      <a:lnTo>
                        <a:pt x="68" y="308"/>
                      </a:lnTo>
                      <a:lnTo>
                        <a:pt x="68" y="319"/>
                      </a:lnTo>
                      <a:lnTo>
                        <a:pt x="69" y="329"/>
                      </a:lnTo>
                      <a:lnTo>
                        <a:pt x="69" y="339"/>
                      </a:lnTo>
                      <a:lnTo>
                        <a:pt x="70" y="350"/>
                      </a:lnTo>
                      <a:lnTo>
                        <a:pt x="70" y="401"/>
                      </a:lnTo>
                      <a:lnTo>
                        <a:pt x="69" y="411"/>
                      </a:lnTo>
                      <a:lnTo>
                        <a:pt x="68" y="422"/>
                      </a:lnTo>
                      <a:lnTo>
                        <a:pt x="68" y="432"/>
                      </a:lnTo>
                      <a:lnTo>
                        <a:pt x="68" y="442"/>
                      </a:lnTo>
                      <a:lnTo>
                        <a:pt x="67" y="453"/>
                      </a:lnTo>
                      <a:lnTo>
                        <a:pt x="67" y="463"/>
                      </a:lnTo>
                      <a:lnTo>
                        <a:pt x="65" y="474"/>
                      </a:lnTo>
                      <a:lnTo>
                        <a:pt x="65" y="484"/>
                      </a:lnTo>
                      <a:lnTo>
                        <a:pt x="64" y="494"/>
                      </a:lnTo>
                      <a:lnTo>
                        <a:pt x="64" y="504"/>
                      </a:lnTo>
                      <a:lnTo>
                        <a:pt x="63" y="514"/>
                      </a:lnTo>
                      <a:lnTo>
                        <a:pt x="62" y="525"/>
                      </a:lnTo>
                      <a:lnTo>
                        <a:pt x="60" y="535"/>
                      </a:lnTo>
                      <a:lnTo>
                        <a:pt x="59" y="546"/>
                      </a:lnTo>
                      <a:lnTo>
                        <a:pt x="57" y="556"/>
                      </a:lnTo>
                      <a:lnTo>
                        <a:pt x="55" y="567"/>
                      </a:lnTo>
                      <a:lnTo>
                        <a:pt x="54" y="577"/>
                      </a:lnTo>
                      <a:lnTo>
                        <a:pt x="53" y="588"/>
                      </a:lnTo>
                      <a:lnTo>
                        <a:pt x="52" y="599"/>
                      </a:lnTo>
                      <a:lnTo>
                        <a:pt x="50" y="609"/>
                      </a:lnTo>
                      <a:lnTo>
                        <a:pt x="47" y="619"/>
                      </a:lnTo>
                      <a:lnTo>
                        <a:pt x="46" y="629"/>
                      </a:lnTo>
                      <a:lnTo>
                        <a:pt x="43" y="640"/>
                      </a:lnTo>
                      <a:lnTo>
                        <a:pt x="41" y="650"/>
                      </a:lnTo>
                      <a:lnTo>
                        <a:pt x="40" y="661"/>
                      </a:lnTo>
                      <a:lnTo>
                        <a:pt x="40" y="664"/>
                      </a:lnTo>
                      <a:lnTo>
                        <a:pt x="18" y="621"/>
                      </a:lnTo>
                      <a:lnTo>
                        <a:pt x="0" y="40"/>
                      </a:lnTo>
                      <a:lnTo>
                        <a:pt x="19" y="0"/>
                      </a:lnTo>
                      <a:lnTo>
                        <a:pt x="19" y="3"/>
                      </a:lnTo>
                    </a:path>
                  </a:pathLst>
                </a:custGeom>
                <a:solidFill>
                  <a:srgbClr val="F0F0F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36" name="Freeform 123"/>
                <p:cNvSpPr>
                  <a:spLocks/>
                </p:cNvSpPr>
                <p:nvPr/>
              </p:nvSpPr>
              <p:spPr bwMode="auto">
                <a:xfrm>
                  <a:off x="2892408" y="2944799"/>
                  <a:ext cx="26988" cy="223838"/>
                </a:xfrm>
                <a:custGeom>
                  <a:avLst/>
                  <a:gdLst>
                    <a:gd name="T0" fmla="*/ 2147483647 w 17"/>
                    <a:gd name="T1" fmla="*/ 2147483647 h 141"/>
                    <a:gd name="T2" fmla="*/ 2147483647 w 17"/>
                    <a:gd name="T3" fmla="*/ 0 h 141"/>
                    <a:gd name="T4" fmla="*/ 0 w 17"/>
                    <a:gd name="T5" fmla="*/ 0 h 141"/>
                    <a:gd name="T6" fmla="*/ 0 w 17"/>
                    <a:gd name="T7" fmla="*/ 2147483647 h 141"/>
                    <a:gd name="T8" fmla="*/ 2147483647 w 17"/>
                    <a:gd name="T9" fmla="*/ 2147483647 h 1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41"/>
                    <a:gd name="T17" fmla="*/ 17 w 17"/>
                    <a:gd name="T18" fmla="*/ 141 h 1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41">
                      <a:moveTo>
                        <a:pt x="16" y="140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0"/>
                      </a:lnTo>
                      <a:lnTo>
                        <a:pt x="16" y="140"/>
                      </a:lnTo>
                    </a:path>
                  </a:pathLst>
                </a:custGeom>
                <a:solidFill>
                  <a:srgbClr val="C0C0C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37" name="Freeform 124"/>
                <p:cNvSpPr>
                  <a:spLocks/>
                </p:cNvSpPr>
                <p:nvPr/>
              </p:nvSpPr>
              <p:spPr bwMode="auto">
                <a:xfrm>
                  <a:off x="2495533" y="2795574"/>
                  <a:ext cx="955675" cy="1335088"/>
                </a:xfrm>
                <a:custGeom>
                  <a:avLst/>
                  <a:gdLst>
                    <a:gd name="T0" fmla="*/ 2147483647 w 602"/>
                    <a:gd name="T1" fmla="*/ 2147483647 h 841"/>
                    <a:gd name="T2" fmla="*/ 2147483647 w 602"/>
                    <a:gd name="T3" fmla="*/ 2147483647 h 841"/>
                    <a:gd name="T4" fmla="*/ 2147483647 w 602"/>
                    <a:gd name="T5" fmla="*/ 2147483647 h 841"/>
                    <a:gd name="T6" fmla="*/ 2147483647 w 602"/>
                    <a:gd name="T7" fmla="*/ 2147483647 h 841"/>
                    <a:gd name="T8" fmla="*/ 2147483647 w 602"/>
                    <a:gd name="T9" fmla="*/ 2147483647 h 841"/>
                    <a:gd name="T10" fmla="*/ 2147483647 w 602"/>
                    <a:gd name="T11" fmla="*/ 2147483647 h 841"/>
                    <a:gd name="T12" fmla="*/ 2147483647 w 602"/>
                    <a:gd name="T13" fmla="*/ 2147483647 h 841"/>
                    <a:gd name="T14" fmla="*/ 2147483647 w 602"/>
                    <a:gd name="T15" fmla="*/ 2147483647 h 841"/>
                    <a:gd name="T16" fmla="*/ 2147483647 w 602"/>
                    <a:gd name="T17" fmla="*/ 2147483647 h 841"/>
                    <a:gd name="T18" fmla="*/ 2147483647 w 602"/>
                    <a:gd name="T19" fmla="*/ 2147483647 h 841"/>
                    <a:gd name="T20" fmla="*/ 2147483647 w 602"/>
                    <a:gd name="T21" fmla="*/ 2147483647 h 841"/>
                    <a:gd name="T22" fmla="*/ 2147483647 w 602"/>
                    <a:gd name="T23" fmla="*/ 2147483647 h 841"/>
                    <a:gd name="T24" fmla="*/ 2147483647 w 602"/>
                    <a:gd name="T25" fmla="*/ 2147483647 h 841"/>
                    <a:gd name="T26" fmla="*/ 2147483647 w 602"/>
                    <a:gd name="T27" fmla="*/ 2147483647 h 841"/>
                    <a:gd name="T28" fmla="*/ 2147483647 w 602"/>
                    <a:gd name="T29" fmla="*/ 2147483647 h 841"/>
                    <a:gd name="T30" fmla="*/ 2147483647 w 602"/>
                    <a:gd name="T31" fmla="*/ 2147483647 h 841"/>
                    <a:gd name="T32" fmla="*/ 2147483647 w 602"/>
                    <a:gd name="T33" fmla="*/ 2147483647 h 841"/>
                    <a:gd name="T34" fmla="*/ 2147483647 w 602"/>
                    <a:gd name="T35" fmla="*/ 2147483647 h 841"/>
                    <a:gd name="T36" fmla="*/ 2147483647 w 602"/>
                    <a:gd name="T37" fmla="*/ 2147483647 h 841"/>
                    <a:gd name="T38" fmla="*/ 2147483647 w 602"/>
                    <a:gd name="T39" fmla="*/ 2147483647 h 841"/>
                    <a:gd name="T40" fmla="*/ 2147483647 w 602"/>
                    <a:gd name="T41" fmla="*/ 2147483647 h 841"/>
                    <a:gd name="T42" fmla="*/ 2147483647 w 602"/>
                    <a:gd name="T43" fmla="*/ 2147483647 h 841"/>
                    <a:gd name="T44" fmla="*/ 2147483647 w 602"/>
                    <a:gd name="T45" fmla="*/ 2147483647 h 841"/>
                    <a:gd name="T46" fmla="*/ 2147483647 w 602"/>
                    <a:gd name="T47" fmla="*/ 2147483647 h 841"/>
                    <a:gd name="T48" fmla="*/ 2147483647 w 602"/>
                    <a:gd name="T49" fmla="*/ 2147483647 h 841"/>
                    <a:gd name="T50" fmla="*/ 2147483647 w 602"/>
                    <a:gd name="T51" fmla="*/ 2147483647 h 841"/>
                    <a:gd name="T52" fmla="*/ 2147483647 w 602"/>
                    <a:gd name="T53" fmla="*/ 2147483647 h 841"/>
                    <a:gd name="T54" fmla="*/ 2147483647 w 602"/>
                    <a:gd name="T55" fmla="*/ 2147483647 h 841"/>
                    <a:gd name="T56" fmla="*/ 2147483647 w 602"/>
                    <a:gd name="T57" fmla="*/ 2147483647 h 841"/>
                    <a:gd name="T58" fmla="*/ 2147483647 w 602"/>
                    <a:gd name="T59" fmla="*/ 2147483647 h 841"/>
                    <a:gd name="T60" fmla="*/ 2147483647 w 602"/>
                    <a:gd name="T61" fmla="*/ 2147483647 h 841"/>
                    <a:gd name="T62" fmla="*/ 2147483647 w 602"/>
                    <a:gd name="T63" fmla="*/ 2147483647 h 841"/>
                    <a:gd name="T64" fmla="*/ 2147483647 w 602"/>
                    <a:gd name="T65" fmla="*/ 2147483647 h 841"/>
                    <a:gd name="T66" fmla="*/ 2147483647 w 602"/>
                    <a:gd name="T67" fmla="*/ 2147483647 h 841"/>
                    <a:gd name="T68" fmla="*/ 2147483647 w 602"/>
                    <a:gd name="T69" fmla="*/ 2147483647 h 841"/>
                    <a:gd name="T70" fmla="*/ 2147483647 w 602"/>
                    <a:gd name="T71" fmla="*/ 2147483647 h 841"/>
                    <a:gd name="T72" fmla="*/ 2147483647 w 602"/>
                    <a:gd name="T73" fmla="*/ 2147483647 h 841"/>
                    <a:gd name="T74" fmla="*/ 2147483647 w 602"/>
                    <a:gd name="T75" fmla="*/ 2147483647 h 841"/>
                    <a:gd name="T76" fmla="*/ 2147483647 w 602"/>
                    <a:gd name="T77" fmla="*/ 2147483647 h 841"/>
                    <a:gd name="T78" fmla="*/ 2147483647 w 602"/>
                    <a:gd name="T79" fmla="*/ 2147483647 h 841"/>
                    <a:gd name="T80" fmla="*/ 2147483647 w 602"/>
                    <a:gd name="T81" fmla="*/ 2147483647 h 841"/>
                    <a:gd name="T82" fmla="*/ 2147483647 w 602"/>
                    <a:gd name="T83" fmla="*/ 2147483647 h 841"/>
                    <a:gd name="T84" fmla="*/ 2147483647 w 602"/>
                    <a:gd name="T85" fmla="*/ 2147483647 h 841"/>
                    <a:gd name="T86" fmla="*/ 2147483647 w 602"/>
                    <a:gd name="T87" fmla="*/ 2147483647 h 841"/>
                    <a:gd name="T88" fmla="*/ 2147483647 w 602"/>
                    <a:gd name="T89" fmla="*/ 2147483647 h 841"/>
                    <a:gd name="T90" fmla="*/ 2147483647 w 602"/>
                    <a:gd name="T91" fmla="*/ 2147483647 h 841"/>
                    <a:gd name="T92" fmla="*/ 2147483647 w 602"/>
                    <a:gd name="T93" fmla="*/ 2147483647 h 841"/>
                    <a:gd name="T94" fmla="*/ 2147483647 w 602"/>
                    <a:gd name="T95" fmla="*/ 2147483647 h 84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2"/>
                    <a:gd name="T145" fmla="*/ 0 h 841"/>
                    <a:gd name="T146" fmla="*/ 602 w 602"/>
                    <a:gd name="T147" fmla="*/ 841 h 84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2" h="841">
                      <a:moveTo>
                        <a:pt x="3" y="817"/>
                      </a:moveTo>
                      <a:lnTo>
                        <a:pt x="12" y="803"/>
                      </a:lnTo>
                      <a:lnTo>
                        <a:pt x="20" y="789"/>
                      </a:lnTo>
                      <a:lnTo>
                        <a:pt x="28" y="776"/>
                      </a:lnTo>
                      <a:lnTo>
                        <a:pt x="37" y="764"/>
                      </a:lnTo>
                      <a:lnTo>
                        <a:pt x="45" y="752"/>
                      </a:lnTo>
                      <a:lnTo>
                        <a:pt x="53" y="740"/>
                      </a:lnTo>
                      <a:lnTo>
                        <a:pt x="61" y="728"/>
                      </a:lnTo>
                      <a:lnTo>
                        <a:pt x="70" y="717"/>
                      </a:lnTo>
                      <a:lnTo>
                        <a:pt x="78" y="706"/>
                      </a:lnTo>
                      <a:lnTo>
                        <a:pt x="86" y="697"/>
                      </a:lnTo>
                      <a:lnTo>
                        <a:pt x="95" y="687"/>
                      </a:lnTo>
                      <a:lnTo>
                        <a:pt x="103" y="677"/>
                      </a:lnTo>
                      <a:lnTo>
                        <a:pt x="112" y="669"/>
                      </a:lnTo>
                      <a:lnTo>
                        <a:pt x="121" y="660"/>
                      </a:lnTo>
                      <a:lnTo>
                        <a:pt x="129" y="653"/>
                      </a:lnTo>
                      <a:lnTo>
                        <a:pt x="137" y="645"/>
                      </a:lnTo>
                      <a:lnTo>
                        <a:pt x="146" y="638"/>
                      </a:lnTo>
                      <a:lnTo>
                        <a:pt x="154" y="632"/>
                      </a:lnTo>
                      <a:lnTo>
                        <a:pt x="162" y="627"/>
                      </a:lnTo>
                      <a:lnTo>
                        <a:pt x="171" y="622"/>
                      </a:lnTo>
                      <a:lnTo>
                        <a:pt x="180" y="616"/>
                      </a:lnTo>
                      <a:lnTo>
                        <a:pt x="188" y="612"/>
                      </a:lnTo>
                      <a:lnTo>
                        <a:pt x="197" y="608"/>
                      </a:lnTo>
                      <a:lnTo>
                        <a:pt x="206" y="604"/>
                      </a:lnTo>
                      <a:lnTo>
                        <a:pt x="215" y="601"/>
                      </a:lnTo>
                      <a:lnTo>
                        <a:pt x="223" y="598"/>
                      </a:lnTo>
                      <a:lnTo>
                        <a:pt x="232" y="597"/>
                      </a:lnTo>
                      <a:lnTo>
                        <a:pt x="240" y="595"/>
                      </a:lnTo>
                      <a:lnTo>
                        <a:pt x="249" y="594"/>
                      </a:lnTo>
                      <a:lnTo>
                        <a:pt x="257" y="592"/>
                      </a:lnTo>
                      <a:lnTo>
                        <a:pt x="275" y="592"/>
                      </a:lnTo>
                      <a:lnTo>
                        <a:pt x="284" y="593"/>
                      </a:lnTo>
                      <a:lnTo>
                        <a:pt x="292" y="594"/>
                      </a:lnTo>
                      <a:lnTo>
                        <a:pt x="301" y="595"/>
                      </a:lnTo>
                      <a:lnTo>
                        <a:pt x="310" y="598"/>
                      </a:lnTo>
                      <a:lnTo>
                        <a:pt x="319" y="600"/>
                      </a:lnTo>
                      <a:lnTo>
                        <a:pt x="328" y="603"/>
                      </a:lnTo>
                      <a:lnTo>
                        <a:pt x="337" y="606"/>
                      </a:lnTo>
                      <a:lnTo>
                        <a:pt x="346" y="610"/>
                      </a:lnTo>
                      <a:lnTo>
                        <a:pt x="354" y="615"/>
                      </a:lnTo>
                      <a:lnTo>
                        <a:pt x="363" y="619"/>
                      </a:lnTo>
                      <a:lnTo>
                        <a:pt x="372" y="624"/>
                      </a:lnTo>
                      <a:lnTo>
                        <a:pt x="381" y="630"/>
                      </a:lnTo>
                      <a:lnTo>
                        <a:pt x="390" y="635"/>
                      </a:lnTo>
                      <a:lnTo>
                        <a:pt x="399" y="642"/>
                      </a:lnTo>
                      <a:lnTo>
                        <a:pt x="409" y="649"/>
                      </a:lnTo>
                      <a:lnTo>
                        <a:pt x="418" y="657"/>
                      </a:lnTo>
                      <a:lnTo>
                        <a:pt x="427" y="665"/>
                      </a:lnTo>
                      <a:lnTo>
                        <a:pt x="436" y="673"/>
                      </a:lnTo>
                      <a:lnTo>
                        <a:pt x="445" y="682"/>
                      </a:lnTo>
                      <a:lnTo>
                        <a:pt x="453" y="692"/>
                      </a:lnTo>
                      <a:lnTo>
                        <a:pt x="462" y="701"/>
                      </a:lnTo>
                      <a:lnTo>
                        <a:pt x="471" y="712"/>
                      </a:lnTo>
                      <a:lnTo>
                        <a:pt x="480" y="723"/>
                      </a:lnTo>
                      <a:lnTo>
                        <a:pt x="489" y="734"/>
                      </a:lnTo>
                      <a:lnTo>
                        <a:pt x="499" y="746"/>
                      </a:lnTo>
                      <a:lnTo>
                        <a:pt x="508" y="758"/>
                      </a:lnTo>
                      <a:lnTo>
                        <a:pt x="518" y="770"/>
                      </a:lnTo>
                      <a:lnTo>
                        <a:pt x="527" y="783"/>
                      </a:lnTo>
                      <a:lnTo>
                        <a:pt x="536" y="796"/>
                      </a:lnTo>
                      <a:lnTo>
                        <a:pt x="545" y="811"/>
                      </a:lnTo>
                      <a:lnTo>
                        <a:pt x="553" y="825"/>
                      </a:lnTo>
                      <a:lnTo>
                        <a:pt x="563" y="840"/>
                      </a:lnTo>
                      <a:lnTo>
                        <a:pt x="565" y="828"/>
                      </a:lnTo>
                      <a:lnTo>
                        <a:pt x="568" y="816"/>
                      </a:lnTo>
                      <a:lnTo>
                        <a:pt x="570" y="803"/>
                      </a:lnTo>
                      <a:lnTo>
                        <a:pt x="572" y="791"/>
                      </a:lnTo>
                      <a:lnTo>
                        <a:pt x="575" y="778"/>
                      </a:lnTo>
                      <a:lnTo>
                        <a:pt x="577" y="767"/>
                      </a:lnTo>
                      <a:lnTo>
                        <a:pt x="579" y="755"/>
                      </a:lnTo>
                      <a:lnTo>
                        <a:pt x="581" y="742"/>
                      </a:lnTo>
                      <a:lnTo>
                        <a:pt x="583" y="730"/>
                      </a:lnTo>
                      <a:lnTo>
                        <a:pt x="584" y="717"/>
                      </a:lnTo>
                      <a:lnTo>
                        <a:pt x="586" y="704"/>
                      </a:lnTo>
                      <a:lnTo>
                        <a:pt x="587" y="692"/>
                      </a:lnTo>
                      <a:lnTo>
                        <a:pt x="589" y="680"/>
                      </a:lnTo>
                      <a:lnTo>
                        <a:pt x="590" y="666"/>
                      </a:lnTo>
                      <a:lnTo>
                        <a:pt x="592" y="654"/>
                      </a:lnTo>
                      <a:lnTo>
                        <a:pt x="593" y="641"/>
                      </a:lnTo>
                      <a:lnTo>
                        <a:pt x="594" y="630"/>
                      </a:lnTo>
                      <a:lnTo>
                        <a:pt x="595" y="617"/>
                      </a:lnTo>
                      <a:lnTo>
                        <a:pt x="596" y="604"/>
                      </a:lnTo>
                      <a:lnTo>
                        <a:pt x="597" y="591"/>
                      </a:lnTo>
                      <a:lnTo>
                        <a:pt x="598" y="579"/>
                      </a:lnTo>
                      <a:lnTo>
                        <a:pt x="598" y="566"/>
                      </a:lnTo>
                      <a:lnTo>
                        <a:pt x="599" y="553"/>
                      </a:lnTo>
                      <a:lnTo>
                        <a:pt x="599" y="540"/>
                      </a:lnTo>
                      <a:lnTo>
                        <a:pt x="600" y="527"/>
                      </a:lnTo>
                      <a:lnTo>
                        <a:pt x="600" y="501"/>
                      </a:lnTo>
                      <a:lnTo>
                        <a:pt x="601" y="489"/>
                      </a:lnTo>
                      <a:lnTo>
                        <a:pt x="601" y="463"/>
                      </a:lnTo>
                      <a:lnTo>
                        <a:pt x="600" y="450"/>
                      </a:lnTo>
                      <a:lnTo>
                        <a:pt x="600" y="437"/>
                      </a:lnTo>
                      <a:lnTo>
                        <a:pt x="599" y="423"/>
                      </a:lnTo>
                      <a:lnTo>
                        <a:pt x="599" y="410"/>
                      </a:lnTo>
                      <a:lnTo>
                        <a:pt x="599" y="397"/>
                      </a:lnTo>
                      <a:lnTo>
                        <a:pt x="598" y="384"/>
                      </a:lnTo>
                      <a:lnTo>
                        <a:pt x="598" y="371"/>
                      </a:lnTo>
                      <a:lnTo>
                        <a:pt x="597" y="357"/>
                      </a:lnTo>
                      <a:lnTo>
                        <a:pt x="596" y="345"/>
                      </a:lnTo>
                      <a:lnTo>
                        <a:pt x="595" y="332"/>
                      </a:lnTo>
                      <a:lnTo>
                        <a:pt x="594" y="318"/>
                      </a:lnTo>
                      <a:lnTo>
                        <a:pt x="593" y="305"/>
                      </a:lnTo>
                      <a:lnTo>
                        <a:pt x="592" y="292"/>
                      </a:lnTo>
                      <a:lnTo>
                        <a:pt x="590" y="278"/>
                      </a:lnTo>
                      <a:lnTo>
                        <a:pt x="589" y="265"/>
                      </a:lnTo>
                      <a:lnTo>
                        <a:pt x="587" y="251"/>
                      </a:lnTo>
                      <a:lnTo>
                        <a:pt x="586" y="238"/>
                      </a:lnTo>
                      <a:lnTo>
                        <a:pt x="584" y="224"/>
                      </a:lnTo>
                      <a:lnTo>
                        <a:pt x="583" y="210"/>
                      </a:lnTo>
                      <a:lnTo>
                        <a:pt x="581" y="198"/>
                      </a:lnTo>
                      <a:lnTo>
                        <a:pt x="578" y="184"/>
                      </a:lnTo>
                      <a:lnTo>
                        <a:pt x="577" y="171"/>
                      </a:lnTo>
                      <a:lnTo>
                        <a:pt x="575" y="157"/>
                      </a:lnTo>
                      <a:lnTo>
                        <a:pt x="572" y="143"/>
                      </a:lnTo>
                      <a:lnTo>
                        <a:pt x="570" y="129"/>
                      </a:lnTo>
                      <a:lnTo>
                        <a:pt x="568" y="115"/>
                      </a:lnTo>
                      <a:lnTo>
                        <a:pt x="565" y="102"/>
                      </a:lnTo>
                      <a:lnTo>
                        <a:pt x="563" y="88"/>
                      </a:lnTo>
                      <a:lnTo>
                        <a:pt x="560" y="74"/>
                      </a:lnTo>
                      <a:lnTo>
                        <a:pt x="557" y="61"/>
                      </a:lnTo>
                      <a:lnTo>
                        <a:pt x="554" y="47"/>
                      </a:lnTo>
                      <a:lnTo>
                        <a:pt x="551" y="33"/>
                      </a:lnTo>
                      <a:lnTo>
                        <a:pt x="549" y="19"/>
                      </a:lnTo>
                      <a:lnTo>
                        <a:pt x="546" y="5"/>
                      </a:lnTo>
                      <a:lnTo>
                        <a:pt x="551" y="0"/>
                      </a:lnTo>
                      <a:lnTo>
                        <a:pt x="542" y="14"/>
                      </a:lnTo>
                      <a:lnTo>
                        <a:pt x="533" y="28"/>
                      </a:lnTo>
                      <a:lnTo>
                        <a:pt x="524" y="41"/>
                      </a:lnTo>
                      <a:lnTo>
                        <a:pt x="515" y="54"/>
                      </a:lnTo>
                      <a:lnTo>
                        <a:pt x="506" y="67"/>
                      </a:lnTo>
                      <a:lnTo>
                        <a:pt x="497" y="78"/>
                      </a:lnTo>
                      <a:lnTo>
                        <a:pt x="488" y="90"/>
                      </a:lnTo>
                      <a:lnTo>
                        <a:pt x="479" y="101"/>
                      </a:lnTo>
                      <a:lnTo>
                        <a:pt x="471" y="112"/>
                      </a:lnTo>
                      <a:lnTo>
                        <a:pt x="462" y="122"/>
                      </a:lnTo>
                      <a:lnTo>
                        <a:pt x="453" y="132"/>
                      </a:lnTo>
                      <a:lnTo>
                        <a:pt x="445" y="142"/>
                      </a:lnTo>
                      <a:lnTo>
                        <a:pt x="427" y="159"/>
                      </a:lnTo>
                      <a:lnTo>
                        <a:pt x="418" y="167"/>
                      </a:lnTo>
                      <a:lnTo>
                        <a:pt x="409" y="175"/>
                      </a:lnTo>
                      <a:lnTo>
                        <a:pt x="400" y="182"/>
                      </a:lnTo>
                      <a:lnTo>
                        <a:pt x="392" y="189"/>
                      </a:lnTo>
                      <a:lnTo>
                        <a:pt x="383" y="195"/>
                      </a:lnTo>
                      <a:lnTo>
                        <a:pt x="374" y="201"/>
                      </a:lnTo>
                      <a:lnTo>
                        <a:pt x="365" y="207"/>
                      </a:lnTo>
                      <a:lnTo>
                        <a:pt x="356" y="211"/>
                      </a:lnTo>
                      <a:lnTo>
                        <a:pt x="349" y="215"/>
                      </a:lnTo>
                      <a:lnTo>
                        <a:pt x="340" y="220"/>
                      </a:lnTo>
                      <a:lnTo>
                        <a:pt x="331" y="223"/>
                      </a:lnTo>
                      <a:lnTo>
                        <a:pt x="322" y="227"/>
                      </a:lnTo>
                      <a:lnTo>
                        <a:pt x="313" y="230"/>
                      </a:lnTo>
                      <a:lnTo>
                        <a:pt x="305" y="232"/>
                      </a:lnTo>
                      <a:lnTo>
                        <a:pt x="296" y="234"/>
                      </a:lnTo>
                      <a:lnTo>
                        <a:pt x="288" y="235"/>
                      </a:lnTo>
                      <a:lnTo>
                        <a:pt x="279" y="236"/>
                      </a:lnTo>
                      <a:lnTo>
                        <a:pt x="270" y="237"/>
                      </a:lnTo>
                      <a:lnTo>
                        <a:pt x="253" y="237"/>
                      </a:lnTo>
                      <a:lnTo>
                        <a:pt x="245" y="236"/>
                      </a:lnTo>
                      <a:lnTo>
                        <a:pt x="236" y="235"/>
                      </a:lnTo>
                      <a:lnTo>
                        <a:pt x="228" y="233"/>
                      </a:lnTo>
                      <a:lnTo>
                        <a:pt x="219" y="232"/>
                      </a:lnTo>
                      <a:lnTo>
                        <a:pt x="211" y="229"/>
                      </a:lnTo>
                      <a:lnTo>
                        <a:pt x="202" y="226"/>
                      </a:lnTo>
                      <a:lnTo>
                        <a:pt x="194" y="223"/>
                      </a:lnTo>
                      <a:lnTo>
                        <a:pt x="185" y="219"/>
                      </a:lnTo>
                      <a:lnTo>
                        <a:pt x="176" y="215"/>
                      </a:lnTo>
                      <a:lnTo>
                        <a:pt x="168" y="210"/>
                      </a:lnTo>
                      <a:lnTo>
                        <a:pt x="159" y="205"/>
                      </a:lnTo>
                      <a:lnTo>
                        <a:pt x="151" y="200"/>
                      </a:lnTo>
                      <a:lnTo>
                        <a:pt x="143" y="194"/>
                      </a:lnTo>
                      <a:lnTo>
                        <a:pt x="135" y="187"/>
                      </a:lnTo>
                      <a:lnTo>
                        <a:pt x="127" y="181"/>
                      </a:lnTo>
                      <a:lnTo>
                        <a:pt x="118" y="174"/>
                      </a:lnTo>
                      <a:lnTo>
                        <a:pt x="109" y="166"/>
                      </a:lnTo>
                      <a:lnTo>
                        <a:pt x="101" y="157"/>
                      </a:lnTo>
                      <a:lnTo>
                        <a:pt x="92" y="148"/>
                      </a:lnTo>
                      <a:lnTo>
                        <a:pt x="84" y="139"/>
                      </a:lnTo>
                      <a:lnTo>
                        <a:pt x="76" y="130"/>
                      </a:lnTo>
                      <a:lnTo>
                        <a:pt x="67" y="120"/>
                      </a:lnTo>
                      <a:lnTo>
                        <a:pt x="59" y="109"/>
                      </a:lnTo>
                      <a:lnTo>
                        <a:pt x="50" y="99"/>
                      </a:lnTo>
                      <a:lnTo>
                        <a:pt x="43" y="87"/>
                      </a:lnTo>
                      <a:lnTo>
                        <a:pt x="34" y="76"/>
                      </a:lnTo>
                      <a:lnTo>
                        <a:pt x="27" y="64"/>
                      </a:lnTo>
                      <a:lnTo>
                        <a:pt x="18" y="51"/>
                      </a:lnTo>
                      <a:lnTo>
                        <a:pt x="10" y="39"/>
                      </a:lnTo>
                      <a:lnTo>
                        <a:pt x="1" y="25"/>
                      </a:lnTo>
                      <a:lnTo>
                        <a:pt x="0" y="31"/>
                      </a:lnTo>
                      <a:lnTo>
                        <a:pt x="3" y="811"/>
                      </a:lnTo>
                      <a:lnTo>
                        <a:pt x="3" y="817"/>
                      </a:lnTo>
                    </a:path>
                  </a:pathLst>
                </a:custGeom>
                <a:solidFill>
                  <a:srgbClr val="FFC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38" name="Freeform 125"/>
                <p:cNvSpPr>
                  <a:spLocks/>
                </p:cNvSpPr>
                <p:nvPr/>
              </p:nvSpPr>
              <p:spPr bwMode="auto">
                <a:xfrm>
                  <a:off x="2489183" y="2790812"/>
                  <a:ext cx="968375" cy="1357313"/>
                </a:xfrm>
                <a:custGeom>
                  <a:avLst/>
                  <a:gdLst>
                    <a:gd name="T0" fmla="*/ 2147483647 w 610"/>
                    <a:gd name="T1" fmla="*/ 2147483647 h 855"/>
                    <a:gd name="T2" fmla="*/ 2147483647 w 610"/>
                    <a:gd name="T3" fmla="*/ 2147483647 h 855"/>
                    <a:gd name="T4" fmla="*/ 2147483647 w 610"/>
                    <a:gd name="T5" fmla="*/ 2147483647 h 855"/>
                    <a:gd name="T6" fmla="*/ 2147483647 w 610"/>
                    <a:gd name="T7" fmla="*/ 2147483647 h 855"/>
                    <a:gd name="T8" fmla="*/ 2147483647 w 610"/>
                    <a:gd name="T9" fmla="*/ 2147483647 h 855"/>
                    <a:gd name="T10" fmla="*/ 2147483647 w 610"/>
                    <a:gd name="T11" fmla="*/ 2147483647 h 855"/>
                    <a:gd name="T12" fmla="*/ 2147483647 w 610"/>
                    <a:gd name="T13" fmla="*/ 2147483647 h 855"/>
                    <a:gd name="T14" fmla="*/ 2147483647 w 610"/>
                    <a:gd name="T15" fmla="*/ 2147483647 h 855"/>
                    <a:gd name="T16" fmla="*/ 2147483647 w 610"/>
                    <a:gd name="T17" fmla="*/ 2147483647 h 855"/>
                    <a:gd name="T18" fmla="*/ 2147483647 w 610"/>
                    <a:gd name="T19" fmla="*/ 2147483647 h 855"/>
                    <a:gd name="T20" fmla="*/ 2147483647 w 610"/>
                    <a:gd name="T21" fmla="*/ 2147483647 h 855"/>
                    <a:gd name="T22" fmla="*/ 2147483647 w 610"/>
                    <a:gd name="T23" fmla="*/ 2147483647 h 855"/>
                    <a:gd name="T24" fmla="*/ 2147483647 w 610"/>
                    <a:gd name="T25" fmla="*/ 2147483647 h 855"/>
                    <a:gd name="T26" fmla="*/ 2147483647 w 610"/>
                    <a:gd name="T27" fmla="*/ 2147483647 h 855"/>
                    <a:gd name="T28" fmla="*/ 2147483647 w 610"/>
                    <a:gd name="T29" fmla="*/ 2147483647 h 855"/>
                    <a:gd name="T30" fmla="*/ 2147483647 w 610"/>
                    <a:gd name="T31" fmla="*/ 2147483647 h 855"/>
                    <a:gd name="T32" fmla="*/ 2147483647 w 610"/>
                    <a:gd name="T33" fmla="*/ 2147483647 h 855"/>
                    <a:gd name="T34" fmla="*/ 2147483647 w 610"/>
                    <a:gd name="T35" fmla="*/ 2147483647 h 855"/>
                    <a:gd name="T36" fmla="*/ 2147483647 w 610"/>
                    <a:gd name="T37" fmla="*/ 2147483647 h 855"/>
                    <a:gd name="T38" fmla="*/ 2147483647 w 610"/>
                    <a:gd name="T39" fmla="*/ 2147483647 h 855"/>
                    <a:gd name="T40" fmla="*/ 2147483647 w 610"/>
                    <a:gd name="T41" fmla="*/ 2147483647 h 855"/>
                    <a:gd name="T42" fmla="*/ 2147483647 w 610"/>
                    <a:gd name="T43" fmla="*/ 2147483647 h 855"/>
                    <a:gd name="T44" fmla="*/ 2147483647 w 610"/>
                    <a:gd name="T45" fmla="*/ 2147483647 h 855"/>
                    <a:gd name="T46" fmla="*/ 2147483647 w 610"/>
                    <a:gd name="T47" fmla="*/ 2147483647 h 855"/>
                    <a:gd name="T48" fmla="*/ 2147483647 w 610"/>
                    <a:gd name="T49" fmla="*/ 2147483647 h 855"/>
                    <a:gd name="T50" fmla="*/ 2147483647 w 610"/>
                    <a:gd name="T51" fmla="*/ 2147483647 h 855"/>
                    <a:gd name="T52" fmla="*/ 2147483647 w 610"/>
                    <a:gd name="T53" fmla="*/ 2147483647 h 855"/>
                    <a:gd name="T54" fmla="*/ 2147483647 w 610"/>
                    <a:gd name="T55" fmla="*/ 2147483647 h 855"/>
                    <a:gd name="T56" fmla="*/ 2147483647 w 610"/>
                    <a:gd name="T57" fmla="*/ 2147483647 h 855"/>
                    <a:gd name="T58" fmla="*/ 2147483647 w 610"/>
                    <a:gd name="T59" fmla="*/ 2147483647 h 855"/>
                    <a:gd name="T60" fmla="*/ 2147483647 w 610"/>
                    <a:gd name="T61" fmla="*/ 2147483647 h 855"/>
                    <a:gd name="T62" fmla="*/ 2147483647 w 610"/>
                    <a:gd name="T63" fmla="*/ 2147483647 h 855"/>
                    <a:gd name="T64" fmla="*/ 2147483647 w 610"/>
                    <a:gd name="T65" fmla="*/ 2147483647 h 855"/>
                    <a:gd name="T66" fmla="*/ 2147483647 w 610"/>
                    <a:gd name="T67" fmla="*/ 2147483647 h 855"/>
                    <a:gd name="T68" fmla="*/ 2147483647 w 610"/>
                    <a:gd name="T69" fmla="*/ 2147483647 h 855"/>
                    <a:gd name="T70" fmla="*/ 2147483647 w 610"/>
                    <a:gd name="T71" fmla="*/ 2147483647 h 855"/>
                    <a:gd name="T72" fmla="*/ 2147483647 w 610"/>
                    <a:gd name="T73" fmla="*/ 2147483647 h 855"/>
                    <a:gd name="T74" fmla="*/ 2147483647 w 610"/>
                    <a:gd name="T75" fmla="*/ 2147483647 h 855"/>
                    <a:gd name="T76" fmla="*/ 2147483647 w 610"/>
                    <a:gd name="T77" fmla="*/ 2147483647 h 855"/>
                    <a:gd name="T78" fmla="*/ 2147483647 w 610"/>
                    <a:gd name="T79" fmla="*/ 0 h 855"/>
                    <a:gd name="T80" fmla="*/ 2147483647 w 610"/>
                    <a:gd name="T81" fmla="*/ 2147483647 h 855"/>
                    <a:gd name="T82" fmla="*/ 2147483647 w 610"/>
                    <a:gd name="T83" fmla="*/ 2147483647 h 855"/>
                    <a:gd name="T84" fmla="*/ 2147483647 w 610"/>
                    <a:gd name="T85" fmla="*/ 2147483647 h 855"/>
                    <a:gd name="T86" fmla="*/ 2147483647 w 610"/>
                    <a:gd name="T87" fmla="*/ 2147483647 h 855"/>
                    <a:gd name="T88" fmla="*/ 2147483647 w 610"/>
                    <a:gd name="T89" fmla="*/ 2147483647 h 855"/>
                    <a:gd name="T90" fmla="*/ 2147483647 w 610"/>
                    <a:gd name="T91" fmla="*/ 2147483647 h 855"/>
                    <a:gd name="T92" fmla="*/ 2147483647 w 610"/>
                    <a:gd name="T93" fmla="*/ 2147483647 h 855"/>
                    <a:gd name="T94" fmla="*/ 2147483647 w 610"/>
                    <a:gd name="T95" fmla="*/ 2147483647 h 855"/>
                    <a:gd name="T96" fmla="*/ 2147483647 w 610"/>
                    <a:gd name="T97" fmla="*/ 2147483647 h 855"/>
                    <a:gd name="T98" fmla="*/ 2147483647 w 610"/>
                    <a:gd name="T99" fmla="*/ 2147483647 h 855"/>
                    <a:gd name="T100" fmla="*/ 2147483647 w 610"/>
                    <a:gd name="T101" fmla="*/ 2147483647 h 855"/>
                    <a:gd name="T102" fmla="*/ 2147483647 w 610"/>
                    <a:gd name="T103" fmla="*/ 2147483647 h 855"/>
                    <a:gd name="T104" fmla="*/ 2147483647 w 610"/>
                    <a:gd name="T105" fmla="*/ 2147483647 h 855"/>
                    <a:gd name="T106" fmla="*/ 2147483647 w 610"/>
                    <a:gd name="T107" fmla="*/ 2147483647 h 855"/>
                    <a:gd name="T108" fmla="*/ 2147483647 w 610"/>
                    <a:gd name="T109" fmla="*/ 2147483647 h 855"/>
                    <a:gd name="T110" fmla="*/ 2147483647 w 610"/>
                    <a:gd name="T111" fmla="*/ 2147483647 h 855"/>
                    <a:gd name="T112" fmla="*/ 2147483647 w 610"/>
                    <a:gd name="T113" fmla="*/ 2147483647 h 855"/>
                    <a:gd name="T114" fmla="*/ 2147483647 w 610"/>
                    <a:gd name="T115" fmla="*/ 2147483647 h 85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10"/>
                    <a:gd name="T175" fmla="*/ 0 h 855"/>
                    <a:gd name="T176" fmla="*/ 610 w 610"/>
                    <a:gd name="T177" fmla="*/ 855 h 85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10" h="855">
                      <a:moveTo>
                        <a:pt x="4" y="833"/>
                      </a:moveTo>
                      <a:lnTo>
                        <a:pt x="19" y="808"/>
                      </a:lnTo>
                      <a:lnTo>
                        <a:pt x="28" y="795"/>
                      </a:lnTo>
                      <a:lnTo>
                        <a:pt x="45" y="769"/>
                      </a:lnTo>
                      <a:lnTo>
                        <a:pt x="69" y="733"/>
                      </a:lnTo>
                      <a:lnTo>
                        <a:pt x="86" y="712"/>
                      </a:lnTo>
                      <a:lnTo>
                        <a:pt x="85" y="712"/>
                      </a:lnTo>
                      <a:lnTo>
                        <a:pt x="110" y="683"/>
                      </a:lnTo>
                      <a:lnTo>
                        <a:pt x="119" y="675"/>
                      </a:lnTo>
                      <a:lnTo>
                        <a:pt x="128" y="666"/>
                      </a:lnTo>
                      <a:lnTo>
                        <a:pt x="136" y="659"/>
                      </a:lnTo>
                      <a:lnTo>
                        <a:pt x="152" y="644"/>
                      </a:lnTo>
                      <a:lnTo>
                        <a:pt x="152" y="645"/>
                      </a:lnTo>
                      <a:lnTo>
                        <a:pt x="160" y="640"/>
                      </a:lnTo>
                      <a:lnTo>
                        <a:pt x="169" y="634"/>
                      </a:lnTo>
                      <a:lnTo>
                        <a:pt x="177" y="628"/>
                      </a:lnTo>
                      <a:lnTo>
                        <a:pt x="186" y="623"/>
                      </a:lnTo>
                      <a:lnTo>
                        <a:pt x="194" y="619"/>
                      </a:lnTo>
                      <a:lnTo>
                        <a:pt x="203" y="615"/>
                      </a:lnTo>
                      <a:lnTo>
                        <a:pt x="211" y="611"/>
                      </a:lnTo>
                      <a:lnTo>
                        <a:pt x="211" y="612"/>
                      </a:lnTo>
                      <a:lnTo>
                        <a:pt x="220" y="609"/>
                      </a:lnTo>
                      <a:lnTo>
                        <a:pt x="228" y="606"/>
                      </a:lnTo>
                      <a:lnTo>
                        <a:pt x="237" y="604"/>
                      </a:lnTo>
                      <a:lnTo>
                        <a:pt x="245" y="602"/>
                      </a:lnTo>
                      <a:lnTo>
                        <a:pt x="262" y="600"/>
                      </a:lnTo>
                      <a:lnTo>
                        <a:pt x="261" y="600"/>
                      </a:lnTo>
                      <a:lnTo>
                        <a:pt x="279" y="600"/>
                      </a:lnTo>
                      <a:lnTo>
                        <a:pt x="288" y="600"/>
                      </a:lnTo>
                      <a:lnTo>
                        <a:pt x="287" y="600"/>
                      </a:lnTo>
                      <a:lnTo>
                        <a:pt x="296" y="601"/>
                      </a:lnTo>
                      <a:lnTo>
                        <a:pt x="305" y="603"/>
                      </a:lnTo>
                      <a:lnTo>
                        <a:pt x="304" y="603"/>
                      </a:lnTo>
                      <a:lnTo>
                        <a:pt x="322" y="607"/>
                      </a:lnTo>
                      <a:lnTo>
                        <a:pt x="340" y="613"/>
                      </a:lnTo>
                      <a:lnTo>
                        <a:pt x="348" y="617"/>
                      </a:lnTo>
                      <a:lnTo>
                        <a:pt x="356" y="621"/>
                      </a:lnTo>
                      <a:lnTo>
                        <a:pt x="374" y="631"/>
                      </a:lnTo>
                      <a:lnTo>
                        <a:pt x="373" y="631"/>
                      </a:lnTo>
                      <a:lnTo>
                        <a:pt x="391" y="642"/>
                      </a:lnTo>
                      <a:lnTo>
                        <a:pt x="401" y="648"/>
                      </a:lnTo>
                      <a:lnTo>
                        <a:pt x="410" y="656"/>
                      </a:lnTo>
                      <a:lnTo>
                        <a:pt x="410" y="655"/>
                      </a:lnTo>
                      <a:lnTo>
                        <a:pt x="428" y="671"/>
                      </a:lnTo>
                      <a:lnTo>
                        <a:pt x="437" y="679"/>
                      </a:lnTo>
                      <a:lnTo>
                        <a:pt x="446" y="688"/>
                      </a:lnTo>
                      <a:lnTo>
                        <a:pt x="455" y="698"/>
                      </a:lnTo>
                      <a:lnTo>
                        <a:pt x="463" y="707"/>
                      </a:lnTo>
                      <a:lnTo>
                        <a:pt x="481" y="728"/>
                      </a:lnTo>
                      <a:lnTo>
                        <a:pt x="490" y="740"/>
                      </a:lnTo>
                      <a:lnTo>
                        <a:pt x="500" y="752"/>
                      </a:lnTo>
                      <a:lnTo>
                        <a:pt x="499" y="751"/>
                      </a:lnTo>
                      <a:lnTo>
                        <a:pt x="508" y="764"/>
                      </a:lnTo>
                      <a:lnTo>
                        <a:pt x="518" y="776"/>
                      </a:lnTo>
                      <a:lnTo>
                        <a:pt x="536" y="802"/>
                      </a:lnTo>
                      <a:lnTo>
                        <a:pt x="546" y="816"/>
                      </a:lnTo>
                      <a:lnTo>
                        <a:pt x="555" y="831"/>
                      </a:lnTo>
                      <a:lnTo>
                        <a:pt x="569" y="854"/>
                      </a:lnTo>
                      <a:lnTo>
                        <a:pt x="573" y="832"/>
                      </a:lnTo>
                      <a:lnTo>
                        <a:pt x="578" y="807"/>
                      </a:lnTo>
                      <a:lnTo>
                        <a:pt x="581" y="795"/>
                      </a:lnTo>
                      <a:lnTo>
                        <a:pt x="583" y="783"/>
                      </a:lnTo>
                      <a:lnTo>
                        <a:pt x="585" y="771"/>
                      </a:lnTo>
                      <a:lnTo>
                        <a:pt x="587" y="758"/>
                      </a:lnTo>
                      <a:lnTo>
                        <a:pt x="594" y="708"/>
                      </a:lnTo>
                      <a:lnTo>
                        <a:pt x="596" y="696"/>
                      </a:lnTo>
                      <a:lnTo>
                        <a:pt x="597" y="683"/>
                      </a:lnTo>
                      <a:lnTo>
                        <a:pt x="599" y="670"/>
                      </a:lnTo>
                      <a:lnTo>
                        <a:pt x="603" y="621"/>
                      </a:lnTo>
                      <a:lnTo>
                        <a:pt x="603" y="620"/>
                      </a:lnTo>
                      <a:lnTo>
                        <a:pt x="604" y="607"/>
                      </a:lnTo>
                      <a:lnTo>
                        <a:pt x="604" y="608"/>
                      </a:lnTo>
                      <a:lnTo>
                        <a:pt x="605" y="595"/>
                      </a:lnTo>
                      <a:lnTo>
                        <a:pt x="605" y="594"/>
                      </a:lnTo>
                      <a:lnTo>
                        <a:pt x="606" y="569"/>
                      </a:lnTo>
                      <a:lnTo>
                        <a:pt x="607" y="556"/>
                      </a:lnTo>
                      <a:lnTo>
                        <a:pt x="608" y="543"/>
                      </a:lnTo>
                      <a:lnTo>
                        <a:pt x="608" y="530"/>
                      </a:lnTo>
                      <a:lnTo>
                        <a:pt x="608" y="504"/>
                      </a:lnTo>
                      <a:lnTo>
                        <a:pt x="609" y="492"/>
                      </a:lnTo>
                      <a:lnTo>
                        <a:pt x="609" y="466"/>
                      </a:lnTo>
                      <a:lnTo>
                        <a:pt x="608" y="453"/>
                      </a:lnTo>
                      <a:lnTo>
                        <a:pt x="608" y="440"/>
                      </a:lnTo>
                      <a:lnTo>
                        <a:pt x="608" y="426"/>
                      </a:lnTo>
                      <a:lnTo>
                        <a:pt x="608" y="413"/>
                      </a:lnTo>
                      <a:lnTo>
                        <a:pt x="605" y="360"/>
                      </a:lnTo>
                      <a:lnTo>
                        <a:pt x="604" y="347"/>
                      </a:lnTo>
                      <a:lnTo>
                        <a:pt x="604" y="348"/>
                      </a:lnTo>
                      <a:lnTo>
                        <a:pt x="603" y="335"/>
                      </a:lnTo>
                      <a:lnTo>
                        <a:pt x="603" y="334"/>
                      </a:lnTo>
                      <a:lnTo>
                        <a:pt x="602" y="320"/>
                      </a:lnTo>
                      <a:lnTo>
                        <a:pt x="600" y="294"/>
                      </a:lnTo>
                      <a:lnTo>
                        <a:pt x="599" y="280"/>
                      </a:lnTo>
                      <a:lnTo>
                        <a:pt x="597" y="267"/>
                      </a:lnTo>
                      <a:lnTo>
                        <a:pt x="596" y="253"/>
                      </a:lnTo>
                      <a:lnTo>
                        <a:pt x="594" y="240"/>
                      </a:lnTo>
                      <a:lnTo>
                        <a:pt x="593" y="226"/>
                      </a:lnTo>
                      <a:lnTo>
                        <a:pt x="591" y="214"/>
                      </a:lnTo>
                      <a:lnTo>
                        <a:pt x="589" y="200"/>
                      </a:lnTo>
                      <a:lnTo>
                        <a:pt x="587" y="186"/>
                      </a:lnTo>
                      <a:lnTo>
                        <a:pt x="585" y="173"/>
                      </a:lnTo>
                      <a:lnTo>
                        <a:pt x="583" y="159"/>
                      </a:lnTo>
                      <a:lnTo>
                        <a:pt x="571" y="90"/>
                      </a:lnTo>
                      <a:lnTo>
                        <a:pt x="568" y="76"/>
                      </a:lnTo>
                      <a:lnTo>
                        <a:pt x="566" y="64"/>
                      </a:lnTo>
                      <a:lnTo>
                        <a:pt x="560" y="36"/>
                      </a:lnTo>
                      <a:lnTo>
                        <a:pt x="558" y="21"/>
                      </a:lnTo>
                      <a:lnTo>
                        <a:pt x="555" y="8"/>
                      </a:lnTo>
                      <a:lnTo>
                        <a:pt x="553" y="11"/>
                      </a:lnTo>
                      <a:lnTo>
                        <a:pt x="558" y="6"/>
                      </a:lnTo>
                      <a:lnTo>
                        <a:pt x="552" y="0"/>
                      </a:lnTo>
                      <a:lnTo>
                        <a:pt x="543" y="15"/>
                      </a:lnTo>
                      <a:lnTo>
                        <a:pt x="534" y="29"/>
                      </a:lnTo>
                      <a:lnTo>
                        <a:pt x="516" y="55"/>
                      </a:lnTo>
                      <a:lnTo>
                        <a:pt x="506" y="68"/>
                      </a:lnTo>
                      <a:lnTo>
                        <a:pt x="497" y="79"/>
                      </a:lnTo>
                      <a:lnTo>
                        <a:pt x="498" y="79"/>
                      </a:lnTo>
                      <a:lnTo>
                        <a:pt x="480" y="102"/>
                      </a:lnTo>
                      <a:lnTo>
                        <a:pt x="479" y="102"/>
                      </a:lnTo>
                      <a:lnTo>
                        <a:pt x="471" y="112"/>
                      </a:lnTo>
                      <a:lnTo>
                        <a:pt x="472" y="112"/>
                      </a:lnTo>
                      <a:lnTo>
                        <a:pt x="455" y="132"/>
                      </a:lnTo>
                      <a:lnTo>
                        <a:pt x="446" y="142"/>
                      </a:lnTo>
                      <a:lnTo>
                        <a:pt x="428" y="159"/>
                      </a:lnTo>
                      <a:lnTo>
                        <a:pt x="410" y="175"/>
                      </a:lnTo>
                      <a:lnTo>
                        <a:pt x="411" y="175"/>
                      </a:lnTo>
                      <a:lnTo>
                        <a:pt x="402" y="182"/>
                      </a:lnTo>
                      <a:lnTo>
                        <a:pt x="401" y="182"/>
                      </a:lnTo>
                      <a:lnTo>
                        <a:pt x="393" y="189"/>
                      </a:lnTo>
                      <a:lnTo>
                        <a:pt x="375" y="201"/>
                      </a:lnTo>
                      <a:lnTo>
                        <a:pt x="367" y="206"/>
                      </a:lnTo>
                      <a:lnTo>
                        <a:pt x="358" y="211"/>
                      </a:lnTo>
                      <a:lnTo>
                        <a:pt x="351" y="215"/>
                      </a:lnTo>
                      <a:lnTo>
                        <a:pt x="342" y="219"/>
                      </a:lnTo>
                      <a:lnTo>
                        <a:pt x="333" y="223"/>
                      </a:lnTo>
                      <a:lnTo>
                        <a:pt x="325" y="226"/>
                      </a:lnTo>
                      <a:lnTo>
                        <a:pt x="316" y="229"/>
                      </a:lnTo>
                      <a:lnTo>
                        <a:pt x="317" y="229"/>
                      </a:lnTo>
                      <a:lnTo>
                        <a:pt x="308" y="230"/>
                      </a:lnTo>
                      <a:lnTo>
                        <a:pt x="299" y="233"/>
                      </a:lnTo>
                      <a:lnTo>
                        <a:pt x="291" y="234"/>
                      </a:lnTo>
                      <a:lnTo>
                        <a:pt x="282" y="235"/>
                      </a:lnTo>
                      <a:lnTo>
                        <a:pt x="273" y="236"/>
                      </a:lnTo>
                      <a:lnTo>
                        <a:pt x="274" y="236"/>
                      </a:lnTo>
                      <a:lnTo>
                        <a:pt x="257" y="236"/>
                      </a:lnTo>
                      <a:lnTo>
                        <a:pt x="250" y="235"/>
                      </a:lnTo>
                      <a:lnTo>
                        <a:pt x="241" y="234"/>
                      </a:lnTo>
                      <a:lnTo>
                        <a:pt x="224" y="230"/>
                      </a:lnTo>
                      <a:lnTo>
                        <a:pt x="225" y="230"/>
                      </a:lnTo>
                      <a:lnTo>
                        <a:pt x="216" y="228"/>
                      </a:lnTo>
                      <a:lnTo>
                        <a:pt x="207" y="225"/>
                      </a:lnTo>
                      <a:lnTo>
                        <a:pt x="208" y="226"/>
                      </a:lnTo>
                      <a:lnTo>
                        <a:pt x="191" y="218"/>
                      </a:lnTo>
                      <a:lnTo>
                        <a:pt x="182" y="214"/>
                      </a:lnTo>
                      <a:lnTo>
                        <a:pt x="174" y="210"/>
                      </a:lnTo>
                      <a:lnTo>
                        <a:pt x="157" y="199"/>
                      </a:lnTo>
                      <a:lnTo>
                        <a:pt x="150" y="193"/>
                      </a:lnTo>
                      <a:lnTo>
                        <a:pt x="133" y="180"/>
                      </a:lnTo>
                      <a:lnTo>
                        <a:pt x="133" y="181"/>
                      </a:lnTo>
                      <a:lnTo>
                        <a:pt x="124" y="174"/>
                      </a:lnTo>
                      <a:lnTo>
                        <a:pt x="125" y="174"/>
                      </a:lnTo>
                      <a:lnTo>
                        <a:pt x="116" y="166"/>
                      </a:lnTo>
                      <a:lnTo>
                        <a:pt x="108" y="157"/>
                      </a:lnTo>
                      <a:lnTo>
                        <a:pt x="91" y="139"/>
                      </a:lnTo>
                      <a:lnTo>
                        <a:pt x="74" y="120"/>
                      </a:lnTo>
                      <a:lnTo>
                        <a:pt x="75" y="121"/>
                      </a:lnTo>
                      <a:lnTo>
                        <a:pt x="58" y="99"/>
                      </a:lnTo>
                      <a:lnTo>
                        <a:pt x="42" y="76"/>
                      </a:lnTo>
                      <a:lnTo>
                        <a:pt x="34" y="65"/>
                      </a:lnTo>
                      <a:lnTo>
                        <a:pt x="17" y="39"/>
                      </a:lnTo>
                      <a:lnTo>
                        <a:pt x="4" y="17"/>
                      </a:lnTo>
                      <a:lnTo>
                        <a:pt x="0" y="33"/>
                      </a:lnTo>
                      <a:lnTo>
                        <a:pt x="2" y="814"/>
                      </a:lnTo>
                      <a:lnTo>
                        <a:pt x="2" y="815"/>
                      </a:lnTo>
                      <a:lnTo>
                        <a:pt x="4" y="833"/>
                      </a:lnTo>
                      <a:lnTo>
                        <a:pt x="11" y="820"/>
                      </a:lnTo>
                      <a:lnTo>
                        <a:pt x="11" y="814"/>
                      </a:lnTo>
                      <a:lnTo>
                        <a:pt x="8" y="34"/>
                      </a:lnTo>
                      <a:lnTo>
                        <a:pt x="8" y="35"/>
                      </a:lnTo>
                      <a:lnTo>
                        <a:pt x="10" y="29"/>
                      </a:lnTo>
                      <a:lnTo>
                        <a:pt x="2" y="30"/>
                      </a:lnTo>
                      <a:lnTo>
                        <a:pt x="10" y="44"/>
                      </a:lnTo>
                      <a:lnTo>
                        <a:pt x="27" y="70"/>
                      </a:lnTo>
                      <a:lnTo>
                        <a:pt x="35" y="81"/>
                      </a:lnTo>
                      <a:lnTo>
                        <a:pt x="51" y="104"/>
                      </a:lnTo>
                      <a:lnTo>
                        <a:pt x="68" y="126"/>
                      </a:lnTo>
                      <a:lnTo>
                        <a:pt x="85" y="145"/>
                      </a:lnTo>
                      <a:lnTo>
                        <a:pt x="102" y="163"/>
                      </a:lnTo>
                      <a:lnTo>
                        <a:pt x="110" y="172"/>
                      </a:lnTo>
                      <a:lnTo>
                        <a:pt x="119" y="180"/>
                      </a:lnTo>
                      <a:lnTo>
                        <a:pt x="128" y="187"/>
                      </a:lnTo>
                      <a:lnTo>
                        <a:pt x="145" y="201"/>
                      </a:lnTo>
                      <a:lnTo>
                        <a:pt x="152" y="207"/>
                      </a:lnTo>
                      <a:lnTo>
                        <a:pt x="169" y="216"/>
                      </a:lnTo>
                      <a:lnTo>
                        <a:pt x="170" y="216"/>
                      </a:lnTo>
                      <a:lnTo>
                        <a:pt x="178" y="221"/>
                      </a:lnTo>
                      <a:lnTo>
                        <a:pt x="187" y="226"/>
                      </a:lnTo>
                      <a:lnTo>
                        <a:pt x="204" y="233"/>
                      </a:lnTo>
                      <a:lnTo>
                        <a:pt x="205" y="233"/>
                      </a:lnTo>
                      <a:lnTo>
                        <a:pt x="214" y="236"/>
                      </a:lnTo>
                      <a:lnTo>
                        <a:pt x="222" y="239"/>
                      </a:lnTo>
                      <a:lnTo>
                        <a:pt x="223" y="239"/>
                      </a:lnTo>
                      <a:lnTo>
                        <a:pt x="240" y="242"/>
                      </a:lnTo>
                      <a:lnTo>
                        <a:pt x="249" y="244"/>
                      </a:lnTo>
                      <a:lnTo>
                        <a:pt x="256" y="244"/>
                      </a:lnTo>
                      <a:lnTo>
                        <a:pt x="275" y="244"/>
                      </a:lnTo>
                      <a:lnTo>
                        <a:pt x="283" y="244"/>
                      </a:lnTo>
                      <a:lnTo>
                        <a:pt x="292" y="242"/>
                      </a:lnTo>
                      <a:lnTo>
                        <a:pt x="301" y="241"/>
                      </a:lnTo>
                      <a:lnTo>
                        <a:pt x="310" y="239"/>
                      </a:lnTo>
                      <a:lnTo>
                        <a:pt x="318" y="237"/>
                      </a:lnTo>
                      <a:lnTo>
                        <a:pt x="319" y="237"/>
                      </a:lnTo>
                      <a:lnTo>
                        <a:pt x="328" y="234"/>
                      </a:lnTo>
                      <a:lnTo>
                        <a:pt x="328" y="233"/>
                      </a:lnTo>
                      <a:lnTo>
                        <a:pt x="337" y="230"/>
                      </a:lnTo>
                      <a:lnTo>
                        <a:pt x="346" y="226"/>
                      </a:lnTo>
                      <a:lnTo>
                        <a:pt x="355" y="222"/>
                      </a:lnTo>
                      <a:lnTo>
                        <a:pt x="362" y="218"/>
                      </a:lnTo>
                      <a:lnTo>
                        <a:pt x="363" y="218"/>
                      </a:lnTo>
                      <a:lnTo>
                        <a:pt x="372" y="213"/>
                      </a:lnTo>
                      <a:lnTo>
                        <a:pt x="380" y="208"/>
                      </a:lnTo>
                      <a:lnTo>
                        <a:pt x="398" y="196"/>
                      </a:lnTo>
                      <a:lnTo>
                        <a:pt x="399" y="195"/>
                      </a:lnTo>
                      <a:lnTo>
                        <a:pt x="407" y="188"/>
                      </a:lnTo>
                      <a:lnTo>
                        <a:pt x="416" y="181"/>
                      </a:lnTo>
                      <a:lnTo>
                        <a:pt x="434" y="165"/>
                      </a:lnTo>
                      <a:lnTo>
                        <a:pt x="452" y="148"/>
                      </a:lnTo>
                      <a:lnTo>
                        <a:pt x="460" y="138"/>
                      </a:lnTo>
                      <a:lnTo>
                        <a:pt x="478" y="118"/>
                      </a:lnTo>
                      <a:lnTo>
                        <a:pt x="478" y="117"/>
                      </a:lnTo>
                      <a:lnTo>
                        <a:pt x="487" y="106"/>
                      </a:lnTo>
                      <a:lnTo>
                        <a:pt x="486" y="106"/>
                      </a:lnTo>
                      <a:lnTo>
                        <a:pt x="504" y="84"/>
                      </a:lnTo>
                      <a:lnTo>
                        <a:pt x="505" y="84"/>
                      </a:lnTo>
                      <a:lnTo>
                        <a:pt x="514" y="72"/>
                      </a:lnTo>
                      <a:lnTo>
                        <a:pt x="523" y="60"/>
                      </a:lnTo>
                      <a:lnTo>
                        <a:pt x="541" y="33"/>
                      </a:lnTo>
                      <a:lnTo>
                        <a:pt x="550" y="20"/>
                      </a:lnTo>
                      <a:lnTo>
                        <a:pt x="558" y="5"/>
                      </a:lnTo>
                      <a:lnTo>
                        <a:pt x="552" y="0"/>
                      </a:lnTo>
                      <a:lnTo>
                        <a:pt x="546" y="7"/>
                      </a:lnTo>
                      <a:lnTo>
                        <a:pt x="549" y="23"/>
                      </a:lnTo>
                      <a:lnTo>
                        <a:pt x="552" y="37"/>
                      </a:lnTo>
                      <a:lnTo>
                        <a:pt x="558" y="65"/>
                      </a:lnTo>
                      <a:lnTo>
                        <a:pt x="560" y="78"/>
                      </a:lnTo>
                      <a:lnTo>
                        <a:pt x="563" y="91"/>
                      </a:lnTo>
                      <a:lnTo>
                        <a:pt x="575" y="160"/>
                      </a:lnTo>
                      <a:lnTo>
                        <a:pt x="576" y="174"/>
                      </a:lnTo>
                      <a:lnTo>
                        <a:pt x="578" y="187"/>
                      </a:lnTo>
                      <a:lnTo>
                        <a:pt x="581" y="201"/>
                      </a:lnTo>
                      <a:lnTo>
                        <a:pt x="582" y="214"/>
                      </a:lnTo>
                      <a:lnTo>
                        <a:pt x="584" y="227"/>
                      </a:lnTo>
                      <a:lnTo>
                        <a:pt x="585" y="241"/>
                      </a:lnTo>
                      <a:lnTo>
                        <a:pt x="587" y="254"/>
                      </a:lnTo>
                      <a:lnTo>
                        <a:pt x="588" y="268"/>
                      </a:lnTo>
                      <a:lnTo>
                        <a:pt x="590" y="281"/>
                      </a:lnTo>
                      <a:lnTo>
                        <a:pt x="591" y="295"/>
                      </a:lnTo>
                      <a:lnTo>
                        <a:pt x="594" y="322"/>
                      </a:lnTo>
                      <a:lnTo>
                        <a:pt x="595" y="335"/>
                      </a:lnTo>
                      <a:lnTo>
                        <a:pt x="596" y="348"/>
                      </a:lnTo>
                      <a:lnTo>
                        <a:pt x="596" y="349"/>
                      </a:lnTo>
                      <a:lnTo>
                        <a:pt x="597" y="361"/>
                      </a:lnTo>
                      <a:lnTo>
                        <a:pt x="597" y="360"/>
                      </a:lnTo>
                      <a:lnTo>
                        <a:pt x="599" y="413"/>
                      </a:lnTo>
                      <a:lnTo>
                        <a:pt x="599" y="426"/>
                      </a:lnTo>
                      <a:lnTo>
                        <a:pt x="600" y="440"/>
                      </a:lnTo>
                      <a:lnTo>
                        <a:pt x="600" y="453"/>
                      </a:lnTo>
                      <a:lnTo>
                        <a:pt x="600" y="466"/>
                      </a:lnTo>
                      <a:lnTo>
                        <a:pt x="600" y="492"/>
                      </a:lnTo>
                      <a:lnTo>
                        <a:pt x="600" y="504"/>
                      </a:lnTo>
                      <a:lnTo>
                        <a:pt x="600" y="530"/>
                      </a:lnTo>
                      <a:lnTo>
                        <a:pt x="599" y="543"/>
                      </a:lnTo>
                      <a:lnTo>
                        <a:pt x="599" y="556"/>
                      </a:lnTo>
                      <a:lnTo>
                        <a:pt x="598" y="569"/>
                      </a:lnTo>
                      <a:lnTo>
                        <a:pt x="597" y="594"/>
                      </a:lnTo>
                      <a:lnTo>
                        <a:pt x="596" y="607"/>
                      </a:lnTo>
                      <a:lnTo>
                        <a:pt x="595" y="620"/>
                      </a:lnTo>
                      <a:lnTo>
                        <a:pt x="595" y="619"/>
                      </a:lnTo>
                      <a:lnTo>
                        <a:pt x="590" y="669"/>
                      </a:lnTo>
                      <a:lnTo>
                        <a:pt x="589" y="682"/>
                      </a:lnTo>
                      <a:lnTo>
                        <a:pt x="587" y="695"/>
                      </a:lnTo>
                      <a:lnTo>
                        <a:pt x="586" y="707"/>
                      </a:lnTo>
                      <a:lnTo>
                        <a:pt x="579" y="757"/>
                      </a:lnTo>
                      <a:lnTo>
                        <a:pt x="576" y="770"/>
                      </a:lnTo>
                      <a:lnTo>
                        <a:pt x="575" y="782"/>
                      </a:lnTo>
                      <a:lnTo>
                        <a:pt x="572" y="793"/>
                      </a:lnTo>
                      <a:lnTo>
                        <a:pt x="570" y="805"/>
                      </a:lnTo>
                      <a:lnTo>
                        <a:pt x="565" y="831"/>
                      </a:lnTo>
                      <a:lnTo>
                        <a:pt x="563" y="843"/>
                      </a:lnTo>
                      <a:lnTo>
                        <a:pt x="570" y="841"/>
                      </a:lnTo>
                      <a:lnTo>
                        <a:pt x="561" y="826"/>
                      </a:lnTo>
                      <a:lnTo>
                        <a:pt x="553" y="811"/>
                      </a:lnTo>
                      <a:lnTo>
                        <a:pt x="543" y="797"/>
                      </a:lnTo>
                      <a:lnTo>
                        <a:pt x="525" y="772"/>
                      </a:lnTo>
                      <a:lnTo>
                        <a:pt x="516" y="759"/>
                      </a:lnTo>
                      <a:lnTo>
                        <a:pt x="506" y="746"/>
                      </a:lnTo>
                      <a:lnTo>
                        <a:pt x="496" y="734"/>
                      </a:lnTo>
                      <a:lnTo>
                        <a:pt x="496" y="735"/>
                      </a:lnTo>
                      <a:lnTo>
                        <a:pt x="487" y="724"/>
                      </a:lnTo>
                      <a:lnTo>
                        <a:pt x="469" y="702"/>
                      </a:lnTo>
                      <a:lnTo>
                        <a:pt x="469" y="701"/>
                      </a:lnTo>
                      <a:lnTo>
                        <a:pt x="460" y="692"/>
                      </a:lnTo>
                      <a:lnTo>
                        <a:pt x="452" y="682"/>
                      </a:lnTo>
                      <a:lnTo>
                        <a:pt x="443" y="673"/>
                      </a:lnTo>
                      <a:lnTo>
                        <a:pt x="434" y="665"/>
                      </a:lnTo>
                      <a:lnTo>
                        <a:pt x="416" y="649"/>
                      </a:lnTo>
                      <a:lnTo>
                        <a:pt x="415" y="648"/>
                      </a:lnTo>
                      <a:lnTo>
                        <a:pt x="405" y="641"/>
                      </a:lnTo>
                      <a:lnTo>
                        <a:pt x="396" y="636"/>
                      </a:lnTo>
                      <a:lnTo>
                        <a:pt x="378" y="624"/>
                      </a:lnTo>
                      <a:lnTo>
                        <a:pt x="360" y="614"/>
                      </a:lnTo>
                      <a:lnTo>
                        <a:pt x="352" y="610"/>
                      </a:lnTo>
                      <a:lnTo>
                        <a:pt x="343" y="606"/>
                      </a:lnTo>
                      <a:lnTo>
                        <a:pt x="343" y="605"/>
                      </a:lnTo>
                      <a:lnTo>
                        <a:pt x="325" y="599"/>
                      </a:lnTo>
                      <a:lnTo>
                        <a:pt x="307" y="594"/>
                      </a:lnTo>
                      <a:lnTo>
                        <a:pt x="306" y="594"/>
                      </a:lnTo>
                      <a:lnTo>
                        <a:pt x="297" y="593"/>
                      </a:lnTo>
                      <a:lnTo>
                        <a:pt x="289" y="592"/>
                      </a:lnTo>
                      <a:lnTo>
                        <a:pt x="288" y="592"/>
                      </a:lnTo>
                      <a:lnTo>
                        <a:pt x="279" y="591"/>
                      </a:lnTo>
                      <a:lnTo>
                        <a:pt x="261" y="591"/>
                      </a:lnTo>
                      <a:lnTo>
                        <a:pt x="244" y="594"/>
                      </a:lnTo>
                      <a:lnTo>
                        <a:pt x="235" y="595"/>
                      </a:lnTo>
                      <a:lnTo>
                        <a:pt x="226" y="597"/>
                      </a:lnTo>
                      <a:lnTo>
                        <a:pt x="217" y="600"/>
                      </a:lnTo>
                      <a:lnTo>
                        <a:pt x="208" y="603"/>
                      </a:lnTo>
                      <a:lnTo>
                        <a:pt x="208" y="604"/>
                      </a:lnTo>
                      <a:lnTo>
                        <a:pt x="199" y="607"/>
                      </a:lnTo>
                      <a:lnTo>
                        <a:pt x="190" y="612"/>
                      </a:lnTo>
                      <a:lnTo>
                        <a:pt x="182" y="616"/>
                      </a:lnTo>
                      <a:lnTo>
                        <a:pt x="181" y="616"/>
                      </a:lnTo>
                      <a:lnTo>
                        <a:pt x="172" y="621"/>
                      </a:lnTo>
                      <a:lnTo>
                        <a:pt x="164" y="627"/>
                      </a:lnTo>
                      <a:lnTo>
                        <a:pt x="155" y="633"/>
                      </a:lnTo>
                      <a:lnTo>
                        <a:pt x="147" y="639"/>
                      </a:lnTo>
                      <a:lnTo>
                        <a:pt x="130" y="653"/>
                      </a:lnTo>
                      <a:lnTo>
                        <a:pt x="122" y="660"/>
                      </a:lnTo>
                      <a:lnTo>
                        <a:pt x="113" y="669"/>
                      </a:lnTo>
                      <a:lnTo>
                        <a:pt x="104" y="677"/>
                      </a:lnTo>
                      <a:lnTo>
                        <a:pt x="79" y="706"/>
                      </a:lnTo>
                      <a:lnTo>
                        <a:pt x="78" y="707"/>
                      </a:lnTo>
                      <a:lnTo>
                        <a:pt x="62" y="728"/>
                      </a:lnTo>
                      <a:lnTo>
                        <a:pt x="37" y="764"/>
                      </a:lnTo>
                      <a:lnTo>
                        <a:pt x="20" y="790"/>
                      </a:lnTo>
                      <a:lnTo>
                        <a:pt x="12" y="804"/>
                      </a:lnTo>
                      <a:lnTo>
                        <a:pt x="4" y="818"/>
                      </a:lnTo>
                      <a:lnTo>
                        <a:pt x="11" y="820"/>
                      </a:lnTo>
                      <a:lnTo>
                        <a:pt x="4" y="833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39" name="Freeform 126"/>
                <p:cNvSpPr>
                  <a:spLocks/>
                </p:cNvSpPr>
                <p:nvPr/>
              </p:nvSpPr>
              <p:spPr bwMode="auto">
                <a:xfrm>
                  <a:off x="2430446" y="2813037"/>
                  <a:ext cx="103188" cy="1290638"/>
                </a:xfrm>
                <a:custGeom>
                  <a:avLst/>
                  <a:gdLst>
                    <a:gd name="T0" fmla="*/ 2147483647 w 65"/>
                    <a:gd name="T1" fmla="*/ 2147483647 h 813"/>
                    <a:gd name="T2" fmla="*/ 2147483647 w 65"/>
                    <a:gd name="T3" fmla="*/ 2147483647 h 813"/>
                    <a:gd name="T4" fmla="*/ 2147483647 w 65"/>
                    <a:gd name="T5" fmla="*/ 2147483647 h 813"/>
                    <a:gd name="T6" fmla="*/ 2147483647 w 65"/>
                    <a:gd name="T7" fmla="*/ 2147483647 h 813"/>
                    <a:gd name="T8" fmla="*/ 2147483647 w 65"/>
                    <a:gd name="T9" fmla="*/ 2147483647 h 813"/>
                    <a:gd name="T10" fmla="*/ 2147483647 w 65"/>
                    <a:gd name="T11" fmla="*/ 2147483647 h 813"/>
                    <a:gd name="T12" fmla="*/ 2147483647 w 65"/>
                    <a:gd name="T13" fmla="*/ 2147483647 h 813"/>
                    <a:gd name="T14" fmla="*/ 2147483647 w 65"/>
                    <a:gd name="T15" fmla="*/ 2147483647 h 813"/>
                    <a:gd name="T16" fmla="*/ 2147483647 w 65"/>
                    <a:gd name="T17" fmla="*/ 2147483647 h 813"/>
                    <a:gd name="T18" fmla="*/ 2147483647 w 65"/>
                    <a:gd name="T19" fmla="*/ 2147483647 h 813"/>
                    <a:gd name="T20" fmla="*/ 2147483647 w 65"/>
                    <a:gd name="T21" fmla="*/ 2147483647 h 813"/>
                    <a:gd name="T22" fmla="*/ 2147483647 w 65"/>
                    <a:gd name="T23" fmla="*/ 2147483647 h 813"/>
                    <a:gd name="T24" fmla="*/ 2147483647 w 65"/>
                    <a:gd name="T25" fmla="*/ 2147483647 h 813"/>
                    <a:gd name="T26" fmla="*/ 2147483647 w 65"/>
                    <a:gd name="T27" fmla="*/ 2147483647 h 813"/>
                    <a:gd name="T28" fmla="*/ 2147483647 w 65"/>
                    <a:gd name="T29" fmla="*/ 2147483647 h 813"/>
                    <a:gd name="T30" fmla="*/ 2147483647 w 65"/>
                    <a:gd name="T31" fmla="*/ 2147483647 h 813"/>
                    <a:gd name="T32" fmla="*/ 2147483647 w 65"/>
                    <a:gd name="T33" fmla="*/ 2147483647 h 813"/>
                    <a:gd name="T34" fmla="*/ 2147483647 w 65"/>
                    <a:gd name="T35" fmla="*/ 2147483647 h 813"/>
                    <a:gd name="T36" fmla="*/ 2147483647 w 65"/>
                    <a:gd name="T37" fmla="*/ 2147483647 h 813"/>
                    <a:gd name="T38" fmla="*/ 2147483647 w 65"/>
                    <a:gd name="T39" fmla="*/ 0 h 813"/>
                    <a:gd name="T40" fmla="*/ 2147483647 w 65"/>
                    <a:gd name="T41" fmla="*/ 0 h 813"/>
                    <a:gd name="T42" fmla="*/ 2147483647 w 65"/>
                    <a:gd name="T43" fmla="*/ 2147483647 h 813"/>
                    <a:gd name="T44" fmla="*/ 2147483647 w 65"/>
                    <a:gd name="T45" fmla="*/ 2147483647 h 813"/>
                    <a:gd name="T46" fmla="*/ 2147483647 w 65"/>
                    <a:gd name="T47" fmla="*/ 2147483647 h 813"/>
                    <a:gd name="T48" fmla="*/ 2147483647 w 65"/>
                    <a:gd name="T49" fmla="*/ 2147483647 h 813"/>
                    <a:gd name="T50" fmla="*/ 2147483647 w 65"/>
                    <a:gd name="T51" fmla="*/ 2147483647 h 813"/>
                    <a:gd name="T52" fmla="*/ 2147483647 w 65"/>
                    <a:gd name="T53" fmla="*/ 2147483647 h 813"/>
                    <a:gd name="T54" fmla="*/ 2147483647 w 65"/>
                    <a:gd name="T55" fmla="*/ 2147483647 h 813"/>
                    <a:gd name="T56" fmla="*/ 2147483647 w 65"/>
                    <a:gd name="T57" fmla="*/ 2147483647 h 813"/>
                    <a:gd name="T58" fmla="*/ 0 w 65"/>
                    <a:gd name="T59" fmla="*/ 2147483647 h 813"/>
                    <a:gd name="T60" fmla="*/ 0 w 65"/>
                    <a:gd name="T61" fmla="*/ 2147483647 h 813"/>
                    <a:gd name="T62" fmla="*/ 2147483647 w 65"/>
                    <a:gd name="T63" fmla="*/ 2147483647 h 813"/>
                    <a:gd name="T64" fmla="*/ 2147483647 w 65"/>
                    <a:gd name="T65" fmla="*/ 2147483647 h 813"/>
                    <a:gd name="T66" fmla="*/ 2147483647 w 65"/>
                    <a:gd name="T67" fmla="*/ 2147483647 h 813"/>
                    <a:gd name="T68" fmla="*/ 2147483647 w 65"/>
                    <a:gd name="T69" fmla="*/ 2147483647 h 813"/>
                    <a:gd name="T70" fmla="*/ 2147483647 w 65"/>
                    <a:gd name="T71" fmla="*/ 2147483647 h 813"/>
                    <a:gd name="T72" fmla="*/ 2147483647 w 65"/>
                    <a:gd name="T73" fmla="*/ 2147483647 h 813"/>
                    <a:gd name="T74" fmla="*/ 2147483647 w 65"/>
                    <a:gd name="T75" fmla="*/ 2147483647 h 813"/>
                    <a:gd name="T76" fmla="*/ 2147483647 w 65"/>
                    <a:gd name="T77" fmla="*/ 2147483647 h 813"/>
                    <a:gd name="T78" fmla="*/ 2147483647 w 65"/>
                    <a:gd name="T79" fmla="*/ 2147483647 h 81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"/>
                    <a:gd name="T121" fmla="*/ 0 h 813"/>
                    <a:gd name="T122" fmla="*/ 65 w 65"/>
                    <a:gd name="T123" fmla="*/ 813 h 81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" h="813">
                      <a:moveTo>
                        <a:pt x="34" y="812"/>
                      </a:moveTo>
                      <a:lnTo>
                        <a:pt x="36" y="811"/>
                      </a:lnTo>
                      <a:lnTo>
                        <a:pt x="37" y="809"/>
                      </a:lnTo>
                      <a:lnTo>
                        <a:pt x="38" y="807"/>
                      </a:lnTo>
                      <a:lnTo>
                        <a:pt x="40" y="803"/>
                      </a:lnTo>
                      <a:lnTo>
                        <a:pt x="41" y="799"/>
                      </a:lnTo>
                      <a:lnTo>
                        <a:pt x="43" y="793"/>
                      </a:lnTo>
                      <a:lnTo>
                        <a:pt x="45" y="787"/>
                      </a:lnTo>
                      <a:lnTo>
                        <a:pt x="46" y="779"/>
                      </a:lnTo>
                      <a:lnTo>
                        <a:pt x="48" y="762"/>
                      </a:lnTo>
                      <a:lnTo>
                        <a:pt x="51" y="743"/>
                      </a:lnTo>
                      <a:lnTo>
                        <a:pt x="54" y="719"/>
                      </a:lnTo>
                      <a:lnTo>
                        <a:pt x="56" y="693"/>
                      </a:lnTo>
                      <a:lnTo>
                        <a:pt x="58" y="664"/>
                      </a:lnTo>
                      <a:lnTo>
                        <a:pt x="59" y="632"/>
                      </a:lnTo>
                      <a:lnTo>
                        <a:pt x="61" y="599"/>
                      </a:lnTo>
                      <a:lnTo>
                        <a:pt x="62" y="564"/>
                      </a:lnTo>
                      <a:lnTo>
                        <a:pt x="63" y="526"/>
                      </a:lnTo>
                      <a:lnTo>
                        <a:pt x="64" y="487"/>
                      </a:lnTo>
                      <a:lnTo>
                        <a:pt x="64" y="448"/>
                      </a:lnTo>
                      <a:lnTo>
                        <a:pt x="64" y="406"/>
                      </a:lnTo>
                      <a:lnTo>
                        <a:pt x="63" y="364"/>
                      </a:lnTo>
                      <a:lnTo>
                        <a:pt x="63" y="324"/>
                      </a:lnTo>
                      <a:lnTo>
                        <a:pt x="62" y="285"/>
                      </a:lnTo>
                      <a:lnTo>
                        <a:pt x="60" y="248"/>
                      </a:lnTo>
                      <a:lnTo>
                        <a:pt x="59" y="212"/>
                      </a:lnTo>
                      <a:lnTo>
                        <a:pt x="58" y="179"/>
                      </a:lnTo>
                      <a:lnTo>
                        <a:pt x="56" y="148"/>
                      </a:lnTo>
                      <a:lnTo>
                        <a:pt x="54" y="119"/>
                      </a:lnTo>
                      <a:lnTo>
                        <a:pt x="51" y="92"/>
                      </a:lnTo>
                      <a:lnTo>
                        <a:pt x="48" y="68"/>
                      </a:lnTo>
                      <a:lnTo>
                        <a:pt x="46" y="49"/>
                      </a:lnTo>
                      <a:lnTo>
                        <a:pt x="43" y="32"/>
                      </a:lnTo>
                      <a:lnTo>
                        <a:pt x="41" y="24"/>
                      </a:lnTo>
                      <a:lnTo>
                        <a:pt x="40" y="18"/>
                      </a:lnTo>
                      <a:lnTo>
                        <a:pt x="38" y="12"/>
                      </a:lnTo>
                      <a:lnTo>
                        <a:pt x="37" y="8"/>
                      </a:lnTo>
                      <a:lnTo>
                        <a:pt x="36" y="4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4" y="8"/>
                      </a:lnTo>
                      <a:lnTo>
                        <a:pt x="22" y="12"/>
                      </a:lnTo>
                      <a:lnTo>
                        <a:pt x="21" y="18"/>
                      </a:lnTo>
                      <a:lnTo>
                        <a:pt x="19" y="24"/>
                      </a:lnTo>
                      <a:lnTo>
                        <a:pt x="18" y="32"/>
                      </a:lnTo>
                      <a:lnTo>
                        <a:pt x="16" y="49"/>
                      </a:lnTo>
                      <a:lnTo>
                        <a:pt x="13" y="68"/>
                      </a:lnTo>
                      <a:lnTo>
                        <a:pt x="10" y="92"/>
                      </a:lnTo>
                      <a:lnTo>
                        <a:pt x="8" y="119"/>
                      </a:lnTo>
                      <a:lnTo>
                        <a:pt x="6" y="148"/>
                      </a:lnTo>
                      <a:lnTo>
                        <a:pt x="5" y="179"/>
                      </a:lnTo>
                      <a:lnTo>
                        <a:pt x="3" y="212"/>
                      </a:lnTo>
                      <a:lnTo>
                        <a:pt x="2" y="248"/>
                      </a:lnTo>
                      <a:lnTo>
                        <a:pt x="1" y="285"/>
                      </a:lnTo>
                      <a:lnTo>
                        <a:pt x="0" y="324"/>
                      </a:lnTo>
                      <a:lnTo>
                        <a:pt x="0" y="364"/>
                      </a:lnTo>
                      <a:lnTo>
                        <a:pt x="0" y="406"/>
                      </a:lnTo>
                      <a:lnTo>
                        <a:pt x="0" y="448"/>
                      </a:lnTo>
                      <a:lnTo>
                        <a:pt x="1" y="487"/>
                      </a:lnTo>
                      <a:lnTo>
                        <a:pt x="2" y="526"/>
                      </a:lnTo>
                      <a:lnTo>
                        <a:pt x="3" y="564"/>
                      </a:lnTo>
                      <a:lnTo>
                        <a:pt x="5" y="600"/>
                      </a:lnTo>
                      <a:lnTo>
                        <a:pt x="6" y="633"/>
                      </a:lnTo>
                      <a:lnTo>
                        <a:pt x="8" y="664"/>
                      </a:lnTo>
                      <a:lnTo>
                        <a:pt x="11" y="693"/>
                      </a:lnTo>
                      <a:lnTo>
                        <a:pt x="13" y="719"/>
                      </a:lnTo>
                      <a:lnTo>
                        <a:pt x="16" y="743"/>
                      </a:lnTo>
                      <a:lnTo>
                        <a:pt x="18" y="763"/>
                      </a:lnTo>
                      <a:lnTo>
                        <a:pt x="21" y="779"/>
                      </a:lnTo>
                      <a:lnTo>
                        <a:pt x="23" y="787"/>
                      </a:lnTo>
                      <a:lnTo>
                        <a:pt x="25" y="793"/>
                      </a:lnTo>
                      <a:lnTo>
                        <a:pt x="26" y="799"/>
                      </a:lnTo>
                      <a:lnTo>
                        <a:pt x="27" y="803"/>
                      </a:lnTo>
                      <a:lnTo>
                        <a:pt x="29" y="807"/>
                      </a:lnTo>
                      <a:lnTo>
                        <a:pt x="30" y="809"/>
                      </a:lnTo>
                      <a:lnTo>
                        <a:pt x="32" y="811"/>
                      </a:lnTo>
                      <a:lnTo>
                        <a:pt x="34" y="812"/>
                      </a:lnTo>
                    </a:path>
                  </a:pathLst>
                </a:custGeom>
                <a:solidFill>
                  <a:srgbClr val="FFC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40" name="Freeform 127"/>
                <p:cNvSpPr>
                  <a:spLocks/>
                </p:cNvSpPr>
                <p:nvPr/>
              </p:nvSpPr>
              <p:spPr bwMode="auto">
                <a:xfrm>
                  <a:off x="2424096" y="2805099"/>
                  <a:ext cx="115888" cy="1304925"/>
                </a:xfrm>
                <a:custGeom>
                  <a:avLst/>
                  <a:gdLst>
                    <a:gd name="T0" fmla="*/ 2147483647 w 73"/>
                    <a:gd name="T1" fmla="*/ 2147483647 h 822"/>
                    <a:gd name="T2" fmla="*/ 2147483647 w 73"/>
                    <a:gd name="T3" fmla="*/ 2147483647 h 822"/>
                    <a:gd name="T4" fmla="*/ 2147483647 w 73"/>
                    <a:gd name="T5" fmla="*/ 2147483647 h 822"/>
                    <a:gd name="T6" fmla="*/ 2147483647 w 73"/>
                    <a:gd name="T7" fmla="*/ 2147483647 h 822"/>
                    <a:gd name="T8" fmla="*/ 2147483647 w 73"/>
                    <a:gd name="T9" fmla="*/ 2147483647 h 822"/>
                    <a:gd name="T10" fmla="*/ 2147483647 w 73"/>
                    <a:gd name="T11" fmla="*/ 2147483647 h 822"/>
                    <a:gd name="T12" fmla="*/ 2147483647 w 73"/>
                    <a:gd name="T13" fmla="*/ 2147483647 h 822"/>
                    <a:gd name="T14" fmla="*/ 2147483647 w 73"/>
                    <a:gd name="T15" fmla="*/ 2147483647 h 822"/>
                    <a:gd name="T16" fmla="*/ 2147483647 w 73"/>
                    <a:gd name="T17" fmla="*/ 2147483647 h 822"/>
                    <a:gd name="T18" fmla="*/ 2147483647 w 73"/>
                    <a:gd name="T19" fmla="*/ 2147483647 h 822"/>
                    <a:gd name="T20" fmla="*/ 2147483647 w 73"/>
                    <a:gd name="T21" fmla="*/ 2147483647 h 822"/>
                    <a:gd name="T22" fmla="*/ 2147483647 w 73"/>
                    <a:gd name="T23" fmla="*/ 2147483647 h 822"/>
                    <a:gd name="T24" fmla="*/ 2147483647 w 73"/>
                    <a:gd name="T25" fmla="*/ 2147483647 h 822"/>
                    <a:gd name="T26" fmla="*/ 2147483647 w 73"/>
                    <a:gd name="T27" fmla="*/ 0 h 822"/>
                    <a:gd name="T28" fmla="*/ 2147483647 w 73"/>
                    <a:gd name="T29" fmla="*/ 2147483647 h 822"/>
                    <a:gd name="T30" fmla="*/ 2147483647 w 73"/>
                    <a:gd name="T31" fmla="*/ 2147483647 h 822"/>
                    <a:gd name="T32" fmla="*/ 2147483647 w 73"/>
                    <a:gd name="T33" fmla="*/ 2147483647 h 822"/>
                    <a:gd name="T34" fmla="*/ 2147483647 w 73"/>
                    <a:gd name="T35" fmla="*/ 2147483647 h 822"/>
                    <a:gd name="T36" fmla="*/ 2147483647 w 73"/>
                    <a:gd name="T37" fmla="*/ 2147483647 h 822"/>
                    <a:gd name="T38" fmla="*/ 2147483647 w 73"/>
                    <a:gd name="T39" fmla="*/ 2147483647 h 822"/>
                    <a:gd name="T40" fmla="*/ 0 w 73"/>
                    <a:gd name="T41" fmla="*/ 2147483647 h 822"/>
                    <a:gd name="T42" fmla="*/ 2147483647 w 73"/>
                    <a:gd name="T43" fmla="*/ 2147483647 h 822"/>
                    <a:gd name="T44" fmla="*/ 2147483647 w 73"/>
                    <a:gd name="T45" fmla="*/ 2147483647 h 822"/>
                    <a:gd name="T46" fmla="*/ 2147483647 w 73"/>
                    <a:gd name="T47" fmla="*/ 2147483647 h 822"/>
                    <a:gd name="T48" fmla="*/ 2147483647 w 73"/>
                    <a:gd name="T49" fmla="*/ 2147483647 h 822"/>
                    <a:gd name="T50" fmla="*/ 2147483647 w 73"/>
                    <a:gd name="T51" fmla="*/ 2147483647 h 822"/>
                    <a:gd name="T52" fmla="*/ 2147483647 w 73"/>
                    <a:gd name="T53" fmla="*/ 2147483647 h 822"/>
                    <a:gd name="T54" fmla="*/ 2147483647 w 73"/>
                    <a:gd name="T55" fmla="*/ 2147483647 h 822"/>
                    <a:gd name="T56" fmla="*/ 2147483647 w 73"/>
                    <a:gd name="T57" fmla="*/ 2147483647 h 822"/>
                    <a:gd name="T58" fmla="*/ 2147483647 w 73"/>
                    <a:gd name="T59" fmla="*/ 2147483647 h 822"/>
                    <a:gd name="T60" fmla="*/ 2147483647 w 73"/>
                    <a:gd name="T61" fmla="*/ 2147483647 h 822"/>
                    <a:gd name="T62" fmla="*/ 2147483647 w 73"/>
                    <a:gd name="T63" fmla="*/ 2147483647 h 822"/>
                    <a:gd name="T64" fmla="*/ 2147483647 w 73"/>
                    <a:gd name="T65" fmla="*/ 2147483647 h 822"/>
                    <a:gd name="T66" fmla="*/ 2147483647 w 73"/>
                    <a:gd name="T67" fmla="*/ 2147483647 h 822"/>
                    <a:gd name="T68" fmla="*/ 2147483647 w 73"/>
                    <a:gd name="T69" fmla="*/ 2147483647 h 822"/>
                    <a:gd name="T70" fmla="*/ 2147483647 w 73"/>
                    <a:gd name="T71" fmla="*/ 2147483647 h 822"/>
                    <a:gd name="T72" fmla="*/ 2147483647 w 73"/>
                    <a:gd name="T73" fmla="*/ 2147483647 h 822"/>
                    <a:gd name="T74" fmla="*/ 2147483647 w 73"/>
                    <a:gd name="T75" fmla="*/ 2147483647 h 822"/>
                    <a:gd name="T76" fmla="*/ 2147483647 w 73"/>
                    <a:gd name="T77" fmla="*/ 2147483647 h 822"/>
                    <a:gd name="T78" fmla="*/ 2147483647 w 73"/>
                    <a:gd name="T79" fmla="*/ 2147483647 h 822"/>
                    <a:gd name="T80" fmla="*/ 2147483647 w 73"/>
                    <a:gd name="T81" fmla="*/ 2147483647 h 822"/>
                    <a:gd name="T82" fmla="*/ 2147483647 w 73"/>
                    <a:gd name="T83" fmla="*/ 2147483647 h 822"/>
                    <a:gd name="T84" fmla="*/ 2147483647 w 73"/>
                    <a:gd name="T85" fmla="*/ 2147483647 h 822"/>
                    <a:gd name="T86" fmla="*/ 2147483647 w 73"/>
                    <a:gd name="T87" fmla="*/ 2147483647 h 822"/>
                    <a:gd name="T88" fmla="*/ 2147483647 w 73"/>
                    <a:gd name="T89" fmla="*/ 2147483647 h 822"/>
                    <a:gd name="T90" fmla="*/ 2147483647 w 73"/>
                    <a:gd name="T91" fmla="*/ 2147483647 h 822"/>
                    <a:gd name="T92" fmla="*/ 2147483647 w 73"/>
                    <a:gd name="T93" fmla="*/ 2147483647 h 822"/>
                    <a:gd name="T94" fmla="*/ 2147483647 w 73"/>
                    <a:gd name="T95" fmla="*/ 2147483647 h 822"/>
                    <a:gd name="T96" fmla="*/ 2147483647 w 73"/>
                    <a:gd name="T97" fmla="*/ 2147483647 h 822"/>
                    <a:gd name="T98" fmla="*/ 2147483647 w 73"/>
                    <a:gd name="T99" fmla="*/ 2147483647 h 822"/>
                    <a:gd name="T100" fmla="*/ 2147483647 w 73"/>
                    <a:gd name="T101" fmla="*/ 2147483647 h 822"/>
                    <a:gd name="T102" fmla="*/ 2147483647 w 73"/>
                    <a:gd name="T103" fmla="*/ 2147483647 h 822"/>
                    <a:gd name="T104" fmla="*/ 2147483647 w 73"/>
                    <a:gd name="T105" fmla="*/ 2147483647 h 822"/>
                    <a:gd name="T106" fmla="*/ 2147483647 w 73"/>
                    <a:gd name="T107" fmla="*/ 2147483647 h 822"/>
                    <a:gd name="T108" fmla="*/ 2147483647 w 73"/>
                    <a:gd name="T109" fmla="*/ 2147483647 h 8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3"/>
                    <a:gd name="T166" fmla="*/ 0 h 822"/>
                    <a:gd name="T167" fmla="*/ 73 w 73"/>
                    <a:gd name="T168" fmla="*/ 822 h 82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3" h="822">
                      <a:moveTo>
                        <a:pt x="39" y="821"/>
                      </a:moveTo>
                      <a:lnTo>
                        <a:pt x="42" y="820"/>
                      </a:lnTo>
                      <a:lnTo>
                        <a:pt x="44" y="817"/>
                      </a:lnTo>
                      <a:lnTo>
                        <a:pt x="46" y="814"/>
                      </a:lnTo>
                      <a:lnTo>
                        <a:pt x="48" y="810"/>
                      </a:lnTo>
                      <a:lnTo>
                        <a:pt x="50" y="805"/>
                      </a:lnTo>
                      <a:lnTo>
                        <a:pt x="51" y="799"/>
                      </a:lnTo>
                      <a:lnTo>
                        <a:pt x="53" y="793"/>
                      </a:lnTo>
                      <a:lnTo>
                        <a:pt x="54" y="785"/>
                      </a:lnTo>
                      <a:lnTo>
                        <a:pt x="55" y="777"/>
                      </a:lnTo>
                      <a:lnTo>
                        <a:pt x="56" y="768"/>
                      </a:lnTo>
                      <a:lnTo>
                        <a:pt x="58" y="758"/>
                      </a:lnTo>
                      <a:lnTo>
                        <a:pt x="59" y="748"/>
                      </a:lnTo>
                      <a:lnTo>
                        <a:pt x="61" y="737"/>
                      </a:lnTo>
                      <a:lnTo>
                        <a:pt x="62" y="725"/>
                      </a:lnTo>
                      <a:lnTo>
                        <a:pt x="64" y="698"/>
                      </a:lnTo>
                      <a:lnTo>
                        <a:pt x="66" y="669"/>
                      </a:lnTo>
                      <a:lnTo>
                        <a:pt x="66" y="653"/>
                      </a:lnTo>
                      <a:lnTo>
                        <a:pt x="67" y="637"/>
                      </a:lnTo>
                      <a:lnTo>
                        <a:pt x="68" y="621"/>
                      </a:lnTo>
                      <a:lnTo>
                        <a:pt x="69" y="587"/>
                      </a:lnTo>
                      <a:lnTo>
                        <a:pt x="70" y="569"/>
                      </a:lnTo>
                      <a:lnTo>
                        <a:pt x="70" y="550"/>
                      </a:lnTo>
                      <a:lnTo>
                        <a:pt x="72" y="512"/>
                      </a:lnTo>
                      <a:lnTo>
                        <a:pt x="72" y="492"/>
                      </a:lnTo>
                      <a:lnTo>
                        <a:pt x="72" y="473"/>
                      </a:lnTo>
                      <a:lnTo>
                        <a:pt x="72" y="411"/>
                      </a:lnTo>
                      <a:lnTo>
                        <a:pt x="72" y="390"/>
                      </a:lnTo>
                      <a:lnTo>
                        <a:pt x="72" y="348"/>
                      </a:lnTo>
                      <a:lnTo>
                        <a:pt x="70" y="290"/>
                      </a:lnTo>
                      <a:lnTo>
                        <a:pt x="69" y="253"/>
                      </a:lnTo>
                      <a:lnTo>
                        <a:pt x="68" y="235"/>
                      </a:lnTo>
                      <a:lnTo>
                        <a:pt x="67" y="217"/>
                      </a:lnTo>
                      <a:lnTo>
                        <a:pt x="66" y="201"/>
                      </a:lnTo>
                      <a:lnTo>
                        <a:pt x="66" y="183"/>
                      </a:lnTo>
                      <a:lnTo>
                        <a:pt x="65" y="167"/>
                      </a:lnTo>
                      <a:lnTo>
                        <a:pt x="64" y="153"/>
                      </a:lnTo>
                      <a:lnTo>
                        <a:pt x="63" y="138"/>
                      </a:lnTo>
                      <a:lnTo>
                        <a:pt x="62" y="123"/>
                      </a:lnTo>
                      <a:lnTo>
                        <a:pt x="60" y="109"/>
                      </a:lnTo>
                      <a:lnTo>
                        <a:pt x="59" y="96"/>
                      </a:lnTo>
                      <a:lnTo>
                        <a:pt x="58" y="84"/>
                      </a:lnTo>
                      <a:lnTo>
                        <a:pt x="56" y="73"/>
                      </a:lnTo>
                      <a:lnTo>
                        <a:pt x="55" y="63"/>
                      </a:lnTo>
                      <a:lnTo>
                        <a:pt x="54" y="53"/>
                      </a:lnTo>
                      <a:lnTo>
                        <a:pt x="53" y="44"/>
                      </a:lnTo>
                      <a:lnTo>
                        <a:pt x="51" y="36"/>
                      </a:lnTo>
                      <a:lnTo>
                        <a:pt x="50" y="28"/>
                      </a:lnTo>
                      <a:lnTo>
                        <a:pt x="48" y="21"/>
                      </a:lnTo>
                      <a:lnTo>
                        <a:pt x="46" y="16"/>
                      </a:lnTo>
                      <a:lnTo>
                        <a:pt x="44" y="12"/>
                      </a:lnTo>
                      <a:lnTo>
                        <a:pt x="42" y="8"/>
                      </a:lnTo>
                      <a:lnTo>
                        <a:pt x="41" y="3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2"/>
                      </a:lnTo>
                      <a:lnTo>
                        <a:pt x="29" y="3"/>
                      </a:lnTo>
                      <a:lnTo>
                        <a:pt x="26" y="8"/>
                      </a:lnTo>
                      <a:lnTo>
                        <a:pt x="25" y="11"/>
                      </a:lnTo>
                      <a:lnTo>
                        <a:pt x="22" y="16"/>
                      </a:lnTo>
                      <a:lnTo>
                        <a:pt x="20" y="21"/>
                      </a:lnTo>
                      <a:lnTo>
                        <a:pt x="19" y="29"/>
                      </a:lnTo>
                      <a:lnTo>
                        <a:pt x="18" y="35"/>
                      </a:lnTo>
                      <a:lnTo>
                        <a:pt x="17" y="44"/>
                      </a:lnTo>
                      <a:lnTo>
                        <a:pt x="15" y="53"/>
                      </a:lnTo>
                      <a:lnTo>
                        <a:pt x="14" y="63"/>
                      </a:lnTo>
                      <a:lnTo>
                        <a:pt x="12" y="73"/>
                      </a:lnTo>
                      <a:lnTo>
                        <a:pt x="11" y="84"/>
                      </a:lnTo>
                      <a:lnTo>
                        <a:pt x="10" y="96"/>
                      </a:lnTo>
                      <a:lnTo>
                        <a:pt x="8" y="123"/>
                      </a:lnTo>
                      <a:lnTo>
                        <a:pt x="6" y="137"/>
                      </a:lnTo>
                      <a:lnTo>
                        <a:pt x="6" y="153"/>
                      </a:lnTo>
                      <a:lnTo>
                        <a:pt x="6" y="168"/>
                      </a:lnTo>
                      <a:lnTo>
                        <a:pt x="4" y="184"/>
                      </a:lnTo>
                      <a:lnTo>
                        <a:pt x="3" y="217"/>
                      </a:lnTo>
                      <a:lnTo>
                        <a:pt x="2" y="235"/>
                      </a:lnTo>
                      <a:lnTo>
                        <a:pt x="1" y="253"/>
                      </a:lnTo>
                      <a:lnTo>
                        <a:pt x="1" y="271"/>
                      </a:lnTo>
                      <a:lnTo>
                        <a:pt x="1" y="290"/>
                      </a:lnTo>
                      <a:lnTo>
                        <a:pt x="0" y="310"/>
                      </a:lnTo>
                      <a:lnTo>
                        <a:pt x="0" y="329"/>
                      </a:lnTo>
                      <a:lnTo>
                        <a:pt x="0" y="348"/>
                      </a:lnTo>
                      <a:lnTo>
                        <a:pt x="0" y="452"/>
                      </a:lnTo>
                      <a:lnTo>
                        <a:pt x="1" y="512"/>
                      </a:lnTo>
                      <a:lnTo>
                        <a:pt x="1" y="531"/>
                      </a:lnTo>
                      <a:lnTo>
                        <a:pt x="3" y="550"/>
                      </a:lnTo>
                      <a:lnTo>
                        <a:pt x="3" y="569"/>
                      </a:lnTo>
                      <a:lnTo>
                        <a:pt x="4" y="587"/>
                      </a:lnTo>
                      <a:lnTo>
                        <a:pt x="5" y="604"/>
                      </a:lnTo>
                      <a:lnTo>
                        <a:pt x="6" y="621"/>
                      </a:lnTo>
                      <a:lnTo>
                        <a:pt x="7" y="653"/>
                      </a:lnTo>
                      <a:lnTo>
                        <a:pt x="8" y="669"/>
                      </a:lnTo>
                      <a:lnTo>
                        <a:pt x="9" y="685"/>
                      </a:lnTo>
                      <a:lnTo>
                        <a:pt x="11" y="698"/>
                      </a:lnTo>
                      <a:lnTo>
                        <a:pt x="12" y="712"/>
                      </a:lnTo>
                      <a:lnTo>
                        <a:pt x="13" y="725"/>
                      </a:lnTo>
                      <a:lnTo>
                        <a:pt x="14" y="737"/>
                      </a:lnTo>
                      <a:lnTo>
                        <a:pt x="16" y="748"/>
                      </a:lnTo>
                      <a:lnTo>
                        <a:pt x="17" y="758"/>
                      </a:lnTo>
                      <a:lnTo>
                        <a:pt x="18" y="768"/>
                      </a:lnTo>
                      <a:lnTo>
                        <a:pt x="19" y="777"/>
                      </a:lnTo>
                      <a:lnTo>
                        <a:pt x="21" y="786"/>
                      </a:lnTo>
                      <a:lnTo>
                        <a:pt x="23" y="792"/>
                      </a:lnTo>
                      <a:lnTo>
                        <a:pt x="24" y="799"/>
                      </a:lnTo>
                      <a:lnTo>
                        <a:pt x="26" y="805"/>
                      </a:lnTo>
                      <a:lnTo>
                        <a:pt x="28" y="810"/>
                      </a:lnTo>
                      <a:lnTo>
                        <a:pt x="30" y="814"/>
                      </a:lnTo>
                      <a:lnTo>
                        <a:pt x="31" y="817"/>
                      </a:lnTo>
                      <a:lnTo>
                        <a:pt x="34" y="820"/>
                      </a:lnTo>
                      <a:lnTo>
                        <a:pt x="37" y="821"/>
                      </a:lnTo>
                      <a:lnTo>
                        <a:pt x="39" y="821"/>
                      </a:lnTo>
                      <a:lnTo>
                        <a:pt x="37" y="813"/>
                      </a:lnTo>
                      <a:lnTo>
                        <a:pt x="39" y="813"/>
                      </a:lnTo>
                      <a:lnTo>
                        <a:pt x="37" y="811"/>
                      </a:lnTo>
                      <a:lnTo>
                        <a:pt x="36" y="810"/>
                      </a:lnTo>
                      <a:lnTo>
                        <a:pt x="34" y="807"/>
                      </a:lnTo>
                      <a:lnTo>
                        <a:pt x="33" y="802"/>
                      </a:lnTo>
                      <a:lnTo>
                        <a:pt x="31" y="797"/>
                      </a:lnTo>
                      <a:lnTo>
                        <a:pt x="30" y="791"/>
                      </a:lnTo>
                      <a:lnTo>
                        <a:pt x="29" y="783"/>
                      </a:lnTo>
                      <a:lnTo>
                        <a:pt x="28" y="776"/>
                      </a:lnTo>
                      <a:lnTo>
                        <a:pt x="26" y="767"/>
                      </a:lnTo>
                      <a:lnTo>
                        <a:pt x="25" y="757"/>
                      </a:lnTo>
                      <a:lnTo>
                        <a:pt x="23" y="747"/>
                      </a:lnTo>
                      <a:lnTo>
                        <a:pt x="22" y="736"/>
                      </a:lnTo>
                      <a:lnTo>
                        <a:pt x="20" y="724"/>
                      </a:lnTo>
                      <a:lnTo>
                        <a:pt x="19" y="711"/>
                      </a:lnTo>
                      <a:lnTo>
                        <a:pt x="18" y="697"/>
                      </a:lnTo>
                      <a:lnTo>
                        <a:pt x="17" y="683"/>
                      </a:lnTo>
                      <a:lnTo>
                        <a:pt x="16" y="669"/>
                      </a:lnTo>
                      <a:lnTo>
                        <a:pt x="15" y="653"/>
                      </a:lnTo>
                      <a:lnTo>
                        <a:pt x="13" y="621"/>
                      </a:lnTo>
                      <a:lnTo>
                        <a:pt x="12" y="604"/>
                      </a:lnTo>
                      <a:lnTo>
                        <a:pt x="11" y="587"/>
                      </a:lnTo>
                      <a:lnTo>
                        <a:pt x="11" y="569"/>
                      </a:lnTo>
                      <a:lnTo>
                        <a:pt x="10" y="550"/>
                      </a:lnTo>
                      <a:lnTo>
                        <a:pt x="9" y="531"/>
                      </a:lnTo>
                      <a:lnTo>
                        <a:pt x="9" y="512"/>
                      </a:lnTo>
                      <a:lnTo>
                        <a:pt x="7" y="452"/>
                      </a:lnTo>
                      <a:lnTo>
                        <a:pt x="7" y="348"/>
                      </a:lnTo>
                      <a:lnTo>
                        <a:pt x="8" y="329"/>
                      </a:lnTo>
                      <a:lnTo>
                        <a:pt x="8" y="310"/>
                      </a:lnTo>
                      <a:lnTo>
                        <a:pt x="8" y="290"/>
                      </a:lnTo>
                      <a:lnTo>
                        <a:pt x="9" y="271"/>
                      </a:lnTo>
                      <a:lnTo>
                        <a:pt x="9" y="253"/>
                      </a:lnTo>
                      <a:lnTo>
                        <a:pt x="9" y="235"/>
                      </a:lnTo>
                      <a:lnTo>
                        <a:pt x="11" y="217"/>
                      </a:lnTo>
                      <a:lnTo>
                        <a:pt x="12" y="184"/>
                      </a:lnTo>
                      <a:lnTo>
                        <a:pt x="13" y="168"/>
                      </a:lnTo>
                      <a:lnTo>
                        <a:pt x="14" y="153"/>
                      </a:lnTo>
                      <a:lnTo>
                        <a:pt x="15" y="138"/>
                      </a:lnTo>
                      <a:lnTo>
                        <a:pt x="16" y="124"/>
                      </a:lnTo>
                      <a:lnTo>
                        <a:pt x="18" y="97"/>
                      </a:lnTo>
                      <a:lnTo>
                        <a:pt x="19" y="85"/>
                      </a:lnTo>
                      <a:lnTo>
                        <a:pt x="20" y="74"/>
                      </a:lnTo>
                      <a:lnTo>
                        <a:pt x="22" y="64"/>
                      </a:lnTo>
                      <a:lnTo>
                        <a:pt x="23" y="55"/>
                      </a:lnTo>
                      <a:lnTo>
                        <a:pt x="24" y="45"/>
                      </a:lnTo>
                      <a:lnTo>
                        <a:pt x="26" y="38"/>
                      </a:lnTo>
                      <a:lnTo>
                        <a:pt x="28" y="30"/>
                      </a:lnTo>
                      <a:lnTo>
                        <a:pt x="29" y="24"/>
                      </a:lnTo>
                      <a:lnTo>
                        <a:pt x="30" y="18"/>
                      </a:lnTo>
                      <a:lnTo>
                        <a:pt x="31" y="15"/>
                      </a:lnTo>
                      <a:lnTo>
                        <a:pt x="33" y="11"/>
                      </a:lnTo>
                      <a:lnTo>
                        <a:pt x="34" y="9"/>
                      </a:lnTo>
                      <a:lnTo>
                        <a:pt x="36" y="9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5" y="9"/>
                      </a:lnTo>
                      <a:lnTo>
                        <a:pt x="36" y="11"/>
                      </a:lnTo>
                      <a:lnTo>
                        <a:pt x="37" y="14"/>
                      </a:lnTo>
                      <a:lnTo>
                        <a:pt x="39" y="18"/>
                      </a:lnTo>
                      <a:lnTo>
                        <a:pt x="40" y="24"/>
                      </a:lnTo>
                      <a:lnTo>
                        <a:pt x="42" y="30"/>
                      </a:lnTo>
                      <a:lnTo>
                        <a:pt x="43" y="37"/>
                      </a:lnTo>
                      <a:lnTo>
                        <a:pt x="44" y="45"/>
                      </a:lnTo>
                      <a:lnTo>
                        <a:pt x="46" y="55"/>
                      </a:lnTo>
                      <a:lnTo>
                        <a:pt x="47" y="64"/>
                      </a:lnTo>
                      <a:lnTo>
                        <a:pt x="49" y="74"/>
                      </a:lnTo>
                      <a:lnTo>
                        <a:pt x="50" y="85"/>
                      </a:lnTo>
                      <a:lnTo>
                        <a:pt x="51" y="97"/>
                      </a:lnTo>
                      <a:lnTo>
                        <a:pt x="53" y="111"/>
                      </a:lnTo>
                      <a:lnTo>
                        <a:pt x="54" y="124"/>
                      </a:lnTo>
                      <a:lnTo>
                        <a:pt x="55" y="138"/>
                      </a:lnTo>
                      <a:lnTo>
                        <a:pt x="55" y="153"/>
                      </a:lnTo>
                      <a:lnTo>
                        <a:pt x="56" y="168"/>
                      </a:lnTo>
                      <a:lnTo>
                        <a:pt x="58" y="184"/>
                      </a:lnTo>
                      <a:lnTo>
                        <a:pt x="59" y="201"/>
                      </a:lnTo>
                      <a:lnTo>
                        <a:pt x="59" y="217"/>
                      </a:lnTo>
                      <a:lnTo>
                        <a:pt x="61" y="235"/>
                      </a:lnTo>
                      <a:lnTo>
                        <a:pt x="61" y="253"/>
                      </a:lnTo>
                      <a:lnTo>
                        <a:pt x="62" y="290"/>
                      </a:lnTo>
                      <a:lnTo>
                        <a:pt x="64" y="348"/>
                      </a:lnTo>
                      <a:lnTo>
                        <a:pt x="64" y="390"/>
                      </a:lnTo>
                      <a:lnTo>
                        <a:pt x="65" y="411"/>
                      </a:lnTo>
                      <a:lnTo>
                        <a:pt x="65" y="473"/>
                      </a:lnTo>
                      <a:lnTo>
                        <a:pt x="64" y="492"/>
                      </a:lnTo>
                      <a:lnTo>
                        <a:pt x="64" y="512"/>
                      </a:lnTo>
                      <a:lnTo>
                        <a:pt x="63" y="550"/>
                      </a:lnTo>
                      <a:lnTo>
                        <a:pt x="63" y="569"/>
                      </a:lnTo>
                      <a:lnTo>
                        <a:pt x="62" y="587"/>
                      </a:lnTo>
                      <a:lnTo>
                        <a:pt x="61" y="621"/>
                      </a:lnTo>
                      <a:lnTo>
                        <a:pt x="60" y="637"/>
                      </a:lnTo>
                      <a:lnTo>
                        <a:pt x="59" y="653"/>
                      </a:lnTo>
                      <a:lnTo>
                        <a:pt x="58" y="669"/>
                      </a:lnTo>
                      <a:lnTo>
                        <a:pt x="56" y="697"/>
                      </a:lnTo>
                      <a:lnTo>
                        <a:pt x="54" y="724"/>
                      </a:lnTo>
                      <a:lnTo>
                        <a:pt x="53" y="736"/>
                      </a:lnTo>
                      <a:lnTo>
                        <a:pt x="52" y="747"/>
                      </a:lnTo>
                      <a:lnTo>
                        <a:pt x="50" y="757"/>
                      </a:lnTo>
                      <a:lnTo>
                        <a:pt x="49" y="766"/>
                      </a:lnTo>
                      <a:lnTo>
                        <a:pt x="48" y="775"/>
                      </a:lnTo>
                      <a:lnTo>
                        <a:pt x="46" y="784"/>
                      </a:lnTo>
                      <a:lnTo>
                        <a:pt x="45" y="790"/>
                      </a:lnTo>
                      <a:lnTo>
                        <a:pt x="43" y="797"/>
                      </a:lnTo>
                      <a:lnTo>
                        <a:pt x="42" y="802"/>
                      </a:lnTo>
                      <a:lnTo>
                        <a:pt x="40" y="807"/>
                      </a:lnTo>
                      <a:lnTo>
                        <a:pt x="40" y="810"/>
                      </a:lnTo>
                      <a:lnTo>
                        <a:pt x="37" y="813"/>
                      </a:lnTo>
                      <a:lnTo>
                        <a:pt x="39" y="82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41" name="Freeform 128"/>
                <p:cNvSpPr>
                  <a:spLocks/>
                </p:cNvSpPr>
                <p:nvPr/>
              </p:nvSpPr>
              <p:spPr bwMode="auto">
                <a:xfrm>
                  <a:off x="2525696" y="3428987"/>
                  <a:ext cx="44450" cy="5397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2147483647 w 28"/>
                    <a:gd name="T5" fmla="*/ 2147483647 h 34"/>
                    <a:gd name="T6" fmla="*/ 2147483647 w 28"/>
                    <a:gd name="T7" fmla="*/ 2147483647 h 34"/>
                    <a:gd name="T8" fmla="*/ 0 w 28"/>
                    <a:gd name="T9" fmla="*/ 2147483647 h 34"/>
                    <a:gd name="T10" fmla="*/ 2147483647 w 28"/>
                    <a:gd name="T11" fmla="*/ 2147483647 h 34"/>
                    <a:gd name="T12" fmla="*/ 2147483647 w 28"/>
                    <a:gd name="T13" fmla="*/ 2147483647 h 34"/>
                    <a:gd name="T14" fmla="*/ 2147483647 w 28"/>
                    <a:gd name="T15" fmla="*/ 2147483647 h 34"/>
                    <a:gd name="T16" fmla="*/ 2147483647 w 28"/>
                    <a:gd name="T17" fmla="*/ 0 h 34"/>
                    <a:gd name="T18" fmla="*/ 2147483647 w 28"/>
                    <a:gd name="T19" fmla="*/ 2147483647 h 34"/>
                    <a:gd name="T20" fmla="*/ 2147483647 w 28"/>
                    <a:gd name="T21" fmla="*/ 2147483647 h 34"/>
                    <a:gd name="T22" fmla="*/ 2147483647 w 28"/>
                    <a:gd name="T23" fmla="*/ 2147483647 h 34"/>
                    <a:gd name="T24" fmla="*/ 2147483647 w 28"/>
                    <a:gd name="T25" fmla="*/ 2147483647 h 34"/>
                    <a:gd name="T26" fmla="*/ 2147483647 w 28"/>
                    <a:gd name="T27" fmla="*/ 2147483647 h 34"/>
                    <a:gd name="T28" fmla="*/ 2147483647 w 28"/>
                    <a:gd name="T29" fmla="*/ 2147483647 h 34"/>
                    <a:gd name="T30" fmla="*/ 2147483647 w 28"/>
                    <a:gd name="T31" fmla="*/ 2147483647 h 34"/>
                    <a:gd name="T32" fmla="*/ 2147483647 w 28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4"/>
                    <a:gd name="T53" fmla="*/ 28 w 2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4">
                      <a:moveTo>
                        <a:pt x="14" y="33"/>
                      </a:moveTo>
                      <a:lnTo>
                        <a:pt x="9" y="32"/>
                      </a:lnTo>
                      <a:lnTo>
                        <a:pt x="5" y="29"/>
                      </a:lnTo>
                      <a:lnTo>
                        <a:pt x="2" y="23"/>
                      </a:lnTo>
                      <a:lnTo>
                        <a:pt x="0" y="17"/>
                      </a:ln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19" y="1"/>
                      </a:lnTo>
                      <a:lnTo>
                        <a:pt x="23" y="5"/>
                      </a:lnTo>
                      <a:lnTo>
                        <a:pt x="26" y="10"/>
                      </a:lnTo>
                      <a:lnTo>
                        <a:pt x="27" y="17"/>
                      </a:lnTo>
                      <a:lnTo>
                        <a:pt x="26" y="23"/>
                      </a:lnTo>
                      <a:lnTo>
                        <a:pt x="23" y="29"/>
                      </a:lnTo>
                      <a:lnTo>
                        <a:pt x="19" y="32"/>
                      </a:lnTo>
                      <a:lnTo>
                        <a:pt x="14" y="3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42" name="Freeform 129"/>
                <p:cNvSpPr>
                  <a:spLocks/>
                </p:cNvSpPr>
                <p:nvPr/>
              </p:nvSpPr>
              <p:spPr bwMode="auto">
                <a:xfrm>
                  <a:off x="2547921" y="3497249"/>
                  <a:ext cx="42863" cy="55563"/>
                </a:xfrm>
                <a:custGeom>
                  <a:avLst/>
                  <a:gdLst>
                    <a:gd name="T0" fmla="*/ 2147483647 w 27"/>
                    <a:gd name="T1" fmla="*/ 2147483647 h 35"/>
                    <a:gd name="T2" fmla="*/ 2147483647 w 27"/>
                    <a:gd name="T3" fmla="*/ 2147483647 h 35"/>
                    <a:gd name="T4" fmla="*/ 2147483647 w 27"/>
                    <a:gd name="T5" fmla="*/ 2147483647 h 35"/>
                    <a:gd name="T6" fmla="*/ 2147483647 w 27"/>
                    <a:gd name="T7" fmla="*/ 2147483647 h 35"/>
                    <a:gd name="T8" fmla="*/ 0 w 27"/>
                    <a:gd name="T9" fmla="*/ 2147483647 h 35"/>
                    <a:gd name="T10" fmla="*/ 2147483647 w 27"/>
                    <a:gd name="T11" fmla="*/ 2147483647 h 35"/>
                    <a:gd name="T12" fmla="*/ 2147483647 w 27"/>
                    <a:gd name="T13" fmla="*/ 2147483647 h 35"/>
                    <a:gd name="T14" fmla="*/ 2147483647 w 27"/>
                    <a:gd name="T15" fmla="*/ 2147483647 h 35"/>
                    <a:gd name="T16" fmla="*/ 2147483647 w 27"/>
                    <a:gd name="T17" fmla="*/ 0 h 35"/>
                    <a:gd name="T18" fmla="*/ 2147483647 w 27"/>
                    <a:gd name="T19" fmla="*/ 2147483647 h 35"/>
                    <a:gd name="T20" fmla="*/ 2147483647 w 27"/>
                    <a:gd name="T21" fmla="*/ 2147483647 h 35"/>
                    <a:gd name="T22" fmla="*/ 2147483647 w 27"/>
                    <a:gd name="T23" fmla="*/ 2147483647 h 35"/>
                    <a:gd name="T24" fmla="*/ 2147483647 w 27"/>
                    <a:gd name="T25" fmla="*/ 2147483647 h 35"/>
                    <a:gd name="T26" fmla="*/ 2147483647 w 27"/>
                    <a:gd name="T27" fmla="*/ 2147483647 h 35"/>
                    <a:gd name="T28" fmla="*/ 2147483647 w 27"/>
                    <a:gd name="T29" fmla="*/ 2147483647 h 35"/>
                    <a:gd name="T30" fmla="*/ 2147483647 w 27"/>
                    <a:gd name="T31" fmla="*/ 2147483647 h 35"/>
                    <a:gd name="T32" fmla="*/ 2147483647 w 27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3" y="34"/>
                      </a:moveTo>
                      <a:lnTo>
                        <a:pt x="8" y="32"/>
                      </a:lnTo>
                      <a:lnTo>
                        <a:pt x="4" y="29"/>
                      </a:lnTo>
                      <a:lnTo>
                        <a:pt x="1" y="23"/>
                      </a:lnTo>
                      <a:lnTo>
                        <a:pt x="0" y="17"/>
                      </a:lnTo>
                      <a:lnTo>
                        <a:pt x="1" y="10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3" y="5"/>
                      </a:lnTo>
                      <a:lnTo>
                        <a:pt x="25" y="10"/>
                      </a:lnTo>
                      <a:lnTo>
                        <a:pt x="26" y="17"/>
                      </a:lnTo>
                      <a:lnTo>
                        <a:pt x="25" y="23"/>
                      </a:lnTo>
                      <a:lnTo>
                        <a:pt x="23" y="29"/>
                      </a:lnTo>
                      <a:lnTo>
                        <a:pt x="18" y="32"/>
                      </a:lnTo>
                      <a:lnTo>
                        <a:pt x="13" y="34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43" name="Freeform 130"/>
                <p:cNvSpPr>
                  <a:spLocks/>
                </p:cNvSpPr>
                <p:nvPr/>
              </p:nvSpPr>
              <p:spPr bwMode="auto">
                <a:xfrm>
                  <a:off x="2546333" y="3370249"/>
                  <a:ext cx="44450" cy="5397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2147483647 w 28"/>
                    <a:gd name="T5" fmla="*/ 2147483647 h 34"/>
                    <a:gd name="T6" fmla="*/ 2147483647 w 28"/>
                    <a:gd name="T7" fmla="*/ 2147483647 h 34"/>
                    <a:gd name="T8" fmla="*/ 0 w 28"/>
                    <a:gd name="T9" fmla="*/ 2147483647 h 34"/>
                    <a:gd name="T10" fmla="*/ 2147483647 w 28"/>
                    <a:gd name="T11" fmla="*/ 2147483647 h 34"/>
                    <a:gd name="T12" fmla="*/ 2147483647 w 28"/>
                    <a:gd name="T13" fmla="*/ 2147483647 h 34"/>
                    <a:gd name="T14" fmla="*/ 2147483647 w 28"/>
                    <a:gd name="T15" fmla="*/ 2147483647 h 34"/>
                    <a:gd name="T16" fmla="*/ 2147483647 w 28"/>
                    <a:gd name="T17" fmla="*/ 0 h 34"/>
                    <a:gd name="T18" fmla="*/ 2147483647 w 28"/>
                    <a:gd name="T19" fmla="*/ 2147483647 h 34"/>
                    <a:gd name="T20" fmla="*/ 2147483647 w 28"/>
                    <a:gd name="T21" fmla="*/ 2147483647 h 34"/>
                    <a:gd name="T22" fmla="*/ 2147483647 w 28"/>
                    <a:gd name="T23" fmla="*/ 2147483647 h 34"/>
                    <a:gd name="T24" fmla="*/ 2147483647 w 28"/>
                    <a:gd name="T25" fmla="*/ 2147483647 h 34"/>
                    <a:gd name="T26" fmla="*/ 2147483647 w 28"/>
                    <a:gd name="T27" fmla="*/ 2147483647 h 34"/>
                    <a:gd name="T28" fmla="*/ 2147483647 w 28"/>
                    <a:gd name="T29" fmla="*/ 2147483647 h 34"/>
                    <a:gd name="T30" fmla="*/ 2147483647 w 28"/>
                    <a:gd name="T31" fmla="*/ 2147483647 h 34"/>
                    <a:gd name="T32" fmla="*/ 2147483647 w 28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4"/>
                    <a:gd name="T53" fmla="*/ 28 w 2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4">
                      <a:moveTo>
                        <a:pt x="13" y="33"/>
                      </a:moveTo>
                      <a:lnTo>
                        <a:pt x="9" y="32"/>
                      </a:lnTo>
                      <a:lnTo>
                        <a:pt x="4" y="28"/>
                      </a:lnTo>
                      <a:lnTo>
                        <a:pt x="1" y="24"/>
                      </a:lnTo>
                      <a:lnTo>
                        <a:pt x="0" y="17"/>
                      </a:lnTo>
                      <a:lnTo>
                        <a:pt x="1" y="10"/>
                      </a:lnTo>
                      <a:lnTo>
                        <a:pt x="4" y="5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3" y="5"/>
                      </a:lnTo>
                      <a:lnTo>
                        <a:pt x="25" y="10"/>
                      </a:lnTo>
                      <a:lnTo>
                        <a:pt x="27" y="16"/>
                      </a:lnTo>
                      <a:lnTo>
                        <a:pt x="25" y="23"/>
                      </a:lnTo>
                      <a:lnTo>
                        <a:pt x="23" y="28"/>
                      </a:lnTo>
                      <a:lnTo>
                        <a:pt x="19" y="32"/>
                      </a:lnTo>
                      <a:lnTo>
                        <a:pt x="13" y="3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44" name="Freeform 131"/>
                <p:cNvSpPr>
                  <a:spLocks/>
                </p:cNvSpPr>
                <p:nvPr/>
              </p:nvSpPr>
              <p:spPr bwMode="auto">
                <a:xfrm>
                  <a:off x="2574908" y="3428987"/>
                  <a:ext cx="30163" cy="53975"/>
                </a:xfrm>
                <a:custGeom>
                  <a:avLst/>
                  <a:gdLst>
                    <a:gd name="T0" fmla="*/ 2147483647 w 19"/>
                    <a:gd name="T1" fmla="*/ 2147483647 h 34"/>
                    <a:gd name="T2" fmla="*/ 2147483647 w 19"/>
                    <a:gd name="T3" fmla="*/ 2147483647 h 34"/>
                    <a:gd name="T4" fmla="*/ 2147483647 w 19"/>
                    <a:gd name="T5" fmla="*/ 2147483647 h 34"/>
                    <a:gd name="T6" fmla="*/ 2147483647 w 19"/>
                    <a:gd name="T7" fmla="*/ 2147483647 h 34"/>
                    <a:gd name="T8" fmla="*/ 0 w 19"/>
                    <a:gd name="T9" fmla="*/ 2147483647 h 34"/>
                    <a:gd name="T10" fmla="*/ 2147483647 w 19"/>
                    <a:gd name="T11" fmla="*/ 2147483647 h 34"/>
                    <a:gd name="T12" fmla="*/ 2147483647 w 19"/>
                    <a:gd name="T13" fmla="*/ 2147483647 h 34"/>
                    <a:gd name="T14" fmla="*/ 2147483647 w 19"/>
                    <a:gd name="T15" fmla="*/ 2147483647 h 34"/>
                    <a:gd name="T16" fmla="*/ 2147483647 w 19"/>
                    <a:gd name="T17" fmla="*/ 0 h 34"/>
                    <a:gd name="T18" fmla="*/ 2147483647 w 19"/>
                    <a:gd name="T19" fmla="*/ 2147483647 h 34"/>
                    <a:gd name="T20" fmla="*/ 2147483647 w 19"/>
                    <a:gd name="T21" fmla="*/ 2147483647 h 34"/>
                    <a:gd name="T22" fmla="*/ 2147483647 w 19"/>
                    <a:gd name="T23" fmla="*/ 2147483647 h 34"/>
                    <a:gd name="T24" fmla="*/ 2147483647 w 19"/>
                    <a:gd name="T25" fmla="*/ 2147483647 h 34"/>
                    <a:gd name="T26" fmla="*/ 2147483647 w 19"/>
                    <a:gd name="T27" fmla="*/ 2147483647 h 34"/>
                    <a:gd name="T28" fmla="*/ 2147483647 w 19"/>
                    <a:gd name="T29" fmla="*/ 2147483647 h 34"/>
                    <a:gd name="T30" fmla="*/ 2147483647 w 19"/>
                    <a:gd name="T31" fmla="*/ 2147483647 h 34"/>
                    <a:gd name="T32" fmla="*/ 2147483647 w 19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34"/>
                    <a:gd name="T53" fmla="*/ 19 w 1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34">
                      <a:moveTo>
                        <a:pt x="9" y="33"/>
                      </a:moveTo>
                      <a:lnTo>
                        <a:pt x="6" y="32"/>
                      </a:lnTo>
                      <a:lnTo>
                        <a:pt x="3" y="29"/>
                      </a:lnTo>
                      <a:lnTo>
                        <a:pt x="1" y="23"/>
                      </a:lnTo>
                      <a:lnTo>
                        <a:pt x="0" y="17"/>
                      </a:lnTo>
                      <a:lnTo>
                        <a:pt x="1" y="10"/>
                      </a:lnTo>
                      <a:lnTo>
                        <a:pt x="3" y="5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5" y="5"/>
                      </a:lnTo>
                      <a:lnTo>
                        <a:pt x="17" y="10"/>
                      </a:lnTo>
                      <a:lnTo>
                        <a:pt x="18" y="17"/>
                      </a:lnTo>
                      <a:lnTo>
                        <a:pt x="17" y="23"/>
                      </a:lnTo>
                      <a:lnTo>
                        <a:pt x="15" y="29"/>
                      </a:lnTo>
                      <a:lnTo>
                        <a:pt x="13" y="32"/>
                      </a:lnTo>
                      <a:lnTo>
                        <a:pt x="9" y="3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45" name="Freeform 132"/>
                <p:cNvSpPr>
                  <a:spLocks/>
                </p:cNvSpPr>
                <p:nvPr/>
              </p:nvSpPr>
              <p:spPr bwMode="auto">
                <a:xfrm>
                  <a:off x="2435208" y="2957499"/>
                  <a:ext cx="166688" cy="1025525"/>
                </a:xfrm>
                <a:custGeom>
                  <a:avLst/>
                  <a:gdLst>
                    <a:gd name="T0" fmla="*/ 2147483647 w 105"/>
                    <a:gd name="T1" fmla="*/ 2147483647 h 646"/>
                    <a:gd name="T2" fmla="*/ 2147483647 w 105"/>
                    <a:gd name="T3" fmla="*/ 2147483647 h 646"/>
                    <a:gd name="T4" fmla="*/ 2147483647 w 105"/>
                    <a:gd name="T5" fmla="*/ 2147483647 h 646"/>
                    <a:gd name="T6" fmla="*/ 2147483647 w 105"/>
                    <a:gd name="T7" fmla="*/ 2147483647 h 646"/>
                    <a:gd name="T8" fmla="*/ 2147483647 w 105"/>
                    <a:gd name="T9" fmla="*/ 2147483647 h 646"/>
                    <a:gd name="T10" fmla="*/ 2147483647 w 105"/>
                    <a:gd name="T11" fmla="*/ 2147483647 h 646"/>
                    <a:gd name="T12" fmla="*/ 2147483647 w 105"/>
                    <a:gd name="T13" fmla="*/ 2147483647 h 646"/>
                    <a:gd name="T14" fmla="*/ 2147483647 w 105"/>
                    <a:gd name="T15" fmla="*/ 2147483647 h 646"/>
                    <a:gd name="T16" fmla="*/ 2147483647 w 105"/>
                    <a:gd name="T17" fmla="*/ 2147483647 h 646"/>
                    <a:gd name="T18" fmla="*/ 2147483647 w 105"/>
                    <a:gd name="T19" fmla="*/ 2147483647 h 646"/>
                    <a:gd name="T20" fmla="*/ 2147483647 w 105"/>
                    <a:gd name="T21" fmla="*/ 2147483647 h 646"/>
                    <a:gd name="T22" fmla="*/ 2147483647 w 105"/>
                    <a:gd name="T23" fmla="*/ 2147483647 h 646"/>
                    <a:gd name="T24" fmla="*/ 2147483647 w 105"/>
                    <a:gd name="T25" fmla="*/ 2147483647 h 646"/>
                    <a:gd name="T26" fmla="*/ 2147483647 w 105"/>
                    <a:gd name="T27" fmla="*/ 2147483647 h 646"/>
                    <a:gd name="T28" fmla="*/ 2147483647 w 105"/>
                    <a:gd name="T29" fmla="*/ 2147483647 h 646"/>
                    <a:gd name="T30" fmla="*/ 2147483647 w 105"/>
                    <a:gd name="T31" fmla="*/ 2147483647 h 646"/>
                    <a:gd name="T32" fmla="*/ 2147483647 w 105"/>
                    <a:gd name="T33" fmla="*/ 2147483647 h 646"/>
                    <a:gd name="T34" fmla="*/ 2147483647 w 105"/>
                    <a:gd name="T35" fmla="*/ 2147483647 h 646"/>
                    <a:gd name="T36" fmla="*/ 2147483647 w 105"/>
                    <a:gd name="T37" fmla="*/ 2147483647 h 646"/>
                    <a:gd name="T38" fmla="*/ 2147483647 w 105"/>
                    <a:gd name="T39" fmla="*/ 2147483647 h 646"/>
                    <a:gd name="T40" fmla="*/ 2147483647 w 105"/>
                    <a:gd name="T41" fmla="*/ 2147483647 h 646"/>
                    <a:gd name="T42" fmla="*/ 2147483647 w 105"/>
                    <a:gd name="T43" fmla="*/ 2147483647 h 646"/>
                    <a:gd name="T44" fmla="*/ 2147483647 w 105"/>
                    <a:gd name="T45" fmla="*/ 2147483647 h 646"/>
                    <a:gd name="T46" fmla="*/ 2147483647 w 105"/>
                    <a:gd name="T47" fmla="*/ 0 h 646"/>
                    <a:gd name="T48" fmla="*/ 2147483647 w 105"/>
                    <a:gd name="T49" fmla="*/ 2147483647 h 646"/>
                    <a:gd name="T50" fmla="*/ 2147483647 w 105"/>
                    <a:gd name="T51" fmla="*/ 2147483647 h 646"/>
                    <a:gd name="T52" fmla="*/ 2147483647 w 105"/>
                    <a:gd name="T53" fmla="*/ 2147483647 h 646"/>
                    <a:gd name="T54" fmla="*/ 2147483647 w 105"/>
                    <a:gd name="T55" fmla="*/ 2147483647 h 646"/>
                    <a:gd name="T56" fmla="*/ 2147483647 w 105"/>
                    <a:gd name="T57" fmla="*/ 2147483647 h 646"/>
                    <a:gd name="T58" fmla="*/ 2147483647 w 105"/>
                    <a:gd name="T59" fmla="*/ 2147483647 h 646"/>
                    <a:gd name="T60" fmla="*/ 2147483647 w 105"/>
                    <a:gd name="T61" fmla="*/ 2147483647 h 646"/>
                    <a:gd name="T62" fmla="*/ 2147483647 w 105"/>
                    <a:gd name="T63" fmla="*/ 2147483647 h 646"/>
                    <a:gd name="T64" fmla="*/ 2147483647 w 105"/>
                    <a:gd name="T65" fmla="*/ 2147483647 h 646"/>
                    <a:gd name="T66" fmla="*/ 2147483647 w 105"/>
                    <a:gd name="T67" fmla="*/ 2147483647 h 646"/>
                    <a:gd name="T68" fmla="*/ 2147483647 w 105"/>
                    <a:gd name="T69" fmla="*/ 2147483647 h 646"/>
                    <a:gd name="T70" fmla="*/ 2147483647 w 105"/>
                    <a:gd name="T71" fmla="*/ 2147483647 h 646"/>
                    <a:gd name="T72" fmla="*/ 2147483647 w 105"/>
                    <a:gd name="T73" fmla="*/ 2147483647 h 646"/>
                    <a:gd name="T74" fmla="*/ 2147483647 w 105"/>
                    <a:gd name="T75" fmla="*/ 2147483647 h 646"/>
                    <a:gd name="T76" fmla="*/ 2147483647 w 105"/>
                    <a:gd name="T77" fmla="*/ 2147483647 h 646"/>
                    <a:gd name="T78" fmla="*/ 2147483647 w 105"/>
                    <a:gd name="T79" fmla="*/ 2147483647 h 646"/>
                    <a:gd name="T80" fmla="*/ 2147483647 w 105"/>
                    <a:gd name="T81" fmla="*/ 2147483647 h 646"/>
                    <a:gd name="T82" fmla="*/ 2147483647 w 105"/>
                    <a:gd name="T83" fmla="*/ 2147483647 h 646"/>
                    <a:gd name="T84" fmla="*/ 2147483647 w 105"/>
                    <a:gd name="T85" fmla="*/ 2147483647 h 646"/>
                    <a:gd name="T86" fmla="*/ 2147483647 w 105"/>
                    <a:gd name="T87" fmla="*/ 2147483647 h 646"/>
                    <a:gd name="T88" fmla="*/ 2147483647 w 105"/>
                    <a:gd name="T89" fmla="*/ 2147483647 h 646"/>
                    <a:gd name="T90" fmla="*/ 2147483647 w 105"/>
                    <a:gd name="T91" fmla="*/ 2147483647 h 646"/>
                    <a:gd name="T92" fmla="*/ 2147483647 w 105"/>
                    <a:gd name="T93" fmla="*/ 2147483647 h 646"/>
                    <a:gd name="T94" fmla="*/ 2147483647 w 105"/>
                    <a:gd name="T95" fmla="*/ 2147483647 h 64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05"/>
                    <a:gd name="T145" fmla="*/ 0 h 646"/>
                    <a:gd name="T146" fmla="*/ 105 w 105"/>
                    <a:gd name="T147" fmla="*/ 646 h 64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05" h="646">
                      <a:moveTo>
                        <a:pt x="9" y="645"/>
                      </a:moveTo>
                      <a:lnTo>
                        <a:pt x="21" y="624"/>
                      </a:lnTo>
                      <a:lnTo>
                        <a:pt x="42" y="581"/>
                      </a:lnTo>
                      <a:lnTo>
                        <a:pt x="45" y="571"/>
                      </a:lnTo>
                      <a:lnTo>
                        <a:pt x="50" y="560"/>
                      </a:lnTo>
                      <a:lnTo>
                        <a:pt x="55" y="550"/>
                      </a:lnTo>
                      <a:lnTo>
                        <a:pt x="59" y="539"/>
                      </a:lnTo>
                      <a:lnTo>
                        <a:pt x="63" y="528"/>
                      </a:lnTo>
                      <a:lnTo>
                        <a:pt x="67" y="518"/>
                      </a:lnTo>
                      <a:lnTo>
                        <a:pt x="71" y="507"/>
                      </a:lnTo>
                      <a:lnTo>
                        <a:pt x="75" y="497"/>
                      </a:lnTo>
                      <a:lnTo>
                        <a:pt x="78" y="486"/>
                      </a:lnTo>
                      <a:lnTo>
                        <a:pt x="80" y="477"/>
                      </a:lnTo>
                      <a:lnTo>
                        <a:pt x="83" y="467"/>
                      </a:lnTo>
                      <a:lnTo>
                        <a:pt x="89" y="447"/>
                      </a:lnTo>
                      <a:lnTo>
                        <a:pt x="91" y="435"/>
                      </a:lnTo>
                      <a:lnTo>
                        <a:pt x="93" y="425"/>
                      </a:lnTo>
                      <a:lnTo>
                        <a:pt x="95" y="415"/>
                      </a:lnTo>
                      <a:lnTo>
                        <a:pt x="96" y="404"/>
                      </a:lnTo>
                      <a:lnTo>
                        <a:pt x="97" y="394"/>
                      </a:lnTo>
                      <a:lnTo>
                        <a:pt x="99" y="384"/>
                      </a:lnTo>
                      <a:lnTo>
                        <a:pt x="101" y="365"/>
                      </a:lnTo>
                      <a:lnTo>
                        <a:pt x="104" y="323"/>
                      </a:lnTo>
                      <a:lnTo>
                        <a:pt x="104" y="313"/>
                      </a:lnTo>
                      <a:lnTo>
                        <a:pt x="103" y="303"/>
                      </a:lnTo>
                      <a:lnTo>
                        <a:pt x="103" y="293"/>
                      </a:lnTo>
                      <a:lnTo>
                        <a:pt x="103" y="282"/>
                      </a:lnTo>
                      <a:lnTo>
                        <a:pt x="101" y="272"/>
                      </a:lnTo>
                      <a:lnTo>
                        <a:pt x="101" y="262"/>
                      </a:lnTo>
                      <a:lnTo>
                        <a:pt x="100" y="253"/>
                      </a:lnTo>
                      <a:lnTo>
                        <a:pt x="98" y="242"/>
                      </a:lnTo>
                      <a:lnTo>
                        <a:pt x="97" y="232"/>
                      </a:lnTo>
                      <a:lnTo>
                        <a:pt x="95" y="223"/>
                      </a:lnTo>
                      <a:lnTo>
                        <a:pt x="94" y="212"/>
                      </a:lnTo>
                      <a:lnTo>
                        <a:pt x="89" y="193"/>
                      </a:lnTo>
                      <a:lnTo>
                        <a:pt x="87" y="182"/>
                      </a:lnTo>
                      <a:lnTo>
                        <a:pt x="84" y="173"/>
                      </a:lnTo>
                      <a:lnTo>
                        <a:pt x="78" y="155"/>
                      </a:lnTo>
                      <a:lnTo>
                        <a:pt x="76" y="144"/>
                      </a:lnTo>
                      <a:lnTo>
                        <a:pt x="68" y="125"/>
                      </a:lnTo>
                      <a:lnTo>
                        <a:pt x="64" y="115"/>
                      </a:lnTo>
                      <a:lnTo>
                        <a:pt x="61" y="105"/>
                      </a:lnTo>
                      <a:lnTo>
                        <a:pt x="57" y="96"/>
                      </a:lnTo>
                      <a:lnTo>
                        <a:pt x="53" y="86"/>
                      </a:lnTo>
                      <a:lnTo>
                        <a:pt x="48" y="76"/>
                      </a:lnTo>
                      <a:lnTo>
                        <a:pt x="44" y="67"/>
                      </a:lnTo>
                      <a:lnTo>
                        <a:pt x="24" y="29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17" y="34"/>
                      </a:lnTo>
                      <a:lnTo>
                        <a:pt x="37" y="70"/>
                      </a:lnTo>
                      <a:lnTo>
                        <a:pt x="42" y="80"/>
                      </a:lnTo>
                      <a:lnTo>
                        <a:pt x="45" y="90"/>
                      </a:lnTo>
                      <a:lnTo>
                        <a:pt x="50" y="99"/>
                      </a:lnTo>
                      <a:lnTo>
                        <a:pt x="54" y="109"/>
                      </a:lnTo>
                      <a:lnTo>
                        <a:pt x="58" y="119"/>
                      </a:lnTo>
                      <a:lnTo>
                        <a:pt x="61" y="128"/>
                      </a:lnTo>
                      <a:lnTo>
                        <a:pt x="68" y="147"/>
                      </a:lnTo>
                      <a:lnTo>
                        <a:pt x="71" y="157"/>
                      </a:lnTo>
                      <a:lnTo>
                        <a:pt x="77" y="175"/>
                      </a:lnTo>
                      <a:lnTo>
                        <a:pt x="78" y="185"/>
                      </a:lnTo>
                      <a:lnTo>
                        <a:pt x="81" y="195"/>
                      </a:lnTo>
                      <a:lnTo>
                        <a:pt x="86" y="214"/>
                      </a:lnTo>
                      <a:lnTo>
                        <a:pt x="87" y="224"/>
                      </a:lnTo>
                      <a:lnTo>
                        <a:pt x="89" y="233"/>
                      </a:lnTo>
                      <a:lnTo>
                        <a:pt x="90" y="244"/>
                      </a:lnTo>
                      <a:lnTo>
                        <a:pt x="92" y="254"/>
                      </a:lnTo>
                      <a:lnTo>
                        <a:pt x="93" y="263"/>
                      </a:lnTo>
                      <a:lnTo>
                        <a:pt x="94" y="273"/>
                      </a:lnTo>
                      <a:lnTo>
                        <a:pt x="95" y="283"/>
                      </a:lnTo>
                      <a:lnTo>
                        <a:pt x="95" y="293"/>
                      </a:lnTo>
                      <a:lnTo>
                        <a:pt x="95" y="303"/>
                      </a:lnTo>
                      <a:lnTo>
                        <a:pt x="95" y="313"/>
                      </a:lnTo>
                      <a:lnTo>
                        <a:pt x="95" y="323"/>
                      </a:lnTo>
                      <a:lnTo>
                        <a:pt x="94" y="363"/>
                      </a:lnTo>
                      <a:lnTo>
                        <a:pt x="92" y="383"/>
                      </a:lnTo>
                      <a:lnTo>
                        <a:pt x="90" y="393"/>
                      </a:lnTo>
                      <a:lnTo>
                        <a:pt x="89" y="403"/>
                      </a:lnTo>
                      <a:lnTo>
                        <a:pt x="87" y="413"/>
                      </a:lnTo>
                      <a:lnTo>
                        <a:pt x="84" y="424"/>
                      </a:lnTo>
                      <a:lnTo>
                        <a:pt x="83" y="434"/>
                      </a:lnTo>
                      <a:lnTo>
                        <a:pt x="80" y="444"/>
                      </a:lnTo>
                      <a:lnTo>
                        <a:pt x="75" y="465"/>
                      </a:lnTo>
                      <a:lnTo>
                        <a:pt x="73" y="475"/>
                      </a:lnTo>
                      <a:lnTo>
                        <a:pt x="69" y="484"/>
                      </a:lnTo>
                      <a:lnTo>
                        <a:pt x="66" y="495"/>
                      </a:lnTo>
                      <a:lnTo>
                        <a:pt x="62" y="505"/>
                      </a:lnTo>
                      <a:lnTo>
                        <a:pt x="59" y="515"/>
                      </a:lnTo>
                      <a:lnTo>
                        <a:pt x="56" y="526"/>
                      </a:lnTo>
                      <a:lnTo>
                        <a:pt x="52" y="536"/>
                      </a:lnTo>
                      <a:lnTo>
                        <a:pt x="48" y="546"/>
                      </a:lnTo>
                      <a:lnTo>
                        <a:pt x="43" y="557"/>
                      </a:lnTo>
                      <a:lnTo>
                        <a:pt x="39" y="567"/>
                      </a:lnTo>
                      <a:lnTo>
                        <a:pt x="34" y="578"/>
                      </a:lnTo>
                      <a:lnTo>
                        <a:pt x="14" y="620"/>
                      </a:lnTo>
                      <a:lnTo>
                        <a:pt x="3" y="642"/>
                      </a:lnTo>
                      <a:lnTo>
                        <a:pt x="9" y="64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46" name="Freeform 133"/>
                <p:cNvSpPr>
                  <a:spLocks/>
                </p:cNvSpPr>
                <p:nvPr/>
              </p:nvSpPr>
              <p:spPr bwMode="auto">
                <a:xfrm>
                  <a:off x="2382821" y="2960674"/>
                  <a:ext cx="93663" cy="1023938"/>
                </a:xfrm>
                <a:custGeom>
                  <a:avLst/>
                  <a:gdLst>
                    <a:gd name="T0" fmla="*/ 2147483647 w 59"/>
                    <a:gd name="T1" fmla="*/ 2147483647 h 645"/>
                    <a:gd name="T2" fmla="*/ 2147483647 w 59"/>
                    <a:gd name="T3" fmla="*/ 2147483647 h 645"/>
                    <a:gd name="T4" fmla="*/ 2147483647 w 59"/>
                    <a:gd name="T5" fmla="*/ 2147483647 h 645"/>
                    <a:gd name="T6" fmla="*/ 2147483647 w 59"/>
                    <a:gd name="T7" fmla="*/ 2147483647 h 645"/>
                    <a:gd name="T8" fmla="*/ 2147483647 w 59"/>
                    <a:gd name="T9" fmla="*/ 2147483647 h 645"/>
                    <a:gd name="T10" fmla="*/ 2147483647 w 59"/>
                    <a:gd name="T11" fmla="*/ 2147483647 h 645"/>
                    <a:gd name="T12" fmla="*/ 2147483647 w 59"/>
                    <a:gd name="T13" fmla="*/ 2147483647 h 645"/>
                    <a:gd name="T14" fmla="*/ 2147483647 w 59"/>
                    <a:gd name="T15" fmla="*/ 2147483647 h 645"/>
                    <a:gd name="T16" fmla="*/ 2147483647 w 59"/>
                    <a:gd name="T17" fmla="*/ 2147483647 h 645"/>
                    <a:gd name="T18" fmla="*/ 2147483647 w 59"/>
                    <a:gd name="T19" fmla="*/ 2147483647 h 645"/>
                    <a:gd name="T20" fmla="*/ 2147483647 w 59"/>
                    <a:gd name="T21" fmla="*/ 2147483647 h 645"/>
                    <a:gd name="T22" fmla="*/ 2147483647 w 59"/>
                    <a:gd name="T23" fmla="*/ 2147483647 h 645"/>
                    <a:gd name="T24" fmla="*/ 2147483647 w 59"/>
                    <a:gd name="T25" fmla="*/ 2147483647 h 645"/>
                    <a:gd name="T26" fmla="*/ 2147483647 w 59"/>
                    <a:gd name="T27" fmla="*/ 2147483647 h 645"/>
                    <a:gd name="T28" fmla="*/ 2147483647 w 59"/>
                    <a:gd name="T29" fmla="*/ 2147483647 h 645"/>
                    <a:gd name="T30" fmla="*/ 2147483647 w 59"/>
                    <a:gd name="T31" fmla="*/ 2147483647 h 645"/>
                    <a:gd name="T32" fmla="*/ 2147483647 w 59"/>
                    <a:gd name="T33" fmla="*/ 2147483647 h 645"/>
                    <a:gd name="T34" fmla="*/ 2147483647 w 59"/>
                    <a:gd name="T35" fmla="*/ 2147483647 h 645"/>
                    <a:gd name="T36" fmla="*/ 2147483647 w 59"/>
                    <a:gd name="T37" fmla="*/ 2147483647 h 645"/>
                    <a:gd name="T38" fmla="*/ 2147483647 w 59"/>
                    <a:gd name="T39" fmla="*/ 2147483647 h 645"/>
                    <a:gd name="T40" fmla="*/ 2147483647 w 59"/>
                    <a:gd name="T41" fmla="*/ 2147483647 h 645"/>
                    <a:gd name="T42" fmla="*/ 2147483647 w 59"/>
                    <a:gd name="T43" fmla="*/ 2147483647 h 645"/>
                    <a:gd name="T44" fmla="*/ 2147483647 w 59"/>
                    <a:gd name="T45" fmla="*/ 2147483647 h 645"/>
                    <a:gd name="T46" fmla="*/ 0 w 59"/>
                    <a:gd name="T47" fmla="*/ 2147483647 h 645"/>
                    <a:gd name="T48" fmla="*/ 2147483647 w 59"/>
                    <a:gd name="T49" fmla="*/ 2147483647 h 645"/>
                    <a:gd name="T50" fmla="*/ 2147483647 w 59"/>
                    <a:gd name="T51" fmla="*/ 2147483647 h 645"/>
                    <a:gd name="T52" fmla="*/ 2147483647 w 59"/>
                    <a:gd name="T53" fmla="*/ 2147483647 h 645"/>
                    <a:gd name="T54" fmla="*/ 2147483647 w 59"/>
                    <a:gd name="T55" fmla="*/ 2147483647 h 645"/>
                    <a:gd name="T56" fmla="*/ 2147483647 w 59"/>
                    <a:gd name="T57" fmla="*/ 2147483647 h 645"/>
                    <a:gd name="T58" fmla="*/ 2147483647 w 59"/>
                    <a:gd name="T59" fmla="*/ 2147483647 h 645"/>
                    <a:gd name="T60" fmla="*/ 2147483647 w 59"/>
                    <a:gd name="T61" fmla="*/ 2147483647 h 645"/>
                    <a:gd name="T62" fmla="*/ 2147483647 w 59"/>
                    <a:gd name="T63" fmla="*/ 2147483647 h 6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9"/>
                    <a:gd name="T97" fmla="*/ 0 h 645"/>
                    <a:gd name="T98" fmla="*/ 59 w 59"/>
                    <a:gd name="T99" fmla="*/ 645 h 6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9" h="645">
                      <a:moveTo>
                        <a:pt x="31" y="644"/>
                      </a:moveTo>
                      <a:lnTo>
                        <a:pt x="34" y="643"/>
                      </a:lnTo>
                      <a:lnTo>
                        <a:pt x="37" y="638"/>
                      </a:lnTo>
                      <a:lnTo>
                        <a:pt x="40" y="630"/>
                      </a:lnTo>
                      <a:lnTo>
                        <a:pt x="42" y="619"/>
                      </a:lnTo>
                      <a:lnTo>
                        <a:pt x="44" y="605"/>
                      </a:lnTo>
                      <a:lnTo>
                        <a:pt x="46" y="590"/>
                      </a:lnTo>
                      <a:lnTo>
                        <a:pt x="49" y="571"/>
                      </a:lnTo>
                      <a:lnTo>
                        <a:pt x="51" y="550"/>
                      </a:lnTo>
                      <a:lnTo>
                        <a:pt x="53" y="527"/>
                      </a:lnTo>
                      <a:lnTo>
                        <a:pt x="54" y="502"/>
                      </a:lnTo>
                      <a:lnTo>
                        <a:pt x="55" y="476"/>
                      </a:lnTo>
                      <a:lnTo>
                        <a:pt x="56" y="448"/>
                      </a:lnTo>
                      <a:lnTo>
                        <a:pt x="57" y="417"/>
                      </a:lnTo>
                      <a:lnTo>
                        <a:pt x="58" y="386"/>
                      </a:lnTo>
                      <a:lnTo>
                        <a:pt x="58" y="355"/>
                      </a:lnTo>
                      <a:lnTo>
                        <a:pt x="58" y="322"/>
                      </a:lnTo>
                      <a:lnTo>
                        <a:pt x="58" y="289"/>
                      </a:lnTo>
                      <a:lnTo>
                        <a:pt x="57" y="257"/>
                      </a:lnTo>
                      <a:lnTo>
                        <a:pt x="56" y="226"/>
                      </a:lnTo>
                      <a:lnTo>
                        <a:pt x="55" y="196"/>
                      </a:lnTo>
                      <a:lnTo>
                        <a:pt x="54" y="168"/>
                      </a:lnTo>
                      <a:lnTo>
                        <a:pt x="53" y="142"/>
                      </a:lnTo>
                      <a:lnTo>
                        <a:pt x="51" y="117"/>
                      </a:lnTo>
                      <a:lnTo>
                        <a:pt x="49" y="94"/>
                      </a:lnTo>
                      <a:lnTo>
                        <a:pt x="46" y="73"/>
                      </a:lnTo>
                      <a:lnTo>
                        <a:pt x="44" y="54"/>
                      </a:lnTo>
                      <a:lnTo>
                        <a:pt x="42" y="39"/>
                      </a:lnTo>
                      <a:lnTo>
                        <a:pt x="40" y="25"/>
                      </a:lnTo>
                      <a:lnTo>
                        <a:pt x="37" y="14"/>
                      </a:lnTo>
                      <a:lnTo>
                        <a:pt x="34" y="6"/>
                      </a:lnTo>
                      <a:lnTo>
                        <a:pt x="31" y="2"/>
                      </a:lnTo>
                      <a:lnTo>
                        <a:pt x="28" y="0"/>
                      </a:lnTo>
                      <a:lnTo>
                        <a:pt x="25" y="2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7" y="26"/>
                      </a:lnTo>
                      <a:lnTo>
                        <a:pt x="15" y="39"/>
                      </a:lnTo>
                      <a:lnTo>
                        <a:pt x="13" y="55"/>
                      </a:lnTo>
                      <a:lnTo>
                        <a:pt x="10" y="73"/>
                      </a:lnTo>
                      <a:lnTo>
                        <a:pt x="8" y="94"/>
                      </a:lnTo>
                      <a:lnTo>
                        <a:pt x="6" y="117"/>
                      </a:lnTo>
                      <a:lnTo>
                        <a:pt x="5" y="142"/>
                      </a:lnTo>
                      <a:lnTo>
                        <a:pt x="4" y="168"/>
                      </a:lnTo>
                      <a:lnTo>
                        <a:pt x="2" y="197"/>
                      </a:lnTo>
                      <a:lnTo>
                        <a:pt x="2" y="227"/>
                      </a:lnTo>
                      <a:lnTo>
                        <a:pt x="1" y="258"/>
                      </a:lnTo>
                      <a:lnTo>
                        <a:pt x="0" y="289"/>
                      </a:lnTo>
                      <a:lnTo>
                        <a:pt x="0" y="322"/>
                      </a:lnTo>
                      <a:lnTo>
                        <a:pt x="1" y="355"/>
                      </a:lnTo>
                      <a:lnTo>
                        <a:pt x="2" y="387"/>
                      </a:lnTo>
                      <a:lnTo>
                        <a:pt x="2" y="418"/>
                      </a:lnTo>
                      <a:lnTo>
                        <a:pt x="4" y="448"/>
                      </a:lnTo>
                      <a:lnTo>
                        <a:pt x="5" y="476"/>
                      </a:lnTo>
                      <a:lnTo>
                        <a:pt x="6" y="502"/>
                      </a:lnTo>
                      <a:lnTo>
                        <a:pt x="8" y="527"/>
                      </a:lnTo>
                      <a:lnTo>
                        <a:pt x="10" y="550"/>
                      </a:lnTo>
                      <a:lnTo>
                        <a:pt x="13" y="571"/>
                      </a:lnTo>
                      <a:lnTo>
                        <a:pt x="15" y="590"/>
                      </a:lnTo>
                      <a:lnTo>
                        <a:pt x="17" y="605"/>
                      </a:lnTo>
                      <a:lnTo>
                        <a:pt x="19" y="619"/>
                      </a:lnTo>
                      <a:lnTo>
                        <a:pt x="22" y="630"/>
                      </a:lnTo>
                      <a:lnTo>
                        <a:pt x="24" y="638"/>
                      </a:lnTo>
                      <a:lnTo>
                        <a:pt x="28" y="643"/>
                      </a:lnTo>
                      <a:lnTo>
                        <a:pt x="31" y="644"/>
                      </a:lnTo>
                    </a:path>
                  </a:pathLst>
                </a:custGeom>
                <a:solidFill>
                  <a:srgbClr val="F0F0F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47" name="Freeform 134"/>
                <p:cNvSpPr>
                  <a:spLocks/>
                </p:cNvSpPr>
                <p:nvPr/>
              </p:nvSpPr>
              <p:spPr bwMode="auto">
                <a:xfrm>
                  <a:off x="2376471" y="2954324"/>
                  <a:ext cx="106363" cy="1038225"/>
                </a:xfrm>
                <a:custGeom>
                  <a:avLst/>
                  <a:gdLst>
                    <a:gd name="T0" fmla="*/ 2147483647 w 67"/>
                    <a:gd name="T1" fmla="*/ 2147483647 h 654"/>
                    <a:gd name="T2" fmla="*/ 2147483647 w 67"/>
                    <a:gd name="T3" fmla="*/ 2147483647 h 654"/>
                    <a:gd name="T4" fmla="*/ 2147483647 w 67"/>
                    <a:gd name="T5" fmla="*/ 2147483647 h 654"/>
                    <a:gd name="T6" fmla="*/ 2147483647 w 67"/>
                    <a:gd name="T7" fmla="*/ 2147483647 h 654"/>
                    <a:gd name="T8" fmla="*/ 2147483647 w 67"/>
                    <a:gd name="T9" fmla="*/ 2147483647 h 654"/>
                    <a:gd name="T10" fmla="*/ 2147483647 w 67"/>
                    <a:gd name="T11" fmla="*/ 2147483647 h 654"/>
                    <a:gd name="T12" fmla="*/ 2147483647 w 67"/>
                    <a:gd name="T13" fmla="*/ 2147483647 h 654"/>
                    <a:gd name="T14" fmla="*/ 2147483647 w 67"/>
                    <a:gd name="T15" fmla="*/ 2147483647 h 654"/>
                    <a:gd name="T16" fmla="*/ 2147483647 w 67"/>
                    <a:gd name="T17" fmla="*/ 2147483647 h 654"/>
                    <a:gd name="T18" fmla="*/ 2147483647 w 67"/>
                    <a:gd name="T19" fmla="*/ 2147483647 h 654"/>
                    <a:gd name="T20" fmla="*/ 2147483647 w 67"/>
                    <a:gd name="T21" fmla="*/ 2147483647 h 654"/>
                    <a:gd name="T22" fmla="*/ 2147483647 w 67"/>
                    <a:gd name="T23" fmla="*/ 2147483647 h 654"/>
                    <a:gd name="T24" fmla="*/ 2147483647 w 67"/>
                    <a:gd name="T25" fmla="*/ 2147483647 h 654"/>
                    <a:gd name="T26" fmla="*/ 2147483647 w 67"/>
                    <a:gd name="T27" fmla="*/ 0 h 654"/>
                    <a:gd name="T28" fmla="*/ 2147483647 w 67"/>
                    <a:gd name="T29" fmla="*/ 2147483647 h 654"/>
                    <a:gd name="T30" fmla="*/ 2147483647 w 67"/>
                    <a:gd name="T31" fmla="*/ 2147483647 h 654"/>
                    <a:gd name="T32" fmla="*/ 2147483647 w 67"/>
                    <a:gd name="T33" fmla="*/ 2147483647 h 654"/>
                    <a:gd name="T34" fmla="*/ 2147483647 w 67"/>
                    <a:gd name="T35" fmla="*/ 2147483647 h 654"/>
                    <a:gd name="T36" fmla="*/ 2147483647 w 67"/>
                    <a:gd name="T37" fmla="*/ 2147483647 h 654"/>
                    <a:gd name="T38" fmla="*/ 0 w 67"/>
                    <a:gd name="T39" fmla="*/ 2147483647 h 654"/>
                    <a:gd name="T40" fmla="*/ 2147483647 w 67"/>
                    <a:gd name="T41" fmla="*/ 2147483647 h 654"/>
                    <a:gd name="T42" fmla="*/ 2147483647 w 67"/>
                    <a:gd name="T43" fmla="*/ 2147483647 h 654"/>
                    <a:gd name="T44" fmla="*/ 2147483647 w 67"/>
                    <a:gd name="T45" fmla="*/ 2147483647 h 654"/>
                    <a:gd name="T46" fmla="*/ 2147483647 w 67"/>
                    <a:gd name="T47" fmla="*/ 2147483647 h 654"/>
                    <a:gd name="T48" fmla="*/ 2147483647 w 67"/>
                    <a:gd name="T49" fmla="*/ 2147483647 h 654"/>
                    <a:gd name="T50" fmla="*/ 2147483647 w 67"/>
                    <a:gd name="T51" fmla="*/ 2147483647 h 654"/>
                    <a:gd name="T52" fmla="*/ 2147483647 w 67"/>
                    <a:gd name="T53" fmla="*/ 2147483647 h 654"/>
                    <a:gd name="T54" fmla="*/ 2147483647 w 67"/>
                    <a:gd name="T55" fmla="*/ 2147483647 h 654"/>
                    <a:gd name="T56" fmla="*/ 2147483647 w 67"/>
                    <a:gd name="T57" fmla="*/ 2147483647 h 654"/>
                    <a:gd name="T58" fmla="*/ 2147483647 w 67"/>
                    <a:gd name="T59" fmla="*/ 2147483647 h 654"/>
                    <a:gd name="T60" fmla="*/ 2147483647 w 67"/>
                    <a:gd name="T61" fmla="*/ 2147483647 h 654"/>
                    <a:gd name="T62" fmla="*/ 2147483647 w 67"/>
                    <a:gd name="T63" fmla="*/ 2147483647 h 654"/>
                    <a:gd name="T64" fmla="*/ 2147483647 w 67"/>
                    <a:gd name="T65" fmla="*/ 2147483647 h 654"/>
                    <a:gd name="T66" fmla="*/ 2147483647 w 67"/>
                    <a:gd name="T67" fmla="*/ 2147483647 h 654"/>
                    <a:gd name="T68" fmla="*/ 2147483647 w 67"/>
                    <a:gd name="T69" fmla="*/ 2147483647 h 654"/>
                    <a:gd name="T70" fmla="*/ 2147483647 w 67"/>
                    <a:gd name="T71" fmla="*/ 2147483647 h 654"/>
                    <a:gd name="T72" fmla="*/ 2147483647 w 67"/>
                    <a:gd name="T73" fmla="*/ 2147483647 h 654"/>
                    <a:gd name="T74" fmla="*/ 2147483647 w 67"/>
                    <a:gd name="T75" fmla="*/ 2147483647 h 654"/>
                    <a:gd name="T76" fmla="*/ 2147483647 w 67"/>
                    <a:gd name="T77" fmla="*/ 2147483647 h 654"/>
                    <a:gd name="T78" fmla="*/ 2147483647 w 67"/>
                    <a:gd name="T79" fmla="*/ 2147483647 h 654"/>
                    <a:gd name="T80" fmla="*/ 2147483647 w 67"/>
                    <a:gd name="T81" fmla="*/ 2147483647 h 654"/>
                    <a:gd name="T82" fmla="*/ 2147483647 w 67"/>
                    <a:gd name="T83" fmla="*/ 2147483647 h 654"/>
                    <a:gd name="T84" fmla="*/ 2147483647 w 67"/>
                    <a:gd name="T85" fmla="*/ 2147483647 h 654"/>
                    <a:gd name="T86" fmla="*/ 2147483647 w 67"/>
                    <a:gd name="T87" fmla="*/ 2147483647 h 654"/>
                    <a:gd name="T88" fmla="*/ 2147483647 w 67"/>
                    <a:gd name="T89" fmla="*/ 2147483647 h 654"/>
                    <a:gd name="T90" fmla="*/ 2147483647 w 67"/>
                    <a:gd name="T91" fmla="*/ 2147483647 h 654"/>
                    <a:gd name="T92" fmla="*/ 2147483647 w 67"/>
                    <a:gd name="T93" fmla="*/ 2147483647 h 654"/>
                    <a:gd name="T94" fmla="*/ 2147483647 w 67"/>
                    <a:gd name="T95" fmla="*/ 2147483647 h 654"/>
                    <a:gd name="T96" fmla="*/ 2147483647 w 67"/>
                    <a:gd name="T97" fmla="*/ 2147483647 h 654"/>
                    <a:gd name="T98" fmla="*/ 2147483647 w 67"/>
                    <a:gd name="T99" fmla="*/ 2147483647 h 654"/>
                    <a:gd name="T100" fmla="*/ 2147483647 w 67"/>
                    <a:gd name="T101" fmla="*/ 2147483647 h 654"/>
                    <a:gd name="T102" fmla="*/ 2147483647 w 67"/>
                    <a:gd name="T103" fmla="*/ 2147483647 h 654"/>
                    <a:gd name="T104" fmla="*/ 2147483647 w 67"/>
                    <a:gd name="T105" fmla="*/ 2147483647 h 654"/>
                    <a:gd name="T106" fmla="*/ 2147483647 w 67"/>
                    <a:gd name="T107" fmla="*/ 2147483647 h 65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7"/>
                    <a:gd name="T163" fmla="*/ 0 h 654"/>
                    <a:gd name="T164" fmla="*/ 67 w 67"/>
                    <a:gd name="T165" fmla="*/ 654 h 65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7" h="654">
                      <a:moveTo>
                        <a:pt x="37" y="652"/>
                      </a:moveTo>
                      <a:lnTo>
                        <a:pt x="39" y="651"/>
                      </a:lnTo>
                      <a:lnTo>
                        <a:pt x="40" y="650"/>
                      </a:lnTo>
                      <a:lnTo>
                        <a:pt x="42" y="647"/>
                      </a:lnTo>
                      <a:lnTo>
                        <a:pt x="46" y="639"/>
                      </a:lnTo>
                      <a:lnTo>
                        <a:pt x="47" y="635"/>
                      </a:lnTo>
                      <a:lnTo>
                        <a:pt x="49" y="630"/>
                      </a:lnTo>
                      <a:lnTo>
                        <a:pt x="50" y="623"/>
                      </a:lnTo>
                      <a:lnTo>
                        <a:pt x="50" y="617"/>
                      </a:lnTo>
                      <a:lnTo>
                        <a:pt x="52" y="609"/>
                      </a:lnTo>
                      <a:lnTo>
                        <a:pt x="53" y="602"/>
                      </a:lnTo>
                      <a:lnTo>
                        <a:pt x="55" y="594"/>
                      </a:lnTo>
                      <a:lnTo>
                        <a:pt x="56" y="585"/>
                      </a:lnTo>
                      <a:lnTo>
                        <a:pt x="57" y="575"/>
                      </a:lnTo>
                      <a:lnTo>
                        <a:pt x="58" y="565"/>
                      </a:lnTo>
                      <a:lnTo>
                        <a:pt x="59" y="554"/>
                      </a:lnTo>
                      <a:lnTo>
                        <a:pt x="60" y="543"/>
                      </a:lnTo>
                      <a:lnTo>
                        <a:pt x="61" y="531"/>
                      </a:lnTo>
                      <a:lnTo>
                        <a:pt x="61" y="518"/>
                      </a:lnTo>
                      <a:lnTo>
                        <a:pt x="61" y="506"/>
                      </a:lnTo>
                      <a:lnTo>
                        <a:pt x="63" y="493"/>
                      </a:lnTo>
                      <a:lnTo>
                        <a:pt x="64" y="466"/>
                      </a:lnTo>
                      <a:lnTo>
                        <a:pt x="64" y="452"/>
                      </a:lnTo>
                      <a:lnTo>
                        <a:pt x="65" y="437"/>
                      </a:lnTo>
                      <a:lnTo>
                        <a:pt x="65" y="421"/>
                      </a:lnTo>
                      <a:lnTo>
                        <a:pt x="66" y="406"/>
                      </a:lnTo>
                      <a:lnTo>
                        <a:pt x="66" y="390"/>
                      </a:lnTo>
                      <a:lnTo>
                        <a:pt x="66" y="375"/>
                      </a:lnTo>
                      <a:lnTo>
                        <a:pt x="66" y="309"/>
                      </a:lnTo>
                      <a:lnTo>
                        <a:pt x="66" y="292"/>
                      </a:lnTo>
                      <a:lnTo>
                        <a:pt x="66" y="276"/>
                      </a:lnTo>
                      <a:lnTo>
                        <a:pt x="65" y="261"/>
                      </a:lnTo>
                      <a:lnTo>
                        <a:pt x="65" y="245"/>
                      </a:lnTo>
                      <a:lnTo>
                        <a:pt x="63" y="200"/>
                      </a:lnTo>
                      <a:lnTo>
                        <a:pt x="63" y="186"/>
                      </a:lnTo>
                      <a:lnTo>
                        <a:pt x="61" y="172"/>
                      </a:lnTo>
                      <a:lnTo>
                        <a:pt x="61" y="159"/>
                      </a:lnTo>
                      <a:lnTo>
                        <a:pt x="61" y="146"/>
                      </a:lnTo>
                      <a:lnTo>
                        <a:pt x="60" y="133"/>
                      </a:lnTo>
                      <a:lnTo>
                        <a:pt x="59" y="121"/>
                      </a:lnTo>
                      <a:lnTo>
                        <a:pt x="58" y="108"/>
                      </a:lnTo>
                      <a:lnTo>
                        <a:pt x="57" y="97"/>
                      </a:lnTo>
                      <a:lnTo>
                        <a:pt x="56" y="86"/>
                      </a:lnTo>
                      <a:lnTo>
                        <a:pt x="55" y="76"/>
                      </a:lnTo>
                      <a:lnTo>
                        <a:pt x="53" y="66"/>
                      </a:lnTo>
                      <a:lnTo>
                        <a:pt x="52" y="57"/>
                      </a:lnTo>
                      <a:lnTo>
                        <a:pt x="50" y="50"/>
                      </a:lnTo>
                      <a:lnTo>
                        <a:pt x="50" y="42"/>
                      </a:lnTo>
                      <a:lnTo>
                        <a:pt x="49" y="34"/>
                      </a:lnTo>
                      <a:lnTo>
                        <a:pt x="47" y="28"/>
                      </a:lnTo>
                      <a:lnTo>
                        <a:pt x="45" y="17"/>
                      </a:lnTo>
                      <a:lnTo>
                        <a:pt x="42" y="12"/>
                      </a:lnTo>
                      <a:lnTo>
                        <a:pt x="41" y="9"/>
                      </a:lnTo>
                      <a:lnTo>
                        <a:pt x="39" y="5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5" y="5"/>
                      </a:lnTo>
                      <a:lnTo>
                        <a:pt x="23" y="9"/>
                      </a:lnTo>
                      <a:lnTo>
                        <a:pt x="21" y="13"/>
                      </a:lnTo>
                      <a:lnTo>
                        <a:pt x="19" y="17"/>
                      </a:lnTo>
                      <a:lnTo>
                        <a:pt x="18" y="22"/>
                      </a:lnTo>
                      <a:lnTo>
                        <a:pt x="17" y="28"/>
                      </a:lnTo>
                      <a:lnTo>
                        <a:pt x="16" y="35"/>
                      </a:lnTo>
                      <a:lnTo>
                        <a:pt x="15" y="42"/>
                      </a:lnTo>
                      <a:lnTo>
                        <a:pt x="14" y="50"/>
                      </a:lnTo>
                      <a:lnTo>
                        <a:pt x="12" y="57"/>
                      </a:lnTo>
                      <a:lnTo>
                        <a:pt x="10" y="77"/>
                      </a:lnTo>
                      <a:lnTo>
                        <a:pt x="9" y="87"/>
                      </a:lnTo>
                      <a:lnTo>
                        <a:pt x="6" y="108"/>
                      </a:lnTo>
                      <a:lnTo>
                        <a:pt x="6" y="121"/>
                      </a:lnTo>
                      <a:lnTo>
                        <a:pt x="6" y="133"/>
                      </a:lnTo>
                      <a:lnTo>
                        <a:pt x="5" y="146"/>
                      </a:lnTo>
                      <a:lnTo>
                        <a:pt x="4" y="160"/>
                      </a:lnTo>
                      <a:lnTo>
                        <a:pt x="3" y="186"/>
                      </a:lnTo>
                      <a:lnTo>
                        <a:pt x="2" y="201"/>
                      </a:lnTo>
                      <a:lnTo>
                        <a:pt x="1" y="216"/>
                      </a:lnTo>
                      <a:lnTo>
                        <a:pt x="1" y="231"/>
                      </a:lnTo>
                      <a:lnTo>
                        <a:pt x="1" y="246"/>
                      </a:lnTo>
                      <a:lnTo>
                        <a:pt x="0" y="262"/>
                      </a:lnTo>
                      <a:lnTo>
                        <a:pt x="0" y="359"/>
                      </a:lnTo>
                      <a:lnTo>
                        <a:pt x="1" y="391"/>
                      </a:lnTo>
                      <a:lnTo>
                        <a:pt x="1" y="406"/>
                      </a:lnTo>
                      <a:lnTo>
                        <a:pt x="2" y="422"/>
                      </a:lnTo>
                      <a:lnTo>
                        <a:pt x="3" y="437"/>
                      </a:lnTo>
                      <a:lnTo>
                        <a:pt x="4" y="466"/>
                      </a:lnTo>
                      <a:lnTo>
                        <a:pt x="5" y="480"/>
                      </a:lnTo>
                      <a:lnTo>
                        <a:pt x="6" y="493"/>
                      </a:lnTo>
                      <a:lnTo>
                        <a:pt x="6" y="506"/>
                      </a:lnTo>
                      <a:lnTo>
                        <a:pt x="6" y="520"/>
                      </a:lnTo>
                      <a:lnTo>
                        <a:pt x="9" y="544"/>
                      </a:lnTo>
                      <a:lnTo>
                        <a:pt x="11" y="565"/>
                      </a:lnTo>
                      <a:lnTo>
                        <a:pt x="12" y="575"/>
                      </a:lnTo>
                      <a:lnTo>
                        <a:pt x="14" y="585"/>
                      </a:lnTo>
                      <a:lnTo>
                        <a:pt x="15" y="594"/>
                      </a:lnTo>
                      <a:lnTo>
                        <a:pt x="16" y="602"/>
                      </a:lnTo>
                      <a:lnTo>
                        <a:pt x="17" y="609"/>
                      </a:lnTo>
                      <a:lnTo>
                        <a:pt x="18" y="617"/>
                      </a:lnTo>
                      <a:lnTo>
                        <a:pt x="19" y="623"/>
                      </a:lnTo>
                      <a:lnTo>
                        <a:pt x="20" y="630"/>
                      </a:lnTo>
                      <a:lnTo>
                        <a:pt x="24" y="639"/>
                      </a:lnTo>
                      <a:lnTo>
                        <a:pt x="26" y="644"/>
                      </a:lnTo>
                      <a:lnTo>
                        <a:pt x="28" y="647"/>
                      </a:lnTo>
                      <a:lnTo>
                        <a:pt x="28" y="650"/>
                      </a:lnTo>
                      <a:lnTo>
                        <a:pt x="31" y="651"/>
                      </a:lnTo>
                      <a:lnTo>
                        <a:pt x="34" y="653"/>
                      </a:lnTo>
                      <a:lnTo>
                        <a:pt x="37" y="652"/>
                      </a:lnTo>
                      <a:lnTo>
                        <a:pt x="33" y="645"/>
                      </a:lnTo>
                      <a:lnTo>
                        <a:pt x="36" y="644"/>
                      </a:lnTo>
                      <a:lnTo>
                        <a:pt x="35" y="644"/>
                      </a:lnTo>
                      <a:lnTo>
                        <a:pt x="34" y="644"/>
                      </a:lnTo>
                      <a:lnTo>
                        <a:pt x="34" y="642"/>
                      </a:lnTo>
                      <a:lnTo>
                        <a:pt x="32" y="640"/>
                      </a:lnTo>
                      <a:lnTo>
                        <a:pt x="31" y="637"/>
                      </a:lnTo>
                      <a:lnTo>
                        <a:pt x="28" y="627"/>
                      </a:lnTo>
                      <a:lnTo>
                        <a:pt x="28" y="622"/>
                      </a:lnTo>
                      <a:lnTo>
                        <a:pt x="26" y="615"/>
                      </a:lnTo>
                      <a:lnTo>
                        <a:pt x="25" y="608"/>
                      </a:lnTo>
                      <a:lnTo>
                        <a:pt x="23" y="600"/>
                      </a:lnTo>
                      <a:lnTo>
                        <a:pt x="22" y="593"/>
                      </a:lnTo>
                      <a:lnTo>
                        <a:pt x="21" y="584"/>
                      </a:lnTo>
                      <a:lnTo>
                        <a:pt x="20" y="574"/>
                      </a:lnTo>
                      <a:lnTo>
                        <a:pt x="19" y="564"/>
                      </a:lnTo>
                      <a:lnTo>
                        <a:pt x="17" y="542"/>
                      </a:lnTo>
                      <a:lnTo>
                        <a:pt x="15" y="518"/>
                      </a:lnTo>
                      <a:lnTo>
                        <a:pt x="14" y="506"/>
                      </a:lnTo>
                      <a:lnTo>
                        <a:pt x="13" y="493"/>
                      </a:lnTo>
                      <a:lnTo>
                        <a:pt x="12" y="480"/>
                      </a:lnTo>
                      <a:lnTo>
                        <a:pt x="11" y="466"/>
                      </a:lnTo>
                      <a:lnTo>
                        <a:pt x="10" y="437"/>
                      </a:lnTo>
                      <a:lnTo>
                        <a:pt x="9" y="422"/>
                      </a:lnTo>
                      <a:lnTo>
                        <a:pt x="9" y="406"/>
                      </a:lnTo>
                      <a:lnTo>
                        <a:pt x="9" y="391"/>
                      </a:lnTo>
                      <a:lnTo>
                        <a:pt x="8" y="359"/>
                      </a:lnTo>
                      <a:lnTo>
                        <a:pt x="8" y="262"/>
                      </a:lnTo>
                      <a:lnTo>
                        <a:pt x="8" y="246"/>
                      </a:lnTo>
                      <a:lnTo>
                        <a:pt x="9" y="231"/>
                      </a:lnTo>
                      <a:lnTo>
                        <a:pt x="9" y="216"/>
                      </a:lnTo>
                      <a:lnTo>
                        <a:pt x="9" y="201"/>
                      </a:lnTo>
                      <a:lnTo>
                        <a:pt x="10" y="186"/>
                      </a:lnTo>
                      <a:lnTo>
                        <a:pt x="11" y="160"/>
                      </a:lnTo>
                      <a:lnTo>
                        <a:pt x="12" y="146"/>
                      </a:lnTo>
                      <a:lnTo>
                        <a:pt x="13" y="134"/>
                      </a:lnTo>
                      <a:lnTo>
                        <a:pt x="14" y="122"/>
                      </a:lnTo>
                      <a:lnTo>
                        <a:pt x="15" y="110"/>
                      </a:lnTo>
                      <a:lnTo>
                        <a:pt x="17" y="88"/>
                      </a:lnTo>
                      <a:lnTo>
                        <a:pt x="17" y="78"/>
                      </a:lnTo>
                      <a:lnTo>
                        <a:pt x="20" y="59"/>
                      </a:lnTo>
                      <a:lnTo>
                        <a:pt x="21" y="51"/>
                      </a:lnTo>
                      <a:lnTo>
                        <a:pt x="22" y="43"/>
                      </a:lnTo>
                      <a:lnTo>
                        <a:pt x="23" y="36"/>
                      </a:lnTo>
                      <a:lnTo>
                        <a:pt x="25" y="30"/>
                      </a:lnTo>
                      <a:lnTo>
                        <a:pt x="26" y="25"/>
                      </a:lnTo>
                      <a:lnTo>
                        <a:pt x="28" y="19"/>
                      </a:lnTo>
                      <a:lnTo>
                        <a:pt x="28" y="15"/>
                      </a:lnTo>
                      <a:lnTo>
                        <a:pt x="29" y="12"/>
                      </a:lnTo>
                      <a:lnTo>
                        <a:pt x="31" y="10"/>
                      </a:lnTo>
                      <a:lnTo>
                        <a:pt x="31" y="8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1" y="7"/>
                      </a:lnTo>
                      <a:lnTo>
                        <a:pt x="33" y="10"/>
                      </a:lnTo>
                      <a:lnTo>
                        <a:pt x="34" y="12"/>
                      </a:lnTo>
                      <a:lnTo>
                        <a:pt x="36" y="16"/>
                      </a:lnTo>
                      <a:lnTo>
                        <a:pt x="37" y="19"/>
                      </a:lnTo>
                      <a:lnTo>
                        <a:pt x="39" y="30"/>
                      </a:lnTo>
                      <a:lnTo>
                        <a:pt x="41" y="37"/>
                      </a:lnTo>
                      <a:lnTo>
                        <a:pt x="42" y="43"/>
                      </a:lnTo>
                      <a:lnTo>
                        <a:pt x="43" y="51"/>
                      </a:lnTo>
                      <a:lnTo>
                        <a:pt x="45" y="59"/>
                      </a:lnTo>
                      <a:lnTo>
                        <a:pt x="46" y="68"/>
                      </a:lnTo>
                      <a:lnTo>
                        <a:pt x="47" y="77"/>
                      </a:lnTo>
                      <a:lnTo>
                        <a:pt x="48" y="87"/>
                      </a:lnTo>
                      <a:lnTo>
                        <a:pt x="50" y="98"/>
                      </a:lnTo>
                      <a:lnTo>
                        <a:pt x="50" y="110"/>
                      </a:lnTo>
                      <a:lnTo>
                        <a:pt x="50" y="122"/>
                      </a:lnTo>
                      <a:lnTo>
                        <a:pt x="52" y="134"/>
                      </a:lnTo>
                      <a:lnTo>
                        <a:pt x="53" y="146"/>
                      </a:lnTo>
                      <a:lnTo>
                        <a:pt x="53" y="159"/>
                      </a:lnTo>
                      <a:lnTo>
                        <a:pt x="54" y="172"/>
                      </a:lnTo>
                      <a:lnTo>
                        <a:pt x="55" y="186"/>
                      </a:lnTo>
                      <a:lnTo>
                        <a:pt x="56" y="200"/>
                      </a:lnTo>
                      <a:lnTo>
                        <a:pt x="58" y="245"/>
                      </a:lnTo>
                      <a:lnTo>
                        <a:pt x="58" y="261"/>
                      </a:lnTo>
                      <a:lnTo>
                        <a:pt x="58" y="276"/>
                      </a:lnTo>
                      <a:lnTo>
                        <a:pt x="58" y="292"/>
                      </a:lnTo>
                      <a:lnTo>
                        <a:pt x="59" y="309"/>
                      </a:lnTo>
                      <a:lnTo>
                        <a:pt x="59" y="375"/>
                      </a:lnTo>
                      <a:lnTo>
                        <a:pt x="58" y="390"/>
                      </a:lnTo>
                      <a:lnTo>
                        <a:pt x="58" y="406"/>
                      </a:lnTo>
                      <a:lnTo>
                        <a:pt x="58" y="421"/>
                      </a:lnTo>
                      <a:lnTo>
                        <a:pt x="58" y="437"/>
                      </a:lnTo>
                      <a:lnTo>
                        <a:pt x="57" y="452"/>
                      </a:lnTo>
                      <a:lnTo>
                        <a:pt x="56" y="466"/>
                      </a:lnTo>
                      <a:lnTo>
                        <a:pt x="55" y="493"/>
                      </a:lnTo>
                      <a:lnTo>
                        <a:pt x="54" y="506"/>
                      </a:lnTo>
                      <a:lnTo>
                        <a:pt x="53" y="518"/>
                      </a:lnTo>
                      <a:lnTo>
                        <a:pt x="53" y="530"/>
                      </a:lnTo>
                      <a:lnTo>
                        <a:pt x="52" y="542"/>
                      </a:lnTo>
                      <a:lnTo>
                        <a:pt x="50" y="553"/>
                      </a:lnTo>
                      <a:lnTo>
                        <a:pt x="50" y="564"/>
                      </a:lnTo>
                      <a:lnTo>
                        <a:pt x="50" y="574"/>
                      </a:lnTo>
                      <a:lnTo>
                        <a:pt x="48" y="584"/>
                      </a:lnTo>
                      <a:lnTo>
                        <a:pt x="47" y="593"/>
                      </a:lnTo>
                      <a:lnTo>
                        <a:pt x="46" y="600"/>
                      </a:lnTo>
                      <a:lnTo>
                        <a:pt x="45" y="608"/>
                      </a:lnTo>
                      <a:lnTo>
                        <a:pt x="43" y="615"/>
                      </a:lnTo>
                      <a:lnTo>
                        <a:pt x="42" y="622"/>
                      </a:lnTo>
                      <a:lnTo>
                        <a:pt x="41" y="627"/>
                      </a:lnTo>
                      <a:lnTo>
                        <a:pt x="39" y="632"/>
                      </a:lnTo>
                      <a:lnTo>
                        <a:pt x="39" y="637"/>
                      </a:lnTo>
                      <a:lnTo>
                        <a:pt x="36" y="642"/>
                      </a:lnTo>
                      <a:lnTo>
                        <a:pt x="35" y="644"/>
                      </a:lnTo>
                      <a:lnTo>
                        <a:pt x="34" y="644"/>
                      </a:lnTo>
                      <a:lnTo>
                        <a:pt x="33" y="645"/>
                      </a:lnTo>
                      <a:lnTo>
                        <a:pt x="37" y="652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48" name="Freeform 135"/>
                <p:cNvSpPr>
                  <a:spLocks/>
                </p:cNvSpPr>
                <p:nvPr/>
              </p:nvSpPr>
              <p:spPr bwMode="auto">
                <a:xfrm>
                  <a:off x="3271821" y="2933687"/>
                  <a:ext cx="230188" cy="1077913"/>
                </a:xfrm>
                <a:custGeom>
                  <a:avLst/>
                  <a:gdLst>
                    <a:gd name="T0" fmla="*/ 2147483647 w 145"/>
                    <a:gd name="T1" fmla="*/ 2147483647 h 679"/>
                    <a:gd name="T2" fmla="*/ 2147483647 w 145"/>
                    <a:gd name="T3" fmla="*/ 2147483647 h 679"/>
                    <a:gd name="T4" fmla="*/ 2147483647 w 145"/>
                    <a:gd name="T5" fmla="*/ 2147483647 h 679"/>
                    <a:gd name="T6" fmla="*/ 2147483647 w 145"/>
                    <a:gd name="T7" fmla="*/ 2147483647 h 679"/>
                    <a:gd name="T8" fmla="*/ 2147483647 w 145"/>
                    <a:gd name="T9" fmla="*/ 2147483647 h 679"/>
                    <a:gd name="T10" fmla="*/ 2147483647 w 145"/>
                    <a:gd name="T11" fmla="*/ 2147483647 h 679"/>
                    <a:gd name="T12" fmla="*/ 2147483647 w 145"/>
                    <a:gd name="T13" fmla="*/ 2147483647 h 679"/>
                    <a:gd name="T14" fmla="*/ 2147483647 w 145"/>
                    <a:gd name="T15" fmla="*/ 2147483647 h 679"/>
                    <a:gd name="T16" fmla="*/ 2147483647 w 145"/>
                    <a:gd name="T17" fmla="*/ 2147483647 h 679"/>
                    <a:gd name="T18" fmla="*/ 2147483647 w 145"/>
                    <a:gd name="T19" fmla="*/ 2147483647 h 679"/>
                    <a:gd name="T20" fmla="*/ 2147483647 w 145"/>
                    <a:gd name="T21" fmla="*/ 2147483647 h 679"/>
                    <a:gd name="T22" fmla="*/ 2147483647 w 145"/>
                    <a:gd name="T23" fmla="*/ 2147483647 h 679"/>
                    <a:gd name="T24" fmla="*/ 2147483647 w 145"/>
                    <a:gd name="T25" fmla="*/ 2147483647 h 679"/>
                    <a:gd name="T26" fmla="*/ 2147483647 w 145"/>
                    <a:gd name="T27" fmla="*/ 2147483647 h 679"/>
                    <a:gd name="T28" fmla="*/ 2147483647 w 145"/>
                    <a:gd name="T29" fmla="*/ 2147483647 h 679"/>
                    <a:gd name="T30" fmla="*/ 2147483647 w 145"/>
                    <a:gd name="T31" fmla="*/ 2147483647 h 679"/>
                    <a:gd name="T32" fmla="*/ 2147483647 w 145"/>
                    <a:gd name="T33" fmla="*/ 2147483647 h 679"/>
                    <a:gd name="T34" fmla="*/ 2147483647 w 145"/>
                    <a:gd name="T35" fmla="*/ 2147483647 h 679"/>
                    <a:gd name="T36" fmla="*/ 2147483647 w 145"/>
                    <a:gd name="T37" fmla="*/ 2147483647 h 679"/>
                    <a:gd name="T38" fmla="*/ 2147483647 w 145"/>
                    <a:gd name="T39" fmla="*/ 2147483647 h 679"/>
                    <a:gd name="T40" fmla="*/ 2147483647 w 145"/>
                    <a:gd name="T41" fmla="*/ 2147483647 h 679"/>
                    <a:gd name="T42" fmla="*/ 2147483647 w 145"/>
                    <a:gd name="T43" fmla="*/ 2147483647 h 679"/>
                    <a:gd name="T44" fmla="*/ 2147483647 w 145"/>
                    <a:gd name="T45" fmla="*/ 2147483647 h 679"/>
                    <a:gd name="T46" fmla="*/ 2147483647 w 145"/>
                    <a:gd name="T47" fmla="*/ 2147483647 h 679"/>
                    <a:gd name="T48" fmla="*/ 2147483647 w 145"/>
                    <a:gd name="T49" fmla="*/ 2147483647 h 679"/>
                    <a:gd name="T50" fmla="*/ 2147483647 w 145"/>
                    <a:gd name="T51" fmla="*/ 2147483647 h 679"/>
                    <a:gd name="T52" fmla="*/ 2147483647 w 145"/>
                    <a:gd name="T53" fmla="*/ 2147483647 h 679"/>
                    <a:gd name="T54" fmla="*/ 2147483647 w 145"/>
                    <a:gd name="T55" fmla="*/ 2147483647 h 679"/>
                    <a:gd name="T56" fmla="*/ 2147483647 w 145"/>
                    <a:gd name="T57" fmla="*/ 2147483647 h 679"/>
                    <a:gd name="T58" fmla="*/ 2147483647 w 145"/>
                    <a:gd name="T59" fmla="*/ 2147483647 h 679"/>
                    <a:gd name="T60" fmla="*/ 2147483647 w 145"/>
                    <a:gd name="T61" fmla="*/ 2147483647 h 679"/>
                    <a:gd name="T62" fmla="*/ 2147483647 w 145"/>
                    <a:gd name="T63" fmla="*/ 2147483647 h 679"/>
                    <a:gd name="T64" fmla="*/ 2147483647 w 145"/>
                    <a:gd name="T65" fmla="*/ 2147483647 h 679"/>
                    <a:gd name="T66" fmla="*/ 2147483647 w 145"/>
                    <a:gd name="T67" fmla="*/ 2147483647 h 679"/>
                    <a:gd name="T68" fmla="*/ 2147483647 w 145"/>
                    <a:gd name="T69" fmla="*/ 2147483647 h 679"/>
                    <a:gd name="T70" fmla="*/ 2147483647 w 145"/>
                    <a:gd name="T71" fmla="*/ 2147483647 h 679"/>
                    <a:gd name="T72" fmla="*/ 2147483647 w 145"/>
                    <a:gd name="T73" fmla="*/ 2147483647 h 679"/>
                    <a:gd name="T74" fmla="*/ 2147483647 w 145"/>
                    <a:gd name="T75" fmla="*/ 2147483647 h 679"/>
                    <a:gd name="T76" fmla="*/ 2147483647 w 145"/>
                    <a:gd name="T77" fmla="*/ 2147483647 h 679"/>
                    <a:gd name="T78" fmla="*/ 2147483647 w 145"/>
                    <a:gd name="T79" fmla="*/ 2147483647 h 679"/>
                    <a:gd name="T80" fmla="*/ 2147483647 w 145"/>
                    <a:gd name="T81" fmla="*/ 2147483647 h 679"/>
                    <a:gd name="T82" fmla="*/ 2147483647 w 145"/>
                    <a:gd name="T83" fmla="*/ 2147483647 h 679"/>
                    <a:gd name="T84" fmla="*/ 2147483647 w 145"/>
                    <a:gd name="T85" fmla="*/ 2147483647 h 679"/>
                    <a:gd name="T86" fmla="*/ 2147483647 w 145"/>
                    <a:gd name="T87" fmla="*/ 2147483647 h 679"/>
                    <a:gd name="T88" fmla="*/ 2147483647 w 145"/>
                    <a:gd name="T89" fmla="*/ 2147483647 h 679"/>
                    <a:gd name="T90" fmla="*/ 2147483647 w 145"/>
                    <a:gd name="T91" fmla="*/ 2147483647 h 679"/>
                    <a:gd name="T92" fmla="*/ 2147483647 w 145"/>
                    <a:gd name="T93" fmla="*/ 2147483647 h 679"/>
                    <a:gd name="T94" fmla="*/ 2147483647 w 145"/>
                    <a:gd name="T95" fmla="*/ 2147483647 h 679"/>
                    <a:gd name="T96" fmla="*/ 2147483647 w 145"/>
                    <a:gd name="T97" fmla="*/ 2147483647 h 679"/>
                    <a:gd name="T98" fmla="*/ 2147483647 w 145"/>
                    <a:gd name="T99" fmla="*/ 2147483647 h 679"/>
                    <a:gd name="T100" fmla="*/ 2147483647 w 145"/>
                    <a:gd name="T101" fmla="*/ 2147483647 h 679"/>
                    <a:gd name="T102" fmla="*/ 2147483647 w 145"/>
                    <a:gd name="T103" fmla="*/ 2147483647 h 679"/>
                    <a:gd name="T104" fmla="*/ 2147483647 w 145"/>
                    <a:gd name="T105" fmla="*/ 2147483647 h 679"/>
                    <a:gd name="T106" fmla="*/ 2147483647 w 145"/>
                    <a:gd name="T107" fmla="*/ 2147483647 h 679"/>
                    <a:gd name="T108" fmla="*/ 2147483647 w 145"/>
                    <a:gd name="T109" fmla="*/ 2147483647 h 679"/>
                    <a:gd name="T110" fmla="*/ 2147483647 w 145"/>
                    <a:gd name="T111" fmla="*/ 2147483647 h 679"/>
                    <a:gd name="T112" fmla="*/ 2147483647 w 145"/>
                    <a:gd name="T113" fmla="*/ 2147483647 h 679"/>
                    <a:gd name="T114" fmla="*/ 2147483647 w 145"/>
                    <a:gd name="T115" fmla="*/ 2147483647 h 679"/>
                    <a:gd name="T116" fmla="*/ 2147483647 w 145"/>
                    <a:gd name="T117" fmla="*/ 2147483647 h 679"/>
                    <a:gd name="T118" fmla="*/ 2147483647 w 145"/>
                    <a:gd name="T119" fmla="*/ 2147483647 h 679"/>
                    <a:gd name="T120" fmla="*/ 2147483647 w 145"/>
                    <a:gd name="T121" fmla="*/ 2147483647 h 6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5"/>
                    <a:gd name="T184" fmla="*/ 0 h 679"/>
                    <a:gd name="T185" fmla="*/ 145 w 145"/>
                    <a:gd name="T186" fmla="*/ 679 h 6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5" h="679">
                      <a:moveTo>
                        <a:pt x="92" y="20"/>
                      </a:moveTo>
                      <a:lnTo>
                        <a:pt x="91" y="20"/>
                      </a:lnTo>
                      <a:lnTo>
                        <a:pt x="94" y="29"/>
                      </a:lnTo>
                      <a:lnTo>
                        <a:pt x="96" y="40"/>
                      </a:lnTo>
                      <a:lnTo>
                        <a:pt x="99" y="49"/>
                      </a:lnTo>
                      <a:lnTo>
                        <a:pt x="101" y="58"/>
                      </a:lnTo>
                      <a:lnTo>
                        <a:pt x="103" y="68"/>
                      </a:lnTo>
                      <a:lnTo>
                        <a:pt x="103" y="67"/>
                      </a:lnTo>
                      <a:lnTo>
                        <a:pt x="105" y="78"/>
                      </a:lnTo>
                      <a:lnTo>
                        <a:pt x="108" y="88"/>
                      </a:lnTo>
                      <a:lnTo>
                        <a:pt x="108" y="87"/>
                      </a:lnTo>
                      <a:lnTo>
                        <a:pt x="108" y="97"/>
                      </a:lnTo>
                      <a:lnTo>
                        <a:pt x="108" y="98"/>
                      </a:lnTo>
                      <a:lnTo>
                        <a:pt x="111" y="108"/>
                      </a:lnTo>
                      <a:lnTo>
                        <a:pt x="111" y="107"/>
                      </a:lnTo>
                      <a:lnTo>
                        <a:pt x="113" y="117"/>
                      </a:lnTo>
                      <a:lnTo>
                        <a:pt x="114" y="127"/>
                      </a:lnTo>
                      <a:lnTo>
                        <a:pt x="116" y="137"/>
                      </a:lnTo>
                      <a:lnTo>
                        <a:pt x="117" y="147"/>
                      </a:lnTo>
                      <a:lnTo>
                        <a:pt x="119" y="157"/>
                      </a:lnTo>
                      <a:lnTo>
                        <a:pt x="120" y="167"/>
                      </a:lnTo>
                      <a:lnTo>
                        <a:pt x="122" y="176"/>
                      </a:lnTo>
                      <a:lnTo>
                        <a:pt x="123" y="186"/>
                      </a:lnTo>
                      <a:lnTo>
                        <a:pt x="126" y="206"/>
                      </a:lnTo>
                      <a:lnTo>
                        <a:pt x="127" y="216"/>
                      </a:lnTo>
                      <a:lnTo>
                        <a:pt x="129" y="236"/>
                      </a:lnTo>
                      <a:lnTo>
                        <a:pt x="130" y="246"/>
                      </a:lnTo>
                      <a:lnTo>
                        <a:pt x="130" y="247"/>
                      </a:lnTo>
                      <a:lnTo>
                        <a:pt x="131" y="257"/>
                      </a:lnTo>
                      <a:lnTo>
                        <a:pt x="131" y="256"/>
                      </a:lnTo>
                      <a:lnTo>
                        <a:pt x="132" y="266"/>
                      </a:lnTo>
                      <a:lnTo>
                        <a:pt x="135" y="326"/>
                      </a:lnTo>
                      <a:lnTo>
                        <a:pt x="135" y="347"/>
                      </a:lnTo>
                      <a:lnTo>
                        <a:pt x="135" y="357"/>
                      </a:lnTo>
                      <a:lnTo>
                        <a:pt x="135" y="387"/>
                      </a:lnTo>
                      <a:lnTo>
                        <a:pt x="135" y="397"/>
                      </a:lnTo>
                      <a:lnTo>
                        <a:pt x="135" y="418"/>
                      </a:lnTo>
                      <a:lnTo>
                        <a:pt x="132" y="459"/>
                      </a:lnTo>
                      <a:lnTo>
                        <a:pt x="132" y="469"/>
                      </a:lnTo>
                      <a:lnTo>
                        <a:pt x="131" y="490"/>
                      </a:lnTo>
                      <a:lnTo>
                        <a:pt x="131" y="489"/>
                      </a:lnTo>
                      <a:lnTo>
                        <a:pt x="130" y="500"/>
                      </a:lnTo>
                      <a:lnTo>
                        <a:pt x="130" y="501"/>
                      </a:lnTo>
                      <a:lnTo>
                        <a:pt x="129" y="510"/>
                      </a:lnTo>
                      <a:lnTo>
                        <a:pt x="129" y="509"/>
                      </a:lnTo>
                      <a:lnTo>
                        <a:pt x="128" y="519"/>
                      </a:lnTo>
                      <a:lnTo>
                        <a:pt x="127" y="530"/>
                      </a:lnTo>
                      <a:lnTo>
                        <a:pt x="125" y="551"/>
                      </a:lnTo>
                      <a:lnTo>
                        <a:pt x="123" y="561"/>
                      </a:lnTo>
                      <a:lnTo>
                        <a:pt x="122" y="572"/>
                      </a:lnTo>
                      <a:lnTo>
                        <a:pt x="121" y="582"/>
                      </a:lnTo>
                      <a:lnTo>
                        <a:pt x="119" y="593"/>
                      </a:lnTo>
                      <a:lnTo>
                        <a:pt x="117" y="604"/>
                      </a:lnTo>
                      <a:lnTo>
                        <a:pt x="116" y="614"/>
                      </a:lnTo>
                      <a:lnTo>
                        <a:pt x="114" y="624"/>
                      </a:lnTo>
                      <a:lnTo>
                        <a:pt x="113" y="634"/>
                      </a:lnTo>
                      <a:lnTo>
                        <a:pt x="111" y="645"/>
                      </a:lnTo>
                      <a:lnTo>
                        <a:pt x="111" y="644"/>
                      </a:lnTo>
                      <a:lnTo>
                        <a:pt x="108" y="654"/>
                      </a:lnTo>
                      <a:lnTo>
                        <a:pt x="108" y="655"/>
                      </a:lnTo>
                      <a:lnTo>
                        <a:pt x="108" y="666"/>
                      </a:lnTo>
                      <a:lnTo>
                        <a:pt x="114" y="664"/>
                      </a:lnTo>
                      <a:lnTo>
                        <a:pt x="108" y="653"/>
                      </a:lnTo>
                      <a:lnTo>
                        <a:pt x="108" y="654"/>
                      </a:lnTo>
                      <a:lnTo>
                        <a:pt x="103" y="643"/>
                      </a:lnTo>
                      <a:lnTo>
                        <a:pt x="103" y="642"/>
                      </a:lnTo>
                      <a:lnTo>
                        <a:pt x="96" y="631"/>
                      </a:lnTo>
                      <a:lnTo>
                        <a:pt x="96" y="632"/>
                      </a:lnTo>
                      <a:lnTo>
                        <a:pt x="91" y="622"/>
                      </a:lnTo>
                      <a:lnTo>
                        <a:pt x="85" y="611"/>
                      </a:lnTo>
                      <a:lnTo>
                        <a:pt x="70" y="579"/>
                      </a:lnTo>
                      <a:lnTo>
                        <a:pt x="60" y="557"/>
                      </a:lnTo>
                      <a:lnTo>
                        <a:pt x="61" y="557"/>
                      </a:lnTo>
                      <a:lnTo>
                        <a:pt x="57" y="546"/>
                      </a:lnTo>
                      <a:lnTo>
                        <a:pt x="52" y="536"/>
                      </a:lnTo>
                      <a:lnTo>
                        <a:pt x="53" y="536"/>
                      </a:lnTo>
                      <a:lnTo>
                        <a:pt x="48" y="525"/>
                      </a:lnTo>
                      <a:lnTo>
                        <a:pt x="48" y="526"/>
                      </a:lnTo>
                      <a:lnTo>
                        <a:pt x="41" y="505"/>
                      </a:lnTo>
                      <a:lnTo>
                        <a:pt x="38" y="495"/>
                      </a:lnTo>
                      <a:lnTo>
                        <a:pt x="35" y="484"/>
                      </a:lnTo>
                      <a:lnTo>
                        <a:pt x="32" y="474"/>
                      </a:lnTo>
                      <a:lnTo>
                        <a:pt x="29" y="463"/>
                      </a:lnTo>
                      <a:lnTo>
                        <a:pt x="26" y="453"/>
                      </a:lnTo>
                      <a:lnTo>
                        <a:pt x="24" y="442"/>
                      </a:lnTo>
                      <a:lnTo>
                        <a:pt x="19" y="421"/>
                      </a:lnTo>
                      <a:lnTo>
                        <a:pt x="15" y="401"/>
                      </a:lnTo>
                      <a:lnTo>
                        <a:pt x="13" y="391"/>
                      </a:lnTo>
                      <a:lnTo>
                        <a:pt x="12" y="381"/>
                      </a:lnTo>
                      <a:lnTo>
                        <a:pt x="12" y="370"/>
                      </a:lnTo>
                      <a:lnTo>
                        <a:pt x="11" y="360"/>
                      </a:lnTo>
                      <a:lnTo>
                        <a:pt x="10" y="350"/>
                      </a:lnTo>
                      <a:lnTo>
                        <a:pt x="9" y="339"/>
                      </a:lnTo>
                      <a:lnTo>
                        <a:pt x="9" y="329"/>
                      </a:lnTo>
                      <a:lnTo>
                        <a:pt x="9" y="288"/>
                      </a:lnTo>
                      <a:lnTo>
                        <a:pt x="9" y="278"/>
                      </a:lnTo>
                      <a:lnTo>
                        <a:pt x="9" y="279"/>
                      </a:lnTo>
                      <a:lnTo>
                        <a:pt x="11" y="269"/>
                      </a:lnTo>
                      <a:lnTo>
                        <a:pt x="11" y="268"/>
                      </a:lnTo>
                      <a:lnTo>
                        <a:pt x="11" y="258"/>
                      </a:lnTo>
                      <a:lnTo>
                        <a:pt x="11" y="259"/>
                      </a:lnTo>
                      <a:lnTo>
                        <a:pt x="13" y="238"/>
                      </a:lnTo>
                      <a:lnTo>
                        <a:pt x="18" y="208"/>
                      </a:lnTo>
                      <a:lnTo>
                        <a:pt x="21" y="198"/>
                      </a:lnTo>
                      <a:lnTo>
                        <a:pt x="21" y="197"/>
                      </a:lnTo>
                      <a:lnTo>
                        <a:pt x="22" y="187"/>
                      </a:lnTo>
                      <a:lnTo>
                        <a:pt x="22" y="188"/>
                      </a:lnTo>
                      <a:lnTo>
                        <a:pt x="25" y="178"/>
                      </a:lnTo>
                      <a:lnTo>
                        <a:pt x="28" y="168"/>
                      </a:lnTo>
                      <a:lnTo>
                        <a:pt x="34" y="148"/>
                      </a:lnTo>
                      <a:lnTo>
                        <a:pt x="36" y="138"/>
                      </a:lnTo>
                      <a:lnTo>
                        <a:pt x="39" y="128"/>
                      </a:lnTo>
                      <a:lnTo>
                        <a:pt x="39" y="129"/>
                      </a:lnTo>
                      <a:lnTo>
                        <a:pt x="43" y="118"/>
                      </a:lnTo>
                      <a:lnTo>
                        <a:pt x="44" y="118"/>
                      </a:lnTo>
                      <a:lnTo>
                        <a:pt x="47" y="108"/>
                      </a:lnTo>
                      <a:lnTo>
                        <a:pt x="47" y="109"/>
                      </a:lnTo>
                      <a:lnTo>
                        <a:pt x="55" y="88"/>
                      </a:lnTo>
                      <a:lnTo>
                        <a:pt x="60" y="79"/>
                      </a:lnTo>
                      <a:lnTo>
                        <a:pt x="63" y="69"/>
                      </a:lnTo>
                      <a:lnTo>
                        <a:pt x="68" y="58"/>
                      </a:lnTo>
                      <a:lnTo>
                        <a:pt x="73" y="50"/>
                      </a:lnTo>
                      <a:lnTo>
                        <a:pt x="79" y="40"/>
                      </a:lnTo>
                      <a:lnTo>
                        <a:pt x="84" y="30"/>
                      </a:lnTo>
                      <a:lnTo>
                        <a:pt x="88" y="20"/>
                      </a:lnTo>
                      <a:lnTo>
                        <a:pt x="94" y="11"/>
                      </a:lnTo>
                      <a:lnTo>
                        <a:pt x="87" y="10"/>
                      </a:lnTo>
                      <a:lnTo>
                        <a:pt x="92" y="20"/>
                      </a:lnTo>
                      <a:lnTo>
                        <a:pt x="100" y="17"/>
                      </a:lnTo>
                      <a:lnTo>
                        <a:pt x="91" y="0"/>
                      </a:lnTo>
                      <a:lnTo>
                        <a:pt x="82" y="16"/>
                      </a:lnTo>
                      <a:lnTo>
                        <a:pt x="77" y="26"/>
                      </a:lnTo>
                      <a:lnTo>
                        <a:pt x="71" y="36"/>
                      </a:lnTo>
                      <a:lnTo>
                        <a:pt x="66" y="46"/>
                      </a:lnTo>
                      <a:lnTo>
                        <a:pt x="61" y="56"/>
                      </a:lnTo>
                      <a:lnTo>
                        <a:pt x="57" y="65"/>
                      </a:lnTo>
                      <a:lnTo>
                        <a:pt x="53" y="75"/>
                      </a:lnTo>
                      <a:lnTo>
                        <a:pt x="48" y="85"/>
                      </a:lnTo>
                      <a:lnTo>
                        <a:pt x="39" y="105"/>
                      </a:lnTo>
                      <a:lnTo>
                        <a:pt x="39" y="106"/>
                      </a:lnTo>
                      <a:lnTo>
                        <a:pt x="36" y="115"/>
                      </a:lnTo>
                      <a:lnTo>
                        <a:pt x="33" y="125"/>
                      </a:lnTo>
                      <a:lnTo>
                        <a:pt x="32" y="126"/>
                      </a:lnTo>
                      <a:lnTo>
                        <a:pt x="29" y="136"/>
                      </a:lnTo>
                      <a:lnTo>
                        <a:pt x="25" y="146"/>
                      </a:lnTo>
                      <a:lnTo>
                        <a:pt x="19" y="166"/>
                      </a:lnTo>
                      <a:lnTo>
                        <a:pt x="17" y="175"/>
                      </a:lnTo>
                      <a:lnTo>
                        <a:pt x="14" y="185"/>
                      </a:lnTo>
                      <a:lnTo>
                        <a:pt x="14" y="186"/>
                      </a:lnTo>
                      <a:lnTo>
                        <a:pt x="12" y="196"/>
                      </a:lnTo>
                      <a:lnTo>
                        <a:pt x="11" y="206"/>
                      </a:lnTo>
                      <a:lnTo>
                        <a:pt x="5" y="237"/>
                      </a:lnTo>
                      <a:lnTo>
                        <a:pt x="3" y="257"/>
                      </a:lnTo>
                      <a:lnTo>
                        <a:pt x="3" y="258"/>
                      </a:lnTo>
                      <a:lnTo>
                        <a:pt x="2" y="268"/>
                      </a:lnTo>
                      <a:lnTo>
                        <a:pt x="1" y="278"/>
                      </a:lnTo>
                      <a:lnTo>
                        <a:pt x="0" y="288"/>
                      </a:lnTo>
                      <a:lnTo>
                        <a:pt x="0" y="329"/>
                      </a:lnTo>
                      <a:lnTo>
                        <a:pt x="1" y="339"/>
                      </a:lnTo>
                      <a:lnTo>
                        <a:pt x="2" y="350"/>
                      </a:lnTo>
                      <a:lnTo>
                        <a:pt x="2" y="360"/>
                      </a:lnTo>
                      <a:lnTo>
                        <a:pt x="2" y="361"/>
                      </a:lnTo>
                      <a:lnTo>
                        <a:pt x="3" y="371"/>
                      </a:lnTo>
                      <a:lnTo>
                        <a:pt x="5" y="382"/>
                      </a:lnTo>
                      <a:lnTo>
                        <a:pt x="6" y="392"/>
                      </a:lnTo>
                      <a:lnTo>
                        <a:pt x="8" y="402"/>
                      </a:lnTo>
                      <a:lnTo>
                        <a:pt x="11" y="422"/>
                      </a:lnTo>
                      <a:lnTo>
                        <a:pt x="11" y="423"/>
                      </a:lnTo>
                      <a:lnTo>
                        <a:pt x="15" y="445"/>
                      </a:lnTo>
                      <a:lnTo>
                        <a:pt x="17" y="455"/>
                      </a:lnTo>
                      <a:lnTo>
                        <a:pt x="21" y="466"/>
                      </a:lnTo>
                      <a:lnTo>
                        <a:pt x="24" y="476"/>
                      </a:lnTo>
                      <a:lnTo>
                        <a:pt x="27" y="487"/>
                      </a:lnTo>
                      <a:lnTo>
                        <a:pt x="30" y="498"/>
                      </a:lnTo>
                      <a:lnTo>
                        <a:pt x="34" y="508"/>
                      </a:lnTo>
                      <a:lnTo>
                        <a:pt x="40" y="528"/>
                      </a:lnTo>
                      <a:lnTo>
                        <a:pt x="40" y="529"/>
                      </a:lnTo>
                      <a:lnTo>
                        <a:pt x="44" y="540"/>
                      </a:lnTo>
                      <a:lnTo>
                        <a:pt x="45" y="540"/>
                      </a:lnTo>
                      <a:lnTo>
                        <a:pt x="50" y="550"/>
                      </a:lnTo>
                      <a:lnTo>
                        <a:pt x="49" y="550"/>
                      </a:lnTo>
                      <a:lnTo>
                        <a:pt x="53" y="561"/>
                      </a:lnTo>
                      <a:lnTo>
                        <a:pt x="54" y="561"/>
                      </a:lnTo>
                      <a:lnTo>
                        <a:pt x="62" y="582"/>
                      </a:lnTo>
                      <a:lnTo>
                        <a:pt x="79" y="615"/>
                      </a:lnTo>
                      <a:lnTo>
                        <a:pt x="84" y="625"/>
                      </a:lnTo>
                      <a:lnTo>
                        <a:pt x="89" y="636"/>
                      </a:lnTo>
                      <a:lnTo>
                        <a:pt x="96" y="647"/>
                      </a:lnTo>
                      <a:lnTo>
                        <a:pt x="96" y="646"/>
                      </a:lnTo>
                      <a:lnTo>
                        <a:pt x="102" y="657"/>
                      </a:lnTo>
                      <a:lnTo>
                        <a:pt x="102" y="658"/>
                      </a:lnTo>
                      <a:lnTo>
                        <a:pt x="113" y="678"/>
                      </a:lnTo>
                      <a:lnTo>
                        <a:pt x="117" y="656"/>
                      </a:lnTo>
                      <a:lnTo>
                        <a:pt x="117" y="657"/>
                      </a:lnTo>
                      <a:lnTo>
                        <a:pt x="119" y="646"/>
                      </a:lnTo>
                      <a:lnTo>
                        <a:pt x="121" y="635"/>
                      </a:lnTo>
                      <a:lnTo>
                        <a:pt x="123" y="625"/>
                      </a:lnTo>
                      <a:lnTo>
                        <a:pt x="125" y="615"/>
                      </a:lnTo>
                      <a:lnTo>
                        <a:pt x="126" y="605"/>
                      </a:lnTo>
                      <a:lnTo>
                        <a:pt x="128" y="594"/>
                      </a:lnTo>
                      <a:lnTo>
                        <a:pt x="129" y="584"/>
                      </a:lnTo>
                      <a:lnTo>
                        <a:pt x="131" y="573"/>
                      </a:lnTo>
                      <a:lnTo>
                        <a:pt x="132" y="563"/>
                      </a:lnTo>
                      <a:lnTo>
                        <a:pt x="132" y="552"/>
                      </a:lnTo>
                      <a:lnTo>
                        <a:pt x="135" y="531"/>
                      </a:lnTo>
                      <a:lnTo>
                        <a:pt x="136" y="521"/>
                      </a:lnTo>
                      <a:lnTo>
                        <a:pt x="137" y="510"/>
                      </a:lnTo>
                      <a:lnTo>
                        <a:pt x="138" y="501"/>
                      </a:lnTo>
                      <a:lnTo>
                        <a:pt x="139" y="490"/>
                      </a:lnTo>
                      <a:lnTo>
                        <a:pt x="140" y="469"/>
                      </a:lnTo>
                      <a:lnTo>
                        <a:pt x="141" y="459"/>
                      </a:lnTo>
                      <a:lnTo>
                        <a:pt x="143" y="418"/>
                      </a:lnTo>
                      <a:lnTo>
                        <a:pt x="143" y="397"/>
                      </a:lnTo>
                      <a:lnTo>
                        <a:pt x="144" y="387"/>
                      </a:lnTo>
                      <a:lnTo>
                        <a:pt x="144" y="357"/>
                      </a:lnTo>
                      <a:lnTo>
                        <a:pt x="143" y="347"/>
                      </a:lnTo>
                      <a:lnTo>
                        <a:pt x="143" y="326"/>
                      </a:lnTo>
                      <a:lnTo>
                        <a:pt x="139" y="266"/>
                      </a:lnTo>
                      <a:lnTo>
                        <a:pt x="139" y="256"/>
                      </a:lnTo>
                      <a:lnTo>
                        <a:pt x="138" y="245"/>
                      </a:lnTo>
                      <a:lnTo>
                        <a:pt x="138" y="246"/>
                      </a:lnTo>
                      <a:lnTo>
                        <a:pt x="137" y="236"/>
                      </a:lnTo>
                      <a:lnTo>
                        <a:pt x="137" y="235"/>
                      </a:lnTo>
                      <a:lnTo>
                        <a:pt x="135" y="215"/>
                      </a:lnTo>
                      <a:lnTo>
                        <a:pt x="133" y="205"/>
                      </a:lnTo>
                      <a:lnTo>
                        <a:pt x="132" y="185"/>
                      </a:lnTo>
                      <a:lnTo>
                        <a:pt x="131" y="175"/>
                      </a:lnTo>
                      <a:lnTo>
                        <a:pt x="129" y="166"/>
                      </a:lnTo>
                      <a:lnTo>
                        <a:pt x="128" y="156"/>
                      </a:lnTo>
                      <a:lnTo>
                        <a:pt x="126" y="146"/>
                      </a:lnTo>
                      <a:lnTo>
                        <a:pt x="125" y="136"/>
                      </a:lnTo>
                      <a:lnTo>
                        <a:pt x="123" y="126"/>
                      </a:lnTo>
                      <a:lnTo>
                        <a:pt x="121" y="116"/>
                      </a:lnTo>
                      <a:lnTo>
                        <a:pt x="119" y="106"/>
                      </a:lnTo>
                      <a:lnTo>
                        <a:pt x="119" y="105"/>
                      </a:lnTo>
                      <a:lnTo>
                        <a:pt x="117" y="96"/>
                      </a:lnTo>
                      <a:lnTo>
                        <a:pt x="115" y="86"/>
                      </a:lnTo>
                      <a:lnTo>
                        <a:pt x="115" y="85"/>
                      </a:lnTo>
                      <a:lnTo>
                        <a:pt x="113" y="76"/>
                      </a:lnTo>
                      <a:lnTo>
                        <a:pt x="111" y="66"/>
                      </a:lnTo>
                      <a:lnTo>
                        <a:pt x="108" y="57"/>
                      </a:lnTo>
                      <a:lnTo>
                        <a:pt x="107" y="47"/>
                      </a:lnTo>
                      <a:lnTo>
                        <a:pt x="105" y="37"/>
                      </a:lnTo>
                      <a:lnTo>
                        <a:pt x="102" y="27"/>
                      </a:lnTo>
                      <a:lnTo>
                        <a:pt x="100" y="17"/>
                      </a:lnTo>
                      <a:lnTo>
                        <a:pt x="92" y="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49" name="Freeform 136"/>
                <p:cNvSpPr>
                  <a:spLocks/>
                </p:cNvSpPr>
                <p:nvPr/>
              </p:nvSpPr>
              <p:spPr bwMode="auto">
                <a:xfrm>
                  <a:off x="3314683" y="3443274"/>
                  <a:ext cx="42863" cy="55563"/>
                </a:xfrm>
                <a:custGeom>
                  <a:avLst/>
                  <a:gdLst>
                    <a:gd name="T0" fmla="*/ 2147483647 w 27"/>
                    <a:gd name="T1" fmla="*/ 2147483647 h 35"/>
                    <a:gd name="T2" fmla="*/ 2147483647 w 27"/>
                    <a:gd name="T3" fmla="*/ 2147483647 h 35"/>
                    <a:gd name="T4" fmla="*/ 2147483647 w 27"/>
                    <a:gd name="T5" fmla="*/ 2147483647 h 35"/>
                    <a:gd name="T6" fmla="*/ 2147483647 w 27"/>
                    <a:gd name="T7" fmla="*/ 2147483647 h 35"/>
                    <a:gd name="T8" fmla="*/ 2147483647 w 27"/>
                    <a:gd name="T9" fmla="*/ 2147483647 h 35"/>
                    <a:gd name="T10" fmla="*/ 2147483647 w 27"/>
                    <a:gd name="T11" fmla="*/ 2147483647 h 35"/>
                    <a:gd name="T12" fmla="*/ 2147483647 w 27"/>
                    <a:gd name="T13" fmla="*/ 2147483647 h 35"/>
                    <a:gd name="T14" fmla="*/ 2147483647 w 27"/>
                    <a:gd name="T15" fmla="*/ 2147483647 h 35"/>
                    <a:gd name="T16" fmla="*/ 2147483647 w 27"/>
                    <a:gd name="T17" fmla="*/ 0 h 35"/>
                    <a:gd name="T18" fmla="*/ 2147483647 w 27"/>
                    <a:gd name="T19" fmla="*/ 2147483647 h 35"/>
                    <a:gd name="T20" fmla="*/ 2147483647 w 27"/>
                    <a:gd name="T21" fmla="*/ 2147483647 h 35"/>
                    <a:gd name="T22" fmla="*/ 2147483647 w 27"/>
                    <a:gd name="T23" fmla="*/ 2147483647 h 35"/>
                    <a:gd name="T24" fmla="*/ 0 w 27"/>
                    <a:gd name="T25" fmla="*/ 2147483647 h 35"/>
                    <a:gd name="T26" fmla="*/ 2147483647 w 27"/>
                    <a:gd name="T27" fmla="*/ 2147483647 h 35"/>
                    <a:gd name="T28" fmla="*/ 2147483647 w 27"/>
                    <a:gd name="T29" fmla="*/ 2147483647 h 35"/>
                    <a:gd name="T30" fmla="*/ 2147483647 w 27"/>
                    <a:gd name="T31" fmla="*/ 2147483647 h 35"/>
                    <a:gd name="T32" fmla="*/ 2147483647 w 27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3" y="34"/>
                      </a:moveTo>
                      <a:lnTo>
                        <a:pt x="18" y="33"/>
                      </a:lnTo>
                      <a:lnTo>
                        <a:pt x="22" y="29"/>
                      </a:lnTo>
                      <a:lnTo>
                        <a:pt x="25" y="24"/>
                      </a:lnTo>
                      <a:lnTo>
                        <a:pt x="26" y="17"/>
                      </a:lnTo>
                      <a:lnTo>
                        <a:pt x="25" y="11"/>
                      </a:lnTo>
                      <a:lnTo>
                        <a:pt x="22" y="5"/>
                      </a:lnTo>
                      <a:lnTo>
                        <a:pt x="18" y="2"/>
                      </a:lnTo>
                      <a:lnTo>
                        <a:pt x="13" y="0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4" y="29"/>
                      </a:lnTo>
                      <a:lnTo>
                        <a:pt x="8" y="33"/>
                      </a:lnTo>
                      <a:lnTo>
                        <a:pt x="13" y="34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50" name="Freeform 137"/>
                <p:cNvSpPr>
                  <a:spLocks/>
                </p:cNvSpPr>
                <p:nvPr/>
              </p:nvSpPr>
              <p:spPr bwMode="auto">
                <a:xfrm>
                  <a:off x="3295633" y="3508362"/>
                  <a:ext cx="42863" cy="53975"/>
                </a:xfrm>
                <a:custGeom>
                  <a:avLst/>
                  <a:gdLst>
                    <a:gd name="T0" fmla="*/ 2147483647 w 27"/>
                    <a:gd name="T1" fmla="*/ 2147483647 h 34"/>
                    <a:gd name="T2" fmla="*/ 2147483647 w 27"/>
                    <a:gd name="T3" fmla="*/ 2147483647 h 34"/>
                    <a:gd name="T4" fmla="*/ 2147483647 w 27"/>
                    <a:gd name="T5" fmla="*/ 2147483647 h 34"/>
                    <a:gd name="T6" fmla="*/ 2147483647 w 27"/>
                    <a:gd name="T7" fmla="*/ 2147483647 h 34"/>
                    <a:gd name="T8" fmla="*/ 2147483647 w 27"/>
                    <a:gd name="T9" fmla="*/ 2147483647 h 34"/>
                    <a:gd name="T10" fmla="*/ 2147483647 w 27"/>
                    <a:gd name="T11" fmla="*/ 2147483647 h 34"/>
                    <a:gd name="T12" fmla="*/ 2147483647 w 27"/>
                    <a:gd name="T13" fmla="*/ 2147483647 h 34"/>
                    <a:gd name="T14" fmla="*/ 2147483647 w 27"/>
                    <a:gd name="T15" fmla="*/ 2147483647 h 34"/>
                    <a:gd name="T16" fmla="*/ 2147483647 w 27"/>
                    <a:gd name="T17" fmla="*/ 0 h 34"/>
                    <a:gd name="T18" fmla="*/ 2147483647 w 27"/>
                    <a:gd name="T19" fmla="*/ 2147483647 h 34"/>
                    <a:gd name="T20" fmla="*/ 2147483647 w 27"/>
                    <a:gd name="T21" fmla="*/ 2147483647 h 34"/>
                    <a:gd name="T22" fmla="*/ 0 w 27"/>
                    <a:gd name="T23" fmla="*/ 2147483647 h 34"/>
                    <a:gd name="T24" fmla="*/ 0 w 27"/>
                    <a:gd name="T25" fmla="*/ 2147483647 h 34"/>
                    <a:gd name="T26" fmla="*/ 2147483647 w 27"/>
                    <a:gd name="T27" fmla="*/ 2147483647 h 34"/>
                    <a:gd name="T28" fmla="*/ 2147483647 w 27"/>
                    <a:gd name="T29" fmla="*/ 2147483647 h 34"/>
                    <a:gd name="T30" fmla="*/ 2147483647 w 27"/>
                    <a:gd name="T31" fmla="*/ 2147483647 h 34"/>
                    <a:gd name="T32" fmla="*/ 2147483647 w 27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4"/>
                    <a:gd name="T53" fmla="*/ 27 w 2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4">
                      <a:moveTo>
                        <a:pt x="14" y="33"/>
                      </a:moveTo>
                      <a:lnTo>
                        <a:pt x="19" y="32"/>
                      </a:lnTo>
                      <a:lnTo>
                        <a:pt x="23" y="28"/>
                      </a:lnTo>
                      <a:lnTo>
                        <a:pt x="25" y="23"/>
                      </a:lnTo>
                      <a:lnTo>
                        <a:pt x="26" y="16"/>
                      </a:ln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4" y="28"/>
                      </a:lnTo>
                      <a:lnTo>
                        <a:pt x="8" y="32"/>
                      </a:lnTo>
                      <a:lnTo>
                        <a:pt x="14" y="3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51" name="Freeform 138"/>
                <p:cNvSpPr>
                  <a:spLocks/>
                </p:cNvSpPr>
                <p:nvPr/>
              </p:nvSpPr>
              <p:spPr bwMode="auto">
                <a:xfrm>
                  <a:off x="3290871" y="3381362"/>
                  <a:ext cx="42863" cy="53975"/>
                </a:xfrm>
                <a:custGeom>
                  <a:avLst/>
                  <a:gdLst>
                    <a:gd name="T0" fmla="*/ 2147483647 w 27"/>
                    <a:gd name="T1" fmla="*/ 2147483647 h 34"/>
                    <a:gd name="T2" fmla="*/ 2147483647 w 27"/>
                    <a:gd name="T3" fmla="*/ 2147483647 h 34"/>
                    <a:gd name="T4" fmla="*/ 2147483647 w 27"/>
                    <a:gd name="T5" fmla="*/ 2147483647 h 34"/>
                    <a:gd name="T6" fmla="*/ 2147483647 w 27"/>
                    <a:gd name="T7" fmla="*/ 2147483647 h 34"/>
                    <a:gd name="T8" fmla="*/ 2147483647 w 27"/>
                    <a:gd name="T9" fmla="*/ 2147483647 h 34"/>
                    <a:gd name="T10" fmla="*/ 2147483647 w 27"/>
                    <a:gd name="T11" fmla="*/ 2147483647 h 34"/>
                    <a:gd name="T12" fmla="*/ 2147483647 w 27"/>
                    <a:gd name="T13" fmla="*/ 2147483647 h 34"/>
                    <a:gd name="T14" fmla="*/ 2147483647 w 27"/>
                    <a:gd name="T15" fmla="*/ 2147483647 h 34"/>
                    <a:gd name="T16" fmla="*/ 2147483647 w 27"/>
                    <a:gd name="T17" fmla="*/ 0 h 34"/>
                    <a:gd name="T18" fmla="*/ 2147483647 w 27"/>
                    <a:gd name="T19" fmla="*/ 2147483647 h 34"/>
                    <a:gd name="T20" fmla="*/ 2147483647 w 27"/>
                    <a:gd name="T21" fmla="*/ 2147483647 h 34"/>
                    <a:gd name="T22" fmla="*/ 2147483647 w 27"/>
                    <a:gd name="T23" fmla="*/ 2147483647 h 34"/>
                    <a:gd name="T24" fmla="*/ 0 w 27"/>
                    <a:gd name="T25" fmla="*/ 2147483647 h 34"/>
                    <a:gd name="T26" fmla="*/ 2147483647 w 27"/>
                    <a:gd name="T27" fmla="*/ 2147483647 h 34"/>
                    <a:gd name="T28" fmla="*/ 2147483647 w 27"/>
                    <a:gd name="T29" fmla="*/ 2147483647 h 34"/>
                    <a:gd name="T30" fmla="*/ 2147483647 w 27"/>
                    <a:gd name="T31" fmla="*/ 2147483647 h 34"/>
                    <a:gd name="T32" fmla="*/ 2147483647 w 27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4"/>
                    <a:gd name="T53" fmla="*/ 27 w 2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4">
                      <a:moveTo>
                        <a:pt x="14" y="33"/>
                      </a:moveTo>
                      <a:lnTo>
                        <a:pt x="19" y="32"/>
                      </a:lnTo>
                      <a:lnTo>
                        <a:pt x="23" y="28"/>
                      </a:lnTo>
                      <a:lnTo>
                        <a:pt x="26" y="23"/>
                      </a:lnTo>
                      <a:lnTo>
                        <a:pt x="26" y="16"/>
                      </a:lnTo>
                      <a:lnTo>
                        <a:pt x="25" y="9"/>
                      </a:lnTo>
                      <a:lnTo>
                        <a:pt x="22" y="5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5" y="29"/>
                      </a:lnTo>
                      <a:lnTo>
                        <a:pt x="9" y="32"/>
                      </a:lnTo>
                      <a:lnTo>
                        <a:pt x="14" y="3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52" name="Oval 161"/>
                <p:cNvSpPr>
                  <a:spLocks noChangeArrowheads="1"/>
                </p:cNvSpPr>
                <p:nvPr/>
              </p:nvSpPr>
              <p:spPr bwMode="auto">
                <a:xfrm>
                  <a:off x="3476608" y="3440099"/>
                  <a:ext cx="52388" cy="30163"/>
                </a:xfrm>
                <a:prstGeom prst="ellipse">
                  <a:avLst/>
                </a:prstGeom>
                <a:solidFill>
                  <a:srgbClr val="C2FF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853" name="Oval 162"/>
                <p:cNvSpPr>
                  <a:spLocks noChangeArrowheads="1"/>
                </p:cNvSpPr>
                <p:nvPr/>
              </p:nvSpPr>
              <p:spPr bwMode="auto">
                <a:xfrm>
                  <a:off x="3213083" y="3411524"/>
                  <a:ext cx="61913" cy="71438"/>
                </a:xfrm>
                <a:prstGeom prst="ellipse">
                  <a:avLst/>
                </a:prstGeom>
                <a:solidFill>
                  <a:srgbClr val="61A12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854" name="Oval 169"/>
                <p:cNvSpPr>
                  <a:spLocks noChangeArrowheads="1"/>
                </p:cNvSpPr>
                <p:nvPr/>
              </p:nvSpPr>
              <p:spPr bwMode="auto">
                <a:xfrm>
                  <a:off x="2911458" y="3440099"/>
                  <a:ext cx="49213" cy="28575"/>
                </a:xfrm>
                <a:prstGeom prst="ellipse">
                  <a:avLst/>
                </a:prstGeom>
                <a:solidFill>
                  <a:srgbClr val="80FF00"/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855" name="Freeform 171"/>
                <p:cNvSpPr>
                  <a:spLocks/>
                </p:cNvSpPr>
                <p:nvPr/>
              </p:nvSpPr>
              <p:spPr bwMode="auto">
                <a:xfrm>
                  <a:off x="2940033" y="3348024"/>
                  <a:ext cx="26988" cy="52388"/>
                </a:xfrm>
                <a:custGeom>
                  <a:avLst/>
                  <a:gdLst>
                    <a:gd name="T0" fmla="*/ 2147483647 w 17"/>
                    <a:gd name="T1" fmla="*/ 2147483647 h 33"/>
                    <a:gd name="T2" fmla="*/ 2147483647 w 17"/>
                    <a:gd name="T3" fmla="*/ 0 h 33"/>
                    <a:gd name="T4" fmla="*/ 0 w 17"/>
                    <a:gd name="T5" fmla="*/ 0 h 33"/>
                    <a:gd name="T6" fmla="*/ 0 w 17"/>
                    <a:gd name="T7" fmla="*/ 2147483647 h 33"/>
                    <a:gd name="T8" fmla="*/ 2147483647 w 17"/>
                    <a:gd name="T9" fmla="*/ 2147483647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16" y="32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6" y="32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56" name="Freeform 172"/>
                <p:cNvSpPr>
                  <a:spLocks/>
                </p:cNvSpPr>
                <p:nvPr/>
              </p:nvSpPr>
              <p:spPr bwMode="auto">
                <a:xfrm>
                  <a:off x="3020996" y="3443274"/>
                  <a:ext cx="50800" cy="26988"/>
                </a:xfrm>
                <a:custGeom>
                  <a:avLst/>
                  <a:gdLst>
                    <a:gd name="T0" fmla="*/ 0 w 32"/>
                    <a:gd name="T1" fmla="*/ 2147483647 h 17"/>
                    <a:gd name="T2" fmla="*/ 2147483647 w 32"/>
                    <a:gd name="T3" fmla="*/ 2147483647 h 17"/>
                    <a:gd name="T4" fmla="*/ 2147483647 w 32"/>
                    <a:gd name="T5" fmla="*/ 0 h 17"/>
                    <a:gd name="T6" fmla="*/ 0 w 32"/>
                    <a:gd name="T7" fmla="*/ 0 h 17"/>
                    <a:gd name="T8" fmla="*/ 0 w 32"/>
                    <a:gd name="T9" fmla="*/ 214748364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7"/>
                    <a:gd name="T17" fmla="*/ 32 w 3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7">
                      <a:moveTo>
                        <a:pt x="0" y="16"/>
                      </a:moveTo>
                      <a:lnTo>
                        <a:pt x="31" y="16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57" name="Freeform 173"/>
                <p:cNvSpPr>
                  <a:spLocks/>
                </p:cNvSpPr>
                <p:nvPr/>
              </p:nvSpPr>
              <p:spPr bwMode="auto">
                <a:xfrm>
                  <a:off x="2940033" y="3505187"/>
                  <a:ext cx="26988" cy="41275"/>
                </a:xfrm>
                <a:custGeom>
                  <a:avLst/>
                  <a:gdLst>
                    <a:gd name="T0" fmla="*/ 0 w 17"/>
                    <a:gd name="T1" fmla="*/ 0 h 26"/>
                    <a:gd name="T2" fmla="*/ 0 w 17"/>
                    <a:gd name="T3" fmla="*/ 2147483647 h 26"/>
                    <a:gd name="T4" fmla="*/ 2147483647 w 17"/>
                    <a:gd name="T5" fmla="*/ 2147483647 h 26"/>
                    <a:gd name="T6" fmla="*/ 2147483647 w 17"/>
                    <a:gd name="T7" fmla="*/ 0 h 26"/>
                    <a:gd name="T8" fmla="*/ 0 w 17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6"/>
                    <a:gd name="T17" fmla="*/ 17 w 17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6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16" y="2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58" name="Freeform 174"/>
                <p:cNvSpPr>
                  <a:spLocks/>
                </p:cNvSpPr>
                <p:nvPr/>
              </p:nvSpPr>
              <p:spPr bwMode="auto">
                <a:xfrm>
                  <a:off x="2828908" y="3443274"/>
                  <a:ext cx="50800" cy="26988"/>
                </a:xfrm>
                <a:custGeom>
                  <a:avLst/>
                  <a:gdLst>
                    <a:gd name="T0" fmla="*/ 2147483647 w 32"/>
                    <a:gd name="T1" fmla="*/ 0 h 17"/>
                    <a:gd name="T2" fmla="*/ 0 w 32"/>
                    <a:gd name="T3" fmla="*/ 0 h 17"/>
                    <a:gd name="T4" fmla="*/ 0 w 32"/>
                    <a:gd name="T5" fmla="*/ 2147483647 h 17"/>
                    <a:gd name="T6" fmla="*/ 2147483647 w 32"/>
                    <a:gd name="T7" fmla="*/ 2147483647 h 17"/>
                    <a:gd name="T8" fmla="*/ 2147483647 w 3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7"/>
                    <a:gd name="T17" fmla="*/ 32 w 3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7">
                      <a:moveTo>
                        <a:pt x="31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1" y="16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59" name="Freeform 175"/>
                <p:cNvSpPr>
                  <a:spLocks/>
                </p:cNvSpPr>
                <p:nvPr/>
              </p:nvSpPr>
              <p:spPr bwMode="auto">
                <a:xfrm>
                  <a:off x="2873358" y="3370249"/>
                  <a:ext cx="42863" cy="46038"/>
                </a:xfrm>
                <a:custGeom>
                  <a:avLst/>
                  <a:gdLst>
                    <a:gd name="T0" fmla="*/ 2147483647 w 27"/>
                    <a:gd name="T1" fmla="*/ 2147483647 h 29"/>
                    <a:gd name="T2" fmla="*/ 2147483647 w 27"/>
                    <a:gd name="T3" fmla="*/ 0 h 29"/>
                    <a:gd name="T4" fmla="*/ 0 w 27"/>
                    <a:gd name="T5" fmla="*/ 2147483647 h 29"/>
                    <a:gd name="T6" fmla="*/ 2147483647 w 27"/>
                    <a:gd name="T7" fmla="*/ 2147483647 h 29"/>
                    <a:gd name="T8" fmla="*/ 2147483647 w 27"/>
                    <a:gd name="T9" fmla="*/ 2147483647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9"/>
                    <a:gd name="T17" fmla="*/ 27 w 2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9">
                      <a:moveTo>
                        <a:pt x="26" y="21"/>
                      </a:moveTo>
                      <a:lnTo>
                        <a:pt x="11" y="0"/>
                      </a:lnTo>
                      <a:lnTo>
                        <a:pt x="0" y="8"/>
                      </a:lnTo>
                      <a:lnTo>
                        <a:pt x="15" y="28"/>
                      </a:lnTo>
                      <a:lnTo>
                        <a:pt x="26" y="21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60" name="Freeform 176"/>
                <p:cNvSpPr>
                  <a:spLocks/>
                </p:cNvSpPr>
                <p:nvPr/>
              </p:nvSpPr>
              <p:spPr bwMode="auto">
                <a:xfrm>
                  <a:off x="2973371" y="3368662"/>
                  <a:ext cx="39688" cy="41275"/>
                </a:xfrm>
                <a:custGeom>
                  <a:avLst/>
                  <a:gdLst>
                    <a:gd name="T0" fmla="*/ 2147483647 w 25"/>
                    <a:gd name="T1" fmla="*/ 2147483647 h 26"/>
                    <a:gd name="T2" fmla="*/ 2147483647 w 25"/>
                    <a:gd name="T3" fmla="*/ 2147483647 h 26"/>
                    <a:gd name="T4" fmla="*/ 2147483647 w 25"/>
                    <a:gd name="T5" fmla="*/ 0 h 26"/>
                    <a:gd name="T6" fmla="*/ 0 w 25"/>
                    <a:gd name="T7" fmla="*/ 2147483647 h 26"/>
                    <a:gd name="T8" fmla="*/ 2147483647 w 25"/>
                    <a:gd name="T9" fmla="*/ 214748364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6"/>
                    <a:gd name="T17" fmla="*/ 25 w 2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6">
                      <a:moveTo>
                        <a:pt x="10" y="25"/>
                      </a:moveTo>
                      <a:lnTo>
                        <a:pt x="24" y="10"/>
                      </a:lnTo>
                      <a:lnTo>
                        <a:pt x="14" y="0"/>
                      </a:lnTo>
                      <a:lnTo>
                        <a:pt x="0" y="15"/>
                      </a:lnTo>
                      <a:lnTo>
                        <a:pt x="10" y="25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61" name="Freeform 177"/>
                <p:cNvSpPr>
                  <a:spLocks/>
                </p:cNvSpPr>
                <p:nvPr/>
              </p:nvSpPr>
              <p:spPr bwMode="auto">
                <a:xfrm>
                  <a:off x="2982896" y="3476612"/>
                  <a:ext cx="39688" cy="39688"/>
                </a:xfrm>
                <a:custGeom>
                  <a:avLst/>
                  <a:gdLst>
                    <a:gd name="T0" fmla="*/ 0 w 25"/>
                    <a:gd name="T1" fmla="*/ 2147483647 h 25"/>
                    <a:gd name="T2" fmla="*/ 2147483647 w 25"/>
                    <a:gd name="T3" fmla="*/ 2147483647 h 25"/>
                    <a:gd name="T4" fmla="*/ 2147483647 w 25"/>
                    <a:gd name="T5" fmla="*/ 2147483647 h 25"/>
                    <a:gd name="T6" fmla="*/ 2147483647 w 25"/>
                    <a:gd name="T7" fmla="*/ 0 h 25"/>
                    <a:gd name="T8" fmla="*/ 0 w 25"/>
                    <a:gd name="T9" fmla="*/ 2147483647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5"/>
                    <a:gd name="T17" fmla="*/ 25 w 2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5">
                      <a:moveTo>
                        <a:pt x="0" y="10"/>
                      </a:moveTo>
                      <a:lnTo>
                        <a:pt x="14" y="24"/>
                      </a:lnTo>
                      <a:lnTo>
                        <a:pt x="24" y="14"/>
                      </a:lnTo>
                      <a:lnTo>
                        <a:pt x="10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62" name="Freeform 178"/>
                <p:cNvSpPr>
                  <a:spLocks/>
                </p:cNvSpPr>
                <p:nvPr/>
              </p:nvSpPr>
              <p:spPr bwMode="auto">
                <a:xfrm>
                  <a:off x="2854308" y="3476612"/>
                  <a:ext cx="41275" cy="39688"/>
                </a:xfrm>
                <a:custGeom>
                  <a:avLst/>
                  <a:gdLst>
                    <a:gd name="T0" fmla="*/ 2147483647 w 26"/>
                    <a:gd name="T1" fmla="*/ 0 h 25"/>
                    <a:gd name="T2" fmla="*/ 0 w 26"/>
                    <a:gd name="T3" fmla="*/ 2147483647 h 25"/>
                    <a:gd name="T4" fmla="*/ 2147483647 w 26"/>
                    <a:gd name="T5" fmla="*/ 2147483647 h 25"/>
                    <a:gd name="T6" fmla="*/ 2147483647 w 26"/>
                    <a:gd name="T7" fmla="*/ 2147483647 h 25"/>
                    <a:gd name="T8" fmla="*/ 2147483647 w 2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5"/>
                    <a:gd name="T17" fmla="*/ 26 w 2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5">
                      <a:moveTo>
                        <a:pt x="15" y="0"/>
                      </a:moveTo>
                      <a:lnTo>
                        <a:pt x="0" y="14"/>
                      </a:lnTo>
                      <a:lnTo>
                        <a:pt x="10" y="24"/>
                      </a:lnTo>
                      <a:lnTo>
                        <a:pt x="25" y="10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63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28846" y="2363774"/>
                  <a:ext cx="1227138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fr-FR" sz="2000" b="1">
                      <a:solidFill>
                        <a:srgbClr val="000000"/>
                      </a:solidFill>
                    </a:rPr>
                    <a:t>Isolation</a:t>
                  </a:r>
                </a:p>
              </p:txBody>
            </p:sp>
          </p:grpSp>
        </p:grpSp>
      </p:grpSp>
      <p:grpSp>
        <p:nvGrpSpPr>
          <p:cNvPr id="6" name="Groupe 283"/>
          <p:cNvGrpSpPr>
            <a:grpSpLocks/>
          </p:cNvGrpSpPr>
          <p:nvPr/>
        </p:nvGrpSpPr>
        <p:grpSpPr bwMode="auto">
          <a:xfrm>
            <a:off x="3498850" y="3868738"/>
            <a:ext cx="1933575" cy="2041525"/>
            <a:chOff x="3498833" y="3868724"/>
            <a:chExt cx="1933575" cy="2041525"/>
          </a:xfrm>
        </p:grpSpPr>
        <p:sp>
          <p:nvSpPr>
            <p:cNvPr id="68806" name="Freeform 27"/>
            <p:cNvSpPr>
              <a:spLocks/>
            </p:cNvSpPr>
            <p:nvPr/>
          </p:nvSpPr>
          <p:spPr bwMode="auto">
            <a:xfrm>
              <a:off x="4313221" y="3871899"/>
              <a:ext cx="209550" cy="234950"/>
            </a:xfrm>
            <a:custGeom>
              <a:avLst/>
              <a:gdLst>
                <a:gd name="T0" fmla="*/ 2147483647 w 132"/>
                <a:gd name="T1" fmla="*/ 2147483647 h 148"/>
                <a:gd name="T2" fmla="*/ 2147483647 w 132"/>
                <a:gd name="T3" fmla="*/ 2147483647 h 148"/>
                <a:gd name="T4" fmla="*/ 2147483647 w 132"/>
                <a:gd name="T5" fmla="*/ 2147483647 h 148"/>
                <a:gd name="T6" fmla="*/ 2147483647 w 132"/>
                <a:gd name="T7" fmla="*/ 2147483647 h 148"/>
                <a:gd name="T8" fmla="*/ 2147483647 w 132"/>
                <a:gd name="T9" fmla="*/ 2147483647 h 148"/>
                <a:gd name="T10" fmla="*/ 2147483647 w 132"/>
                <a:gd name="T11" fmla="*/ 2147483647 h 148"/>
                <a:gd name="T12" fmla="*/ 2147483647 w 132"/>
                <a:gd name="T13" fmla="*/ 2147483647 h 148"/>
                <a:gd name="T14" fmla="*/ 2147483647 w 132"/>
                <a:gd name="T15" fmla="*/ 2147483647 h 148"/>
                <a:gd name="T16" fmla="*/ 2147483647 w 132"/>
                <a:gd name="T17" fmla="*/ 2147483647 h 148"/>
                <a:gd name="T18" fmla="*/ 2147483647 w 132"/>
                <a:gd name="T19" fmla="*/ 2147483647 h 148"/>
                <a:gd name="T20" fmla="*/ 2147483647 w 132"/>
                <a:gd name="T21" fmla="*/ 2147483647 h 148"/>
                <a:gd name="T22" fmla="*/ 2147483647 w 132"/>
                <a:gd name="T23" fmla="*/ 2147483647 h 148"/>
                <a:gd name="T24" fmla="*/ 2147483647 w 132"/>
                <a:gd name="T25" fmla="*/ 2147483647 h 148"/>
                <a:gd name="T26" fmla="*/ 2147483647 w 132"/>
                <a:gd name="T27" fmla="*/ 2147483647 h 148"/>
                <a:gd name="T28" fmla="*/ 2147483647 w 132"/>
                <a:gd name="T29" fmla="*/ 2147483647 h 148"/>
                <a:gd name="T30" fmla="*/ 2147483647 w 132"/>
                <a:gd name="T31" fmla="*/ 2147483647 h 148"/>
                <a:gd name="T32" fmla="*/ 2147483647 w 132"/>
                <a:gd name="T33" fmla="*/ 2147483647 h 148"/>
                <a:gd name="T34" fmla="*/ 2147483647 w 132"/>
                <a:gd name="T35" fmla="*/ 2147483647 h 148"/>
                <a:gd name="T36" fmla="*/ 2147483647 w 132"/>
                <a:gd name="T37" fmla="*/ 2147483647 h 148"/>
                <a:gd name="T38" fmla="*/ 2147483647 w 132"/>
                <a:gd name="T39" fmla="*/ 0 h 148"/>
                <a:gd name="T40" fmla="*/ 2147483647 w 132"/>
                <a:gd name="T41" fmla="*/ 2147483647 h 148"/>
                <a:gd name="T42" fmla="*/ 2147483647 w 132"/>
                <a:gd name="T43" fmla="*/ 2147483647 h 148"/>
                <a:gd name="T44" fmla="*/ 2147483647 w 132"/>
                <a:gd name="T45" fmla="*/ 2147483647 h 148"/>
                <a:gd name="T46" fmla="*/ 2147483647 w 132"/>
                <a:gd name="T47" fmla="*/ 2147483647 h 148"/>
                <a:gd name="T48" fmla="*/ 2147483647 w 132"/>
                <a:gd name="T49" fmla="*/ 2147483647 h 148"/>
                <a:gd name="T50" fmla="*/ 2147483647 w 132"/>
                <a:gd name="T51" fmla="*/ 2147483647 h 148"/>
                <a:gd name="T52" fmla="*/ 2147483647 w 132"/>
                <a:gd name="T53" fmla="*/ 2147483647 h 148"/>
                <a:gd name="T54" fmla="*/ 2147483647 w 132"/>
                <a:gd name="T55" fmla="*/ 2147483647 h 148"/>
                <a:gd name="T56" fmla="*/ 2147483647 w 132"/>
                <a:gd name="T57" fmla="*/ 2147483647 h 148"/>
                <a:gd name="T58" fmla="*/ 2147483647 w 132"/>
                <a:gd name="T59" fmla="*/ 2147483647 h 148"/>
                <a:gd name="T60" fmla="*/ 2147483647 w 132"/>
                <a:gd name="T61" fmla="*/ 2147483647 h 148"/>
                <a:gd name="T62" fmla="*/ 2147483647 w 132"/>
                <a:gd name="T63" fmla="*/ 2147483647 h 148"/>
                <a:gd name="T64" fmla="*/ 2147483647 w 132"/>
                <a:gd name="T65" fmla="*/ 2147483647 h 148"/>
                <a:gd name="T66" fmla="*/ 2147483647 w 132"/>
                <a:gd name="T67" fmla="*/ 2147483647 h 148"/>
                <a:gd name="T68" fmla="*/ 2147483647 w 132"/>
                <a:gd name="T69" fmla="*/ 2147483647 h 148"/>
                <a:gd name="T70" fmla="*/ 2147483647 w 132"/>
                <a:gd name="T71" fmla="*/ 2147483647 h 148"/>
                <a:gd name="T72" fmla="*/ 2147483647 w 132"/>
                <a:gd name="T73" fmla="*/ 2147483647 h 148"/>
                <a:gd name="T74" fmla="*/ 2147483647 w 132"/>
                <a:gd name="T75" fmla="*/ 2147483647 h 148"/>
                <a:gd name="T76" fmla="*/ 2147483647 w 132"/>
                <a:gd name="T77" fmla="*/ 2147483647 h 148"/>
                <a:gd name="T78" fmla="*/ 2147483647 w 132"/>
                <a:gd name="T79" fmla="*/ 2147483647 h 148"/>
                <a:gd name="T80" fmla="*/ 2147483647 w 132"/>
                <a:gd name="T81" fmla="*/ 2147483647 h 148"/>
                <a:gd name="T82" fmla="*/ 2147483647 w 132"/>
                <a:gd name="T83" fmla="*/ 2147483647 h 148"/>
                <a:gd name="T84" fmla="*/ 2147483647 w 132"/>
                <a:gd name="T85" fmla="*/ 2147483647 h 148"/>
                <a:gd name="T86" fmla="*/ 2147483647 w 132"/>
                <a:gd name="T87" fmla="*/ 2147483647 h 148"/>
                <a:gd name="T88" fmla="*/ 2147483647 w 132"/>
                <a:gd name="T89" fmla="*/ 2147483647 h 148"/>
                <a:gd name="T90" fmla="*/ 2147483647 w 132"/>
                <a:gd name="T91" fmla="*/ 2147483647 h 148"/>
                <a:gd name="T92" fmla="*/ 2147483647 w 132"/>
                <a:gd name="T93" fmla="*/ 2147483647 h 148"/>
                <a:gd name="T94" fmla="*/ 2147483647 w 132"/>
                <a:gd name="T95" fmla="*/ 2147483647 h 148"/>
                <a:gd name="T96" fmla="*/ 2147483647 w 132"/>
                <a:gd name="T97" fmla="*/ 2147483647 h 148"/>
                <a:gd name="T98" fmla="*/ 2147483647 w 132"/>
                <a:gd name="T99" fmla="*/ 2147483647 h 148"/>
                <a:gd name="T100" fmla="*/ 2147483647 w 132"/>
                <a:gd name="T101" fmla="*/ 2147483647 h 148"/>
                <a:gd name="T102" fmla="*/ 2147483647 w 132"/>
                <a:gd name="T103" fmla="*/ 2147483647 h 148"/>
                <a:gd name="T104" fmla="*/ 2147483647 w 132"/>
                <a:gd name="T105" fmla="*/ 2147483647 h 148"/>
                <a:gd name="T106" fmla="*/ 2147483647 w 132"/>
                <a:gd name="T107" fmla="*/ 214748364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148"/>
                <a:gd name="T164" fmla="*/ 132 w 13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148">
                  <a:moveTo>
                    <a:pt x="115" y="63"/>
                  </a:moveTo>
                  <a:lnTo>
                    <a:pt x="115" y="63"/>
                  </a:lnTo>
                  <a:lnTo>
                    <a:pt x="114" y="73"/>
                  </a:lnTo>
                  <a:lnTo>
                    <a:pt x="112" y="86"/>
                  </a:lnTo>
                  <a:lnTo>
                    <a:pt x="111" y="90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09" y="104"/>
                  </a:lnTo>
                  <a:lnTo>
                    <a:pt x="109" y="107"/>
                  </a:lnTo>
                  <a:lnTo>
                    <a:pt x="108" y="110"/>
                  </a:lnTo>
                  <a:lnTo>
                    <a:pt x="107" y="115"/>
                  </a:lnTo>
                  <a:lnTo>
                    <a:pt x="106" y="118"/>
                  </a:lnTo>
                  <a:lnTo>
                    <a:pt x="105" y="120"/>
                  </a:lnTo>
                  <a:lnTo>
                    <a:pt x="104" y="122"/>
                  </a:lnTo>
                  <a:lnTo>
                    <a:pt x="103" y="124"/>
                  </a:lnTo>
                  <a:lnTo>
                    <a:pt x="102" y="127"/>
                  </a:lnTo>
                  <a:lnTo>
                    <a:pt x="102" y="128"/>
                  </a:lnTo>
                  <a:lnTo>
                    <a:pt x="100" y="130"/>
                  </a:lnTo>
                  <a:lnTo>
                    <a:pt x="100" y="131"/>
                  </a:lnTo>
                  <a:lnTo>
                    <a:pt x="100" y="130"/>
                  </a:lnTo>
                  <a:lnTo>
                    <a:pt x="98" y="132"/>
                  </a:lnTo>
                  <a:lnTo>
                    <a:pt x="98" y="131"/>
                  </a:lnTo>
                  <a:lnTo>
                    <a:pt x="102" y="131"/>
                  </a:lnTo>
                  <a:lnTo>
                    <a:pt x="100" y="130"/>
                  </a:lnTo>
                  <a:lnTo>
                    <a:pt x="99" y="130"/>
                  </a:lnTo>
                  <a:lnTo>
                    <a:pt x="100" y="130"/>
                  </a:lnTo>
                  <a:lnTo>
                    <a:pt x="100" y="131"/>
                  </a:lnTo>
                  <a:lnTo>
                    <a:pt x="100" y="130"/>
                  </a:lnTo>
                  <a:lnTo>
                    <a:pt x="99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6" y="122"/>
                  </a:lnTo>
                  <a:lnTo>
                    <a:pt x="95" y="119"/>
                  </a:lnTo>
                  <a:lnTo>
                    <a:pt x="93" y="115"/>
                  </a:lnTo>
                  <a:lnTo>
                    <a:pt x="92" y="111"/>
                  </a:lnTo>
                  <a:lnTo>
                    <a:pt x="86" y="98"/>
                  </a:lnTo>
                  <a:lnTo>
                    <a:pt x="85" y="92"/>
                  </a:lnTo>
                  <a:lnTo>
                    <a:pt x="83" y="87"/>
                  </a:lnTo>
                  <a:lnTo>
                    <a:pt x="82" y="82"/>
                  </a:lnTo>
                  <a:lnTo>
                    <a:pt x="80" y="76"/>
                  </a:lnTo>
                  <a:lnTo>
                    <a:pt x="79" y="71"/>
                  </a:lnTo>
                  <a:lnTo>
                    <a:pt x="77" y="65"/>
                  </a:lnTo>
                  <a:lnTo>
                    <a:pt x="76" y="61"/>
                  </a:lnTo>
                  <a:lnTo>
                    <a:pt x="74" y="55"/>
                  </a:lnTo>
                  <a:lnTo>
                    <a:pt x="72" y="49"/>
                  </a:lnTo>
                  <a:lnTo>
                    <a:pt x="71" y="44"/>
                  </a:lnTo>
                  <a:lnTo>
                    <a:pt x="69" y="39"/>
                  </a:lnTo>
                  <a:lnTo>
                    <a:pt x="66" y="30"/>
                  </a:lnTo>
                  <a:lnTo>
                    <a:pt x="64" y="26"/>
                  </a:lnTo>
                  <a:lnTo>
                    <a:pt x="63" y="21"/>
                  </a:lnTo>
                  <a:lnTo>
                    <a:pt x="60" y="17"/>
                  </a:lnTo>
                  <a:lnTo>
                    <a:pt x="59" y="14"/>
                  </a:lnTo>
                  <a:lnTo>
                    <a:pt x="57" y="11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2" y="2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0" y="40"/>
                  </a:lnTo>
                  <a:lnTo>
                    <a:pt x="9" y="43"/>
                  </a:lnTo>
                  <a:lnTo>
                    <a:pt x="4" y="56"/>
                  </a:lnTo>
                  <a:lnTo>
                    <a:pt x="4" y="61"/>
                  </a:lnTo>
                  <a:lnTo>
                    <a:pt x="3" y="65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15" y="84"/>
                  </a:lnTo>
                  <a:lnTo>
                    <a:pt x="16" y="79"/>
                  </a:lnTo>
                  <a:lnTo>
                    <a:pt x="18" y="69"/>
                  </a:lnTo>
                  <a:lnTo>
                    <a:pt x="20" y="64"/>
                  </a:lnTo>
                  <a:lnTo>
                    <a:pt x="20" y="60"/>
                  </a:lnTo>
                  <a:lnTo>
                    <a:pt x="23" y="48"/>
                  </a:lnTo>
                  <a:lnTo>
                    <a:pt x="24" y="44"/>
                  </a:lnTo>
                  <a:lnTo>
                    <a:pt x="26" y="41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0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7" y="25"/>
                  </a:lnTo>
                  <a:lnTo>
                    <a:pt x="48" y="27"/>
                  </a:lnTo>
                  <a:lnTo>
                    <a:pt x="49" y="32"/>
                  </a:lnTo>
                  <a:lnTo>
                    <a:pt x="51" y="36"/>
                  </a:lnTo>
                  <a:lnTo>
                    <a:pt x="55" y="44"/>
                  </a:lnTo>
                  <a:lnTo>
                    <a:pt x="55" y="49"/>
                  </a:lnTo>
                  <a:lnTo>
                    <a:pt x="57" y="55"/>
                  </a:lnTo>
                  <a:lnTo>
                    <a:pt x="58" y="59"/>
                  </a:lnTo>
                  <a:lnTo>
                    <a:pt x="60" y="64"/>
                  </a:lnTo>
                  <a:lnTo>
                    <a:pt x="62" y="70"/>
                  </a:lnTo>
                  <a:lnTo>
                    <a:pt x="63" y="76"/>
                  </a:lnTo>
                  <a:lnTo>
                    <a:pt x="65" y="81"/>
                  </a:lnTo>
                  <a:lnTo>
                    <a:pt x="67" y="86"/>
                  </a:lnTo>
                  <a:lnTo>
                    <a:pt x="69" y="92"/>
                  </a:lnTo>
                  <a:lnTo>
                    <a:pt x="71" y="97"/>
                  </a:lnTo>
                  <a:lnTo>
                    <a:pt x="72" y="102"/>
                  </a:lnTo>
                  <a:lnTo>
                    <a:pt x="76" y="116"/>
                  </a:lnTo>
                  <a:lnTo>
                    <a:pt x="77" y="121"/>
                  </a:lnTo>
                  <a:lnTo>
                    <a:pt x="79" y="125"/>
                  </a:lnTo>
                  <a:lnTo>
                    <a:pt x="80" y="128"/>
                  </a:lnTo>
                  <a:lnTo>
                    <a:pt x="82" y="133"/>
                  </a:lnTo>
                  <a:lnTo>
                    <a:pt x="84" y="135"/>
                  </a:lnTo>
                  <a:lnTo>
                    <a:pt x="86" y="138"/>
                  </a:lnTo>
                  <a:lnTo>
                    <a:pt x="88" y="141"/>
                  </a:lnTo>
                  <a:lnTo>
                    <a:pt x="91" y="144"/>
                  </a:lnTo>
                  <a:lnTo>
                    <a:pt x="91" y="143"/>
                  </a:lnTo>
                  <a:lnTo>
                    <a:pt x="91" y="144"/>
                  </a:lnTo>
                  <a:lnTo>
                    <a:pt x="92" y="144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98" y="147"/>
                  </a:lnTo>
                  <a:lnTo>
                    <a:pt x="104" y="146"/>
                  </a:lnTo>
                  <a:lnTo>
                    <a:pt x="106" y="144"/>
                  </a:lnTo>
                  <a:lnTo>
                    <a:pt x="110" y="142"/>
                  </a:lnTo>
                  <a:lnTo>
                    <a:pt x="113" y="139"/>
                  </a:lnTo>
                  <a:lnTo>
                    <a:pt x="114" y="138"/>
                  </a:lnTo>
                  <a:lnTo>
                    <a:pt x="115" y="138"/>
                  </a:lnTo>
                  <a:lnTo>
                    <a:pt x="117" y="135"/>
                  </a:lnTo>
                  <a:lnTo>
                    <a:pt x="118" y="133"/>
                  </a:lnTo>
                  <a:lnTo>
                    <a:pt x="119" y="130"/>
                  </a:lnTo>
                  <a:lnTo>
                    <a:pt x="120" y="128"/>
                  </a:lnTo>
                  <a:lnTo>
                    <a:pt x="120" y="125"/>
                  </a:lnTo>
                  <a:lnTo>
                    <a:pt x="120" y="122"/>
                  </a:lnTo>
                  <a:lnTo>
                    <a:pt x="122" y="119"/>
                  </a:lnTo>
                  <a:lnTo>
                    <a:pt x="123" y="113"/>
                  </a:lnTo>
                  <a:lnTo>
                    <a:pt x="125" y="110"/>
                  </a:lnTo>
                  <a:lnTo>
                    <a:pt x="125" y="106"/>
                  </a:lnTo>
                  <a:lnTo>
                    <a:pt x="126" y="102"/>
                  </a:lnTo>
                  <a:lnTo>
                    <a:pt x="126" y="98"/>
                  </a:lnTo>
                  <a:lnTo>
                    <a:pt x="127" y="94"/>
                  </a:lnTo>
                  <a:lnTo>
                    <a:pt x="128" y="90"/>
                  </a:lnTo>
                  <a:lnTo>
                    <a:pt x="130" y="76"/>
                  </a:lnTo>
                  <a:lnTo>
                    <a:pt x="131" y="65"/>
                  </a:lnTo>
                  <a:lnTo>
                    <a:pt x="131" y="64"/>
                  </a:lnTo>
                  <a:lnTo>
                    <a:pt x="115" y="63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07" name="Freeform 89"/>
            <p:cNvSpPr>
              <a:spLocks/>
            </p:cNvSpPr>
            <p:nvPr/>
          </p:nvSpPr>
          <p:spPr bwMode="auto">
            <a:xfrm>
              <a:off x="4884721" y="4060812"/>
              <a:ext cx="111125" cy="1054100"/>
            </a:xfrm>
            <a:custGeom>
              <a:avLst/>
              <a:gdLst>
                <a:gd name="T0" fmla="*/ 2147483647 w 70"/>
                <a:gd name="T1" fmla="*/ 2147483647 h 664"/>
                <a:gd name="T2" fmla="*/ 2147483647 w 70"/>
                <a:gd name="T3" fmla="*/ 2147483647 h 664"/>
                <a:gd name="T4" fmla="*/ 2147483647 w 70"/>
                <a:gd name="T5" fmla="*/ 2147483647 h 664"/>
                <a:gd name="T6" fmla="*/ 2147483647 w 70"/>
                <a:gd name="T7" fmla="*/ 2147483647 h 664"/>
                <a:gd name="T8" fmla="*/ 2147483647 w 70"/>
                <a:gd name="T9" fmla="*/ 2147483647 h 664"/>
                <a:gd name="T10" fmla="*/ 2147483647 w 70"/>
                <a:gd name="T11" fmla="*/ 2147483647 h 664"/>
                <a:gd name="T12" fmla="*/ 2147483647 w 70"/>
                <a:gd name="T13" fmla="*/ 2147483647 h 664"/>
                <a:gd name="T14" fmla="*/ 2147483647 w 70"/>
                <a:gd name="T15" fmla="*/ 2147483647 h 664"/>
                <a:gd name="T16" fmla="*/ 2147483647 w 70"/>
                <a:gd name="T17" fmla="*/ 2147483647 h 664"/>
                <a:gd name="T18" fmla="*/ 2147483647 w 70"/>
                <a:gd name="T19" fmla="*/ 2147483647 h 664"/>
                <a:gd name="T20" fmla="*/ 2147483647 w 70"/>
                <a:gd name="T21" fmla="*/ 2147483647 h 664"/>
                <a:gd name="T22" fmla="*/ 2147483647 w 70"/>
                <a:gd name="T23" fmla="*/ 2147483647 h 664"/>
                <a:gd name="T24" fmla="*/ 2147483647 w 70"/>
                <a:gd name="T25" fmla="*/ 2147483647 h 664"/>
                <a:gd name="T26" fmla="*/ 2147483647 w 70"/>
                <a:gd name="T27" fmla="*/ 2147483647 h 664"/>
                <a:gd name="T28" fmla="*/ 2147483647 w 70"/>
                <a:gd name="T29" fmla="*/ 2147483647 h 664"/>
                <a:gd name="T30" fmla="*/ 2147483647 w 70"/>
                <a:gd name="T31" fmla="*/ 2147483647 h 664"/>
                <a:gd name="T32" fmla="*/ 2147483647 w 70"/>
                <a:gd name="T33" fmla="*/ 2147483647 h 664"/>
                <a:gd name="T34" fmla="*/ 2147483647 w 70"/>
                <a:gd name="T35" fmla="*/ 2147483647 h 664"/>
                <a:gd name="T36" fmla="*/ 2147483647 w 70"/>
                <a:gd name="T37" fmla="*/ 2147483647 h 664"/>
                <a:gd name="T38" fmla="*/ 2147483647 w 70"/>
                <a:gd name="T39" fmla="*/ 2147483647 h 664"/>
                <a:gd name="T40" fmla="*/ 2147483647 w 70"/>
                <a:gd name="T41" fmla="*/ 2147483647 h 664"/>
                <a:gd name="T42" fmla="*/ 2147483647 w 70"/>
                <a:gd name="T43" fmla="*/ 2147483647 h 664"/>
                <a:gd name="T44" fmla="*/ 2147483647 w 70"/>
                <a:gd name="T45" fmla="*/ 2147483647 h 664"/>
                <a:gd name="T46" fmla="*/ 2147483647 w 70"/>
                <a:gd name="T47" fmla="*/ 2147483647 h 664"/>
                <a:gd name="T48" fmla="*/ 2147483647 w 70"/>
                <a:gd name="T49" fmla="*/ 2147483647 h 664"/>
                <a:gd name="T50" fmla="*/ 2147483647 w 70"/>
                <a:gd name="T51" fmla="*/ 2147483647 h 664"/>
                <a:gd name="T52" fmla="*/ 2147483647 w 70"/>
                <a:gd name="T53" fmla="*/ 2147483647 h 664"/>
                <a:gd name="T54" fmla="*/ 2147483647 w 70"/>
                <a:gd name="T55" fmla="*/ 2147483647 h 664"/>
                <a:gd name="T56" fmla="*/ 2147483647 w 70"/>
                <a:gd name="T57" fmla="*/ 2147483647 h 664"/>
                <a:gd name="T58" fmla="*/ 2147483647 w 70"/>
                <a:gd name="T59" fmla="*/ 2147483647 h 664"/>
                <a:gd name="T60" fmla="*/ 2147483647 w 70"/>
                <a:gd name="T61" fmla="*/ 2147483647 h 664"/>
                <a:gd name="T62" fmla="*/ 0 w 70"/>
                <a:gd name="T63" fmla="*/ 2147483647 h 664"/>
                <a:gd name="T64" fmla="*/ 2147483647 w 70"/>
                <a:gd name="T65" fmla="*/ 2147483647 h 6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664"/>
                <a:gd name="T101" fmla="*/ 70 w 70"/>
                <a:gd name="T102" fmla="*/ 664 h 6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664">
                  <a:moveTo>
                    <a:pt x="19" y="3"/>
                  </a:moveTo>
                  <a:lnTo>
                    <a:pt x="22" y="13"/>
                  </a:lnTo>
                  <a:lnTo>
                    <a:pt x="25" y="23"/>
                  </a:lnTo>
                  <a:lnTo>
                    <a:pt x="28" y="34"/>
                  </a:lnTo>
                  <a:lnTo>
                    <a:pt x="30" y="44"/>
                  </a:lnTo>
                  <a:lnTo>
                    <a:pt x="32" y="54"/>
                  </a:lnTo>
                  <a:lnTo>
                    <a:pt x="35" y="63"/>
                  </a:lnTo>
                  <a:lnTo>
                    <a:pt x="37" y="74"/>
                  </a:lnTo>
                  <a:lnTo>
                    <a:pt x="40" y="84"/>
                  </a:lnTo>
                  <a:lnTo>
                    <a:pt x="41" y="94"/>
                  </a:lnTo>
                  <a:lnTo>
                    <a:pt x="43" y="104"/>
                  </a:lnTo>
                  <a:lnTo>
                    <a:pt x="45" y="114"/>
                  </a:lnTo>
                  <a:lnTo>
                    <a:pt x="47" y="125"/>
                  </a:lnTo>
                  <a:lnTo>
                    <a:pt x="49" y="135"/>
                  </a:lnTo>
                  <a:lnTo>
                    <a:pt x="51" y="146"/>
                  </a:lnTo>
                  <a:lnTo>
                    <a:pt x="52" y="156"/>
                  </a:lnTo>
                  <a:lnTo>
                    <a:pt x="54" y="166"/>
                  </a:lnTo>
                  <a:lnTo>
                    <a:pt x="55" y="175"/>
                  </a:lnTo>
                  <a:lnTo>
                    <a:pt x="57" y="185"/>
                  </a:lnTo>
                  <a:lnTo>
                    <a:pt x="58" y="196"/>
                  </a:lnTo>
                  <a:lnTo>
                    <a:pt x="60" y="206"/>
                  </a:lnTo>
                  <a:lnTo>
                    <a:pt x="61" y="217"/>
                  </a:lnTo>
                  <a:lnTo>
                    <a:pt x="62" y="227"/>
                  </a:lnTo>
                  <a:lnTo>
                    <a:pt x="63" y="237"/>
                  </a:lnTo>
                  <a:lnTo>
                    <a:pt x="63" y="247"/>
                  </a:lnTo>
                  <a:lnTo>
                    <a:pt x="65" y="258"/>
                  </a:lnTo>
                  <a:lnTo>
                    <a:pt x="65" y="268"/>
                  </a:lnTo>
                  <a:lnTo>
                    <a:pt x="66" y="278"/>
                  </a:lnTo>
                  <a:lnTo>
                    <a:pt x="67" y="288"/>
                  </a:lnTo>
                  <a:lnTo>
                    <a:pt x="68" y="298"/>
                  </a:lnTo>
                  <a:lnTo>
                    <a:pt x="68" y="308"/>
                  </a:lnTo>
                  <a:lnTo>
                    <a:pt x="68" y="319"/>
                  </a:lnTo>
                  <a:lnTo>
                    <a:pt x="69" y="329"/>
                  </a:lnTo>
                  <a:lnTo>
                    <a:pt x="69" y="339"/>
                  </a:lnTo>
                  <a:lnTo>
                    <a:pt x="69" y="350"/>
                  </a:lnTo>
                  <a:lnTo>
                    <a:pt x="69" y="401"/>
                  </a:lnTo>
                  <a:lnTo>
                    <a:pt x="69" y="411"/>
                  </a:lnTo>
                  <a:lnTo>
                    <a:pt x="68" y="422"/>
                  </a:lnTo>
                  <a:lnTo>
                    <a:pt x="68" y="432"/>
                  </a:lnTo>
                  <a:lnTo>
                    <a:pt x="68" y="442"/>
                  </a:lnTo>
                  <a:lnTo>
                    <a:pt x="67" y="453"/>
                  </a:lnTo>
                  <a:lnTo>
                    <a:pt x="66" y="463"/>
                  </a:lnTo>
                  <a:lnTo>
                    <a:pt x="65" y="474"/>
                  </a:lnTo>
                  <a:lnTo>
                    <a:pt x="65" y="484"/>
                  </a:lnTo>
                  <a:lnTo>
                    <a:pt x="63" y="495"/>
                  </a:lnTo>
                  <a:lnTo>
                    <a:pt x="63" y="504"/>
                  </a:lnTo>
                  <a:lnTo>
                    <a:pt x="63" y="515"/>
                  </a:lnTo>
                  <a:lnTo>
                    <a:pt x="61" y="526"/>
                  </a:lnTo>
                  <a:lnTo>
                    <a:pt x="60" y="536"/>
                  </a:lnTo>
                  <a:lnTo>
                    <a:pt x="58" y="547"/>
                  </a:lnTo>
                  <a:lnTo>
                    <a:pt x="57" y="557"/>
                  </a:lnTo>
                  <a:lnTo>
                    <a:pt x="55" y="567"/>
                  </a:lnTo>
                  <a:lnTo>
                    <a:pt x="54" y="578"/>
                  </a:lnTo>
                  <a:lnTo>
                    <a:pt x="52" y="588"/>
                  </a:lnTo>
                  <a:lnTo>
                    <a:pt x="51" y="599"/>
                  </a:lnTo>
                  <a:lnTo>
                    <a:pt x="50" y="608"/>
                  </a:lnTo>
                  <a:lnTo>
                    <a:pt x="47" y="619"/>
                  </a:lnTo>
                  <a:lnTo>
                    <a:pt x="45" y="629"/>
                  </a:lnTo>
                  <a:lnTo>
                    <a:pt x="43" y="640"/>
                  </a:lnTo>
                  <a:lnTo>
                    <a:pt x="41" y="650"/>
                  </a:lnTo>
                  <a:lnTo>
                    <a:pt x="40" y="661"/>
                  </a:lnTo>
                  <a:lnTo>
                    <a:pt x="40" y="663"/>
                  </a:lnTo>
                  <a:lnTo>
                    <a:pt x="17" y="621"/>
                  </a:lnTo>
                  <a:lnTo>
                    <a:pt x="0" y="40"/>
                  </a:lnTo>
                  <a:lnTo>
                    <a:pt x="19" y="0"/>
                  </a:lnTo>
                  <a:lnTo>
                    <a:pt x="19" y="3"/>
                  </a:lnTo>
                </a:path>
              </a:pathLst>
            </a:custGeom>
            <a:solidFill>
              <a:srgbClr val="F0F0F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08" name="Freeform 90"/>
            <p:cNvSpPr>
              <a:spLocks/>
            </p:cNvSpPr>
            <p:nvPr/>
          </p:nvSpPr>
          <p:spPr bwMode="auto">
            <a:xfrm>
              <a:off x="4386246" y="4062399"/>
              <a:ext cx="26988" cy="225425"/>
            </a:xfrm>
            <a:custGeom>
              <a:avLst/>
              <a:gdLst>
                <a:gd name="T0" fmla="*/ 2147483647 w 17"/>
                <a:gd name="T1" fmla="*/ 2147483647 h 142"/>
                <a:gd name="T2" fmla="*/ 2147483647 w 17"/>
                <a:gd name="T3" fmla="*/ 0 h 142"/>
                <a:gd name="T4" fmla="*/ 0 w 17"/>
                <a:gd name="T5" fmla="*/ 0 h 142"/>
                <a:gd name="T6" fmla="*/ 2147483647 w 17"/>
                <a:gd name="T7" fmla="*/ 2147483647 h 142"/>
                <a:gd name="T8" fmla="*/ 2147483647 w 17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2"/>
                <a:gd name="T17" fmla="*/ 17 w 1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2">
                  <a:moveTo>
                    <a:pt x="16" y="141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1" y="141"/>
                  </a:lnTo>
                  <a:lnTo>
                    <a:pt x="16" y="141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09" name="Freeform 91"/>
            <p:cNvSpPr>
              <a:spLocks/>
            </p:cNvSpPr>
            <p:nvPr/>
          </p:nvSpPr>
          <p:spPr bwMode="auto">
            <a:xfrm>
              <a:off x="3990958" y="3914762"/>
              <a:ext cx="954088" cy="1336675"/>
            </a:xfrm>
            <a:custGeom>
              <a:avLst/>
              <a:gdLst>
                <a:gd name="T0" fmla="*/ 2147483647 w 601"/>
                <a:gd name="T1" fmla="*/ 2147483647 h 842"/>
                <a:gd name="T2" fmla="*/ 2147483647 w 601"/>
                <a:gd name="T3" fmla="*/ 2147483647 h 842"/>
                <a:gd name="T4" fmla="*/ 2147483647 w 601"/>
                <a:gd name="T5" fmla="*/ 2147483647 h 842"/>
                <a:gd name="T6" fmla="*/ 2147483647 w 601"/>
                <a:gd name="T7" fmla="*/ 2147483647 h 842"/>
                <a:gd name="T8" fmla="*/ 2147483647 w 601"/>
                <a:gd name="T9" fmla="*/ 2147483647 h 842"/>
                <a:gd name="T10" fmla="*/ 2147483647 w 601"/>
                <a:gd name="T11" fmla="*/ 2147483647 h 842"/>
                <a:gd name="T12" fmla="*/ 2147483647 w 601"/>
                <a:gd name="T13" fmla="*/ 2147483647 h 842"/>
                <a:gd name="T14" fmla="*/ 2147483647 w 601"/>
                <a:gd name="T15" fmla="*/ 2147483647 h 842"/>
                <a:gd name="T16" fmla="*/ 2147483647 w 601"/>
                <a:gd name="T17" fmla="*/ 2147483647 h 842"/>
                <a:gd name="T18" fmla="*/ 2147483647 w 601"/>
                <a:gd name="T19" fmla="*/ 2147483647 h 842"/>
                <a:gd name="T20" fmla="*/ 2147483647 w 601"/>
                <a:gd name="T21" fmla="*/ 2147483647 h 842"/>
                <a:gd name="T22" fmla="*/ 2147483647 w 601"/>
                <a:gd name="T23" fmla="*/ 2147483647 h 842"/>
                <a:gd name="T24" fmla="*/ 2147483647 w 601"/>
                <a:gd name="T25" fmla="*/ 2147483647 h 842"/>
                <a:gd name="T26" fmla="*/ 2147483647 w 601"/>
                <a:gd name="T27" fmla="*/ 2147483647 h 842"/>
                <a:gd name="T28" fmla="*/ 2147483647 w 601"/>
                <a:gd name="T29" fmla="*/ 2147483647 h 842"/>
                <a:gd name="T30" fmla="*/ 2147483647 w 601"/>
                <a:gd name="T31" fmla="*/ 2147483647 h 842"/>
                <a:gd name="T32" fmla="*/ 2147483647 w 601"/>
                <a:gd name="T33" fmla="*/ 2147483647 h 842"/>
                <a:gd name="T34" fmla="*/ 2147483647 w 601"/>
                <a:gd name="T35" fmla="*/ 2147483647 h 842"/>
                <a:gd name="T36" fmla="*/ 2147483647 w 601"/>
                <a:gd name="T37" fmla="*/ 2147483647 h 842"/>
                <a:gd name="T38" fmla="*/ 2147483647 w 601"/>
                <a:gd name="T39" fmla="*/ 2147483647 h 842"/>
                <a:gd name="T40" fmla="*/ 2147483647 w 601"/>
                <a:gd name="T41" fmla="*/ 2147483647 h 842"/>
                <a:gd name="T42" fmla="*/ 2147483647 w 601"/>
                <a:gd name="T43" fmla="*/ 2147483647 h 842"/>
                <a:gd name="T44" fmla="*/ 2147483647 w 601"/>
                <a:gd name="T45" fmla="*/ 2147483647 h 842"/>
                <a:gd name="T46" fmla="*/ 2147483647 w 601"/>
                <a:gd name="T47" fmla="*/ 2147483647 h 842"/>
                <a:gd name="T48" fmla="*/ 2147483647 w 601"/>
                <a:gd name="T49" fmla="*/ 2147483647 h 842"/>
                <a:gd name="T50" fmla="*/ 2147483647 w 601"/>
                <a:gd name="T51" fmla="*/ 2147483647 h 842"/>
                <a:gd name="T52" fmla="*/ 2147483647 w 601"/>
                <a:gd name="T53" fmla="*/ 2147483647 h 842"/>
                <a:gd name="T54" fmla="*/ 2147483647 w 601"/>
                <a:gd name="T55" fmla="*/ 2147483647 h 842"/>
                <a:gd name="T56" fmla="*/ 2147483647 w 601"/>
                <a:gd name="T57" fmla="*/ 2147483647 h 842"/>
                <a:gd name="T58" fmla="*/ 2147483647 w 601"/>
                <a:gd name="T59" fmla="*/ 2147483647 h 842"/>
                <a:gd name="T60" fmla="*/ 2147483647 w 601"/>
                <a:gd name="T61" fmla="*/ 2147483647 h 842"/>
                <a:gd name="T62" fmla="*/ 2147483647 w 601"/>
                <a:gd name="T63" fmla="*/ 2147483647 h 842"/>
                <a:gd name="T64" fmla="*/ 2147483647 w 601"/>
                <a:gd name="T65" fmla="*/ 2147483647 h 842"/>
                <a:gd name="T66" fmla="*/ 2147483647 w 601"/>
                <a:gd name="T67" fmla="*/ 2147483647 h 842"/>
                <a:gd name="T68" fmla="*/ 2147483647 w 601"/>
                <a:gd name="T69" fmla="*/ 2147483647 h 842"/>
                <a:gd name="T70" fmla="*/ 2147483647 w 601"/>
                <a:gd name="T71" fmla="*/ 2147483647 h 842"/>
                <a:gd name="T72" fmla="*/ 2147483647 w 601"/>
                <a:gd name="T73" fmla="*/ 2147483647 h 842"/>
                <a:gd name="T74" fmla="*/ 2147483647 w 601"/>
                <a:gd name="T75" fmla="*/ 2147483647 h 842"/>
                <a:gd name="T76" fmla="*/ 2147483647 w 601"/>
                <a:gd name="T77" fmla="*/ 2147483647 h 842"/>
                <a:gd name="T78" fmla="*/ 2147483647 w 601"/>
                <a:gd name="T79" fmla="*/ 2147483647 h 842"/>
                <a:gd name="T80" fmla="*/ 2147483647 w 601"/>
                <a:gd name="T81" fmla="*/ 2147483647 h 842"/>
                <a:gd name="T82" fmla="*/ 2147483647 w 601"/>
                <a:gd name="T83" fmla="*/ 2147483647 h 842"/>
                <a:gd name="T84" fmla="*/ 2147483647 w 601"/>
                <a:gd name="T85" fmla="*/ 2147483647 h 842"/>
                <a:gd name="T86" fmla="*/ 2147483647 w 601"/>
                <a:gd name="T87" fmla="*/ 2147483647 h 842"/>
                <a:gd name="T88" fmla="*/ 2147483647 w 601"/>
                <a:gd name="T89" fmla="*/ 2147483647 h 842"/>
                <a:gd name="T90" fmla="*/ 2147483647 w 601"/>
                <a:gd name="T91" fmla="*/ 2147483647 h 842"/>
                <a:gd name="T92" fmla="*/ 2147483647 w 601"/>
                <a:gd name="T93" fmla="*/ 2147483647 h 842"/>
                <a:gd name="T94" fmla="*/ 2147483647 w 601"/>
                <a:gd name="T95" fmla="*/ 2147483647 h 8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1"/>
                <a:gd name="T145" fmla="*/ 0 h 842"/>
                <a:gd name="T146" fmla="*/ 601 w 601"/>
                <a:gd name="T147" fmla="*/ 842 h 8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1" h="842">
                  <a:moveTo>
                    <a:pt x="3" y="817"/>
                  </a:moveTo>
                  <a:lnTo>
                    <a:pt x="11" y="803"/>
                  </a:lnTo>
                  <a:lnTo>
                    <a:pt x="20" y="789"/>
                  </a:lnTo>
                  <a:lnTo>
                    <a:pt x="28" y="776"/>
                  </a:lnTo>
                  <a:lnTo>
                    <a:pt x="37" y="764"/>
                  </a:lnTo>
                  <a:lnTo>
                    <a:pt x="45" y="751"/>
                  </a:lnTo>
                  <a:lnTo>
                    <a:pt x="53" y="739"/>
                  </a:lnTo>
                  <a:lnTo>
                    <a:pt x="61" y="728"/>
                  </a:lnTo>
                  <a:lnTo>
                    <a:pt x="69" y="717"/>
                  </a:lnTo>
                  <a:lnTo>
                    <a:pt x="78" y="706"/>
                  </a:lnTo>
                  <a:lnTo>
                    <a:pt x="86" y="696"/>
                  </a:lnTo>
                  <a:lnTo>
                    <a:pt x="95" y="687"/>
                  </a:lnTo>
                  <a:lnTo>
                    <a:pt x="103" y="678"/>
                  </a:lnTo>
                  <a:lnTo>
                    <a:pt x="111" y="669"/>
                  </a:lnTo>
                  <a:lnTo>
                    <a:pt x="120" y="660"/>
                  </a:lnTo>
                  <a:lnTo>
                    <a:pt x="129" y="653"/>
                  </a:lnTo>
                  <a:lnTo>
                    <a:pt x="137" y="645"/>
                  </a:lnTo>
                  <a:lnTo>
                    <a:pt x="146" y="639"/>
                  </a:lnTo>
                  <a:lnTo>
                    <a:pt x="154" y="632"/>
                  </a:lnTo>
                  <a:lnTo>
                    <a:pt x="162" y="628"/>
                  </a:lnTo>
                  <a:lnTo>
                    <a:pt x="171" y="622"/>
                  </a:lnTo>
                  <a:lnTo>
                    <a:pt x="180" y="617"/>
                  </a:lnTo>
                  <a:lnTo>
                    <a:pt x="188" y="613"/>
                  </a:lnTo>
                  <a:lnTo>
                    <a:pt x="197" y="608"/>
                  </a:lnTo>
                  <a:lnTo>
                    <a:pt x="205" y="605"/>
                  </a:lnTo>
                  <a:lnTo>
                    <a:pt x="214" y="602"/>
                  </a:lnTo>
                  <a:lnTo>
                    <a:pt x="223" y="599"/>
                  </a:lnTo>
                  <a:lnTo>
                    <a:pt x="232" y="597"/>
                  </a:lnTo>
                  <a:lnTo>
                    <a:pt x="240" y="595"/>
                  </a:lnTo>
                  <a:lnTo>
                    <a:pt x="249" y="594"/>
                  </a:lnTo>
                  <a:lnTo>
                    <a:pt x="257" y="593"/>
                  </a:lnTo>
                  <a:lnTo>
                    <a:pt x="275" y="593"/>
                  </a:lnTo>
                  <a:lnTo>
                    <a:pt x="284" y="593"/>
                  </a:lnTo>
                  <a:lnTo>
                    <a:pt x="292" y="594"/>
                  </a:lnTo>
                  <a:lnTo>
                    <a:pt x="301" y="596"/>
                  </a:lnTo>
                  <a:lnTo>
                    <a:pt x="310" y="598"/>
                  </a:lnTo>
                  <a:lnTo>
                    <a:pt x="319" y="600"/>
                  </a:lnTo>
                  <a:lnTo>
                    <a:pt x="328" y="604"/>
                  </a:lnTo>
                  <a:lnTo>
                    <a:pt x="337" y="607"/>
                  </a:lnTo>
                  <a:lnTo>
                    <a:pt x="346" y="611"/>
                  </a:lnTo>
                  <a:lnTo>
                    <a:pt x="354" y="615"/>
                  </a:lnTo>
                  <a:lnTo>
                    <a:pt x="363" y="620"/>
                  </a:lnTo>
                  <a:lnTo>
                    <a:pt x="372" y="625"/>
                  </a:lnTo>
                  <a:lnTo>
                    <a:pt x="381" y="631"/>
                  </a:lnTo>
                  <a:lnTo>
                    <a:pt x="390" y="636"/>
                  </a:lnTo>
                  <a:lnTo>
                    <a:pt x="399" y="642"/>
                  </a:lnTo>
                  <a:lnTo>
                    <a:pt x="408" y="649"/>
                  </a:lnTo>
                  <a:lnTo>
                    <a:pt x="417" y="657"/>
                  </a:lnTo>
                  <a:lnTo>
                    <a:pt x="426" y="665"/>
                  </a:lnTo>
                  <a:lnTo>
                    <a:pt x="435" y="673"/>
                  </a:lnTo>
                  <a:lnTo>
                    <a:pt x="444" y="682"/>
                  </a:lnTo>
                  <a:lnTo>
                    <a:pt x="452" y="692"/>
                  </a:lnTo>
                  <a:lnTo>
                    <a:pt x="462" y="702"/>
                  </a:lnTo>
                  <a:lnTo>
                    <a:pt x="471" y="712"/>
                  </a:lnTo>
                  <a:lnTo>
                    <a:pt x="480" y="723"/>
                  </a:lnTo>
                  <a:lnTo>
                    <a:pt x="489" y="735"/>
                  </a:lnTo>
                  <a:lnTo>
                    <a:pt x="499" y="746"/>
                  </a:lnTo>
                  <a:lnTo>
                    <a:pt x="508" y="759"/>
                  </a:lnTo>
                  <a:lnTo>
                    <a:pt x="517" y="771"/>
                  </a:lnTo>
                  <a:lnTo>
                    <a:pt x="526" y="784"/>
                  </a:lnTo>
                  <a:lnTo>
                    <a:pt x="535" y="797"/>
                  </a:lnTo>
                  <a:lnTo>
                    <a:pt x="545" y="811"/>
                  </a:lnTo>
                  <a:lnTo>
                    <a:pt x="553" y="826"/>
                  </a:lnTo>
                  <a:lnTo>
                    <a:pt x="563" y="841"/>
                  </a:lnTo>
                  <a:lnTo>
                    <a:pt x="565" y="829"/>
                  </a:lnTo>
                  <a:lnTo>
                    <a:pt x="567" y="816"/>
                  </a:lnTo>
                  <a:lnTo>
                    <a:pt x="570" y="804"/>
                  </a:lnTo>
                  <a:lnTo>
                    <a:pt x="572" y="791"/>
                  </a:lnTo>
                  <a:lnTo>
                    <a:pt x="575" y="779"/>
                  </a:lnTo>
                  <a:lnTo>
                    <a:pt x="576" y="768"/>
                  </a:lnTo>
                  <a:lnTo>
                    <a:pt x="579" y="755"/>
                  </a:lnTo>
                  <a:lnTo>
                    <a:pt x="581" y="742"/>
                  </a:lnTo>
                  <a:lnTo>
                    <a:pt x="582" y="730"/>
                  </a:lnTo>
                  <a:lnTo>
                    <a:pt x="584" y="717"/>
                  </a:lnTo>
                  <a:lnTo>
                    <a:pt x="586" y="705"/>
                  </a:lnTo>
                  <a:lnTo>
                    <a:pt x="587" y="693"/>
                  </a:lnTo>
                  <a:lnTo>
                    <a:pt x="589" y="680"/>
                  </a:lnTo>
                  <a:lnTo>
                    <a:pt x="590" y="667"/>
                  </a:lnTo>
                  <a:lnTo>
                    <a:pt x="591" y="655"/>
                  </a:lnTo>
                  <a:lnTo>
                    <a:pt x="593" y="642"/>
                  </a:lnTo>
                  <a:lnTo>
                    <a:pt x="594" y="630"/>
                  </a:lnTo>
                  <a:lnTo>
                    <a:pt x="595" y="617"/>
                  </a:lnTo>
                  <a:lnTo>
                    <a:pt x="596" y="605"/>
                  </a:lnTo>
                  <a:lnTo>
                    <a:pt x="597" y="591"/>
                  </a:lnTo>
                  <a:lnTo>
                    <a:pt x="597" y="579"/>
                  </a:lnTo>
                  <a:lnTo>
                    <a:pt x="598" y="566"/>
                  </a:lnTo>
                  <a:lnTo>
                    <a:pt x="599" y="553"/>
                  </a:lnTo>
                  <a:lnTo>
                    <a:pt x="599" y="540"/>
                  </a:lnTo>
                  <a:lnTo>
                    <a:pt x="600" y="527"/>
                  </a:lnTo>
                  <a:lnTo>
                    <a:pt x="600" y="501"/>
                  </a:lnTo>
                  <a:lnTo>
                    <a:pt x="600" y="489"/>
                  </a:lnTo>
                  <a:lnTo>
                    <a:pt x="600" y="463"/>
                  </a:lnTo>
                  <a:lnTo>
                    <a:pt x="600" y="450"/>
                  </a:lnTo>
                  <a:lnTo>
                    <a:pt x="600" y="437"/>
                  </a:lnTo>
                  <a:lnTo>
                    <a:pt x="599" y="424"/>
                  </a:lnTo>
                  <a:lnTo>
                    <a:pt x="599" y="410"/>
                  </a:lnTo>
                  <a:lnTo>
                    <a:pt x="599" y="397"/>
                  </a:lnTo>
                  <a:lnTo>
                    <a:pt x="598" y="384"/>
                  </a:lnTo>
                  <a:lnTo>
                    <a:pt x="597" y="371"/>
                  </a:lnTo>
                  <a:lnTo>
                    <a:pt x="597" y="358"/>
                  </a:lnTo>
                  <a:lnTo>
                    <a:pt x="596" y="345"/>
                  </a:lnTo>
                  <a:lnTo>
                    <a:pt x="595" y="332"/>
                  </a:lnTo>
                  <a:lnTo>
                    <a:pt x="594" y="318"/>
                  </a:lnTo>
                  <a:lnTo>
                    <a:pt x="593" y="305"/>
                  </a:lnTo>
                  <a:lnTo>
                    <a:pt x="591" y="291"/>
                  </a:lnTo>
                  <a:lnTo>
                    <a:pt x="590" y="278"/>
                  </a:lnTo>
                  <a:lnTo>
                    <a:pt x="588" y="265"/>
                  </a:lnTo>
                  <a:lnTo>
                    <a:pt x="587" y="251"/>
                  </a:lnTo>
                  <a:lnTo>
                    <a:pt x="585" y="237"/>
                  </a:lnTo>
                  <a:lnTo>
                    <a:pt x="584" y="224"/>
                  </a:lnTo>
                  <a:lnTo>
                    <a:pt x="582" y="210"/>
                  </a:lnTo>
                  <a:lnTo>
                    <a:pt x="581" y="198"/>
                  </a:lnTo>
                  <a:lnTo>
                    <a:pt x="578" y="184"/>
                  </a:lnTo>
                  <a:lnTo>
                    <a:pt x="576" y="170"/>
                  </a:lnTo>
                  <a:lnTo>
                    <a:pt x="575" y="157"/>
                  </a:lnTo>
                  <a:lnTo>
                    <a:pt x="572" y="143"/>
                  </a:lnTo>
                  <a:lnTo>
                    <a:pt x="570" y="129"/>
                  </a:lnTo>
                  <a:lnTo>
                    <a:pt x="567" y="115"/>
                  </a:lnTo>
                  <a:lnTo>
                    <a:pt x="565" y="101"/>
                  </a:lnTo>
                  <a:lnTo>
                    <a:pt x="563" y="87"/>
                  </a:lnTo>
                  <a:lnTo>
                    <a:pt x="560" y="74"/>
                  </a:lnTo>
                  <a:lnTo>
                    <a:pt x="557" y="61"/>
                  </a:lnTo>
                  <a:lnTo>
                    <a:pt x="554" y="47"/>
                  </a:lnTo>
                  <a:lnTo>
                    <a:pt x="551" y="33"/>
                  </a:lnTo>
                  <a:lnTo>
                    <a:pt x="549" y="19"/>
                  </a:lnTo>
                  <a:lnTo>
                    <a:pt x="546" y="5"/>
                  </a:lnTo>
                  <a:lnTo>
                    <a:pt x="550" y="0"/>
                  </a:lnTo>
                  <a:lnTo>
                    <a:pt x="542" y="15"/>
                  </a:lnTo>
                  <a:lnTo>
                    <a:pt x="533" y="28"/>
                  </a:lnTo>
                  <a:lnTo>
                    <a:pt x="524" y="42"/>
                  </a:lnTo>
                  <a:lnTo>
                    <a:pt x="515" y="55"/>
                  </a:lnTo>
                  <a:lnTo>
                    <a:pt x="506" y="67"/>
                  </a:lnTo>
                  <a:lnTo>
                    <a:pt x="497" y="78"/>
                  </a:lnTo>
                  <a:lnTo>
                    <a:pt x="488" y="90"/>
                  </a:lnTo>
                  <a:lnTo>
                    <a:pt x="479" y="101"/>
                  </a:lnTo>
                  <a:lnTo>
                    <a:pt x="470" y="112"/>
                  </a:lnTo>
                  <a:lnTo>
                    <a:pt x="461" y="122"/>
                  </a:lnTo>
                  <a:lnTo>
                    <a:pt x="452" y="132"/>
                  </a:lnTo>
                  <a:lnTo>
                    <a:pt x="444" y="142"/>
                  </a:lnTo>
                  <a:lnTo>
                    <a:pt x="427" y="159"/>
                  </a:lnTo>
                  <a:lnTo>
                    <a:pt x="418" y="167"/>
                  </a:lnTo>
                  <a:lnTo>
                    <a:pt x="409" y="175"/>
                  </a:lnTo>
                  <a:lnTo>
                    <a:pt x="400" y="182"/>
                  </a:lnTo>
                  <a:lnTo>
                    <a:pt x="392" y="189"/>
                  </a:lnTo>
                  <a:lnTo>
                    <a:pt x="383" y="196"/>
                  </a:lnTo>
                  <a:lnTo>
                    <a:pt x="373" y="201"/>
                  </a:lnTo>
                  <a:lnTo>
                    <a:pt x="365" y="206"/>
                  </a:lnTo>
                  <a:lnTo>
                    <a:pt x="356" y="211"/>
                  </a:lnTo>
                  <a:lnTo>
                    <a:pt x="349" y="215"/>
                  </a:lnTo>
                  <a:lnTo>
                    <a:pt x="340" y="219"/>
                  </a:lnTo>
                  <a:lnTo>
                    <a:pt x="331" y="223"/>
                  </a:lnTo>
                  <a:lnTo>
                    <a:pt x="322" y="226"/>
                  </a:lnTo>
                  <a:lnTo>
                    <a:pt x="313" y="229"/>
                  </a:lnTo>
                  <a:lnTo>
                    <a:pt x="305" y="232"/>
                  </a:lnTo>
                  <a:lnTo>
                    <a:pt x="296" y="234"/>
                  </a:lnTo>
                  <a:lnTo>
                    <a:pt x="287" y="235"/>
                  </a:lnTo>
                  <a:lnTo>
                    <a:pt x="278" y="236"/>
                  </a:lnTo>
                  <a:lnTo>
                    <a:pt x="270" y="237"/>
                  </a:lnTo>
                  <a:lnTo>
                    <a:pt x="252" y="237"/>
                  </a:lnTo>
                  <a:lnTo>
                    <a:pt x="245" y="236"/>
                  </a:lnTo>
                  <a:lnTo>
                    <a:pt x="236" y="235"/>
                  </a:lnTo>
                  <a:lnTo>
                    <a:pt x="228" y="233"/>
                  </a:lnTo>
                  <a:lnTo>
                    <a:pt x="219" y="231"/>
                  </a:lnTo>
                  <a:lnTo>
                    <a:pt x="211" y="228"/>
                  </a:lnTo>
                  <a:lnTo>
                    <a:pt x="202" y="226"/>
                  </a:lnTo>
                  <a:lnTo>
                    <a:pt x="193" y="222"/>
                  </a:lnTo>
                  <a:lnTo>
                    <a:pt x="185" y="219"/>
                  </a:lnTo>
                  <a:lnTo>
                    <a:pt x="176" y="214"/>
                  </a:lnTo>
                  <a:lnTo>
                    <a:pt x="168" y="210"/>
                  </a:lnTo>
                  <a:lnTo>
                    <a:pt x="159" y="205"/>
                  </a:lnTo>
                  <a:lnTo>
                    <a:pt x="151" y="200"/>
                  </a:lnTo>
                  <a:lnTo>
                    <a:pt x="143" y="194"/>
                  </a:lnTo>
                  <a:lnTo>
                    <a:pt x="135" y="187"/>
                  </a:lnTo>
                  <a:lnTo>
                    <a:pt x="126" y="181"/>
                  </a:lnTo>
                  <a:lnTo>
                    <a:pt x="117" y="173"/>
                  </a:lnTo>
                  <a:lnTo>
                    <a:pt x="109" y="165"/>
                  </a:lnTo>
                  <a:lnTo>
                    <a:pt x="101" y="157"/>
                  </a:lnTo>
                  <a:lnTo>
                    <a:pt x="92" y="148"/>
                  </a:lnTo>
                  <a:lnTo>
                    <a:pt x="84" y="139"/>
                  </a:lnTo>
                  <a:lnTo>
                    <a:pt x="75" y="129"/>
                  </a:lnTo>
                  <a:lnTo>
                    <a:pt x="67" y="120"/>
                  </a:lnTo>
                  <a:lnTo>
                    <a:pt x="59" y="109"/>
                  </a:lnTo>
                  <a:lnTo>
                    <a:pt x="50" y="98"/>
                  </a:lnTo>
                  <a:lnTo>
                    <a:pt x="43" y="87"/>
                  </a:lnTo>
                  <a:lnTo>
                    <a:pt x="34" y="75"/>
                  </a:lnTo>
                  <a:lnTo>
                    <a:pt x="26" y="64"/>
                  </a:lnTo>
                  <a:lnTo>
                    <a:pt x="18" y="51"/>
                  </a:lnTo>
                  <a:lnTo>
                    <a:pt x="10" y="3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811"/>
                  </a:lnTo>
                  <a:lnTo>
                    <a:pt x="3" y="817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10" name="Freeform 92"/>
            <p:cNvSpPr>
              <a:spLocks/>
            </p:cNvSpPr>
            <p:nvPr/>
          </p:nvSpPr>
          <p:spPr bwMode="auto">
            <a:xfrm>
              <a:off x="3984608" y="3868724"/>
              <a:ext cx="968375" cy="1398588"/>
            </a:xfrm>
            <a:custGeom>
              <a:avLst/>
              <a:gdLst>
                <a:gd name="T0" fmla="*/ 2147483647 w 610"/>
                <a:gd name="T1" fmla="*/ 2147483647 h 881"/>
                <a:gd name="T2" fmla="*/ 2147483647 w 610"/>
                <a:gd name="T3" fmla="*/ 2147483647 h 881"/>
                <a:gd name="T4" fmla="*/ 2147483647 w 610"/>
                <a:gd name="T5" fmla="*/ 2147483647 h 881"/>
                <a:gd name="T6" fmla="*/ 2147483647 w 610"/>
                <a:gd name="T7" fmla="*/ 2147483647 h 881"/>
                <a:gd name="T8" fmla="*/ 2147483647 w 610"/>
                <a:gd name="T9" fmla="*/ 2147483647 h 881"/>
                <a:gd name="T10" fmla="*/ 2147483647 w 610"/>
                <a:gd name="T11" fmla="*/ 2147483647 h 881"/>
                <a:gd name="T12" fmla="*/ 2147483647 w 610"/>
                <a:gd name="T13" fmla="*/ 2147483647 h 881"/>
                <a:gd name="T14" fmla="*/ 2147483647 w 610"/>
                <a:gd name="T15" fmla="*/ 2147483647 h 881"/>
                <a:gd name="T16" fmla="*/ 2147483647 w 610"/>
                <a:gd name="T17" fmla="*/ 2147483647 h 881"/>
                <a:gd name="T18" fmla="*/ 2147483647 w 610"/>
                <a:gd name="T19" fmla="*/ 2147483647 h 881"/>
                <a:gd name="T20" fmla="*/ 2147483647 w 610"/>
                <a:gd name="T21" fmla="*/ 2147483647 h 881"/>
                <a:gd name="T22" fmla="*/ 2147483647 w 610"/>
                <a:gd name="T23" fmla="*/ 2147483647 h 881"/>
                <a:gd name="T24" fmla="*/ 2147483647 w 610"/>
                <a:gd name="T25" fmla="*/ 2147483647 h 881"/>
                <a:gd name="T26" fmla="*/ 2147483647 w 610"/>
                <a:gd name="T27" fmla="*/ 2147483647 h 881"/>
                <a:gd name="T28" fmla="*/ 2147483647 w 610"/>
                <a:gd name="T29" fmla="*/ 2147483647 h 881"/>
                <a:gd name="T30" fmla="*/ 2147483647 w 610"/>
                <a:gd name="T31" fmla="*/ 2147483647 h 881"/>
                <a:gd name="T32" fmla="*/ 2147483647 w 610"/>
                <a:gd name="T33" fmla="*/ 2147483647 h 881"/>
                <a:gd name="T34" fmla="*/ 2147483647 w 610"/>
                <a:gd name="T35" fmla="*/ 2147483647 h 881"/>
                <a:gd name="T36" fmla="*/ 2147483647 w 610"/>
                <a:gd name="T37" fmla="*/ 2147483647 h 881"/>
                <a:gd name="T38" fmla="*/ 2147483647 w 610"/>
                <a:gd name="T39" fmla="*/ 2147483647 h 881"/>
                <a:gd name="T40" fmla="*/ 2147483647 w 610"/>
                <a:gd name="T41" fmla="*/ 2147483647 h 881"/>
                <a:gd name="T42" fmla="*/ 2147483647 w 610"/>
                <a:gd name="T43" fmla="*/ 2147483647 h 881"/>
                <a:gd name="T44" fmla="*/ 2147483647 w 610"/>
                <a:gd name="T45" fmla="*/ 2147483647 h 881"/>
                <a:gd name="T46" fmla="*/ 2147483647 w 610"/>
                <a:gd name="T47" fmla="*/ 2147483647 h 881"/>
                <a:gd name="T48" fmla="*/ 2147483647 w 610"/>
                <a:gd name="T49" fmla="*/ 2147483647 h 881"/>
                <a:gd name="T50" fmla="*/ 2147483647 w 610"/>
                <a:gd name="T51" fmla="*/ 2147483647 h 881"/>
                <a:gd name="T52" fmla="*/ 2147483647 w 610"/>
                <a:gd name="T53" fmla="*/ 2147483647 h 881"/>
                <a:gd name="T54" fmla="*/ 2147483647 w 610"/>
                <a:gd name="T55" fmla="*/ 2147483647 h 881"/>
                <a:gd name="T56" fmla="*/ 2147483647 w 610"/>
                <a:gd name="T57" fmla="*/ 2147483647 h 881"/>
                <a:gd name="T58" fmla="*/ 2147483647 w 610"/>
                <a:gd name="T59" fmla="*/ 2147483647 h 881"/>
                <a:gd name="T60" fmla="*/ 2147483647 w 610"/>
                <a:gd name="T61" fmla="*/ 2147483647 h 881"/>
                <a:gd name="T62" fmla="*/ 2147483647 w 610"/>
                <a:gd name="T63" fmla="*/ 2147483647 h 881"/>
                <a:gd name="T64" fmla="*/ 2147483647 w 610"/>
                <a:gd name="T65" fmla="*/ 2147483647 h 881"/>
                <a:gd name="T66" fmla="*/ 2147483647 w 610"/>
                <a:gd name="T67" fmla="*/ 2147483647 h 881"/>
                <a:gd name="T68" fmla="*/ 2147483647 w 610"/>
                <a:gd name="T69" fmla="*/ 2147483647 h 881"/>
                <a:gd name="T70" fmla="*/ 2147483647 w 610"/>
                <a:gd name="T71" fmla="*/ 2147483647 h 881"/>
                <a:gd name="T72" fmla="*/ 2147483647 w 610"/>
                <a:gd name="T73" fmla="*/ 2147483647 h 881"/>
                <a:gd name="T74" fmla="*/ 2147483647 w 610"/>
                <a:gd name="T75" fmla="*/ 2147483647 h 881"/>
                <a:gd name="T76" fmla="*/ 2147483647 w 610"/>
                <a:gd name="T77" fmla="*/ 2147483647 h 881"/>
                <a:gd name="T78" fmla="*/ 2147483647 w 610"/>
                <a:gd name="T79" fmla="*/ 2147483647 h 881"/>
                <a:gd name="T80" fmla="*/ 2147483647 w 610"/>
                <a:gd name="T81" fmla="*/ 2147483647 h 881"/>
                <a:gd name="T82" fmla="*/ 2147483647 w 610"/>
                <a:gd name="T83" fmla="*/ 2147483647 h 881"/>
                <a:gd name="T84" fmla="*/ 2147483647 w 610"/>
                <a:gd name="T85" fmla="*/ 2147483647 h 881"/>
                <a:gd name="T86" fmla="*/ 2147483647 w 610"/>
                <a:gd name="T87" fmla="*/ 2147483647 h 881"/>
                <a:gd name="T88" fmla="*/ 2147483647 w 610"/>
                <a:gd name="T89" fmla="*/ 2147483647 h 881"/>
                <a:gd name="T90" fmla="*/ 2147483647 w 610"/>
                <a:gd name="T91" fmla="*/ 2147483647 h 881"/>
                <a:gd name="T92" fmla="*/ 2147483647 w 610"/>
                <a:gd name="T93" fmla="*/ 2147483647 h 881"/>
                <a:gd name="T94" fmla="*/ 2147483647 w 610"/>
                <a:gd name="T95" fmla="*/ 2147483647 h 881"/>
                <a:gd name="T96" fmla="*/ 2147483647 w 610"/>
                <a:gd name="T97" fmla="*/ 2147483647 h 881"/>
                <a:gd name="T98" fmla="*/ 2147483647 w 610"/>
                <a:gd name="T99" fmla="*/ 2147483647 h 881"/>
                <a:gd name="T100" fmla="*/ 2147483647 w 610"/>
                <a:gd name="T101" fmla="*/ 2147483647 h 881"/>
                <a:gd name="T102" fmla="*/ 2147483647 w 610"/>
                <a:gd name="T103" fmla="*/ 2147483647 h 881"/>
                <a:gd name="T104" fmla="*/ 2147483647 w 610"/>
                <a:gd name="T105" fmla="*/ 2147483647 h 881"/>
                <a:gd name="T106" fmla="*/ 2147483647 w 610"/>
                <a:gd name="T107" fmla="*/ 2147483647 h 881"/>
                <a:gd name="T108" fmla="*/ 2147483647 w 610"/>
                <a:gd name="T109" fmla="*/ 2147483647 h 881"/>
                <a:gd name="T110" fmla="*/ 2147483647 w 610"/>
                <a:gd name="T111" fmla="*/ 2147483647 h 881"/>
                <a:gd name="T112" fmla="*/ 2147483647 w 610"/>
                <a:gd name="T113" fmla="*/ 2147483647 h 881"/>
                <a:gd name="T114" fmla="*/ 2147483647 w 610"/>
                <a:gd name="T115" fmla="*/ 2147483647 h 881"/>
                <a:gd name="T116" fmla="*/ 2147483647 w 610"/>
                <a:gd name="T117" fmla="*/ 2147483647 h 881"/>
                <a:gd name="T118" fmla="*/ 2147483647 w 610"/>
                <a:gd name="T119" fmla="*/ 2147483647 h 8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0"/>
                <a:gd name="T181" fmla="*/ 0 h 881"/>
                <a:gd name="T182" fmla="*/ 610 w 610"/>
                <a:gd name="T183" fmla="*/ 881 h 8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0" h="881">
                  <a:moveTo>
                    <a:pt x="4" y="859"/>
                  </a:moveTo>
                  <a:lnTo>
                    <a:pt x="19" y="834"/>
                  </a:lnTo>
                  <a:lnTo>
                    <a:pt x="27" y="820"/>
                  </a:lnTo>
                  <a:lnTo>
                    <a:pt x="36" y="807"/>
                  </a:lnTo>
                  <a:lnTo>
                    <a:pt x="52" y="783"/>
                  </a:lnTo>
                  <a:lnTo>
                    <a:pt x="60" y="771"/>
                  </a:lnTo>
                  <a:lnTo>
                    <a:pt x="77" y="748"/>
                  </a:lnTo>
                  <a:lnTo>
                    <a:pt x="76" y="748"/>
                  </a:lnTo>
                  <a:lnTo>
                    <a:pt x="93" y="728"/>
                  </a:lnTo>
                  <a:lnTo>
                    <a:pt x="102" y="719"/>
                  </a:lnTo>
                  <a:lnTo>
                    <a:pt x="118" y="701"/>
                  </a:lnTo>
                  <a:lnTo>
                    <a:pt x="127" y="692"/>
                  </a:lnTo>
                  <a:lnTo>
                    <a:pt x="136" y="685"/>
                  </a:lnTo>
                  <a:lnTo>
                    <a:pt x="144" y="677"/>
                  </a:lnTo>
                  <a:lnTo>
                    <a:pt x="144" y="678"/>
                  </a:lnTo>
                  <a:lnTo>
                    <a:pt x="152" y="671"/>
                  </a:lnTo>
                  <a:lnTo>
                    <a:pt x="160" y="665"/>
                  </a:lnTo>
                  <a:lnTo>
                    <a:pt x="169" y="660"/>
                  </a:lnTo>
                  <a:lnTo>
                    <a:pt x="177" y="654"/>
                  </a:lnTo>
                  <a:lnTo>
                    <a:pt x="176" y="654"/>
                  </a:lnTo>
                  <a:lnTo>
                    <a:pt x="185" y="649"/>
                  </a:lnTo>
                  <a:lnTo>
                    <a:pt x="194" y="645"/>
                  </a:lnTo>
                  <a:lnTo>
                    <a:pt x="203" y="641"/>
                  </a:lnTo>
                  <a:lnTo>
                    <a:pt x="211" y="637"/>
                  </a:lnTo>
                  <a:lnTo>
                    <a:pt x="211" y="638"/>
                  </a:lnTo>
                  <a:lnTo>
                    <a:pt x="220" y="635"/>
                  </a:lnTo>
                  <a:lnTo>
                    <a:pt x="228" y="632"/>
                  </a:lnTo>
                  <a:lnTo>
                    <a:pt x="227" y="632"/>
                  </a:lnTo>
                  <a:lnTo>
                    <a:pt x="236" y="630"/>
                  </a:lnTo>
                  <a:lnTo>
                    <a:pt x="245" y="628"/>
                  </a:lnTo>
                  <a:lnTo>
                    <a:pt x="262" y="626"/>
                  </a:lnTo>
                  <a:lnTo>
                    <a:pt x="261" y="626"/>
                  </a:lnTo>
                  <a:lnTo>
                    <a:pt x="279" y="626"/>
                  </a:lnTo>
                  <a:lnTo>
                    <a:pt x="288" y="626"/>
                  </a:lnTo>
                  <a:lnTo>
                    <a:pt x="287" y="626"/>
                  </a:lnTo>
                  <a:lnTo>
                    <a:pt x="296" y="628"/>
                  </a:lnTo>
                  <a:lnTo>
                    <a:pt x="305" y="629"/>
                  </a:lnTo>
                  <a:lnTo>
                    <a:pt x="304" y="629"/>
                  </a:lnTo>
                  <a:lnTo>
                    <a:pt x="322" y="634"/>
                  </a:lnTo>
                  <a:lnTo>
                    <a:pt x="340" y="640"/>
                  </a:lnTo>
                  <a:lnTo>
                    <a:pt x="339" y="639"/>
                  </a:lnTo>
                  <a:lnTo>
                    <a:pt x="348" y="643"/>
                  </a:lnTo>
                  <a:lnTo>
                    <a:pt x="356" y="648"/>
                  </a:lnTo>
                  <a:lnTo>
                    <a:pt x="365" y="652"/>
                  </a:lnTo>
                  <a:lnTo>
                    <a:pt x="364" y="652"/>
                  </a:lnTo>
                  <a:lnTo>
                    <a:pt x="382" y="662"/>
                  </a:lnTo>
                  <a:lnTo>
                    <a:pt x="391" y="668"/>
                  </a:lnTo>
                  <a:lnTo>
                    <a:pt x="400" y="675"/>
                  </a:lnTo>
                  <a:lnTo>
                    <a:pt x="410" y="682"/>
                  </a:lnTo>
                  <a:lnTo>
                    <a:pt x="409" y="681"/>
                  </a:lnTo>
                  <a:lnTo>
                    <a:pt x="427" y="697"/>
                  </a:lnTo>
                  <a:lnTo>
                    <a:pt x="436" y="705"/>
                  </a:lnTo>
                  <a:lnTo>
                    <a:pt x="445" y="714"/>
                  </a:lnTo>
                  <a:lnTo>
                    <a:pt x="454" y="724"/>
                  </a:lnTo>
                  <a:lnTo>
                    <a:pt x="463" y="734"/>
                  </a:lnTo>
                  <a:lnTo>
                    <a:pt x="472" y="744"/>
                  </a:lnTo>
                  <a:lnTo>
                    <a:pt x="481" y="755"/>
                  </a:lnTo>
                  <a:lnTo>
                    <a:pt x="490" y="766"/>
                  </a:lnTo>
                  <a:lnTo>
                    <a:pt x="490" y="767"/>
                  </a:lnTo>
                  <a:lnTo>
                    <a:pt x="500" y="778"/>
                  </a:lnTo>
                  <a:lnTo>
                    <a:pt x="499" y="777"/>
                  </a:lnTo>
                  <a:lnTo>
                    <a:pt x="508" y="790"/>
                  </a:lnTo>
                  <a:lnTo>
                    <a:pt x="518" y="803"/>
                  </a:lnTo>
                  <a:lnTo>
                    <a:pt x="536" y="828"/>
                  </a:lnTo>
                  <a:lnTo>
                    <a:pt x="545" y="843"/>
                  </a:lnTo>
                  <a:lnTo>
                    <a:pt x="554" y="857"/>
                  </a:lnTo>
                  <a:lnTo>
                    <a:pt x="568" y="880"/>
                  </a:lnTo>
                  <a:lnTo>
                    <a:pt x="573" y="858"/>
                  </a:lnTo>
                  <a:lnTo>
                    <a:pt x="576" y="846"/>
                  </a:lnTo>
                  <a:lnTo>
                    <a:pt x="578" y="834"/>
                  </a:lnTo>
                  <a:lnTo>
                    <a:pt x="583" y="808"/>
                  </a:lnTo>
                  <a:lnTo>
                    <a:pt x="585" y="797"/>
                  </a:lnTo>
                  <a:lnTo>
                    <a:pt x="587" y="785"/>
                  </a:lnTo>
                  <a:lnTo>
                    <a:pt x="592" y="747"/>
                  </a:lnTo>
                  <a:lnTo>
                    <a:pt x="594" y="735"/>
                  </a:lnTo>
                  <a:lnTo>
                    <a:pt x="595" y="722"/>
                  </a:lnTo>
                  <a:lnTo>
                    <a:pt x="597" y="710"/>
                  </a:lnTo>
                  <a:lnTo>
                    <a:pt x="600" y="684"/>
                  </a:lnTo>
                  <a:lnTo>
                    <a:pt x="601" y="671"/>
                  </a:lnTo>
                  <a:lnTo>
                    <a:pt x="603" y="647"/>
                  </a:lnTo>
                  <a:lnTo>
                    <a:pt x="603" y="646"/>
                  </a:lnTo>
                  <a:lnTo>
                    <a:pt x="604" y="634"/>
                  </a:lnTo>
                  <a:lnTo>
                    <a:pt x="605" y="621"/>
                  </a:lnTo>
                  <a:lnTo>
                    <a:pt x="605" y="620"/>
                  </a:lnTo>
                  <a:lnTo>
                    <a:pt x="606" y="595"/>
                  </a:lnTo>
                  <a:lnTo>
                    <a:pt x="607" y="582"/>
                  </a:lnTo>
                  <a:lnTo>
                    <a:pt x="607" y="569"/>
                  </a:lnTo>
                  <a:lnTo>
                    <a:pt x="608" y="556"/>
                  </a:lnTo>
                  <a:lnTo>
                    <a:pt x="608" y="530"/>
                  </a:lnTo>
                  <a:lnTo>
                    <a:pt x="609" y="517"/>
                  </a:lnTo>
                  <a:lnTo>
                    <a:pt x="609" y="492"/>
                  </a:lnTo>
                  <a:lnTo>
                    <a:pt x="608" y="479"/>
                  </a:lnTo>
                  <a:lnTo>
                    <a:pt x="608" y="466"/>
                  </a:lnTo>
                  <a:lnTo>
                    <a:pt x="607" y="453"/>
                  </a:lnTo>
                  <a:lnTo>
                    <a:pt x="607" y="439"/>
                  </a:lnTo>
                  <a:lnTo>
                    <a:pt x="605" y="387"/>
                  </a:lnTo>
                  <a:lnTo>
                    <a:pt x="605" y="386"/>
                  </a:lnTo>
                  <a:lnTo>
                    <a:pt x="604" y="373"/>
                  </a:lnTo>
                  <a:lnTo>
                    <a:pt x="603" y="361"/>
                  </a:lnTo>
                  <a:lnTo>
                    <a:pt x="603" y="360"/>
                  </a:lnTo>
                  <a:lnTo>
                    <a:pt x="601" y="334"/>
                  </a:lnTo>
                  <a:lnTo>
                    <a:pt x="600" y="320"/>
                  </a:lnTo>
                  <a:lnTo>
                    <a:pt x="598" y="306"/>
                  </a:lnTo>
                  <a:lnTo>
                    <a:pt x="597" y="293"/>
                  </a:lnTo>
                  <a:lnTo>
                    <a:pt x="595" y="279"/>
                  </a:lnTo>
                  <a:lnTo>
                    <a:pt x="594" y="266"/>
                  </a:lnTo>
                  <a:lnTo>
                    <a:pt x="592" y="252"/>
                  </a:lnTo>
                  <a:lnTo>
                    <a:pt x="591" y="239"/>
                  </a:lnTo>
                  <a:lnTo>
                    <a:pt x="589" y="225"/>
                  </a:lnTo>
                  <a:lnTo>
                    <a:pt x="586" y="213"/>
                  </a:lnTo>
                  <a:lnTo>
                    <a:pt x="583" y="185"/>
                  </a:lnTo>
                  <a:lnTo>
                    <a:pt x="571" y="116"/>
                  </a:lnTo>
                  <a:lnTo>
                    <a:pt x="568" y="102"/>
                  </a:lnTo>
                  <a:lnTo>
                    <a:pt x="565" y="88"/>
                  </a:lnTo>
                  <a:lnTo>
                    <a:pt x="559" y="62"/>
                  </a:lnTo>
                  <a:lnTo>
                    <a:pt x="557" y="47"/>
                  </a:lnTo>
                  <a:lnTo>
                    <a:pt x="554" y="33"/>
                  </a:lnTo>
                  <a:lnTo>
                    <a:pt x="553" y="37"/>
                  </a:lnTo>
                  <a:lnTo>
                    <a:pt x="558" y="32"/>
                  </a:lnTo>
                  <a:lnTo>
                    <a:pt x="551" y="27"/>
                  </a:lnTo>
                  <a:lnTo>
                    <a:pt x="542" y="41"/>
                  </a:lnTo>
                  <a:lnTo>
                    <a:pt x="533" y="55"/>
                  </a:lnTo>
                  <a:lnTo>
                    <a:pt x="515" y="80"/>
                  </a:lnTo>
                  <a:lnTo>
                    <a:pt x="506" y="93"/>
                  </a:lnTo>
                  <a:lnTo>
                    <a:pt x="497" y="105"/>
                  </a:lnTo>
                  <a:lnTo>
                    <a:pt x="498" y="105"/>
                  </a:lnTo>
                  <a:lnTo>
                    <a:pt x="480" y="128"/>
                  </a:lnTo>
                  <a:lnTo>
                    <a:pt x="479" y="128"/>
                  </a:lnTo>
                  <a:lnTo>
                    <a:pt x="471" y="139"/>
                  </a:lnTo>
                  <a:lnTo>
                    <a:pt x="471" y="138"/>
                  </a:lnTo>
                  <a:lnTo>
                    <a:pt x="462" y="148"/>
                  </a:lnTo>
                  <a:lnTo>
                    <a:pt x="445" y="168"/>
                  </a:lnTo>
                  <a:lnTo>
                    <a:pt x="428" y="185"/>
                  </a:lnTo>
                  <a:lnTo>
                    <a:pt x="419" y="193"/>
                  </a:lnTo>
                  <a:lnTo>
                    <a:pt x="410" y="201"/>
                  </a:lnTo>
                  <a:lnTo>
                    <a:pt x="411" y="201"/>
                  </a:lnTo>
                  <a:lnTo>
                    <a:pt x="402" y="208"/>
                  </a:lnTo>
                  <a:lnTo>
                    <a:pt x="393" y="214"/>
                  </a:lnTo>
                  <a:lnTo>
                    <a:pt x="384" y="220"/>
                  </a:lnTo>
                  <a:lnTo>
                    <a:pt x="375" y="225"/>
                  </a:lnTo>
                  <a:lnTo>
                    <a:pt x="367" y="231"/>
                  </a:lnTo>
                  <a:lnTo>
                    <a:pt x="358" y="236"/>
                  </a:lnTo>
                  <a:lnTo>
                    <a:pt x="351" y="240"/>
                  </a:lnTo>
                  <a:lnTo>
                    <a:pt x="342" y="245"/>
                  </a:lnTo>
                  <a:lnTo>
                    <a:pt x="333" y="248"/>
                  </a:lnTo>
                  <a:lnTo>
                    <a:pt x="324" y="252"/>
                  </a:lnTo>
                  <a:lnTo>
                    <a:pt x="325" y="251"/>
                  </a:lnTo>
                  <a:lnTo>
                    <a:pt x="316" y="254"/>
                  </a:lnTo>
                  <a:lnTo>
                    <a:pt x="308" y="257"/>
                  </a:lnTo>
                  <a:lnTo>
                    <a:pt x="299" y="258"/>
                  </a:lnTo>
                  <a:lnTo>
                    <a:pt x="291" y="260"/>
                  </a:lnTo>
                  <a:lnTo>
                    <a:pt x="282" y="261"/>
                  </a:lnTo>
                  <a:lnTo>
                    <a:pt x="273" y="261"/>
                  </a:lnTo>
                  <a:lnTo>
                    <a:pt x="274" y="261"/>
                  </a:lnTo>
                  <a:lnTo>
                    <a:pt x="256" y="261"/>
                  </a:lnTo>
                  <a:lnTo>
                    <a:pt x="257" y="261"/>
                  </a:lnTo>
                  <a:lnTo>
                    <a:pt x="250" y="261"/>
                  </a:lnTo>
                  <a:lnTo>
                    <a:pt x="241" y="260"/>
                  </a:lnTo>
                  <a:lnTo>
                    <a:pt x="224" y="256"/>
                  </a:lnTo>
                  <a:lnTo>
                    <a:pt x="216" y="253"/>
                  </a:lnTo>
                  <a:lnTo>
                    <a:pt x="207" y="251"/>
                  </a:lnTo>
                  <a:lnTo>
                    <a:pt x="208" y="251"/>
                  </a:lnTo>
                  <a:lnTo>
                    <a:pt x="191" y="244"/>
                  </a:lnTo>
                  <a:lnTo>
                    <a:pt x="182" y="240"/>
                  </a:lnTo>
                  <a:lnTo>
                    <a:pt x="173" y="235"/>
                  </a:lnTo>
                  <a:lnTo>
                    <a:pt x="174" y="235"/>
                  </a:lnTo>
                  <a:lnTo>
                    <a:pt x="157" y="224"/>
                  </a:lnTo>
                  <a:lnTo>
                    <a:pt x="150" y="219"/>
                  </a:lnTo>
                  <a:lnTo>
                    <a:pt x="133" y="206"/>
                  </a:lnTo>
                  <a:lnTo>
                    <a:pt x="133" y="207"/>
                  </a:lnTo>
                  <a:lnTo>
                    <a:pt x="124" y="199"/>
                  </a:lnTo>
                  <a:lnTo>
                    <a:pt x="108" y="183"/>
                  </a:lnTo>
                  <a:lnTo>
                    <a:pt x="91" y="165"/>
                  </a:lnTo>
                  <a:lnTo>
                    <a:pt x="74" y="146"/>
                  </a:lnTo>
                  <a:lnTo>
                    <a:pt x="75" y="146"/>
                  </a:lnTo>
                  <a:lnTo>
                    <a:pt x="58" y="125"/>
                  </a:lnTo>
                  <a:lnTo>
                    <a:pt x="42" y="102"/>
                  </a:lnTo>
                  <a:lnTo>
                    <a:pt x="34" y="89"/>
                  </a:lnTo>
                  <a:lnTo>
                    <a:pt x="17" y="65"/>
                  </a:lnTo>
                  <a:lnTo>
                    <a:pt x="3" y="42"/>
                  </a:lnTo>
                  <a:lnTo>
                    <a:pt x="0" y="60"/>
                  </a:lnTo>
                  <a:lnTo>
                    <a:pt x="2" y="840"/>
                  </a:lnTo>
                  <a:lnTo>
                    <a:pt x="2" y="841"/>
                  </a:lnTo>
                  <a:lnTo>
                    <a:pt x="4" y="859"/>
                  </a:lnTo>
                  <a:lnTo>
                    <a:pt x="11" y="846"/>
                  </a:lnTo>
                  <a:lnTo>
                    <a:pt x="11" y="840"/>
                  </a:lnTo>
                  <a:lnTo>
                    <a:pt x="8" y="60"/>
                  </a:lnTo>
                  <a:lnTo>
                    <a:pt x="8" y="61"/>
                  </a:lnTo>
                  <a:lnTo>
                    <a:pt x="9" y="54"/>
                  </a:lnTo>
                  <a:lnTo>
                    <a:pt x="2" y="56"/>
                  </a:lnTo>
                  <a:lnTo>
                    <a:pt x="10" y="70"/>
                  </a:lnTo>
                  <a:lnTo>
                    <a:pt x="27" y="94"/>
                  </a:lnTo>
                  <a:lnTo>
                    <a:pt x="35" y="107"/>
                  </a:lnTo>
                  <a:lnTo>
                    <a:pt x="51" y="130"/>
                  </a:lnTo>
                  <a:lnTo>
                    <a:pt x="67" y="151"/>
                  </a:lnTo>
                  <a:lnTo>
                    <a:pt x="68" y="152"/>
                  </a:lnTo>
                  <a:lnTo>
                    <a:pt x="85" y="171"/>
                  </a:lnTo>
                  <a:lnTo>
                    <a:pt x="102" y="189"/>
                  </a:lnTo>
                  <a:lnTo>
                    <a:pt x="118" y="205"/>
                  </a:lnTo>
                  <a:lnTo>
                    <a:pt x="127" y="213"/>
                  </a:lnTo>
                  <a:lnTo>
                    <a:pt x="128" y="213"/>
                  </a:lnTo>
                  <a:lnTo>
                    <a:pt x="145" y="225"/>
                  </a:lnTo>
                  <a:lnTo>
                    <a:pt x="152" y="231"/>
                  </a:lnTo>
                  <a:lnTo>
                    <a:pt x="169" y="242"/>
                  </a:lnTo>
                  <a:lnTo>
                    <a:pt x="170" y="242"/>
                  </a:lnTo>
                  <a:lnTo>
                    <a:pt x="178" y="247"/>
                  </a:lnTo>
                  <a:lnTo>
                    <a:pt x="187" y="251"/>
                  </a:lnTo>
                  <a:lnTo>
                    <a:pt x="204" y="258"/>
                  </a:lnTo>
                  <a:lnTo>
                    <a:pt x="205" y="259"/>
                  </a:lnTo>
                  <a:lnTo>
                    <a:pt x="214" y="261"/>
                  </a:lnTo>
                  <a:lnTo>
                    <a:pt x="222" y="264"/>
                  </a:lnTo>
                  <a:lnTo>
                    <a:pt x="223" y="264"/>
                  </a:lnTo>
                  <a:lnTo>
                    <a:pt x="239" y="268"/>
                  </a:lnTo>
                  <a:lnTo>
                    <a:pt x="248" y="269"/>
                  </a:lnTo>
                  <a:lnTo>
                    <a:pt x="256" y="270"/>
                  </a:lnTo>
                  <a:lnTo>
                    <a:pt x="275" y="270"/>
                  </a:lnTo>
                  <a:lnTo>
                    <a:pt x="283" y="269"/>
                  </a:lnTo>
                  <a:lnTo>
                    <a:pt x="292" y="268"/>
                  </a:lnTo>
                  <a:lnTo>
                    <a:pt x="300" y="267"/>
                  </a:lnTo>
                  <a:lnTo>
                    <a:pt x="309" y="265"/>
                  </a:lnTo>
                  <a:lnTo>
                    <a:pt x="310" y="265"/>
                  </a:lnTo>
                  <a:lnTo>
                    <a:pt x="318" y="263"/>
                  </a:lnTo>
                  <a:lnTo>
                    <a:pt x="327" y="260"/>
                  </a:lnTo>
                  <a:lnTo>
                    <a:pt x="328" y="259"/>
                  </a:lnTo>
                  <a:lnTo>
                    <a:pt x="336" y="255"/>
                  </a:lnTo>
                  <a:lnTo>
                    <a:pt x="345" y="252"/>
                  </a:lnTo>
                  <a:lnTo>
                    <a:pt x="354" y="248"/>
                  </a:lnTo>
                  <a:lnTo>
                    <a:pt x="362" y="243"/>
                  </a:lnTo>
                  <a:lnTo>
                    <a:pt x="371" y="238"/>
                  </a:lnTo>
                  <a:lnTo>
                    <a:pt x="380" y="233"/>
                  </a:lnTo>
                  <a:lnTo>
                    <a:pt x="389" y="227"/>
                  </a:lnTo>
                  <a:lnTo>
                    <a:pt x="398" y="221"/>
                  </a:lnTo>
                  <a:lnTo>
                    <a:pt x="406" y="215"/>
                  </a:lnTo>
                  <a:lnTo>
                    <a:pt x="406" y="214"/>
                  </a:lnTo>
                  <a:lnTo>
                    <a:pt x="415" y="207"/>
                  </a:lnTo>
                  <a:lnTo>
                    <a:pt x="416" y="207"/>
                  </a:lnTo>
                  <a:lnTo>
                    <a:pt x="425" y="199"/>
                  </a:lnTo>
                  <a:lnTo>
                    <a:pt x="434" y="191"/>
                  </a:lnTo>
                  <a:lnTo>
                    <a:pt x="451" y="174"/>
                  </a:lnTo>
                  <a:lnTo>
                    <a:pt x="468" y="154"/>
                  </a:lnTo>
                  <a:lnTo>
                    <a:pt x="477" y="144"/>
                  </a:lnTo>
                  <a:lnTo>
                    <a:pt x="478" y="143"/>
                  </a:lnTo>
                  <a:lnTo>
                    <a:pt x="486" y="133"/>
                  </a:lnTo>
                  <a:lnTo>
                    <a:pt x="504" y="110"/>
                  </a:lnTo>
                  <a:lnTo>
                    <a:pt x="505" y="110"/>
                  </a:lnTo>
                  <a:lnTo>
                    <a:pt x="514" y="98"/>
                  </a:lnTo>
                  <a:lnTo>
                    <a:pt x="523" y="85"/>
                  </a:lnTo>
                  <a:lnTo>
                    <a:pt x="541" y="60"/>
                  </a:lnTo>
                  <a:lnTo>
                    <a:pt x="550" y="46"/>
                  </a:lnTo>
                  <a:lnTo>
                    <a:pt x="577" y="0"/>
                  </a:lnTo>
                  <a:lnTo>
                    <a:pt x="546" y="33"/>
                  </a:lnTo>
                  <a:lnTo>
                    <a:pt x="549" y="48"/>
                  </a:lnTo>
                  <a:lnTo>
                    <a:pt x="552" y="63"/>
                  </a:lnTo>
                  <a:lnTo>
                    <a:pt x="558" y="89"/>
                  </a:lnTo>
                  <a:lnTo>
                    <a:pt x="559" y="103"/>
                  </a:lnTo>
                  <a:lnTo>
                    <a:pt x="562" y="117"/>
                  </a:lnTo>
                  <a:lnTo>
                    <a:pt x="574" y="186"/>
                  </a:lnTo>
                  <a:lnTo>
                    <a:pt x="578" y="214"/>
                  </a:lnTo>
                  <a:lnTo>
                    <a:pt x="580" y="227"/>
                  </a:lnTo>
                  <a:lnTo>
                    <a:pt x="582" y="240"/>
                  </a:lnTo>
                  <a:lnTo>
                    <a:pt x="584" y="254"/>
                  </a:lnTo>
                  <a:lnTo>
                    <a:pt x="585" y="267"/>
                  </a:lnTo>
                  <a:lnTo>
                    <a:pt x="587" y="281"/>
                  </a:lnTo>
                  <a:lnTo>
                    <a:pt x="588" y="294"/>
                  </a:lnTo>
                  <a:lnTo>
                    <a:pt x="590" y="308"/>
                  </a:lnTo>
                  <a:lnTo>
                    <a:pt x="591" y="321"/>
                  </a:lnTo>
                  <a:lnTo>
                    <a:pt x="592" y="335"/>
                  </a:lnTo>
                  <a:lnTo>
                    <a:pt x="595" y="361"/>
                  </a:lnTo>
                  <a:lnTo>
                    <a:pt x="595" y="373"/>
                  </a:lnTo>
                  <a:lnTo>
                    <a:pt x="595" y="374"/>
                  </a:lnTo>
                  <a:lnTo>
                    <a:pt x="597" y="387"/>
                  </a:lnTo>
                  <a:lnTo>
                    <a:pt x="599" y="439"/>
                  </a:lnTo>
                  <a:lnTo>
                    <a:pt x="599" y="453"/>
                  </a:lnTo>
                  <a:lnTo>
                    <a:pt x="600" y="466"/>
                  </a:lnTo>
                  <a:lnTo>
                    <a:pt x="600" y="479"/>
                  </a:lnTo>
                  <a:lnTo>
                    <a:pt x="600" y="492"/>
                  </a:lnTo>
                  <a:lnTo>
                    <a:pt x="600" y="517"/>
                  </a:lnTo>
                  <a:lnTo>
                    <a:pt x="600" y="530"/>
                  </a:lnTo>
                  <a:lnTo>
                    <a:pt x="600" y="556"/>
                  </a:lnTo>
                  <a:lnTo>
                    <a:pt x="599" y="569"/>
                  </a:lnTo>
                  <a:lnTo>
                    <a:pt x="598" y="582"/>
                  </a:lnTo>
                  <a:lnTo>
                    <a:pt x="598" y="595"/>
                  </a:lnTo>
                  <a:lnTo>
                    <a:pt x="597" y="620"/>
                  </a:lnTo>
                  <a:lnTo>
                    <a:pt x="595" y="633"/>
                  </a:lnTo>
                  <a:lnTo>
                    <a:pt x="595" y="634"/>
                  </a:lnTo>
                  <a:lnTo>
                    <a:pt x="595" y="646"/>
                  </a:lnTo>
                  <a:lnTo>
                    <a:pt x="592" y="670"/>
                  </a:lnTo>
                  <a:lnTo>
                    <a:pt x="591" y="683"/>
                  </a:lnTo>
                  <a:lnTo>
                    <a:pt x="589" y="708"/>
                  </a:lnTo>
                  <a:lnTo>
                    <a:pt x="587" y="721"/>
                  </a:lnTo>
                  <a:lnTo>
                    <a:pt x="586" y="734"/>
                  </a:lnTo>
                  <a:lnTo>
                    <a:pt x="584" y="746"/>
                  </a:lnTo>
                  <a:lnTo>
                    <a:pt x="579" y="783"/>
                  </a:lnTo>
                  <a:lnTo>
                    <a:pt x="576" y="796"/>
                  </a:lnTo>
                  <a:lnTo>
                    <a:pt x="574" y="807"/>
                  </a:lnTo>
                  <a:lnTo>
                    <a:pt x="570" y="832"/>
                  </a:lnTo>
                  <a:lnTo>
                    <a:pt x="567" y="844"/>
                  </a:lnTo>
                  <a:lnTo>
                    <a:pt x="565" y="857"/>
                  </a:lnTo>
                  <a:lnTo>
                    <a:pt x="562" y="869"/>
                  </a:lnTo>
                  <a:lnTo>
                    <a:pt x="570" y="867"/>
                  </a:lnTo>
                  <a:lnTo>
                    <a:pt x="561" y="852"/>
                  </a:lnTo>
                  <a:lnTo>
                    <a:pt x="553" y="838"/>
                  </a:lnTo>
                  <a:lnTo>
                    <a:pt x="543" y="823"/>
                  </a:lnTo>
                  <a:lnTo>
                    <a:pt x="525" y="798"/>
                  </a:lnTo>
                  <a:lnTo>
                    <a:pt x="515" y="785"/>
                  </a:lnTo>
                  <a:lnTo>
                    <a:pt x="506" y="773"/>
                  </a:lnTo>
                  <a:lnTo>
                    <a:pt x="506" y="772"/>
                  </a:lnTo>
                  <a:lnTo>
                    <a:pt x="496" y="761"/>
                  </a:lnTo>
                  <a:lnTo>
                    <a:pt x="487" y="750"/>
                  </a:lnTo>
                  <a:lnTo>
                    <a:pt x="478" y="739"/>
                  </a:lnTo>
                  <a:lnTo>
                    <a:pt x="478" y="738"/>
                  </a:lnTo>
                  <a:lnTo>
                    <a:pt x="469" y="728"/>
                  </a:lnTo>
                  <a:lnTo>
                    <a:pt x="459" y="718"/>
                  </a:lnTo>
                  <a:lnTo>
                    <a:pt x="451" y="708"/>
                  </a:lnTo>
                  <a:lnTo>
                    <a:pt x="442" y="699"/>
                  </a:lnTo>
                  <a:lnTo>
                    <a:pt x="433" y="691"/>
                  </a:lnTo>
                  <a:lnTo>
                    <a:pt x="415" y="675"/>
                  </a:lnTo>
                  <a:lnTo>
                    <a:pt x="405" y="668"/>
                  </a:lnTo>
                  <a:lnTo>
                    <a:pt x="396" y="661"/>
                  </a:lnTo>
                  <a:lnTo>
                    <a:pt x="387" y="656"/>
                  </a:lnTo>
                  <a:lnTo>
                    <a:pt x="369" y="645"/>
                  </a:lnTo>
                  <a:lnTo>
                    <a:pt x="368" y="645"/>
                  </a:lnTo>
                  <a:lnTo>
                    <a:pt x="359" y="640"/>
                  </a:lnTo>
                  <a:lnTo>
                    <a:pt x="351" y="636"/>
                  </a:lnTo>
                  <a:lnTo>
                    <a:pt x="343" y="632"/>
                  </a:lnTo>
                  <a:lnTo>
                    <a:pt x="342" y="631"/>
                  </a:lnTo>
                  <a:lnTo>
                    <a:pt x="324" y="625"/>
                  </a:lnTo>
                  <a:lnTo>
                    <a:pt x="306" y="620"/>
                  </a:lnTo>
                  <a:lnTo>
                    <a:pt x="297" y="619"/>
                  </a:lnTo>
                  <a:lnTo>
                    <a:pt x="288" y="618"/>
                  </a:lnTo>
                  <a:lnTo>
                    <a:pt x="279" y="617"/>
                  </a:lnTo>
                  <a:lnTo>
                    <a:pt x="261" y="617"/>
                  </a:lnTo>
                  <a:lnTo>
                    <a:pt x="244" y="620"/>
                  </a:lnTo>
                  <a:lnTo>
                    <a:pt x="235" y="622"/>
                  </a:lnTo>
                  <a:lnTo>
                    <a:pt x="226" y="623"/>
                  </a:lnTo>
                  <a:lnTo>
                    <a:pt x="217" y="626"/>
                  </a:lnTo>
                  <a:lnTo>
                    <a:pt x="208" y="629"/>
                  </a:lnTo>
                  <a:lnTo>
                    <a:pt x="208" y="630"/>
                  </a:lnTo>
                  <a:lnTo>
                    <a:pt x="199" y="634"/>
                  </a:lnTo>
                  <a:lnTo>
                    <a:pt x="190" y="638"/>
                  </a:lnTo>
                  <a:lnTo>
                    <a:pt x="182" y="642"/>
                  </a:lnTo>
                  <a:lnTo>
                    <a:pt x="173" y="647"/>
                  </a:lnTo>
                  <a:lnTo>
                    <a:pt x="172" y="647"/>
                  </a:lnTo>
                  <a:lnTo>
                    <a:pt x="164" y="653"/>
                  </a:lnTo>
                  <a:lnTo>
                    <a:pt x="155" y="658"/>
                  </a:lnTo>
                  <a:lnTo>
                    <a:pt x="147" y="664"/>
                  </a:lnTo>
                  <a:lnTo>
                    <a:pt x="139" y="671"/>
                  </a:lnTo>
                  <a:lnTo>
                    <a:pt x="138" y="671"/>
                  </a:lnTo>
                  <a:lnTo>
                    <a:pt x="130" y="679"/>
                  </a:lnTo>
                  <a:lnTo>
                    <a:pt x="121" y="686"/>
                  </a:lnTo>
                  <a:lnTo>
                    <a:pt x="112" y="695"/>
                  </a:lnTo>
                  <a:lnTo>
                    <a:pt x="96" y="713"/>
                  </a:lnTo>
                  <a:lnTo>
                    <a:pt x="87" y="722"/>
                  </a:lnTo>
                  <a:lnTo>
                    <a:pt x="87" y="723"/>
                  </a:lnTo>
                  <a:lnTo>
                    <a:pt x="70" y="743"/>
                  </a:lnTo>
                  <a:lnTo>
                    <a:pt x="53" y="766"/>
                  </a:lnTo>
                  <a:lnTo>
                    <a:pt x="46" y="778"/>
                  </a:lnTo>
                  <a:lnTo>
                    <a:pt x="29" y="803"/>
                  </a:lnTo>
                  <a:lnTo>
                    <a:pt x="20" y="816"/>
                  </a:lnTo>
                  <a:lnTo>
                    <a:pt x="12" y="829"/>
                  </a:lnTo>
                  <a:lnTo>
                    <a:pt x="3" y="844"/>
                  </a:lnTo>
                  <a:lnTo>
                    <a:pt x="11" y="846"/>
                  </a:lnTo>
                  <a:lnTo>
                    <a:pt x="4" y="85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11" name="Freeform 93"/>
            <p:cNvSpPr>
              <a:spLocks/>
            </p:cNvSpPr>
            <p:nvPr/>
          </p:nvSpPr>
          <p:spPr bwMode="auto">
            <a:xfrm>
              <a:off x="3925871" y="3932224"/>
              <a:ext cx="103188" cy="1290638"/>
            </a:xfrm>
            <a:custGeom>
              <a:avLst/>
              <a:gdLst>
                <a:gd name="T0" fmla="*/ 2147483647 w 65"/>
                <a:gd name="T1" fmla="*/ 2147483647 h 813"/>
                <a:gd name="T2" fmla="*/ 2147483647 w 65"/>
                <a:gd name="T3" fmla="*/ 2147483647 h 813"/>
                <a:gd name="T4" fmla="*/ 2147483647 w 65"/>
                <a:gd name="T5" fmla="*/ 2147483647 h 813"/>
                <a:gd name="T6" fmla="*/ 2147483647 w 65"/>
                <a:gd name="T7" fmla="*/ 2147483647 h 813"/>
                <a:gd name="T8" fmla="*/ 2147483647 w 65"/>
                <a:gd name="T9" fmla="*/ 2147483647 h 813"/>
                <a:gd name="T10" fmla="*/ 2147483647 w 65"/>
                <a:gd name="T11" fmla="*/ 2147483647 h 813"/>
                <a:gd name="T12" fmla="*/ 2147483647 w 65"/>
                <a:gd name="T13" fmla="*/ 2147483647 h 813"/>
                <a:gd name="T14" fmla="*/ 2147483647 w 65"/>
                <a:gd name="T15" fmla="*/ 2147483647 h 813"/>
                <a:gd name="T16" fmla="*/ 2147483647 w 65"/>
                <a:gd name="T17" fmla="*/ 2147483647 h 813"/>
                <a:gd name="T18" fmla="*/ 2147483647 w 65"/>
                <a:gd name="T19" fmla="*/ 2147483647 h 813"/>
                <a:gd name="T20" fmla="*/ 2147483647 w 65"/>
                <a:gd name="T21" fmla="*/ 2147483647 h 813"/>
                <a:gd name="T22" fmla="*/ 2147483647 w 65"/>
                <a:gd name="T23" fmla="*/ 2147483647 h 813"/>
                <a:gd name="T24" fmla="*/ 2147483647 w 65"/>
                <a:gd name="T25" fmla="*/ 2147483647 h 813"/>
                <a:gd name="T26" fmla="*/ 2147483647 w 65"/>
                <a:gd name="T27" fmla="*/ 2147483647 h 813"/>
                <a:gd name="T28" fmla="*/ 2147483647 w 65"/>
                <a:gd name="T29" fmla="*/ 2147483647 h 813"/>
                <a:gd name="T30" fmla="*/ 2147483647 w 65"/>
                <a:gd name="T31" fmla="*/ 2147483647 h 813"/>
                <a:gd name="T32" fmla="*/ 2147483647 w 65"/>
                <a:gd name="T33" fmla="*/ 2147483647 h 813"/>
                <a:gd name="T34" fmla="*/ 2147483647 w 65"/>
                <a:gd name="T35" fmla="*/ 2147483647 h 813"/>
                <a:gd name="T36" fmla="*/ 2147483647 w 65"/>
                <a:gd name="T37" fmla="*/ 2147483647 h 813"/>
                <a:gd name="T38" fmla="*/ 2147483647 w 65"/>
                <a:gd name="T39" fmla="*/ 2147483647 h 813"/>
                <a:gd name="T40" fmla="*/ 2147483647 w 65"/>
                <a:gd name="T41" fmla="*/ 2147483647 h 813"/>
                <a:gd name="T42" fmla="*/ 2147483647 w 65"/>
                <a:gd name="T43" fmla="*/ 2147483647 h 813"/>
                <a:gd name="T44" fmla="*/ 2147483647 w 65"/>
                <a:gd name="T45" fmla="*/ 2147483647 h 813"/>
                <a:gd name="T46" fmla="*/ 2147483647 w 65"/>
                <a:gd name="T47" fmla="*/ 2147483647 h 813"/>
                <a:gd name="T48" fmla="*/ 2147483647 w 65"/>
                <a:gd name="T49" fmla="*/ 2147483647 h 813"/>
                <a:gd name="T50" fmla="*/ 2147483647 w 65"/>
                <a:gd name="T51" fmla="*/ 2147483647 h 813"/>
                <a:gd name="T52" fmla="*/ 2147483647 w 65"/>
                <a:gd name="T53" fmla="*/ 2147483647 h 813"/>
                <a:gd name="T54" fmla="*/ 2147483647 w 65"/>
                <a:gd name="T55" fmla="*/ 2147483647 h 813"/>
                <a:gd name="T56" fmla="*/ 2147483647 w 65"/>
                <a:gd name="T57" fmla="*/ 2147483647 h 813"/>
                <a:gd name="T58" fmla="*/ 0 w 65"/>
                <a:gd name="T59" fmla="*/ 2147483647 h 813"/>
                <a:gd name="T60" fmla="*/ 0 w 65"/>
                <a:gd name="T61" fmla="*/ 2147483647 h 813"/>
                <a:gd name="T62" fmla="*/ 2147483647 w 65"/>
                <a:gd name="T63" fmla="*/ 2147483647 h 813"/>
                <a:gd name="T64" fmla="*/ 2147483647 w 65"/>
                <a:gd name="T65" fmla="*/ 2147483647 h 813"/>
                <a:gd name="T66" fmla="*/ 2147483647 w 65"/>
                <a:gd name="T67" fmla="*/ 2147483647 h 813"/>
                <a:gd name="T68" fmla="*/ 2147483647 w 65"/>
                <a:gd name="T69" fmla="*/ 2147483647 h 813"/>
                <a:gd name="T70" fmla="*/ 2147483647 w 65"/>
                <a:gd name="T71" fmla="*/ 2147483647 h 813"/>
                <a:gd name="T72" fmla="*/ 2147483647 w 65"/>
                <a:gd name="T73" fmla="*/ 2147483647 h 813"/>
                <a:gd name="T74" fmla="*/ 2147483647 w 65"/>
                <a:gd name="T75" fmla="*/ 2147483647 h 813"/>
                <a:gd name="T76" fmla="*/ 2147483647 w 65"/>
                <a:gd name="T77" fmla="*/ 2147483647 h 813"/>
                <a:gd name="T78" fmla="*/ 2147483647 w 65"/>
                <a:gd name="T79" fmla="*/ 2147483647 h 8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813"/>
                <a:gd name="T122" fmla="*/ 65 w 65"/>
                <a:gd name="T123" fmla="*/ 813 h 8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813">
                  <a:moveTo>
                    <a:pt x="34" y="812"/>
                  </a:moveTo>
                  <a:lnTo>
                    <a:pt x="36" y="811"/>
                  </a:lnTo>
                  <a:lnTo>
                    <a:pt x="37" y="809"/>
                  </a:lnTo>
                  <a:lnTo>
                    <a:pt x="38" y="807"/>
                  </a:lnTo>
                  <a:lnTo>
                    <a:pt x="40" y="803"/>
                  </a:lnTo>
                  <a:lnTo>
                    <a:pt x="41" y="799"/>
                  </a:lnTo>
                  <a:lnTo>
                    <a:pt x="43" y="793"/>
                  </a:lnTo>
                  <a:lnTo>
                    <a:pt x="45" y="787"/>
                  </a:lnTo>
                  <a:lnTo>
                    <a:pt x="46" y="779"/>
                  </a:lnTo>
                  <a:lnTo>
                    <a:pt x="48" y="762"/>
                  </a:lnTo>
                  <a:lnTo>
                    <a:pt x="51" y="743"/>
                  </a:lnTo>
                  <a:lnTo>
                    <a:pt x="53" y="719"/>
                  </a:lnTo>
                  <a:lnTo>
                    <a:pt x="56" y="693"/>
                  </a:lnTo>
                  <a:lnTo>
                    <a:pt x="58" y="664"/>
                  </a:lnTo>
                  <a:lnTo>
                    <a:pt x="59" y="632"/>
                  </a:lnTo>
                  <a:lnTo>
                    <a:pt x="61" y="600"/>
                  </a:lnTo>
                  <a:lnTo>
                    <a:pt x="62" y="564"/>
                  </a:lnTo>
                  <a:lnTo>
                    <a:pt x="63" y="526"/>
                  </a:lnTo>
                  <a:lnTo>
                    <a:pt x="64" y="487"/>
                  </a:lnTo>
                  <a:lnTo>
                    <a:pt x="64" y="448"/>
                  </a:lnTo>
                  <a:lnTo>
                    <a:pt x="64" y="405"/>
                  </a:lnTo>
                  <a:lnTo>
                    <a:pt x="63" y="363"/>
                  </a:lnTo>
                  <a:lnTo>
                    <a:pt x="63" y="324"/>
                  </a:lnTo>
                  <a:lnTo>
                    <a:pt x="61" y="285"/>
                  </a:lnTo>
                  <a:lnTo>
                    <a:pt x="60" y="247"/>
                  </a:lnTo>
                  <a:lnTo>
                    <a:pt x="59" y="212"/>
                  </a:lnTo>
                  <a:lnTo>
                    <a:pt x="58" y="179"/>
                  </a:lnTo>
                  <a:lnTo>
                    <a:pt x="56" y="147"/>
                  </a:lnTo>
                  <a:lnTo>
                    <a:pt x="53" y="118"/>
                  </a:lnTo>
                  <a:lnTo>
                    <a:pt x="50" y="92"/>
                  </a:lnTo>
                  <a:lnTo>
                    <a:pt x="48" y="69"/>
                  </a:lnTo>
                  <a:lnTo>
                    <a:pt x="46" y="49"/>
                  </a:lnTo>
                  <a:lnTo>
                    <a:pt x="43" y="32"/>
                  </a:lnTo>
                  <a:lnTo>
                    <a:pt x="41" y="25"/>
                  </a:lnTo>
                  <a:lnTo>
                    <a:pt x="39" y="19"/>
                  </a:lnTo>
                  <a:lnTo>
                    <a:pt x="38" y="13"/>
                  </a:lnTo>
                  <a:lnTo>
                    <a:pt x="37" y="8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4" y="8"/>
                  </a:lnTo>
                  <a:lnTo>
                    <a:pt x="22" y="13"/>
                  </a:lnTo>
                  <a:lnTo>
                    <a:pt x="20" y="19"/>
                  </a:lnTo>
                  <a:lnTo>
                    <a:pt x="19" y="25"/>
                  </a:lnTo>
                  <a:lnTo>
                    <a:pt x="17" y="32"/>
                  </a:lnTo>
                  <a:lnTo>
                    <a:pt x="15" y="49"/>
                  </a:lnTo>
                  <a:lnTo>
                    <a:pt x="13" y="69"/>
                  </a:lnTo>
                  <a:lnTo>
                    <a:pt x="10" y="93"/>
                  </a:lnTo>
                  <a:lnTo>
                    <a:pt x="8" y="119"/>
                  </a:lnTo>
                  <a:lnTo>
                    <a:pt x="6" y="148"/>
                  </a:lnTo>
                  <a:lnTo>
                    <a:pt x="5" y="179"/>
                  </a:lnTo>
                  <a:lnTo>
                    <a:pt x="3" y="212"/>
                  </a:lnTo>
                  <a:lnTo>
                    <a:pt x="2" y="248"/>
                  </a:lnTo>
                  <a:lnTo>
                    <a:pt x="1" y="286"/>
                  </a:lnTo>
                  <a:lnTo>
                    <a:pt x="0" y="325"/>
                  </a:lnTo>
                  <a:lnTo>
                    <a:pt x="0" y="364"/>
                  </a:lnTo>
                  <a:lnTo>
                    <a:pt x="0" y="406"/>
                  </a:lnTo>
                  <a:lnTo>
                    <a:pt x="0" y="448"/>
                  </a:lnTo>
                  <a:lnTo>
                    <a:pt x="1" y="487"/>
                  </a:lnTo>
                  <a:lnTo>
                    <a:pt x="2" y="526"/>
                  </a:lnTo>
                  <a:lnTo>
                    <a:pt x="3" y="564"/>
                  </a:lnTo>
                  <a:lnTo>
                    <a:pt x="5" y="600"/>
                  </a:lnTo>
                  <a:lnTo>
                    <a:pt x="6" y="632"/>
                  </a:lnTo>
                  <a:lnTo>
                    <a:pt x="8" y="664"/>
                  </a:lnTo>
                  <a:lnTo>
                    <a:pt x="11" y="693"/>
                  </a:lnTo>
                  <a:lnTo>
                    <a:pt x="13" y="719"/>
                  </a:lnTo>
                  <a:lnTo>
                    <a:pt x="16" y="743"/>
                  </a:lnTo>
                  <a:lnTo>
                    <a:pt x="18" y="762"/>
                  </a:lnTo>
                  <a:lnTo>
                    <a:pt x="21" y="780"/>
                  </a:lnTo>
                  <a:lnTo>
                    <a:pt x="23" y="787"/>
                  </a:lnTo>
                  <a:lnTo>
                    <a:pt x="25" y="793"/>
                  </a:lnTo>
                  <a:lnTo>
                    <a:pt x="26" y="799"/>
                  </a:lnTo>
                  <a:lnTo>
                    <a:pt x="27" y="803"/>
                  </a:lnTo>
                  <a:lnTo>
                    <a:pt x="28" y="807"/>
                  </a:lnTo>
                  <a:lnTo>
                    <a:pt x="30" y="809"/>
                  </a:lnTo>
                  <a:lnTo>
                    <a:pt x="32" y="811"/>
                  </a:lnTo>
                  <a:lnTo>
                    <a:pt x="34" y="812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12" name="Freeform 94"/>
            <p:cNvSpPr>
              <a:spLocks/>
            </p:cNvSpPr>
            <p:nvPr/>
          </p:nvSpPr>
          <p:spPr bwMode="auto">
            <a:xfrm>
              <a:off x="3917933" y="3925874"/>
              <a:ext cx="117475" cy="1303338"/>
            </a:xfrm>
            <a:custGeom>
              <a:avLst/>
              <a:gdLst>
                <a:gd name="T0" fmla="*/ 2147483647 w 74"/>
                <a:gd name="T1" fmla="*/ 2147483647 h 821"/>
                <a:gd name="T2" fmla="*/ 2147483647 w 74"/>
                <a:gd name="T3" fmla="*/ 2147483647 h 821"/>
                <a:gd name="T4" fmla="*/ 2147483647 w 74"/>
                <a:gd name="T5" fmla="*/ 2147483647 h 821"/>
                <a:gd name="T6" fmla="*/ 2147483647 w 74"/>
                <a:gd name="T7" fmla="*/ 2147483647 h 821"/>
                <a:gd name="T8" fmla="*/ 2147483647 w 74"/>
                <a:gd name="T9" fmla="*/ 2147483647 h 821"/>
                <a:gd name="T10" fmla="*/ 2147483647 w 74"/>
                <a:gd name="T11" fmla="*/ 2147483647 h 821"/>
                <a:gd name="T12" fmla="*/ 2147483647 w 74"/>
                <a:gd name="T13" fmla="*/ 2147483647 h 821"/>
                <a:gd name="T14" fmla="*/ 2147483647 w 74"/>
                <a:gd name="T15" fmla="*/ 2147483647 h 821"/>
                <a:gd name="T16" fmla="*/ 2147483647 w 74"/>
                <a:gd name="T17" fmla="*/ 2147483647 h 821"/>
                <a:gd name="T18" fmla="*/ 2147483647 w 74"/>
                <a:gd name="T19" fmla="*/ 2147483647 h 821"/>
                <a:gd name="T20" fmla="*/ 2147483647 w 74"/>
                <a:gd name="T21" fmla="*/ 2147483647 h 821"/>
                <a:gd name="T22" fmla="*/ 2147483647 w 74"/>
                <a:gd name="T23" fmla="*/ 2147483647 h 821"/>
                <a:gd name="T24" fmla="*/ 2147483647 w 74"/>
                <a:gd name="T25" fmla="*/ 2147483647 h 821"/>
                <a:gd name="T26" fmla="*/ 2147483647 w 74"/>
                <a:gd name="T27" fmla="*/ 0 h 821"/>
                <a:gd name="T28" fmla="*/ 2147483647 w 74"/>
                <a:gd name="T29" fmla="*/ 2147483647 h 821"/>
                <a:gd name="T30" fmla="*/ 2147483647 w 74"/>
                <a:gd name="T31" fmla="*/ 2147483647 h 821"/>
                <a:gd name="T32" fmla="*/ 2147483647 w 74"/>
                <a:gd name="T33" fmla="*/ 2147483647 h 821"/>
                <a:gd name="T34" fmla="*/ 2147483647 w 74"/>
                <a:gd name="T35" fmla="*/ 2147483647 h 821"/>
                <a:gd name="T36" fmla="*/ 2147483647 w 74"/>
                <a:gd name="T37" fmla="*/ 2147483647 h 821"/>
                <a:gd name="T38" fmla="*/ 2147483647 w 74"/>
                <a:gd name="T39" fmla="*/ 2147483647 h 821"/>
                <a:gd name="T40" fmla="*/ 0 w 74"/>
                <a:gd name="T41" fmla="*/ 2147483647 h 821"/>
                <a:gd name="T42" fmla="*/ 2147483647 w 74"/>
                <a:gd name="T43" fmla="*/ 2147483647 h 821"/>
                <a:gd name="T44" fmla="*/ 2147483647 w 74"/>
                <a:gd name="T45" fmla="*/ 2147483647 h 821"/>
                <a:gd name="T46" fmla="*/ 2147483647 w 74"/>
                <a:gd name="T47" fmla="*/ 2147483647 h 821"/>
                <a:gd name="T48" fmla="*/ 2147483647 w 74"/>
                <a:gd name="T49" fmla="*/ 2147483647 h 821"/>
                <a:gd name="T50" fmla="*/ 2147483647 w 74"/>
                <a:gd name="T51" fmla="*/ 2147483647 h 821"/>
                <a:gd name="T52" fmla="*/ 2147483647 w 74"/>
                <a:gd name="T53" fmla="*/ 2147483647 h 821"/>
                <a:gd name="T54" fmla="*/ 2147483647 w 74"/>
                <a:gd name="T55" fmla="*/ 2147483647 h 821"/>
                <a:gd name="T56" fmla="*/ 2147483647 w 74"/>
                <a:gd name="T57" fmla="*/ 2147483647 h 821"/>
                <a:gd name="T58" fmla="*/ 2147483647 w 74"/>
                <a:gd name="T59" fmla="*/ 2147483647 h 821"/>
                <a:gd name="T60" fmla="*/ 2147483647 w 74"/>
                <a:gd name="T61" fmla="*/ 2147483647 h 821"/>
                <a:gd name="T62" fmla="*/ 2147483647 w 74"/>
                <a:gd name="T63" fmla="*/ 2147483647 h 821"/>
                <a:gd name="T64" fmla="*/ 2147483647 w 74"/>
                <a:gd name="T65" fmla="*/ 2147483647 h 821"/>
                <a:gd name="T66" fmla="*/ 2147483647 w 74"/>
                <a:gd name="T67" fmla="*/ 2147483647 h 821"/>
                <a:gd name="T68" fmla="*/ 2147483647 w 74"/>
                <a:gd name="T69" fmla="*/ 2147483647 h 821"/>
                <a:gd name="T70" fmla="*/ 2147483647 w 74"/>
                <a:gd name="T71" fmla="*/ 2147483647 h 821"/>
                <a:gd name="T72" fmla="*/ 2147483647 w 74"/>
                <a:gd name="T73" fmla="*/ 2147483647 h 821"/>
                <a:gd name="T74" fmla="*/ 2147483647 w 74"/>
                <a:gd name="T75" fmla="*/ 2147483647 h 821"/>
                <a:gd name="T76" fmla="*/ 2147483647 w 74"/>
                <a:gd name="T77" fmla="*/ 2147483647 h 821"/>
                <a:gd name="T78" fmla="*/ 2147483647 w 74"/>
                <a:gd name="T79" fmla="*/ 2147483647 h 821"/>
                <a:gd name="T80" fmla="*/ 2147483647 w 74"/>
                <a:gd name="T81" fmla="*/ 2147483647 h 821"/>
                <a:gd name="T82" fmla="*/ 2147483647 w 74"/>
                <a:gd name="T83" fmla="*/ 2147483647 h 821"/>
                <a:gd name="T84" fmla="*/ 2147483647 w 74"/>
                <a:gd name="T85" fmla="*/ 2147483647 h 821"/>
                <a:gd name="T86" fmla="*/ 2147483647 w 74"/>
                <a:gd name="T87" fmla="*/ 2147483647 h 821"/>
                <a:gd name="T88" fmla="*/ 2147483647 w 74"/>
                <a:gd name="T89" fmla="*/ 2147483647 h 821"/>
                <a:gd name="T90" fmla="*/ 2147483647 w 74"/>
                <a:gd name="T91" fmla="*/ 2147483647 h 821"/>
                <a:gd name="T92" fmla="*/ 2147483647 w 74"/>
                <a:gd name="T93" fmla="*/ 2147483647 h 821"/>
                <a:gd name="T94" fmla="*/ 2147483647 w 74"/>
                <a:gd name="T95" fmla="*/ 2147483647 h 821"/>
                <a:gd name="T96" fmla="*/ 2147483647 w 74"/>
                <a:gd name="T97" fmla="*/ 2147483647 h 821"/>
                <a:gd name="T98" fmla="*/ 2147483647 w 74"/>
                <a:gd name="T99" fmla="*/ 2147483647 h 821"/>
                <a:gd name="T100" fmla="*/ 2147483647 w 74"/>
                <a:gd name="T101" fmla="*/ 2147483647 h 821"/>
                <a:gd name="T102" fmla="*/ 2147483647 w 74"/>
                <a:gd name="T103" fmla="*/ 2147483647 h 821"/>
                <a:gd name="T104" fmla="*/ 2147483647 w 74"/>
                <a:gd name="T105" fmla="*/ 2147483647 h 821"/>
                <a:gd name="T106" fmla="*/ 2147483647 w 74"/>
                <a:gd name="T107" fmla="*/ 2147483647 h 8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"/>
                <a:gd name="T163" fmla="*/ 0 h 821"/>
                <a:gd name="T164" fmla="*/ 74 w 74"/>
                <a:gd name="T165" fmla="*/ 821 h 8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" h="821">
                  <a:moveTo>
                    <a:pt x="40" y="820"/>
                  </a:moveTo>
                  <a:lnTo>
                    <a:pt x="43" y="819"/>
                  </a:lnTo>
                  <a:lnTo>
                    <a:pt x="44" y="816"/>
                  </a:lnTo>
                  <a:lnTo>
                    <a:pt x="47" y="813"/>
                  </a:lnTo>
                  <a:lnTo>
                    <a:pt x="49" y="808"/>
                  </a:lnTo>
                  <a:lnTo>
                    <a:pt x="50" y="804"/>
                  </a:lnTo>
                  <a:lnTo>
                    <a:pt x="52" y="798"/>
                  </a:lnTo>
                  <a:lnTo>
                    <a:pt x="54" y="792"/>
                  </a:lnTo>
                  <a:lnTo>
                    <a:pt x="55" y="784"/>
                  </a:lnTo>
                  <a:lnTo>
                    <a:pt x="56" y="776"/>
                  </a:lnTo>
                  <a:lnTo>
                    <a:pt x="57" y="767"/>
                  </a:lnTo>
                  <a:lnTo>
                    <a:pt x="58" y="757"/>
                  </a:lnTo>
                  <a:lnTo>
                    <a:pt x="60" y="747"/>
                  </a:lnTo>
                  <a:lnTo>
                    <a:pt x="61" y="735"/>
                  </a:lnTo>
                  <a:lnTo>
                    <a:pt x="63" y="723"/>
                  </a:lnTo>
                  <a:lnTo>
                    <a:pt x="64" y="711"/>
                  </a:lnTo>
                  <a:lnTo>
                    <a:pt x="66" y="683"/>
                  </a:lnTo>
                  <a:lnTo>
                    <a:pt x="67" y="668"/>
                  </a:lnTo>
                  <a:lnTo>
                    <a:pt x="67" y="652"/>
                  </a:lnTo>
                  <a:lnTo>
                    <a:pt x="68" y="636"/>
                  </a:lnTo>
                  <a:lnTo>
                    <a:pt x="69" y="620"/>
                  </a:lnTo>
                  <a:lnTo>
                    <a:pt x="70" y="586"/>
                  </a:lnTo>
                  <a:lnTo>
                    <a:pt x="71" y="568"/>
                  </a:lnTo>
                  <a:lnTo>
                    <a:pt x="71" y="549"/>
                  </a:lnTo>
                  <a:lnTo>
                    <a:pt x="72" y="511"/>
                  </a:lnTo>
                  <a:lnTo>
                    <a:pt x="72" y="491"/>
                  </a:lnTo>
                  <a:lnTo>
                    <a:pt x="73" y="471"/>
                  </a:lnTo>
                  <a:lnTo>
                    <a:pt x="73" y="409"/>
                  </a:lnTo>
                  <a:lnTo>
                    <a:pt x="72" y="388"/>
                  </a:lnTo>
                  <a:lnTo>
                    <a:pt x="72" y="347"/>
                  </a:lnTo>
                  <a:lnTo>
                    <a:pt x="71" y="289"/>
                  </a:lnTo>
                  <a:lnTo>
                    <a:pt x="69" y="251"/>
                  </a:lnTo>
                  <a:lnTo>
                    <a:pt x="69" y="233"/>
                  </a:lnTo>
                  <a:lnTo>
                    <a:pt x="68" y="215"/>
                  </a:lnTo>
                  <a:lnTo>
                    <a:pt x="67" y="199"/>
                  </a:lnTo>
                  <a:lnTo>
                    <a:pt x="67" y="182"/>
                  </a:lnTo>
                  <a:lnTo>
                    <a:pt x="64" y="151"/>
                  </a:lnTo>
                  <a:lnTo>
                    <a:pt x="64" y="136"/>
                  </a:lnTo>
                  <a:lnTo>
                    <a:pt x="63" y="122"/>
                  </a:lnTo>
                  <a:lnTo>
                    <a:pt x="61" y="108"/>
                  </a:lnTo>
                  <a:lnTo>
                    <a:pt x="60" y="95"/>
                  </a:lnTo>
                  <a:lnTo>
                    <a:pt x="58" y="83"/>
                  </a:lnTo>
                  <a:lnTo>
                    <a:pt x="57" y="72"/>
                  </a:lnTo>
                  <a:lnTo>
                    <a:pt x="55" y="62"/>
                  </a:lnTo>
                  <a:lnTo>
                    <a:pt x="55" y="53"/>
                  </a:lnTo>
                  <a:lnTo>
                    <a:pt x="53" y="44"/>
                  </a:lnTo>
                  <a:lnTo>
                    <a:pt x="52" y="35"/>
                  </a:lnTo>
                  <a:lnTo>
                    <a:pt x="50" y="27"/>
                  </a:lnTo>
                  <a:lnTo>
                    <a:pt x="49" y="21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3" y="7"/>
                  </a:lnTo>
                  <a:lnTo>
                    <a:pt x="42" y="3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7"/>
                  </a:lnTo>
                  <a:lnTo>
                    <a:pt x="25" y="11"/>
                  </a:lnTo>
                  <a:lnTo>
                    <a:pt x="23" y="15"/>
                  </a:lnTo>
                  <a:lnTo>
                    <a:pt x="21" y="21"/>
                  </a:lnTo>
                  <a:lnTo>
                    <a:pt x="20" y="28"/>
                  </a:lnTo>
                  <a:lnTo>
                    <a:pt x="18" y="35"/>
                  </a:lnTo>
                  <a:lnTo>
                    <a:pt x="17" y="44"/>
                  </a:lnTo>
                  <a:lnTo>
                    <a:pt x="16" y="53"/>
                  </a:lnTo>
                  <a:lnTo>
                    <a:pt x="15" y="62"/>
                  </a:lnTo>
                  <a:lnTo>
                    <a:pt x="13" y="72"/>
                  </a:lnTo>
                  <a:lnTo>
                    <a:pt x="12" y="83"/>
                  </a:lnTo>
                  <a:lnTo>
                    <a:pt x="11" y="95"/>
                  </a:lnTo>
                  <a:lnTo>
                    <a:pt x="8" y="122"/>
                  </a:lnTo>
                  <a:lnTo>
                    <a:pt x="7" y="136"/>
                  </a:lnTo>
                  <a:lnTo>
                    <a:pt x="6" y="152"/>
                  </a:lnTo>
                  <a:lnTo>
                    <a:pt x="6" y="167"/>
                  </a:lnTo>
                  <a:lnTo>
                    <a:pt x="5" y="183"/>
                  </a:lnTo>
                  <a:lnTo>
                    <a:pt x="4" y="216"/>
                  </a:lnTo>
                  <a:lnTo>
                    <a:pt x="3" y="234"/>
                  </a:lnTo>
                  <a:lnTo>
                    <a:pt x="2" y="252"/>
                  </a:lnTo>
                  <a:lnTo>
                    <a:pt x="2" y="270"/>
                  </a:lnTo>
                  <a:lnTo>
                    <a:pt x="2" y="289"/>
                  </a:lnTo>
                  <a:lnTo>
                    <a:pt x="1" y="309"/>
                  </a:lnTo>
                  <a:lnTo>
                    <a:pt x="1" y="329"/>
                  </a:lnTo>
                  <a:lnTo>
                    <a:pt x="0" y="348"/>
                  </a:lnTo>
                  <a:lnTo>
                    <a:pt x="0" y="452"/>
                  </a:lnTo>
                  <a:lnTo>
                    <a:pt x="2" y="511"/>
                  </a:lnTo>
                  <a:lnTo>
                    <a:pt x="2" y="530"/>
                  </a:lnTo>
                  <a:lnTo>
                    <a:pt x="3" y="550"/>
                  </a:lnTo>
                  <a:lnTo>
                    <a:pt x="4" y="568"/>
                  </a:lnTo>
                  <a:lnTo>
                    <a:pt x="5" y="586"/>
                  </a:lnTo>
                  <a:lnTo>
                    <a:pt x="6" y="604"/>
                  </a:lnTo>
                  <a:lnTo>
                    <a:pt x="6" y="620"/>
                  </a:lnTo>
                  <a:lnTo>
                    <a:pt x="8" y="653"/>
                  </a:lnTo>
                  <a:lnTo>
                    <a:pt x="8" y="668"/>
                  </a:lnTo>
                  <a:lnTo>
                    <a:pt x="10" y="683"/>
                  </a:lnTo>
                  <a:lnTo>
                    <a:pt x="11" y="698"/>
                  </a:lnTo>
                  <a:lnTo>
                    <a:pt x="14" y="724"/>
                  </a:lnTo>
                  <a:lnTo>
                    <a:pt x="15" y="736"/>
                  </a:lnTo>
                  <a:lnTo>
                    <a:pt x="17" y="747"/>
                  </a:lnTo>
                  <a:lnTo>
                    <a:pt x="18" y="757"/>
                  </a:lnTo>
                  <a:lnTo>
                    <a:pt x="19" y="767"/>
                  </a:lnTo>
                  <a:lnTo>
                    <a:pt x="20" y="776"/>
                  </a:lnTo>
                  <a:lnTo>
                    <a:pt x="24" y="792"/>
                  </a:lnTo>
                  <a:lnTo>
                    <a:pt x="25" y="798"/>
                  </a:lnTo>
                  <a:lnTo>
                    <a:pt x="27" y="804"/>
                  </a:lnTo>
                  <a:lnTo>
                    <a:pt x="29" y="809"/>
                  </a:lnTo>
                  <a:lnTo>
                    <a:pt x="30" y="813"/>
                  </a:lnTo>
                  <a:lnTo>
                    <a:pt x="32" y="816"/>
                  </a:lnTo>
                  <a:lnTo>
                    <a:pt x="35" y="819"/>
                  </a:lnTo>
                  <a:lnTo>
                    <a:pt x="38" y="820"/>
                  </a:lnTo>
                  <a:lnTo>
                    <a:pt x="40" y="820"/>
                  </a:lnTo>
                  <a:lnTo>
                    <a:pt x="38" y="811"/>
                  </a:lnTo>
                  <a:lnTo>
                    <a:pt x="40" y="811"/>
                  </a:lnTo>
                  <a:lnTo>
                    <a:pt x="39" y="811"/>
                  </a:lnTo>
                  <a:lnTo>
                    <a:pt x="38" y="810"/>
                  </a:lnTo>
                  <a:lnTo>
                    <a:pt x="37" y="808"/>
                  </a:lnTo>
                  <a:lnTo>
                    <a:pt x="35" y="805"/>
                  </a:lnTo>
                  <a:lnTo>
                    <a:pt x="34" y="801"/>
                  </a:lnTo>
                  <a:lnTo>
                    <a:pt x="32" y="796"/>
                  </a:lnTo>
                  <a:lnTo>
                    <a:pt x="31" y="790"/>
                  </a:lnTo>
                  <a:lnTo>
                    <a:pt x="28" y="775"/>
                  </a:lnTo>
                  <a:lnTo>
                    <a:pt x="27" y="766"/>
                  </a:lnTo>
                  <a:lnTo>
                    <a:pt x="25" y="756"/>
                  </a:lnTo>
                  <a:lnTo>
                    <a:pt x="24" y="746"/>
                  </a:lnTo>
                  <a:lnTo>
                    <a:pt x="22" y="735"/>
                  </a:lnTo>
                  <a:lnTo>
                    <a:pt x="21" y="723"/>
                  </a:lnTo>
                  <a:lnTo>
                    <a:pt x="19" y="696"/>
                  </a:lnTo>
                  <a:lnTo>
                    <a:pt x="18" y="682"/>
                  </a:lnTo>
                  <a:lnTo>
                    <a:pt x="17" y="668"/>
                  </a:lnTo>
                  <a:lnTo>
                    <a:pt x="16" y="653"/>
                  </a:lnTo>
                  <a:lnTo>
                    <a:pt x="14" y="620"/>
                  </a:lnTo>
                  <a:lnTo>
                    <a:pt x="13" y="604"/>
                  </a:lnTo>
                  <a:lnTo>
                    <a:pt x="12" y="586"/>
                  </a:lnTo>
                  <a:lnTo>
                    <a:pt x="11" y="568"/>
                  </a:lnTo>
                  <a:lnTo>
                    <a:pt x="11" y="550"/>
                  </a:lnTo>
                  <a:lnTo>
                    <a:pt x="10" y="530"/>
                  </a:lnTo>
                  <a:lnTo>
                    <a:pt x="10" y="511"/>
                  </a:lnTo>
                  <a:lnTo>
                    <a:pt x="8" y="452"/>
                  </a:lnTo>
                  <a:lnTo>
                    <a:pt x="8" y="348"/>
                  </a:lnTo>
                  <a:lnTo>
                    <a:pt x="8" y="329"/>
                  </a:lnTo>
                  <a:lnTo>
                    <a:pt x="8" y="309"/>
                  </a:lnTo>
                  <a:lnTo>
                    <a:pt x="9" y="289"/>
                  </a:lnTo>
                  <a:lnTo>
                    <a:pt x="10" y="270"/>
                  </a:lnTo>
                  <a:lnTo>
                    <a:pt x="10" y="252"/>
                  </a:lnTo>
                  <a:lnTo>
                    <a:pt x="10" y="234"/>
                  </a:lnTo>
                  <a:lnTo>
                    <a:pt x="11" y="216"/>
                  </a:lnTo>
                  <a:lnTo>
                    <a:pt x="13" y="183"/>
                  </a:lnTo>
                  <a:lnTo>
                    <a:pt x="14" y="167"/>
                  </a:lnTo>
                  <a:lnTo>
                    <a:pt x="14" y="152"/>
                  </a:lnTo>
                  <a:lnTo>
                    <a:pt x="16" y="138"/>
                  </a:lnTo>
                  <a:lnTo>
                    <a:pt x="17" y="123"/>
                  </a:lnTo>
                  <a:lnTo>
                    <a:pt x="18" y="97"/>
                  </a:lnTo>
                  <a:lnTo>
                    <a:pt x="19" y="85"/>
                  </a:lnTo>
                  <a:lnTo>
                    <a:pt x="21" y="73"/>
                  </a:lnTo>
                  <a:lnTo>
                    <a:pt x="22" y="63"/>
                  </a:lnTo>
                  <a:lnTo>
                    <a:pt x="24" y="54"/>
                  </a:lnTo>
                  <a:lnTo>
                    <a:pt x="25" y="45"/>
                  </a:lnTo>
                  <a:lnTo>
                    <a:pt x="27" y="37"/>
                  </a:lnTo>
                  <a:lnTo>
                    <a:pt x="28" y="29"/>
                  </a:lnTo>
                  <a:lnTo>
                    <a:pt x="30" y="23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3" y="11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39" y="18"/>
                  </a:lnTo>
                  <a:lnTo>
                    <a:pt x="41" y="23"/>
                  </a:lnTo>
                  <a:lnTo>
                    <a:pt x="43" y="30"/>
                  </a:lnTo>
                  <a:lnTo>
                    <a:pt x="44" y="36"/>
                  </a:lnTo>
                  <a:lnTo>
                    <a:pt x="45" y="45"/>
                  </a:lnTo>
                  <a:lnTo>
                    <a:pt x="47" y="54"/>
                  </a:lnTo>
                  <a:lnTo>
                    <a:pt x="48" y="63"/>
                  </a:lnTo>
                  <a:lnTo>
                    <a:pt x="50" y="73"/>
                  </a:lnTo>
                  <a:lnTo>
                    <a:pt x="51" y="85"/>
                  </a:lnTo>
                  <a:lnTo>
                    <a:pt x="52" y="97"/>
                  </a:lnTo>
                  <a:lnTo>
                    <a:pt x="53" y="109"/>
                  </a:lnTo>
                  <a:lnTo>
                    <a:pt x="55" y="123"/>
                  </a:lnTo>
                  <a:lnTo>
                    <a:pt x="55" y="136"/>
                  </a:lnTo>
                  <a:lnTo>
                    <a:pt x="56" y="151"/>
                  </a:lnTo>
                  <a:lnTo>
                    <a:pt x="58" y="183"/>
                  </a:lnTo>
                  <a:lnTo>
                    <a:pt x="60" y="199"/>
                  </a:lnTo>
                  <a:lnTo>
                    <a:pt x="60" y="215"/>
                  </a:lnTo>
                  <a:lnTo>
                    <a:pt x="61" y="233"/>
                  </a:lnTo>
                  <a:lnTo>
                    <a:pt x="62" y="251"/>
                  </a:lnTo>
                  <a:lnTo>
                    <a:pt x="63" y="289"/>
                  </a:lnTo>
                  <a:lnTo>
                    <a:pt x="65" y="347"/>
                  </a:lnTo>
                  <a:lnTo>
                    <a:pt x="65" y="388"/>
                  </a:lnTo>
                  <a:lnTo>
                    <a:pt x="66" y="409"/>
                  </a:lnTo>
                  <a:lnTo>
                    <a:pt x="66" y="471"/>
                  </a:lnTo>
                  <a:lnTo>
                    <a:pt x="65" y="491"/>
                  </a:lnTo>
                  <a:lnTo>
                    <a:pt x="65" y="511"/>
                  </a:lnTo>
                  <a:lnTo>
                    <a:pt x="64" y="549"/>
                  </a:lnTo>
                  <a:lnTo>
                    <a:pt x="64" y="568"/>
                  </a:lnTo>
                  <a:lnTo>
                    <a:pt x="63" y="586"/>
                  </a:lnTo>
                  <a:lnTo>
                    <a:pt x="61" y="620"/>
                  </a:lnTo>
                  <a:lnTo>
                    <a:pt x="61" y="636"/>
                  </a:lnTo>
                  <a:lnTo>
                    <a:pt x="60" y="652"/>
                  </a:lnTo>
                  <a:lnTo>
                    <a:pt x="59" y="668"/>
                  </a:lnTo>
                  <a:lnTo>
                    <a:pt x="58" y="682"/>
                  </a:lnTo>
                  <a:lnTo>
                    <a:pt x="55" y="710"/>
                  </a:lnTo>
                  <a:lnTo>
                    <a:pt x="55" y="722"/>
                  </a:lnTo>
                  <a:lnTo>
                    <a:pt x="54" y="734"/>
                  </a:lnTo>
                  <a:lnTo>
                    <a:pt x="53" y="746"/>
                  </a:lnTo>
                  <a:lnTo>
                    <a:pt x="51" y="756"/>
                  </a:lnTo>
                  <a:lnTo>
                    <a:pt x="50" y="766"/>
                  </a:lnTo>
                  <a:lnTo>
                    <a:pt x="49" y="775"/>
                  </a:lnTo>
                  <a:lnTo>
                    <a:pt x="47" y="783"/>
                  </a:lnTo>
                  <a:lnTo>
                    <a:pt x="46" y="789"/>
                  </a:lnTo>
                  <a:lnTo>
                    <a:pt x="44" y="796"/>
                  </a:lnTo>
                  <a:lnTo>
                    <a:pt x="43" y="801"/>
                  </a:lnTo>
                  <a:lnTo>
                    <a:pt x="41" y="806"/>
                  </a:lnTo>
                  <a:lnTo>
                    <a:pt x="41" y="809"/>
                  </a:lnTo>
                  <a:lnTo>
                    <a:pt x="38" y="811"/>
                  </a:lnTo>
                  <a:lnTo>
                    <a:pt x="40" y="8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13" name="Freeform 95"/>
            <p:cNvSpPr>
              <a:spLocks/>
            </p:cNvSpPr>
            <p:nvPr/>
          </p:nvSpPr>
          <p:spPr bwMode="auto">
            <a:xfrm>
              <a:off x="4021121" y="4548174"/>
              <a:ext cx="44450" cy="55563"/>
            </a:xfrm>
            <a:custGeom>
              <a:avLst/>
              <a:gdLst>
                <a:gd name="T0" fmla="*/ 2147483647 w 28"/>
                <a:gd name="T1" fmla="*/ 2147483647 h 35"/>
                <a:gd name="T2" fmla="*/ 2147483647 w 28"/>
                <a:gd name="T3" fmla="*/ 2147483647 h 35"/>
                <a:gd name="T4" fmla="*/ 2147483647 w 28"/>
                <a:gd name="T5" fmla="*/ 2147483647 h 35"/>
                <a:gd name="T6" fmla="*/ 2147483647 w 28"/>
                <a:gd name="T7" fmla="*/ 2147483647 h 35"/>
                <a:gd name="T8" fmla="*/ 0 w 28"/>
                <a:gd name="T9" fmla="*/ 2147483647 h 35"/>
                <a:gd name="T10" fmla="*/ 2147483647 w 28"/>
                <a:gd name="T11" fmla="*/ 2147483647 h 35"/>
                <a:gd name="T12" fmla="*/ 2147483647 w 28"/>
                <a:gd name="T13" fmla="*/ 2147483647 h 35"/>
                <a:gd name="T14" fmla="*/ 2147483647 w 28"/>
                <a:gd name="T15" fmla="*/ 2147483647 h 35"/>
                <a:gd name="T16" fmla="*/ 2147483647 w 28"/>
                <a:gd name="T17" fmla="*/ 0 h 35"/>
                <a:gd name="T18" fmla="*/ 2147483647 w 28"/>
                <a:gd name="T19" fmla="*/ 2147483647 h 35"/>
                <a:gd name="T20" fmla="*/ 2147483647 w 28"/>
                <a:gd name="T21" fmla="*/ 2147483647 h 35"/>
                <a:gd name="T22" fmla="*/ 2147483647 w 28"/>
                <a:gd name="T23" fmla="*/ 2147483647 h 35"/>
                <a:gd name="T24" fmla="*/ 2147483647 w 28"/>
                <a:gd name="T25" fmla="*/ 2147483647 h 35"/>
                <a:gd name="T26" fmla="*/ 2147483647 w 28"/>
                <a:gd name="T27" fmla="*/ 2147483647 h 35"/>
                <a:gd name="T28" fmla="*/ 2147483647 w 28"/>
                <a:gd name="T29" fmla="*/ 2147483647 h 35"/>
                <a:gd name="T30" fmla="*/ 2147483647 w 28"/>
                <a:gd name="T31" fmla="*/ 2147483647 h 35"/>
                <a:gd name="T32" fmla="*/ 2147483647 w 28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5"/>
                <a:gd name="T53" fmla="*/ 28 w 2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5">
                  <a:moveTo>
                    <a:pt x="13" y="34"/>
                  </a:moveTo>
                  <a:lnTo>
                    <a:pt x="9" y="32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5"/>
                  </a:lnTo>
                  <a:lnTo>
                    <a:pt x="26" y="10"/>
                  </a:lnTo>
                  <a:lnTo>
                    <a:pt x="27" y="17"/>
                  </a:lnTo>
                  <a:lnTo>
                    <a:pt x="26" y="23"/>
                  </a:lnTo>
                  <a:lnTo>
                    <a:pt x="23" y="29"/>
                  </a:lnTo>
                  <a:lnTo>
                    <a:pt x="19" y="32"/>
                  </a:lnTo>
                  <a:lnTo>
                    <a:pt x="13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14" name="Freeform 96"/>
            <p:cNvSpPr>
              <a:spLocks/>
            </p:cNvSpPr>
            <p:nvPr/>
          </p:nvSpPr>
          <p:spPr bwMode="auto">
            <a:xfrm>
              <a:off x="4041758" y="4616437"/>
              <a:ext cx="44450" cy="55563"/>
            </a:xfrm>
            <a:custGeom>
              <a:avLst/>
              <a:gdLst>
                <a:gd name="T0" fmla="*/ 2147483647 w 28"/>
                <a:gd name="T1" fmla="*/ 2147483647 h 35"/>
                <a:gd name="T2" fmla="*/ 2147483647 w 28"/>
                <a:gd name="T3" fmla="*/ 2147483647 h 35"/>
                <a:gd name="T4" fmla="*/ 2147483647 w 28"/>
                <a:gd name="T5" fmla="*/ 2147483647 h 35"/>
                <a:gd name="T6" fmla="*/ 2147483647 w 28"/>
                <a:gd name="T7" fmla="*/ 2147483647 h 35"/>
                <a:gd name="T8" fmla="*/ 0 w 28"/>
                <a:gd name="T9" fmla="*/ 2147483647 h 35"/>
                <a:gd name="T10" fmla="*/ 2147483647 w 28"/>
                <a:gd name="T11" fmla="*/ 2147483647 h 35"/>
                <a:gd name="T12" fmla="*/ 2147483647 w 28"/>
                <a:gd name="T13" fmla="*/ 2147483647 h 35"/>
                <a:gd name="T14" fmla="*/ 2147483647 w 28"/>
                <a:gd name="T15" fmla="*/ 2147483647 h 35"/>
                <a:gd name="T16" fmla="*/ 2147483647 w 28"/>
                <a:gd name="T17" fmla="*/ 0 h 35"/>
                <a:gd name="T18" fmla="*/ 2147483647 w 28"/>
                <a:gd name="T19" fmla="*/ 2147483647 h 35"/>
                <a:gd name="T20" fmla="*/ 2147483647 w 28"/>
                <a:gd name="T21" fmla="*/ 2147483647 h 35"/>
                <a:gd name="T22" fmla="*/ 2147483647 w 28"/>
                <a:gd name="T23" fmla="*/ 2147483647 h 35"/>
                <a:gd name="T24" fmla="*/ 2147483647 w 28"/>
                <a:gd name="T25" fmla="*/ 2147483647 h 35"/>
                <a:gd name="T26" fmla="*/ 2147483647 w 28"/>
                <a:gd name="T27" fmla="*/ 2147483647 h 35"/>
                <a:gd name="T28" fmla="*/ 2147483647 w 28"/>
                <a:gd name="T29" fmla="*/ 2147483647 h 35"/>
                <a:gd name="T30" fmla="*/ 2147483647 w 28"/>
                <a:gd name="T31" fmla="*/ 2147483647 h 35"/>
                <a:gd name="T32" fmla="*/ 2147483647 w 28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5"/>
                <a:gd name="T53" fmla="*/ 28 w 2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5">
                  <a:moveTo>
                    <a:pt x="14" y="34"/>
                  </a:moveTo>
                  <a:lnTo>
                    <a:pt x="9" y="33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6" y="11"/>
                  </a:lnTo>
                  <a:lnTo>
                    <a:pt x="27" y="17"/>
                  </a:lnTo>
                  <a:lnTo>
                    <a:pt x="26" y="24"/>
                  </a:lnTo>
                  <a:lnTo>
                    <a:pt x="23" y="29"/>
                  </a:lnTo>
                  <a:lnTo>
                    <a:pt x="19" y="33"/>
                  </a:lnTo>
                  <a:lnTo>
                    <a:pt x="14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15" name="Freeform 97"/>
            <p:cNvSpPr>
              <a:spLocks/>
            </p:cNvSpPr>
            <p:nvPr/>
          </p:nvSpPr>
          <p:spPr bwMode="auto">
            <a:xfrm>
              <a:off x="4041758" y="4489437"/>
              <a:ext cx="42863" cy="5397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2147483647 w 27"/>
                <a:gd name="T5" fmla="*/ 2147483647 h 34"/>
                <a:gd name="T6" fmla="*/ 2147483647 w 27"/>
                <a:gd name="T7" fmla="*/ 2147483647 h 34"/>
                <a:gd name="T8" fmla="*/ 0 w 27"/>
                <a:gd name="T9" fmla="*/ 2147483647 h 34"/>
                <a:gd name="T10" fmla="*/ 2147483647 w 27"/>
                <a:gd name="T11" fmla="*/ 2147483647 h 34"/>
                <a:gd name="T12" fmla="*/ 2147483647 w 27"/>
                <a:gd name="T13" fmla="*/ 2147483647 h 34"/>
                <a:gd name="T14" fmla="*/ 2147483647 w 27"/>
                <a:gd name="T15" fmla="*/ 2147483647 h 34"/>
                <a:gd name="T16" fmla="*/ 2147483647 w 27"/>
                <a:gd name="T17" fmla="*/ 0 h 34"/>
                <a:gd name="T18" fmla="*/ 2147483647 w 27"/>
                <a:gd name="T19" fmla="*/ 2147483647 h 34"/>
                <a:gd name="T20" fmla="*/ 2147483647 w 27"/>
                <a:gd name="T21" fmla="*/ 2147483647 h 34"/>
                <a:gd name="T22" fmla="*/ 2147483647 w 27"/>
                <a:gd name="T23" fmla="*/ 2147483647 h 34"/>
                <a:gd name="T24" fmla="*/ 2147483647 w 27"/>
                <a:gd name="T25" fmla="*/ 2147483647 h 34"/>
                <a:gd name="T26" fmla="*/ 2147483647 w 27"/>
                <a:gd name="T27" fmla="*/ 2147483647 h 34"/>
                <a:gd name="T28" fmla="*/ 2147483647 w 27"/>
                <a:gd name="T29" fmla="*/ 2147483647 h 34"/>
                <a:gd name="T30" fmla="*/ 2147483647 w 27"/>
                <a:gd name="T31" fmla="*/ 2147483647 h 34"/>
                <a:gd name="T32" fmla="*/ 2147483647 w 27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4"/>
                <a:gd name="T53" fmla="*/ 27 w 2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4">
                  <a:moveTo>
                    <a:pt x="13" y="33"/>
                  </a:moveTo>
                  <a:lnTo>
                    <a:pt x="8" y="32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25" y="23"/>
                  </a:lnTo>
                  <a:lnTo>
                    <a:pt x="23" y="29"/>
                  </a:lnTo>
                  <a:lnTo>
                    <a:pt x="19" y="32"/>
                  </a:lnTo>
                  <a:lnTo>
                    <a:pt x="13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16" name="Freeform 98"/>
            <p:cNvSpPr>
              <a:spLocks/>
            </p:cNvSpPr>
            <p:nvPr/>
          </p:nvSpPr>
          <p:spPr bwMode="auto">
            <a:xfrm>
              <a:off x="4070333" y="4548174"/>
              <a:ext cx="28575" cy="53975"/>
            </a:xfrm>
            <a:custGeom>
              <a:avLst/>
              <a:gdLst>
                <a:gd name="T0" fmla="*/ 2147483647 w 18"/>
                <a:gd name="T1" fmla="*/ 2147483647 h 34"/>
                <a:gd name="T2" fmla="*/ 2147483647 w 18"/>
                <a:gd name="T3" fmla="*/ 2147483647 h 34"/>
                <a:gd name="T4" fmla="*/ 2147483647 w 18"/>
                <a:gd name="T5" fmla="*/ 2147483647 h 34"/>
                <a:gd name="T6" fmla="*/ 2147483647 w 18"/>
                <a:gd name="T7" fmla="*/ 2147483647 h 34"/>
                <a:gd name="T8" fmla="*/ 0 w 18"/>
                <a:gd name="T9" fmla="*/ 2147483647 h 34"/>
                <a:gd name="T10" fmla="*/ 2147483647 w 18"/>
                <a:gd name="T11" fmla="*/ 2147483647 h 34"/>
                <a:gd name="T12" fmla="*/ 2147483647 w 18"/>
                <a:gd name="T13" fmla="*/ 2147483647 h 34"/>
                <a:gd name="T14" fmla="*/ 2147483647 w 18"/>
                <a:gd name="T15" fmla="*/ 2147483647 h 34"/>
                <a:gd name="T16" fmla="*/ 2147483647 w 18"/>
                <a:gd name="T17" fmla="*/ 0 h 34"/>
                <a:gd name="T18" fmla="*/ 2147483647 w 18"/>
                <a:gd name="T19" fmla="*/ 2147483647 h 34"/>
                <a:gd name="T20" fmla="*/ 2147483647 w 18"/>
                <a:gd name="T21" fmla="*/ 2147483647 h 34"/>
                <a:gd name="T22" fmla="*/ 2147483647 w 18"/>
                <a:gd name="T23" fmla="*/ 2147483647 h 34"/>
                <a:gd name="T24" fmla="*/ 2147483647 w 18"/>
                <a:gd name="T25" fmla="*/ 2147483647 h 34"/>
                <a:gd name="T26" fmla="*/ 2147483647 w 18"/>
                <a:gd name="T27" fmla="*/ 2147483647 h 34"/>
                <a:gd name="T28" fmla="*/ 2147483647 w 18"/>
                <a:gd name="T29" fmla="*/ 2147483647 h 34"/>
                <a:gd name="T30" fmla="*/ 2147483647 w 18"/>
                <a:gd name="T31" fmla="*/ 2147483647 h 34"/>
                <a:gd name="T32" fmla="*/ 2147483647 w 18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4"/>
                <a:gd name="T53" fmla="*/ 18 w 1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4">
                  <a:moveTo>
                    <a:pt x="9" y="33"/>
                  </a:moveTo>
                  <a:lnTo>
                    <a:pt x="5" y="32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2" y="5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5" y="5"/>
                  </a:lnTo>
                  <a:lnTo>
                    <a:pt x="17" y="10"/>
                  </a:lnTo>
                  <a:lnTo>
                    <a:pt x="17" y="16"/>
                  </a:lnTo>
                  <a:lnTo>
                    <a:pt x="17" y="23"/>
                  </a:lnTo>
                  <a:lnTo>
                    <a:pt x="15" y="28"/>
                  </a:lnTo>
                  <a:lnTo>
                    <a:pt x="13" y="32"/>
                  </a:lnTo>
                  <a:lnTo>
                    <a:pt x="9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17" name="Freeform 99"/>
            <p:cNvSpPr>
              <a:spLocks/>
            </p:cNvSpPr>
            <p:nvPr/>
          </p:nvSpPr>
          <p:spPr bwMode="auto">
            <a:xfrm>
              <a:off x="3930633" y="4076687"/>
              <a:ext cx="166688" cy="1025525"/>
            </a:xfrm>
            <a:custGeom>
              <a:avLst/>
              <a:gdLst>
                <a:gd name="T0" fmla="*/ 2147483647 w 105"/>
                <a:gd name="T1" fmla="*/ 2147483647 h 646"/>
                <a:gd name="T2" fmla="*/ 2147483647 w 105"/>
                <a:gd name="T3" fmla="*/ 2147483647 h 646"/>
                <a:gd name="T4" fmla="*/ 2147483647 w 105"/>
                <a:gd name="T5" fmla="*/ 2147483647 h 646"/>
                <a:gd name="T6" fmla="*/ 2147483647 w 105"/>
                <a:gd name="T7" fmla="*/ 2147483647 h 646"/>
                <a:gd name="T8" fmla="*/ 2147483647 w 105"/>
                <a:gd name="T9" fmla="*/ 2147483647 h 646"/>
                <a:gd name="T10" fmla="*/ 2147483647 w 105"/>
                <a:gd name="T11" fmla="*/ 2147483647 h 646"/>
                <a:gd name="T12" fmla="*/ 2147483647 w 105"/>
                <a:gd name="T13" fmla="*/ 2147483647 h 646"/>
                <a:gd name="T14" fmla="*/ 2147483647 w 105"/>
                <a:gd name="T15" fmla="*/ 2147483647 h 646"/>
                <a:gd name="T16" fmla="*/ 2147483647 w 105"/>
                <a:gd name="T17" fmla="*/ 2147483647 h 646"/>
                <a:gd name="T18" fmla="*/ 2147483647 w 105"/>
                <a:gd name="T19" fmla="*/ 2147483647 h 646"/>
                <a:gd name="T20" fmla="*/ 2147483647 w 105"/>
                <a:gd name="T21" fmla="*/ 2147483647 h 646"/>
                <a:gd name="T22" fmla="*/ 2147483647 w 105"/>
                <a:gd name="T23" fmla="*/ 2147483647 h 646"/>
                <a:gd name="T24" fmla="*/ 2147483647 w 105"/>
                <a:gd name="T25" fmla="*/ 2147483647 h 646"/>
                <a:gd name="T26" fmla="*/ 2147483647 w 105"/>
                <a:gd name="T27" fmla="*/ 2147483647 h 646"/>
                <a:gd name="T28" fmla="*/ 2147483647 w 105"/>
                <a:gd name="T29" fmla="*/ 2147483647 h 646"/>
                <a:gd name="T30" fmla="*/ 2147483647 w 105"/>
                <a:gd name="T31" fmla="*/ 2147483647 h 646"/>
                <a:gd name="T32" fmla="*/ 2147483647 w 105"/>
                <a:gd name="T33" fmla="*/ 2147483647 h 646"/>
                <a:gd name="T34" fmla="*/ 2147483647 w 105"/>
                <a:gd name="T35" fmla="*/ 2147483647 h 646"/>
                <a:gd name="T36" fmla="*/ 2147483647 w 105"/>
                <a:gd name="T37" fmla="*/ 2147483647 h 646"/>
                <a:gd name="T38" fmla="*/ 2147483647 w 105"/>
                <a:gd name="T39" fmla="*/ 2147483647 h 646"/>
                <a:gd name="T40" fmla="*/ 2147483647 w 105"/>
                <a:gd name="T41" fmla="*/ 2147483647 h 646"/>
                <a:gd name="T42" fmla="*/ 2147483647 w 105"/>
                <a:gd name="T43" fmla="*/ 2147483647 h 646"/>
                <a:gd name="T44" fmla="*/ 2147483647 w 105"/>
                <a:gd name="T45" fmla="*/ 2147483647 h 646"/>
                <a:gd name="T46" fmla="*/ 2147483647 w 105"/>
                <a:gd name="T47" fmla="*/ 2147483647 h 646"/>
                <a:gd name="T48" fmla="*/ 2147483647 w 105"/>
                <a:gd name="T49" fmla="*/ 2147483647 h 646"/>
                <a:gd name="T50" fmla="*/ 2147483647 w 105"/>
                <a:gd name="T51" fmla="*/ 2147483647 h 646"/>
                <a:gd name="T52" fmla="*/ 0 w 105"/>
                <a:gd name="T53" fmla="*/ 2147483647 h 646"/>
                <a:gd name="T54" fmla="*/ 2147483647 w 105"/>
                <a:gd name="T55" fmla="*/ 2147483647 h 646"/>
                <a:gd name="T56" fmla="*/ 2147483647 w 105"/>
                <a:gd name="T57" fmla="*/ 2147483647 h 646"/>
                <a:gd name="T58" fmla="*/ 2147483647 w 105"/>
                <a:gd name="T59" fmla="*/ 2147483647 h 646"/>
                <a:gd name="T60" fmla="*/ 2147483647 w 105"/>
                <a:gd name="T61" fmla="*/ 2147483647 h 646"/>
                <a:gd name="T62" fmla="*/ 2147483647 w 105"/>
                <a:gd name="T63" fmla="*/ 2147483647 h 646"/>
                <a:gd name="T64" fmla="*/ 2147483647 w 105"/>
                <a:gd name="T65" fmla="*/ 2147483647 h 646"/>
                <a:gd name="T66" fmla="*/ 2147483647 w 105"/>
                <a:gd name="T67" fmla="*/ 2147483647 h 646"/>
                <a:gd name="T68" fmla="*/ 2147483647 w 105"/>
                <a:gd name="T69" fmla="*/ 2147483647 h 646"/>
                <a:gd name="T70" fmla="*/ 2147483647 w 105"/>
                <a:gd name="T71" fmla="*/ 2147483647 h 646"/>
                <a:gd name="T72" fmla="*/ 2147483647 w 105"/>
                <a:gd name="T73" fmla="*/ 2147483647 h 646"/>
                <a:gd name="T74" fmla="*/ 2147483647 w 105"/>
                <a:gd name="T75" fmla="*/ 2147483647 h 646"/>
                <a:gd name="T76" fmla="*/ 2147483647 w 105"/>
                <a:gd name="T77" fmla="*/ 2147483647 h 646"/>
                <a:gd name="T78" fmla="*/ 2147483647 w 105"/>
                <a:gd name="T79" fmla="*/ 2147483647 h 646"/>
                <a:gd name="T80" fmla="*/ 2147483647 w 105"/>
                <a:gd name="T81" fmla="*/ 2147483647 h 646"/>
                <a:gd name="T82" fmla="*/ 2147483647 w 105"/>
                <a:gd name="T83" fmla="*/ 2147483647 h 646"/>
                <a:gd name="T84" fmla="*/ 2147483647 w 105"/>
                <a:gd name="T85" fmla="*/ 2147483647 h 646"/>
                <a:gd name="T86" fmla="*/ 2147483647 w 105"/>
                <a:gd name="T87" fmla="*/ 2147483647 h 646"/>
                <a:gd name="T88" fmla="*/ 2147483647 w 105"/>
                <a:gd name="T89" fmla="*/ 2147483647 h 646"/>
                <a:gd name="T90" fmla="*/ 2147483647 w 105"/>
                <a:gd name="T91" fmla="*/ 2147483647 h 646"/>
                <a:gd name="T92" fmla="*/ 2147483647 w 105"/>
                <a:gd name="T93" fmla="*/ 2147483647 h 646"/>
                <a:gd name="T94" fmla="*/ 2147483647 w 105"/>
                <a:gd name="T95" fmla="*/ 2147483647 h 646"/>
                <a:gd name="T96" fmla="*/ 2147483647 w 105"/>
                <a:gd name="T97" fmla="*/ 2147483647 h 646"/>
                <a:gd name="T98" fmla="*/ 2147483647 w 105"/>
                <a:gd name="T99" fmla="*/ 2147483647 h 646"/>
                <a:gd name="T100" fmla="*/ 2147483647 w 105"/>
                <a:gd name="T101" fmla="*/ 2147483647 h 646"/>
                <a:gd name="T102" fmla="*/ 2147483647 w 105"/>
                <a:gd name="T103" fmla="*/ 2147483647 h 646"/>
                <a:gd name="T104" fmla="*/ 2147483647 w 105"/>
                <a:gd name="T105" fmla="*/ 2147483647 h 6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5"/>
                <a:gd name="T160" fmla="*/ 0 h 646"/>
                <a:gd name="T161" fmla="*/ 105 w 105"/>
                <a:gd name="T162" fmla="*/ 646 h 6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5" h="646">
                  <a:moveTo>
                    <a:pt x="9" y="645"/>
                  </a:moveTo>
                  <a:lnTo>
                    <a:pt x="15" y="635"/>
                  </a:lnTo>
                  <a:lnTo>
                    <a:pt x="21" y="623"/>
                  </a:lnTo>
                  <a:lnTo>
                    <a:pt x="36" y="591"/>
                  </a:lnTo>
                  <a:lnTo>
                    <a:pt x="41" y="582"/>
                  </a:lnTo>
                  <a:lnTo>
                    <a:pt x="50" y="560"/>
                  </a:lnTo>
                  <a:lnTo>
                    <a:pt x="55" y="550"/>
                  </a:lnTo>
                  <a:lnTo>
                    <a:pt x="59" y="539"/>
                  </a:lnTo>
                  <a:lnTo>
                    <a:pt x="63" y="528"/>
                  </a:lnTo>
                  <a:lnTo>
                    <a:pt x="66" y="517"/>
                  </a:lnTo>
                  <a:lnTo>
                    <a:pt x="71" y="507"/>
                  </a:lnTo>
                  <a:lnTo>
                    <a:pt x="74" y="496"/>
                  </a:lnTo>
                  <a:lnTo>
                    <a:pt x="77" y="486"/>
                  </a:lnTo>
                  <a:lnTo>
                    <a:pt x="80" y="477"/>
                  </a:lnTo>
                  <a:lnTo>
                    <a:pt x="82" y="467"/>
                  </a:lnTo>
                  <a:lnTo>
                    <a:pt x="85" y="456"/>
                  </a:lnTo>
                  <a:lnTo>
                    <a:pt x="88" y="446"/>
                  </a:lnTo>
                  <a:lnTo>
                    <a:pt x="91" y="435"/>
                  </a:lnTo>
                  <a:lnTo>
                    <a:pt x="93" y="425"/>
                  </a:lnTo>
                  <a:lnTo>
                    <a:pt x="95" y="414"/>
                  </a:lnTo>
                  <a:lnTo>
                    <a:pt x="96" y="404"/>
                  </a:lnTo>
                  <a:lnTo>
                    <a:pt x="97" y="394"/>
                  </a:lnTo>
                  <a:lnTo>
                    <a:pt x="99" y="384"/>
                  </a:lnTo>
                  <a:lnTo>
                    <a:pt x="101" y="364"/>
                  </a:lnTo>
                  <a:lnTo>
                    <a:pt x="104" y="323"/>
                  </a:lnTo>
                  <a:lnTo>
                    <a:pt x="104" y="313"/>
                  </a:lnTo>
                  <a:lnTo>
                    <a:pt x="103" y="302"/>
                  </a:lnTo>
                  <a:lnTo>
                    <a:pt x="103" y="292"/>
                  </a:lnTo>
                  <a:lnTo>
                    <a:pt x="102" y="281"/>
                  </a:lnTo>
                  <a:lnTo>
                    <a:pt x="101" y="271"/>
                  </a:lnTo>
                  <a:lnTo>
                    <a:pt x="101" y="262"/>
                  </a:lnTo>
                  <a:lnTo>
                    <a:pt x="99" y="252"/>
                  </a:lnTo>
                  <a:lnTo>
                    <a:pt x="98" y="242"/>
                  </a:lnTo>
                  <a:lnTo>
                    <a:pt x="96" y="232"/>
                  </a:lnTo>
                  <a:lnTo>
                    <a:pt x="95" y="222"/>
                  </a:lnTo>
                  <a:lnTo>
                    <a:pt x="94" y="212"/>
                  </a:lnTo>
                  <a:lnTo>
                    <a:pt x="91" y="202"/>
                  </a:lnTo>
                  <a:lnTo>
                    <a:pt x="89" y="192"/>
                  </a:lnTo>
                  <a:lnTo>
                    <a:pt x="84" y="172"/>
                  </a:lnTo>
                  <a:lnTo>
                    <a:pt x="81" y="163"/>
                  </a:lnTo>
                  <a:lnTo>
                    <a:pt x="78" y="154"/>
                  </a:lnTo>
                  <a:lnTo>
                    <a:pt x="76" y="144"/>
                  </a:lnTo>
                  <a:lnTo>
                    <a:pt x="68" y="124"/>
                  </a:lnTo>
                  <a:lnTo>
                    <a:pt x="64" y="115"/>
                  </a:lnTo>
                  <a:lnTo>
                    <a:pt x="61" y="105"/>
                  </a:lnTo>
                  <a:lnTo>
                    <a:pt x="57" y="95"/>
                  </a:lnTo>
                  <a:lnTo>
                    <a:pt x="52" y="86"/>
                  </a:lnTo>
                  <a:lnTo>
                    <a:pt x="48" y="76"/>
                  </a:lnTo>
                  <a:lnTo>
                    <a:pt x="43" y="67"/>
                  </a:lnTo>
                  <a:lnTo>
                    <a:pt x="24" y="28"/>
                  </a:lnTo>
                  <a:lnTo>
                    <a:pt x="18" y="19"/>
                  </a:lnTo>
                  <a:lnTo>
                    <a:pt x="12" y="10"/>
                  </a:lnTo>
                  <a:lnTo>
                    <a:pt x="7" y="0"/>
                  </a:lnTo>
                  <a:lnTo>
                    <a:pt x="0" y="5"/>
                  </a:lnTo>
                  <a:lnTo>
                    <a:pt x="6" y="15"/>
                  </a:lnTo>
                  <a:lnTo>
                    <a:pt x="11" y="24"/>
                  </a:lnTo>
                  <a:lnTo>
                    <a:pt x="17" y="33"/>
                  </a:lnTo>
                  <a:lnTo>
                    <a:pt x="37" y="70"/>
                  </a:lnTo>
                  <a:lnTo>
                    <a:pt x="42" y="80"/>
                  </a:lnTo>
                  <a:lnTo>
                    <a:pt x="45" y="89"/>
                  </a:lnTo>
                  <a:lnTo>
                    <a:pt x="50" y="99"/>
                  </a:lnTo>
                  <a:lnTo>
                    <a:pt x="54" y="109"/>
                  </a:lnTo>
                  <a:lnTo>
                    <a:pt x="58" y="118"/>
                  </a:lnTo>
                  <a:lnTo>
                    <a:pt x="61" y="128"/>
                  </a:lnTo>
                  <a:lnTo>
                    <a:pt x="68" y="146"/>
                  </a:lnTo>
                  <a:lnTo>
                    <a:pt x="71" y="156"/>
                  </a:lnTo>
                  <a:lnTo>
                    <a:pt x="74" y="165"/>
                  </a:lnTo>
                  <a:lnTo>
                    <a:pt x="77" y="175"/>
                  </a:lnTo>
                  <a:lnTo>
                    <a:pt x="81" y="194"/>
                  </a:lnTo>
                  <a:lnTo>
                    <a:pt x="83" y="204"/>
                  </a:lnTo>
                  <a:lnTo>
                    <a:pt x="85" y="213"/>
                  </a:lnTo>
                  <a:lnTo>
                    <a:pt x="87" y="224"/>
                  </a:lnTo>
                  <a:lnTo>
                    <a:pt x="89" y="233"/>
                  </a:lnTo>
                  <a:lnTo>
                    <a:pt x="90" y="243"/>
                  </a:lnTo>
                  <a:lnTo>
                    <a:pt x="92" y="254"/>
                  </a:lnTo>
                  <a:lnTo>
                    <a:pt x="93" y="263"/>
                  </a:lnTo>
                  <a:lnTo>
                    <a:pt x="94" y="272"/>
                  </a:lnTo>
                  <a:lnTo>
                    <a:pt x="95" y="283"/>
                  </a:lnTo>
                  <a:lnTo>
                    <a:pt x="95" y="292"/>
                  </a:lnTo>
                  <a:lnTo>
                    <a:pt x="95" y="302"/>
                  </a:lnTo>
                  <a:lnTo>
                    <a:pt x="95" y="313"/>
                  </a:lnTo>
                  <a:lnTo>
                    <a:pt x="95" y="323"/>
                  </a:lnTo>
                  <a:lnTo>
                    <a:pt x="94" y="363"/>
                  </a:lnTo>
                  <a:lnTo>
                    <a:pt x="91" y="383"/>
                  </a:lnTo>
                  <a:lnTo>
                    <a:pt x="90" y="393"/>
                  </a:lnTo>
                  <a:lnTo>
                    <a:pt x="88" y="403"/>
                  </a:lnTo>
                  <a:lnTo>
                    <a:pt x="87" y="413"/>
                  </a:lnTo>
                  <a:lnTo>
                    <a:pt x="84" y="423"/>
                  </a:lnTo>
                  <a:lnTo>
                    <a:pt x="82" y="434"/>
                  </a:lnTo>
                  <a:lnTo>
                    <a:pt x="80" y="443"/>
                  </a:lnTo>
                  <a:lnTo>
                    <a:pt x="78" y="453"/>
                  </a:lnTo>
                  <a:lnTo>
                    <a:pt x="75" y="464"/>
                  </a:lnTo>
                  <a:lnTo>
                    <a:pt x="73" y="474"/>
                  </a:lnTo>
                  <a:lnTo>
                    <a:pt x="69" y="484"/>
                  </a:lnTo>
                  <a:lnTo>
                    <a:pt x="66" y="494"/>
                  </a:lnTo>
                  <a:lnTo>
                    <a:pt x="62" y="505"/>
                  </a:lnTo>
                  <a:lnTo>
                    <a:pt x="59" y="515"/>
                  </a:lnTo>
                  <a:lnTo>
                    <a:pt x="55" y="526"/>
                  </a:lnTo>
                  <a:lnTo>
                    <a:pt x="52" y="535"/>
                  </a:lnTo>
                  <a:lnTo>
                    <a:pt x="48" y="546"/>
                  </a:lnTo>
                  <a:lnTo>
                    <a:pt x="43" y="556"/>
                  </a:lnTo>
                  <a:lnTo>
                    <a:pt x="34" y="578"/>
                  </a:lnTo>
                  <a:lnTo>
                    <a:pt x="29" y="588"/>
                  </a:lnTo>
                  <a:lnTo>
                    <a:pt x="14" y="620"/>
                  </a:lnTo>
                  <a:lnTo>
                    <a:pt x="9" y="631"/>
                  </a:lnTo>
                  <a:lnTo>
                    <a:pt x="3" y="642"/>
                  </a:lnTo>
                  <a:lnTo>
                    <a:pt x="9" y="6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18" name="Freeform 100"/>
            <p:cNvSpPr>
              <a:spLocks/>
            </p:cNvSpPr>
            <p:nvPr/>
          </p:nvSpPr>
          <p:spPr bwMode="auto">
            <a:xfrm>
              <a:off x="3878246" y="4079862"/>
              <a:ext cx="93663" cy="1025525"/>
            </a:xfrm>
            <a:custGeom>
              <a:avLst/>
              <a:gdLst>
                <a:gd name="T0" fmla="*/ 2147483647 w 59"/>
                <a:gd name="T1" fmla="*/ 2147483647 h 646"/>
                <a:gd name="T2" fmla="*/ 2147483647 w 59"/>
                <a:gd name="T3" fmla="*/ 2147483647 h 646"/>
                <a:gd name="T4" fmla="*/ 2147483647 w 59"/>
                <a:gd name="T5" fmla="*/ 2147483647 h 646"/>
                <a:gd name="T6" fmla="*/ 2147483647 w 59"/>
                <a:gd name="T7" fmla="*/ 2147483647 h 646"/>
                <a:gd name="T8" fmla="*/ 2147483647 w 59"/>
                <a:gd name="T9" fmla="*/ 2147483647 h 646"/>
                <a:gd name="T10" fmla="*/ 2147483647 w 59"/>
                <a:gd name="T11" fmla="*/ 2147483647 h 646"/>
                <a:gd name="T12" fmla="*/ 2147483647 w 59"/>
                <a:gd name="T13" fmla="*/ 2147483647 h 646"/>
                <a:gd name="T14" fmla="*/ 2147483647 w 59"/>
                <a:gd name="T15" fmla="*/ 2147483647 h 646"/>
                <a:gd name="T16" fmla="*/ 2147483647 w 59"/>
                <a:gd name="T17" fmla="*/ 2147483647 h 646"/>
                <a:gd name="T18" fmla="*/ 2147483647 w 59"/>
                <a:gd name="T19" fmla="*/ 2147483647 h 646"/>
                <a:gd name="T20" fmla="*/ 2147483647 w 59"/>
                <a:gd name="T21" fmla="*/ 2147483647 h 646"/>
                <a:gd name="T22" fmla="*/ 2147483647 w 59"/>
                <a:gd name="T23" fmla="*/ 2147483647 h 646"/>
                <a:gd name="T24" fmla="*/ 2147483647 w 59"/>
                <a:gd name="T25" fmla="*/ 2147483647 h 646"/>
                <a:gd name="T26" fmla="*/ 2147483647 w 59"/>
                <a:gd name="T27" fmla="*/ 2147483647 h 646"/>
                <a:gd name="T28" fmla="*/ 2147483647 w 59"/>
                <a:gd name="T29" fmla="*/ 2147483647 h 646"/>
                <a:gd name="T30" fmla="*/ 2147483647 w 59"/>
                <a:gd name="T31" fmla="*/ 2147483647 h 646"/>
                <a:gd name="T32" fmla="*/ 2147483647 w 59"/>
                <a:gd name="T33" fmla="*/ 2147483647 h 646"/>
                <a:gd name="T34" fmla="*/ 2147483647 w 59"/>
                <a:gd name="T35" fmla="*/ 2147483647 h 646"/>
                <a:gd name="T36" fmla="*/ 2147483647 w 59"/>
                <a:gd name="T37" fmla="*/ 2147483647 h 646"/>
                <a:gd name="T38" fmla="*/ 2147483647 w 59"/>
                <a:gd name="T39" fmla="*/ 2147483647 h 646"/>
                <a:gd name="T40" fmla="*/ 2147483647 w 59"/>
                <a:gd name="T41" fmla="*/ 2147483647 h 646"/>
                <a:gd name="T42" fmla="*/ 2147483647 w 59"/>
                <a:gd name="T43" fmla="*/ 2147483647 h 646"/>
                <a:gd name="T44" fmla="*/ 2147483647 w 59"/>
                <a:gd name="T45" fmla="*/ 2147483647 h 646"/>
                <a:gd name="T46" fmla="*/ 0 w 59"/>
                <a:gd name="T47" fmla="*/ 2147483647 h 646"/>
                <a:gd name="T48" fmla="*/ 2147483647 w 59"/>
                <a:gd name="T49" fmla="*/ 2147483647 h 646"/>
                <a:gd name="T50" fmla="*/ 2147483647 w 59"/>
                <a:gd name="T51" fmla="*/ 2147483647 h 646"/>
                <a:gd name="T52" fmla="*/ 2147483647 w 59"/>
                <a:gd name="T53" fmla="*/ 2147483647 h 646"/>
                <a:gd name="T54" fmla="*/ 2147483647 w 59"/>
                <a:gd name="T55" fmla="*/ 2147483647 h 646"/>
                <a:gd name="T56" fmla="*/ 2147483647 w 59"/>
                <a:gd name="T57" fmla="*/ 2147483647 h 646"/>
                <a:gd name="T58" fmla="*/ 2147483647 w 59"/>
                <a:gd name="T59" fmla="*/ 2147483647 h 646"/>
                <a:gd name="T60" fmla="*/ 2147483647 w 59"/>
                <a:gd name="T61" fmla="*/ 2147483647 h 646"/>
                <a:gd name="T62" fmla="*/ 2147483647 w 59"/>
                <a:gd name="T63" fmla="*/ 2147483647 h 6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646"/>
                <a:gd name="T98" fmla="*/ 59 w 59"/>
                <a:gd name="T99" fmla="*/ 646 h 6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646">
                  <a:moveTo>
                    <a:pt x="31" y="645"/>
                  </a:moveTo>
                  <a:lnTo>
                    <a:pt x="34" y="643"/>
                  </a:lnTo>
                  <a:lnTo>
                    <a:pt x="36" y="638"/>
                  </a:lnTo>
                  <a:lnTo>
                    <a:pt x="39" y="630"/>
                  </a:lnTo>
                  <a:lnTo>
                    <a:pt x="42" y="619"/>
                  </a:lnTo>
                  <a:lnTo>
                    <a:pt x="44" y="606"/>
                  </a:lnTo>
                  <a:lnTo>
                    <a:pt x="46" y="590"/>
                  </a:lnTo>
                  <a:lnTo>
                    <a:pt x="49" y="571"/>
                  </a:lnTo>
                  <a:lnTo>
                    <a:pt x="51" y="550"/>
                  </a:lnTo>
                  <a:lnTo>
                    <a:pt x="53" y="527"/>
                  </a:lnTo>
                  <a:lnTo>
                    <a:pt x="54" y="502"/>
                  </a:lnTo>
                  <a:lnTo>
                    <a:pt x="55" y="476"/>
                  </a:lnTo>
                  <a:lnTo>
                    <a:pt x="56" y="448"/>
                  </a:lnTo>
                  <a:lnTo>
                    <a:pt x="57" y="418"/>
                  </a:lnTo>
                  <a:lnTo>
                    <a:pt x="58" y="387"/>
                  </a:lnTo>
                  <a:lnTo>
                    <a:pt x="58" y="355"/>
                  </a:lnTo>
                  <a:lnTo>
                    <a:pt x="58" y="322"/>
                  </a:lnTo>
                  <a:lnTo>
                    <a:pt x="58" y="289"/>
                  </a:lnTo>
                  <a:lnTo>
                    <a:pt x="57" y="258"/>
                  </a:lnTo>
                  <a:lnTo>
                    <a:pt x="56" y="226"/>
                  </a:lnTo>
                  <a:lnTo>
                    <a:pt x="55" y="196"/>
                  </a:lnTo>
                  <a:lnTo>
                    <a:pt x="54" y="168"/>
                  </a:lnTo>
                  <a:lnTo>
                    <a:pt x="53" y="142"/>
                  </a:lnTo>
                  <a:lnTo>
                    <a:pt x="51" y="117"/>
                  </a:lnTo>
                  <a:lnTo>
                    <a:pt x="49" y="94"/>
                  </a:lnTo>
                  <a:lnTo>
                    <a:pt x="46" y="73"/>
                  </a:lnTo>
                  <a:lnTo>
                    <a:pt x="44" y="54"/>
                  </a:lnTo>
                  <a:lnTo>
                    <a:pt x="42" y="39"/>
                  </a:lnTo>
                  <a:lnTo>
                    <a:pt x="39" y="25"/>
                  </a:lnTo>
                  <a:lnTo>
                    <a:pt x="36" y="14"/>
                  </a:lnTo>
                  <a:lnTo>
                    <a:pt x="34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2" y="7"/>
                  </a:lnTo>
                  <a:lnTo>
                    <a:pt x="19" y="14"/>
                  </a:lnTo>
                  <a:lnTo>
                    <a:pt x="17" y="25"/>
                  </a:lnTo>
                  <a:lnTo>
                    <a:pt x="15" y="39"/>
                  </a:lnTo>
                  <a:lnTo>
                    <a:pt x="12" y="54"/>
                  </a:lnTo>
                  <a:lnTo>
                    <a:pt x="10" y="73"/>
                  </a:lnTo>
                  <a:lnTo>
                    <a:pt x="8" y="94"/>
                  </a:lnTo>
                  <a:lnTo>
                    <a:pt x="6" y="117"/>
                  </a:lnTo>
                  <a:lnTo>
                    <a:pt x="5" y="142"/>
                  </a:lnTo>
                  <a:lnTo>
                    <a:pt x="4" y="168"/>
                  </a:lnTo>
                  <a:lnTo>
                    <a:pt x="2" y="196"/>
                  </a:lnTo>
                  <a:lnTo>
                    <a:pt x="1" y="226"/>
                  </a:lnTo>
                  <a:lnTo>
                    <a:pt x="1" y="258"/>
                  </a:lnTo>
                  <a:lnTo>
                    <a:pt x="0" y="289"/>
                  </a:lnTo>
                  <a:lnTo>
                    <a:pt x="0" y="322"/>
                  </a:lnTo>
                  <a:lnTo>
                    <a:pt x="1" y="355"/>
                  </a:lnTo>
                  <a:lnTo>
                    <a:pt x="1" y="387"/>
                  </a:lnTo>
                  <a:lnTo>
                    <a:pt x="2" y="418"/>
                  </a:lnTo>
                  <a:lnTo>
                    <a:pt x="4" y="448"/>
                  </a:lnTo>
                  <a:lnTo>
                    <a:pt x="5" y="476"/>
                  </a:lnTo>
                  <a:lnTo>
                    <a:pt x="6" y="502"/>
                  </a:lnTo>
                  <a:lnTo>
                    <a:pt x="8" y="527"/>
                  </a:lnTo>
                  <a:lnTo>
                    <a:pt x="10" y="550"/>
                  </a:lnTo>
                  <a:lnTo>
                    <a:pt x="12" y="571"/>
                  </a:lnTo>
                  <a:lnTo>
                    <a:pt x="15" y="590"/>
                  </a:lnTo>
                  <a:lnTo>
                    <a:pt x="17" y="606"/>
                  </a:lnTo>
                  <a:lnTo>
                    <a:pt x="19" y="619"/>
                  </a:lnTo>
                  <a:lnTo>
                    <a:pt x="22" y="630"/>
                  </a:lnTo>
                  <a:lnTo>
                    <a:pt x="24" y="638"/>
                  </a:lnTo>
                  <a:lnTo>
                    <a:pt x="28" y="643"/>
                  </a:lnTo>
                  <a:lnTo>
                    <a:pt x="31" y="645"/>
                  </a:lnTo>
                </a:path>
              </a:pathLst>
            </a:custGeom>
            <a:solidFill>
              <a:srgbClr val="F0F0F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19" name="Freeform 101"/>
            <p:cNvSpPr>
              <a:spLocks/>
            </p:cNvSpPr>
            <p:nvPr/>
          </p:nvSpPr>
          <p:spPr bwMode="auto">
            <a:xfrm>
              <a:off x="3871896" y="4073512"/>
              <a:ext cx="106363" cy="1038225"/>
            </a:xfrm>
            <a:custGeom>
              <a:avLst/>
              <a:gdLst>
                <a:gd name="T0" fmla="*/ 2147483647 w 67"/>
                <a:gd name="T1" fmla="*/ 2147483647 h 654"/>
                <a:gd name="T2" fmla="*/ 2147483647 w 67"/>
                <a:gd name="T3" fmla="*/ 2147483647 h 654"/>
                <a:gd name="T4" fmla="*/ 2147483647 w 67"/>
                <a:gd name="T5" fmla="*/ 2147483647 h 654"/>
                <a:gd name="T6" fmla="*/ 2147483647 w 67"/>
                <a:gd name="T7" fmla="*/ 2147483647 h 654"/>
                <a:gd name="T8" fmla="*/ 2147483647 w 67"/>
                <a:gd name="T9" fmla="*/ 2147483647 h 654"/>
                <a:gd name="T10" fmla="*/ 2147483647 w 67"/>
                <a:gd name="T11" fmla="*/ 2147483647 h 654"/>
                <a:gd name="T12" fmla="*/ 2147483647 w 67"/>
                <a:gd name="T13" fmla="*/ 2147483647 h 654"/>
                <a:gd name="T14" fmla="*/ 2147483647 w 67"/>
                <a:gd name="T15" fmla="*/ 2147483647 h 654"/>
                <a:gd name="T16" fmla="*/ 2147483647 w 67"/>
                <a:gd name="T17" fmla="*/ 2147483647 h 654"/>
                <a:gd name="T18" fmla="*/ 2147483647 w 67"/>
                <a:gd name="T19" fmla="*/ 2147483647 h 654"/>
                <a:gd name="T20" fmla="*/ 2147483647 w 67"/>
                <a:gd name="T21" fmla="*/ 2147483647 h 654"/>
                <a:gd name="T22" fmla="*/ 2147483647 w 67"/>
                <a:gd name="T23" fmla="*/ 2147483647 h 654"/>
                <a:gd name="T24" fmla="*/ 2147483647 w 67"/>
                <a:gd name="T25" fmla="*/ 2147483647 h 654"/>
                <a:gd name="T26" fmla="*/ 2147483647 w 67"/>
                <a:gd name="T27" fmla="*/ 0 h 654"/>
                <a:gd name="T28" fmla="*/ 2147483647 w 67"/>
                <a:gd name="T29" fmla="*/ 2147483647 h 654"/>
                <a:gd name="T30" fmla="*/ 2147483647 w 67"/>
                <a:gd name="T31" fmla="*/ 2147483647 h 654"/>
                <a:gd name="T32" fmla="*/ 2147483647 w 67"/>
                <a:gd name="T33" fmla="*/ 2147483647 h 654"/>
                <a:gd name="T34" fmla="*/ 2147483647 w 67"/>
                <a:gd name="T35" fmla="*/ 2147483647 h 654"/>
                <a:gd name="T36" fmla="*/ 2147483647 w 67"/>
                <a:gd name="T37" fmla="*/ 2147483647 h 654"/>
                <a:gd name="T38" fmla="*/ 2147483647 w 67"/>
                <a:gd name="T39" fmla="*/ 2147483647 h 654"/>
                <a:gd name="T40" fmla="*/ 2147483647 w 67"/>
                <a:gd name="T41" fmla="*/ 2147483647 h 654"/>
                <a:gd name="T42" fmla="*/ 2147483647 w 67"/>
                <a:gd name="T43" fmla="*/ 2147483647 h 654"/>
                <a:gd name="T44" fmla="*/ 2147483647 w 67"/>
                <a:gd name="T45" fmla="*/ 2147483647 h 654"/>
                <a:gd name="T46" fmla="*/ 2147483647 w 67"/>
                <a:gd name="T47" fmla="*/ 2147483647 h 654"/>
                <a:gd name="T48" fmla="*/ 2147483647 w 67"/>
                <a:gd name="T49" fmla="*/ 2147483647 h 654"/>
                <a:gd name="T50" fmla="*/ 2147483647 w 67"/>
                <a:gd name="T51" fmla="*/ 2147483647 h 654"/>
                <a:gd name="T52" fmla="*/ 2147483647 w 67"/>
                <a:gd name="T53" fmla="*/ 2147483647 h 654"/>
                <a:gd name="T54" fmla="*/ 2147483647 w 67"/>
                <a:gd name="T55" fmla="*/ 2147483647 h 654"/>
                <a:gd name="T56" fmla="*/ 2147483647 w 67"/>
                <a:gd name="T57" fmla="*/ 2147483647 h 654"/>
                <a:gd name="T58" fmla="*/ 2147483647 w 67"/>
                <a:gd name="T59" fmla="*/ 2147483647 h 654"/>
                <a:gd name="T60" fmla="*/ 2147483647 w 67"/>
                <a:gd name="T61" fmla="*/ 2147483647 h 654"/>
                <a:gd name="T62" fmla="*/ 2147483647 w 67"/>
                <a:gd name="T63" fmla="*/ 2147483647 h 654"/>
                <a:gd name="T64" fmla="*/ 2147483647 w 67"/>
                <a:gd name="T65" fmla="*/ 2147483647 h 654"/>
                <a:gd name="T66" fmla="*/ 2147483647 w 67"/>
                <a:gd name="T67" fmla="*/ 2147483647 h 654"/>
                <a:gd name="T68" fmla="*/ 2147483647 w 67"/>
                <a:gd name="T69" fmla="*/ 2147483647 h 654"/>
                <a:gd name="T70" fmla="*/ 2147483647 w 67"/>
                <a:gd name="T71" fmla="*/ 2147483647 h 654"/>
                <a:gd name="T72" fmla="*/ 2147483647 w 67"/>
                <a:gd name="T73" fmla="*/ 2147483647 h 654"/>
                <a:gd name="T74" fmla="*/ 2147483647 w 67"/>
                <a:gd name="T75" fmla="*/ 2147483647 h 654"/>
                <a:gd name="T76" fmla="*/ 2147483647 w 67"/>
                <a:gd name="T77" fmla="*/ 2147483647 h 654"/>
                <a:gd name="T78" fmla="*/ 2147483647 w 67"/>
                <a:gd name="T79" fmla="*/ 2147483647 h 654"/>
                <a:gd name="T80" fmla="*/ 2147483647 w 67"/>
                <a:gd name="T81" fmla="*/ 2147483647 h 654"/>
                <a:gd name="T82" fmla="*/ 2147483647 w 67"/>
                <a:gd name="T83" fmla="*/ 2147483647 h 654"/>
                <a:gd name="T84" fmla="*/ 2147483647 w 67"/>
                <a:gd name="T85" fmla="*/ 2147483647 h 654"/>
                <a:gd name="T86" fmla="*/ 2147483647 w 67"/>
                <a:gd name="T87" fmla="*/ 2147483647 h 654"/>
                <a:gd name="T88" fmla="*/ 2147483647 w 67"/>
                <a:gd name="T89" fmla="*/ 2147483647 h 654"/>
                <a:gd name="T90" fmla="*/ 2147483647 w 67"/>
                <a:gd name="T91" fmla="*/ 2147483647 h 654"/>
                <a:gd name="T92" fmla="*/ 2147483647 w 67"/>
                <a:gd name="T93" fmla="*/ 2147483647 h 654"/>
                <a:gd name="T94" fmla="*/ 2147483647 w 67"/>
                <a:gd name="T95" fmla="*/ 2147483647 h 654"/>
                <a:gd name="T96" fmla="*/ 2147483647 w 67"/>
                <a:gd name="T97" fmla="*/ 2147483647 h 654"/>
                <a:gd name="T98" fmla="*/ 2147483647 w 67"/>
                <a:gd name="T99" fmla="*/ 2147483647 h 654"/>
                <a:gd name="T100" fmla="*/ 2147483647 w 67"/>
                <a:gd name="T101" fmla="*/ 2147483647 h 654"/>
                <a:gd name="T102" fmla="*/ 2147483647 w 67"/>
                <a:gd name="T103" fmla="*/ 2147483647 h 654"/>
                <a:gd name="T104" fmla="*/ 2147483647 w 67"/>
                <a:gd name="T105" fmla="*/ 2147483647 h 654"/>
                <a:gd name="T106" fmla="*/ 2147483647 w 67"/>
                <a:gd name="T107" fmla="*/ 2147483647 h 654"/>
                <a:gd name="T108" fmla="*/ 2147483647 w 67"/>
                <a:gd name="T109" fmla="*/ 2147483647 h 6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"/>
                <a:gd name="T166" fmla="*/ 0 h 654"/>
                <a:gd name="T167" fmla="*/ 67 w 67"/>
                <a:gd name="T168" fmla="*/ 654 h 6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" h="654">
                  <a:moveTo>
                    <a:pt x="37" y="652"/>
                  </a:moveTo>
                  <a:lnTo>
                    <a:pt x="38" y="652"/>
                  </a:lnTo>
                  <a:lnTo>
                    <a:pt x="40" y="650"/>
                  </a:lnTo>
                  <a:lnTo>
                    <a:pt x="42" y="647"/>
                  </a:lnTo>
                  <a:lnTo>
                    <a:pt x="46" y="640"/>
                  </a:lnTo>
                  <a:lnTo>
                    <a:pt x="47" y="635"/>
                  </a:lnTo>
                  <a:lnTo>
                    <a:pt x="49" y="630"/>
                  </a:lnTo>
                  <a:lnTo>
                    <a:pt x="50" y="623"/>
                  </a:lnTo>
                  <a:lnTo>
                    <a:pt x="50" y="617"/>
                  </a:lnTo>
                  <a:lnTo>
                    <a:pt x="52" y="610"/>
                  </a:lnTo>
                  <a:lnTo>
                    <a:pt x="53" y="602"/>
                  </a:lnTo>
                  <a:lnTo>
                    <a:pt x="54" y="594"/>
                  </a:lnTo>
                  <a:lnTo>
                    <a:pt x="56" y="585"/>
                  </a:lnTo>
                  <a:lnTo>
                    <a:pt x="57" y="576"/>
                  </a:lnTo>
                  <a:lnTo>
                    <a:pt x="58" y="566"/>
                  </a:lnTo>
                  <a:lnTo>
                    <a:pt x="59" y="555"/>
                  </a:lnTo>
                  <a:lnTo>
                    <a:pt x="60" y="543"/>
                  </a:lnTo>
                  <a:lnTo>
                    <a:pt x="61" y="531"/>
                  </a:lnTo>
                  <a:lnTo>
                    <a:pt x="61" y="519"/>
                  </a:lnTo>
                  <a:lnTo>
                    <a:pt x="61" y="506"/>
                  </a:lnTo>
                  <a:lnTo>
                    <a:pt x="62" y="493"/>
                  </a:lnTo>
                  <a:lnTo>
                    <a:pt x="64" y="466"/>
                  </a:lnTo>
                  <a:lnTo>
                    <a:pt x="64" y="452"/>
                  </a:lnTo>
                  <a:lnTo>
                    <a:pt x="65" y="437"/>
                  </a:lnTo>
                  <a:lnTo>
                    <a:pt x="65" y="422"/>
                  </a:lnTo>
                  <a:lnTo>
                    <a:pt x="65" y="406"/>
                  </a:lnTo>
                  <a:lnTo>
                    <a:pt x="65" y="391"/>
                  </a:lnTo>
                  <a:lnTo>
                    <a:pt x="66" y="375"/>
                  </a:lnTo>
                  <a:lnTo>
                    <a:pt x="66" y="309"/>
                  </a:lnTo>
                  <a:lnTo>
                    <a:pt x="65" y="292"/>
                  </a:lnTo>
                  <a:lnTo>
                    <a:pt x="65" y="276"/>
                  </a:lnTo>
                  <a:lnTo>
                    <a:pt x="65" y="262"/>
                  </a:lnTo>
                  <a:lnTo>
                    <a:pt x="65" y="245"/>
                  </a:lnTo>
                  <a:lnTo>
                    <a:pt x="63" y="200"/>
                  </a:lnTo>
                  <a:lnTo>
                    <a:pt x="62" y="186"/>
                  </a:lnTo>
                  <a:lnTo>
                    <a:pt x="61" y="172"/>
                  </a:lnTo>
                  <a:lnTo>
                    <a:pt x="61" y="159"/>
                  </a:lnTo>
                  <a:lnTo>
                    <a:pt x="61" y="146"/>
                  </a:lnTo>
                  <a:lnTo>
                    <a:pt x="60" y="133"/>
                  </a:lnTo>
                  <a:lnTo>
                    <a:pt x="59" y="121"/>
                  </a:lnTo>
                  <a:lnTo>
                    <a:pt x="58" y="109"/>
                  </a:lnTo>
                  <a:lnTo>
                    <a:pt x="57" y="97"/>
                  </a:lnTo>
                  <a:lnTo>
                    <a:pt x="56" y="87"/>
                  </a:lnTo>
                  <a:lnTo>
                    <a:pt x="54" y="76"/>
                  </a:lnTo>
                  <a:lnTo>
                    <a:pt x="53" y="67"/>
                  </a:lnTo>
                  <a:lnTo>
                    <a:pt x="52" y="58"/>
                  </a:lnTo>
                  <a:lnTo>
                    <a:pt x="50" y="50"/>
                  </a:lnTo>
                  <a:lnTo>
                    <a:pt x="50" y="43"/>
                  </a:lnTo>
                  <a:lnTo>
                    <a:pt x="49" y="35"/>
                  </a:lnTo>
                  <a:lnTo>
                    <a:pt x="47" y="28"/>
                  </a:lnTo>
                  <a:lnTo>
                    <a:pt x="45" y="17"/>
                  </a:lnTo>
                  <a:lnTo>
                    <a:pt x="42" y="12"/>
                  </a:lnTo>
                  <a:lnTo>
                    <a:pt x="40" y="9"/>
                  </a:lnTo>
                  <a:lnTo>
                    <a:pt x="39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8"/>
                  </a:lnTo>
                  <a:lnTo>
                    <a:pt x="16" y="35"/>
                  </a:lnTo>
                  <a:lnTo>
                    <a:pt x="15" y="43"/>
                  </a:lnTo>
                  <a:lnTo>
                    <a:pt x="13" y="50"/>
                  </a:lnTo>
                  <a:lnTo>
                    <a:pt x="12" y="58"/>
                  </a:lnTo>
                  <a:lnTo>
                    <a:pt x="11" y="67"/>
                  </a:lnTo>
                  <a:lnTo>
                    <a:pt x="10" y="76"/>
                  </a:lnTo>
                  <a:lnTo>
                    <a:pt x="9" y="87"/>
                  </a:lnTo>
                  <a:lnTo>
                    <a:pt x="7" y="97"/>
                  </a:lnTo>
                  <a:lnTo>
                    <a:pt x="6" y="109"/>
                  </a:lnTo>
                  <a:lnTo>
                    <a:pt x="6" y="121"/>
                  </a:lnTo>
                  <a:lnTo>
                    <a:pt x="5" y="133"/>
                  </a:lnTo>
                  <a:lnTo>
                    <a:pt x="5" y="146"/>
                  </a:lnTo>
                  <a:lnTo>
                    <a:pt x="4" y="159"/>
                  </a:lnTo>
                  <a:lnTo>
                    <a:pt x="2" y="186"/>
                  </a:lnTo>
                  <a:lnTo>
                    <a:pt x="2" y="200"/>
                  </a:lnTo>
                  <a:lnTo>
                    <a:pt x="1" y="215"/>
                  </a:lnTo>
                  <a:lnTo>
                    <a:pt x="1" y="230"/>
                  </a:lnTo>
                  <a:lnTo>
                    <a:pt x="1" y="245"/>
                  </a:lnTo>
                  <a:lnTo>
                    <a:pt x="0" y="262"/>
                  </a:lnTo>
                  <a:lnTo>
                    <a:pt x="0" y="359"/>
                  </a:lnTo>
                  <a:lnTo>
                    <a:pt x="1" y="391"/>
                  </a:lnTo>
                  <a:lnTo>
                    <a:pt x="1" y="406"/>
                  </a:lnTo>
                  <a:lnTo>
                    <a:pt x="2" y="422"/>
                  </a:lnTo>
                  <a:lnTo>
                    <a:pt x="3" y="452"/>
                  </a:lnTo>
                  <a:lnTo>
                    <a:pt x="4" y="466"/>
                  </a:lnTo>
                  <a:lnTo>
                    <a:pt x="5" y="480"/>
                  </a:lnTo>
                  <a:lnTo>
                    <a:pt x="5" y="493"/>
                  </a:lnTo>
                  <a:lnTo>
                    <a:pt x="6" y="506"/>
                  </a:lnTo>
                  <a:lnTo>
                    <a:pt x="6" y="519"/>
                  </a:lnTo>
                  <a:lnTo>
                    <a:pt x="9" y="543"/>
                  </a:lnTo>
                  <a:lnTo>
                    <a:pt x="10" y="555"/>
                  </a:lnTo>
                  <a:lnTo>
                    <a:pt x="11" y="566"/>
                  </a:lnTo>
                  <a:lnTo>
                    <a:pt x="12" y="576"/>
                  </a:lnTo>
                  <a:lnTo>
                    <a:pt x="13" y="585"/>
                  </a:lnTo>
                  <a:lnTo>
                    <a:pt x="15" y="594"/>
                  </a:lnTo>
                  <a:lnTo>
                    <a:pt x="16" y="602"/>
                  </a:lnTo>
                  <a:lnTo>
                    <a:pt x="17" y="610"/>
                  </a:lnTo>
                  <a:lnTo>
                    <a:pt x="18" y="617"/>
                  </a:lnTo>
                  <a:lnTo>
                    <a:pt x="19" y="623"/>
                  </a:lnTo>
                  <a:lnTo>
                    <a:pt x="20" y="630"/>
                  </a:lnTo>
                  <a:lnTo>
                    <a:pt x="24" y="640"/>
                  </a:lnTo>
                  <a:lnTo>
                    <a:pt x="26" y="644"/>
                  </a:lnTo>
                  <a:lnTo>
                    <a:pt x="27" y="647"/>
                  </a:lnTo>
                  <a:lnTo>
                    <a:pt x="28" y="650"/>
                  </a:lnTo>
                  <a:lnTo>
                    <a:pt x="31" y="652"/>
                  </a:lnTo>
                  <a:lnTo>
                    <a:pt x="34" y="653"/>
                  </a:lnTo>
                  <a:lnTo>
                    <a:pt x="37" y="652"/>
                  </a:lnTo>
                  <a:lnTo>
                    <a:pt x="33" y="645"/>
                  </a:lnTo>
                  <a:lnTo>
                    <a:pt x="36" y="644"/>
                  </a:lnTo>
                  <a:lnTo>
                    <a:pt x="35" y="644"/>
                  </a:lnTo>
                  <a:lnTo>
                    <a:pt x="34" y="644"/>
                  </a:lnTo>
                  <a:lnTo>
                    <a:pt x="34" y="642"/>
                  </a:lnTo>
                  <a:lnTo>
                    <a:pt x="32" y="640"/>
                  </a:lnTo>
                  <a:lnTo>
                    <a:pt x="31" y="637"/>
                  </a:lnTo>
                  <a:lnTo>
                    <a:pt x="28" y="628"/>
                  </a:lnTo>
                  <a:lnTo>
                    <a:pt x="27" y="622"/>
                  </a:lnTo>
                  <a:lnTo>
                    <a:pt x="26" y="616"/>
                  </a:lnTo>
                  <a:lnTo>
                    <a:pt x="24" y="608"/>
                  </a:lnTo>
                  <a:lnTo>
                    <a:pt x="23" y="601"/>
                  </a:lnTo>
                  <a:lnTo>
                    <a:pt x="22" y="593"/>
                  </a:lnTo>
                  <a:lnTo>
                    <a:pt x="21" y="584"/>
                  </a:lnTo>
                  <a:lnTo>
                    <a:pt x="20" y="575"/>
                  </a:lnTo>
                  <a:lnTo>
                    <a:pt x="18" y="564"/>
                  </a:lnTo>
                  <a:lnTo>
                    <a:pt x="17" y="554"/>
                  </a:lnTo>
                  <a:lnTo>
                    <a:pt x="17" y="542"/>
                  </a:lnTo>
                  <a:lnTo>
                    <a:pt x="15" y="518"/>
                  </a:lnTo>
                  <a:lnTo>
                    <a:pt x="14" y="506"/>
                  </a:lnTo>
                  <a:lnTo>
                    <a:pt x="13" y="493"/>
                  </a:lnTo>
                  <a:lnTo>
                    <a:pt x="12" y="480"/>
                  </a:lnTo>
                  <a:lnTo>
                    <a:pt x="11" y="466"/>
                  </a:lnTo>
                  <a:lnTo>
                    <a:pt x="10" y="452"/>
                  </a:lnTo>
                  <a:lnTo>
                    <a:pt x="9" y="422"/>
                  </a:lnTo>
                  <a:lnTo>
                    <a:pt x="9" y="406"/>
                  </a:lnTo>
                  <a:lnTo>
                    <a:pt x="9" y="391"/>
                  </a:lnTo>
                  <a:lnTo>
                    <a:pt x="7" y="359"/>
                  </a:lnTo>
                  <a:lnTo>
                    <a:pt x="7" y="262"/>
                  </a:lnTo>
                  <a:lnTo>
                    <a:pt x="8" y="245"/>
                  </a:lnTo>
                  <a:lnTo>
                    <a:pt x="9" y="230"/>
                  </a:lnTo>
                  <a:lnTo>
                    <a:pt x="9" y="215"/>
                  </a:lnTo>
                  <a:lnTo>
                    <a:pt x="9" y="200"/>
                  </a:lnTo>
                  <a:lnTo>
                    <a:pt x="10" y="186"/>
                  </a:lnTo>
                  <a:lnTo>
                    <a:pt x="11" y="159"/>
                  </a:lnTo>
                  <a:lnTo>
                    <a:pt x="12" y="146"/>
                  </a:lnTo>
                  <a:lnTo>
                    <a:pt x="13" y="134"/>
                  </a:lnTo>
                  <a:lnTo>
                    <a:pt x="14" y="122"/>
                  </a:lnTo>
                  <a:lnTo>
                    <a:pt x="15" y="110"/>
                  </a:lnTo>
                  <a:lnTo>
                    <a:pt x="16" y="99"/>
                  </a:lnTo>
                  <a:lnTo>
                    <a:pt x="17" y="88"/>
                  </a:lnTo>
                  <a:lnTo>
                    <a:pt x="17" y="78"/>
                  </a:lnTo>
                  <a:lnTo>
                    <a:pt x="18" y="68"/>
                  </a:lnTo>
                  <a:lnTo>
                    <a:pt x="20" y="59"/>
                  </a:lnTo>
                  <a:lnTo>
                    <a:pt x="21" y="52"/>
                  </a:lnTo>
                  <a:lnTo>
                    <a:pt x="22" y="44"/>
                  </a:lnTo>
                  <a:lnTo>
                    <a:pt x="23" y="37"/>
                  </a:lnTo>
                  <a:lnTo>
                    <a:pt x="24" y="30"/>
                  </a:lnTo>
                  <a:lnTo>
                    <a:pt x="26" y="25"/>
                  </a:lnTo>
                  <a:lnTo>
                    <a:pt x="27" y="20"/>
                  </a:lnTo>
                  <a:lnTo>
                    <a:pt x="28" y="15"/>
                  </a:lnTo>
                  <a:lnTo>
                    <a:pt x="29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9" y="30"/>
                  </a:lnTo>
                  <a:lnTo>
                    <a:pt x="40" y="37"/>
                  </a:lnTo>
                  <a:lnTo>
                    <a:pt x="42" y="44"/>
                  </a:lnTo>
                  <a:lnTo>
                    <a:pt x="43" y="52"/>
                  </a:lnTo>
                  <a:lnTo>
                    <a:pt x="45" y="59"/>
                  </a:lnTo>
                  <a:lnTo>
                    <a:pt x="46" y="68"/>
                  </a:lnTo>
                  <a:lnTo>
                    <a:pt x="47" y="78"/>
                  </a:lnTo>
                  <a:lnTo>
                    <a:pt x="48" y="88"/>
                  </a:lnTo>
                  <a:lnTo>
                    <a:pt x="49" y="99"/>
                  </a:lnTo>
                  <a:lnTo>
                    <a:pt x="50" y="110"/>
                  </a:lnTo>
                  <a:lnTo>
                    <a:pt x="50" y="122"/>
                  </a:lnTo>
                  <a:lnTo>
                    <a:pt x="51" y="134"/>
                  </a:lnTo>
                  <a:lnTo>
                    <a:pt x="53" y="146"/>
                  </a:lnTo>
                  <a:lnTo>
                    <a:pt x="53" y="159"/>
                  </a:lnTo>
                  <a:lnTo>
                    <a:pt x="54" y="172"/>
                  </a:lnTo>
                  <a:lnTo>
                    <a:pt x="55" y="186"/>
                  </a:lnTo>
                  <a:lnTo>
                    <a:pt x="56" y="200"/>
                  </a:lnTo>
                  <a:lnTo>
                    <a:pt x="57" y="245"/>
                  </a:lnTo>
                  <a:lnTo>
                    <a:pt x="57" y="262"/>
                  </a:lnTo>
                  <a:lnTo>
                    <a:pt x="58" y="276"/>
                  </a:lnTo>
                  <a:lnTo>
                    <a:pt x="58" y="292"/>
                  </a:lnTo>
                  <a:lnTo>
                    <a:pt x="59" y="309"/>
                  </a:lnTo>
                  <a:lnTo>
                    <a:pt x="59" y="375"/>
                  </a:lnTo>
                  <a:lnTo>
                    <a:pt x="58" y="391"/>
                  </a:lnTo>
                  <a:lnTo>
                    <a:pt x="58" y="406"/>
                  </a:lnTo>
                  <a:lnTo>
                    <a:pt x="57" y="422"/>
                  </a:lnTo>
                  <a:lnTo>
                    <a:pt x="57" y="437"/>
                  </a:lnTo>
                  <a:lnTo>
                    <a:pt x="57" y="452"/>
                  </a:lnTo>
                  <a:lnTo>
                    <a:pt x="56" y="466"/>
                  </a:lnTo>
                  <a:lnTo>
                    <a:pt x="55" y="493"/>
                  </a:lnTo>
                  <a:lnTo>
                    <a:pt x="54" y="506"/>
                  </a:lnTo>
                  <a:lnTo>
                    <a:pt x="53" y="519"/>
                  </a:lnTo>
                  <a:lnTo>
                    <a:pt x="53" y="530"/>
                  </a:lnTo>
                  <a:lnTo>
                    <a:pt x="51" y="542"/>
                  </a:lnTo>
                  <a:lnTo>
                    <a:pt x="50" y="554"/>
                  </a:lnTo>
                  <a:lnTo>
                    <a:pt x="50" y="564"/>
                  </a:lnTo>
                  <a:lnTo>
                    <a:pt x="49" y="575"/>
                  </a:lnTo>
                  <a:lnTo>
                    <a:pt x="48" y="584"/>
                  </a:lnTo>
                  <a:lnTo>
                    <a:pt x="47" y="593"/>
                  </a:lnTo>
                  <a:lnTo>
                    <a:pt x="46" y="601"/>
                  </a:lnTo>
                  <a:lnTo>
                    <a:pt x="45" y="608"/>
                  </a:lnTo>
                  <a:lnTo>
                    <a:pt x="43" y="616"/>
                  </a:lnTo>
                  <a:lnTo>
                    <a:pt x="42" y="622"/>
                  </a:lnTo>
                  <a:lnTo>
                    <a:pt x="40" y="628"/>
                  </a:lnTo>
                  <a:lnTo>
                    <a:pt x="39" y="632"/>
                  </a:lnTo>
                  <a:lnTo>
                    <a:pt x="38" y="637"/>
                  </a:lnTo>
                  <a:lnTo>
                    <a:pt x="36" y="642"/>
                  </a:lnTo>
                  <a:lnTo>
                    <a:pt x="35" y="644"/>
                  </a:lnTo>
                  <a:lnTo>
                    <a:pt x="34" y="644"/>
                  </a:lnTo>
                  <a:lnTo>
                    <a:pt x="33" y="645"/>
                  </a:lnTo>
                  <a:lnTo>
                    <a:pt x="37" y="65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20" name="Freeform 102"/>
            <p:cNvSpPr>
              <a:spLocks/>
            </p:cNvSpPr>
            <p:nvPr/>
          </p:nvSpPr>
          <p:spPr bwMode="auto">
            <a:xfrm>
              <a:off x="4767246" y="4052874"/>
              <a:ext cx="228600" cy="1077913"/>
            </a:xfrm>
            <a:custGeom>
              <a:avLst/>
              <a:gdLst>
                <a:gd name="T0" fmla="*/ 2147483647 w 144"/>
                <a:gd name="T1" fmla="*/ 2147483647 h 679"/>
                <a:gd name="T2" fmla="*/ 2147483647 w 144"/>
                <a:gd name="T3" fmla="*/ 2147483647 h 679"/>
                <a:gd name="T4" fmla="*/ 2147483647 w 144"/>
                <a:gd name="T5" fmla="*/ 2147483647 h 679"/>
                <a:gd name="T6" fmla="*/ 2147483647 w 144"/>
                <a:gd name="T7" fmla="*/ 2147483647 h 679"/>
                <a:gd name="T8" fmla="*/ 2147483647 w 144"/>
                <a:gd name="T9" fmla="*/ 2147483647 h 679"/>
                <a:gd name="T10" fmla="*/ 2147483647 w 144"/>
                <a:gd name="T11" fmla="*/ 2147483647 h 679"/>
                <a:gd name="T12" fmla="*/ 2147483647 w 144"/>
                <a:gd name="T13" fmla="*/ 2147483647 h 679"/>
                <a:gd name="T14" fmla="*/ 2147483647 w 144"/>
                <a:gd name="T15" fmla="*/ 2147483647 h 679"/>
                <a:gd name="T16" fmla="*/ 2147483647 w 144"/>
                <a:gd name="T17" fmla="*/ 2147483647 h 679"/>
                <a:gd name="T18" fmla="*/ 2147483647 w 144"/>
                <a:gd name="T19" fmla="*/ 2147483647 h 679"/>
                <a:gd name="T20" fmla="*/ 2147483647 w 144"/>
                <a:gd name="T21" fmla="*/ 2147483647 h 679"/>
                <a:gd name="T22" fmla="*/ 2147483647 w 144"/>
                <a:gd name="T23" fmla="*/ 2147483647 h 679"/>
                <a:gd name="T24" fmla="*/ 2147483647 w 144"/>
                <a:gd name="T25" fmla="*/ 2147483647 h 679"/>
                <a:gd name="T26" fmla="*/ 2147483647 w 144"/>
                <a:gd name="T27" fmla="*/ 2147483647 h 679"/>
                <a:gd name="T28" fmla="*/ 2147483647 w 144"/>
                <a:gd name="T29" fmla="*/ 2147483647 h 679"/>
                <a:gd name="T30" fmla="*/ 2147483647 w 144"/>
                <a:gd name="T31" fmla="*/ 2147483647 h 679"/>
                <a:gd name="T32" fmla="*/ 2147483647 w 144"/>
                <a:gd name="T33" fmla="*/ 2147483647 h 679"/>
                <a:gd name="T34" fmla="*/ 2147483647 w 144"/>
                <a:gd name="T35" fmla="*/ 2147483647 h 679"/>
                <a:gd name="T36" fmla="*/ 2147483647 w 144"/>
                <a:gd name="T37" fmla="*/ 2147483647 h 679"/>
                <a:gd name="T38" fmla="*/ 2147483647 w 144"/>
                <a:gd name="T39" fmla="*/ 2147483647 h 679"/>
                <a:gd name="T40" fmla="*/ 2147483647 w 144"/>
                <a:gd name="T41" fmla="*/ 2147483647 h 679"/>
                <a:gd name="T42" fmla="*/ 2147483647 w 144"/>
                <a:gd name="T43" fmla="*/ 2147483647 h 679"/>
                <a:gd name="T44" fmla="*/ 2147483647 w 144"/>
                <a:gd name="T45" fmla="*/ 2147483647 h 679"/>
                <a:gd name="T46" fmla="*/ 2147483647 w 144"/>
                <a:gd name="T47" fmla="*/ 2147483647 h 679"/>
                <a:gd name="T48" fmla="*/ 2147483647 w 144"/>
                <a:gd name="T49" fmla="*/ 2147483647 h 679"/>
                <a:gd name="T50" fmla="*/ 2147483647 w 144"/>
                <a:gd name="T51" fmla="*/ 2147483647 h 679"/>
                <a:gd name="T52" fmla="*/ 2147483647 w 144"/>
                <a:gd name="T53" fmla="*/ 2147483647 h 679"/>
                <a:gd name="T54" fmla="*/ 2147483647 w 144"/>
                <a:gd name="T55" fmla="*/ 2147483647 h 679"/>
                <a:gd name="T56" fmla="*/ 2147483647 w 144"/>
                <a:gd name="T57" fmla="*/ 2147483647 h 679"/>
                <a:gd name="T58" fmla="*/ 2147483647 w 144"/>
                <a:gd name="T59" fmla="*/ 2147483647 h 679"/>
                <a:gd name="T60" fmla="*/ 2147483647 w 144"/>
                <a:gd name="T61" fmla="*/ 2147483647 h 679"/>
                <a:gd name="T62" fmla="*/ 2147483647 w 144"/>
                <a:gd name="T63" fmla="*/ 2147483647 h 679"/>
                <a:gd name="T64" fmla="*/ 2147483647 w 144"/>
                <a:gd name="T65" fmla="*/ 2147483647 h 679"/>
                <a:gd name="T66" fmla="*/ 2147483647 w 144"/>
                <a:gd name="T67" fmla="*/ 2147483647 h 679"/>
                <a:gd name="T68" fmla="*/ 2147483647 w 144"/>
                <a:gd name="T69" fmla="*/ 2147483647 h 679"/>
                <a:gd name="T70" fmla="*/ 2147483647 w 144"/>
                <a:gd name="T71" fmla="*/ 2147483647 h 679"/>
                <a:gd name="T72" fmla="*/ 2147483647 w 144"/>
                <a:gd name="T73" fmla="*/ 2147483647 h 679"/>
                <a:gd name="T74" fmla="*/ 2147483647 w 144"/>
                <a:gd name="T75" fmla="*/ 2147483647 h 679"/>
                <a:gd name="T76" fmla="*/ 2147483647 w 144"/>
                <a:gd name="T77" fmla="*/ 2147483647 h 679"/>
                <a:gd name="T78" fmla="*/ 2147483647 w 144"/>
                <a:gd name="T79" fmla="*/ 2147483647 h 679"/>
                <a:gd name="T80" fmla="*/ 2147483647 w 144"/>
                <a:gd name="T81" fmla="*/ 2147483647 h 679"/>
                <a:gd name="T82" fmla="*/ 2147483647 w 144"/>
                <a:gd name="T83" fmla="*/ 2147483647 h 679"/>
                <a:gd name="T84" fmla="*/ 2147483647 w 144"/>
                <a:gd name="T85" fmla="*/ 2147483647 h 679"/>
                <a:gd name="T86" fmla="*/ 2147483647 w 144"/>
                <a:gd name="T87" fmla="*/ 2147483647 h 679"/>
                <a:gd name="T88" fmla="*/ 2147483647 w 144"/>
                <a:gd name="T89" fmla="*/ 2147483647 h 679"/>
                <a:gd name="T90" fmla="*/ 2147483647 w 144"/>
                <a:gd name="T91" fmla="*/ 2147483647 h 679"/>
                <a:gd name="T92" fmla="*/ 2147483647 w 144"/>
                <a:gd name="T93" fmla="*/ 2147483647 h 679"/>
                <a:gd name="T94" fmla="*/ 2147483647 w 144"/>
                <a:gd name="T95" fmla="*/ 2147483647 h 679"/>
                <a:gd name="T96" fmla="*/ 2147483647 w 144"/>
                <a:gd name="T97" fmla="*/ 2147483647 h 679"/>
                <a:gd name="T98" fmla="*/ 2147483647 w 144"/>
                <a:gd name="T99" fmla="*/ 2147483647 h 679"/>
                <a:gd name="T100" fmla="*/ 2147483647 w 144"/>
                <a:gd name="T101" fmla="*/ 2147483647 h 679"/>
                <a:gd name="T102" fmla="*/ 2147483647 w 144"/>
                <a:gd name="T103" fmla="*/ 2147483647 h 679"/>
                <a:gd name="T104" fmla="*/ 2147483647 w 144"/>
                <a:gd name="T105" fmla="*/ 2147483647 h 679"/>
                <a:gd name="T106" fmla="*/ 2147483647 w 144"/>
                <a:gd name="T107" fmla="*/ 2147483647 h 679"/>
                <a:gd name="T108" fmla="*/ 2147483647 w 144"/>
                <a:gd name="T109" fmla="*/ 2147483647 h 679"/>
                <a:gd name="T110" fmla="*/ 2147483647 w 144"/>
                <a:gd name="T111" fmla="*/ 2147483647 h 679"/>
                <a:gd name="T112" fmla="*/ 2147483647 w 144"/>
                <a:gd name="T113" fmla="*/ 2147483647 h 679"/>
                <a:gd name="T114" fmla="*/ 2147483647 w 144"/>
                <a:gd name="T115" fmla="*/ 2147483647 h 679"/>
                <a:gd name="T116" fmla="*/ 2147483647 w 144"/>
                <a:gd name="T117" fmla="*/ 2147483647 h 679"/>
                <a:gd name="T118" fmla="*/ 2147483647 w 144"/>
                <a:gd name="T119" fmla="*/ 2147483647 h 6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4"/>
                <a:gd name="T181" fmla="*/ 0 h 679"/>
                <a:gd name="T182" fmla="*/ 144 w 144"/>
                <a:gd name="T183" fmla="*/ 679 h 6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4" h="679">
                  <a:moveTo>
                    <a:pt x="92" y="21"/>
                  </a:moveTo>
                  <a:lnTo>
                    <a:pt x="91" y="20"/>
                  </a:lnTo>
                  <a:lnTo>
                    <a:pt x="94" y="30"/>
                  </a:lnTo>
                  <a:lnTo>
                    <a:pt x="96" y="40"/>
                  </a:lnTo>
                  <a:lnTo>
                    <a:pt x="98" y="50"/>
                  </a:lnTo>
                  <a:lnTo>
                    <a:pt x="101" y="59"/>
                  </a:lnTo>
                  <a:lnTo>
                    <a:pt x="103" y="68"/>
                  </a:lnTo>
                  <a:lnTo>
                    <a:pt x="105" y="78"/>
                  </a:lnTo>
                  <a:lnTo>
                    <a:pt x="105" y="79"/>
                  </a:lnTo>
                  <a:lnTo>
                    <a:pt x="107" y="88"/>
                  </a:lnTo>
                  <a:lnTo>
                    <a:pt x="108" y="98"/>
                  </a:lnTo>
                  <a:lnTo>
                    <a:pt x="111" y="108"/>
                  </a:lnTo>
                  <a:lnTo>
                    <a:pt x="111" y="107"/>
                  </a:lnTo>
                  <a:lnTo>
                    <a:pt x="112" y="118"/>
                  </a:lnTo>
                  <a:lnTo>
                    <a:pt x="114" y="127"/>
                  </a:lnTo>
                  <a:lnTo>
                    <a:pt x="116" y="137"/>
                  </a:lnTo>
                  <a:lnTo>
                    <a:pt x="117" y="148"/>
                  </a:lnTo>
                  <a:lnTo>
                    <a:pt x="119" y="157"/>
                  </a:lnTo>
                  <a:lnTo>
                    <a:pt x="120" y="167"/>
                  </a:lnTo>
                  <a:lnTo>
                    <a:pt x="122" y="177"/>
                  </a:lnTo>
                  <a:lnTo>
                    <a:pt x="123" y="186"/>
                  </a:lnTo>
                  <a:lnTo>
                    <a:pt x="126" y="207"/>
                  </a:lnTo>
                  <a:lnTo>
                    <a:pt x="127" y="216"/>
                  </a:lnTo>
                  <a:lnTo>
                    <a:pt x="129" y="237"/>
                  </a:lnTo>
                  <a:lnTo>
                    <a:pt x="129" y="236"/>
                  </a:lnTo>
                  <a:lnTo>
                    <a:pt x="130" y="246"/>
                  </a:lnTo>
                  <a:lnTo>
                    <a:pt x="130" y="247"/>
                  </a:lnTo>
                  <a:lnTo>
                    <a:pt x="131" y="257"/>
                  </a:lnTo>
                  <a:lnTo>
                    <a:pt x="131" y="266"/>
                  </a:lnTo>
                  <a:lnTo>
                    <a:pt x="134" y="326"/>
                  </a:lnTo>
                  <a:lnTo>
                    <a:pt x="134" y="347"/>
                  </a:lnTo>
                  <a:lnTo>
                    <a:pt x="135" y="357"/>
                  </a:lnTo>
                  <a:lnTo>
                    <a:pt x="135" y="388"/>
                  </a:lnTo>
                  <a:lnTo>
                    <a:pt x="134" y="397"/>
                  </a:lnTo>
                  <a:lnTo>
                    <a:pt x="134" y="418"/>
                  </a:lnTo>
                  <a:lnTo>
                    <a:pt x="132" y="459"/>
                  </a:lnTo>
                  <a:lnTo>
                    <a:pt x="131" y="470"/>
                  </a:lnTo>
                  <a:lnTo>
                    <a:pt x="131" y="490"/>
                  </a:lnTo>
                  <a:lnTo>
                    <a:pt x="131" y="489"/>
                  </a:lnTo>
                  <a:lnTo>
                    <a:pt x="130" y="500"/>
                  </a:lnTo>
                  <a:lnTo>
                    <a:pt x="130" y="501"/>
                  </a:lnTo>
                  <a:lnTo>
                    <a:pt x="129" y="510"/>
                  </a:lnTo>
                  <a:lnTo>
                    <a:pt x="129" y="509"/>
                  </a:lnTo>
                  <a:lnTo>
                    <a:pt x="128" y="520"/>
                  </a:lnTo>
                  <a:lnTo>
                    <a:pt x="127" y="531"/>
                  </a:lnTo>
                  <a:lnTo>
                    <a:pt x="124" y="551"/>
                  </a:lnTo>
                  <a:lnTo>
                    <a:pt x="123" y="562"/>
                  </a:lnTo>
                  <a:lnTo>
                    <a:pt x="122" y="572"/>
                  </a:lnTo>
                  <a:lnTo>
                    <a:pt x="121" y="583"/>
                  </a:lnTo>
                  <a:lnTo>
                    <a:pt x="119" y="593"/>
                  </a:lnTo>
                  <a:lnTo>
                    <a:pt x="117" y="604"/>
                  </a:lnTo>
                  <a:lnTo>
                    <a:pt x="116" y="614"/>
                  </a:lnTo>
                  <a:lnTo>
                    <a:pt x="114" y="624"/>
                  </a:lnTo>
                  <a:lnTo>
                    <a:pt x="112" y="634"/>
                  </a:lnTo>
                  <a:lnTo>
                    <a:pt x="111" y="645"/>
                  </a:lnTo>
                  <a:lnTo>
                    <a:pt x="111" y="644"/>
                  </a:lnTo>
                  <a:lnTo>
                    <a:pt x="108" y="654"/>
                  </a:lnTo>
                  <a:lnTo>
                    <a:pt x="108" y="655"/>
                  </a:lnTo>
                  <a:lnTo>
                    <a:pt x="107" y="666"/>
                  </a:lnTo>
                  <a:lnTo>
                    <a:pt x="114" y="664"/>
                  </a:lnTo>
                  <a:lnTo>
                    <a:pt x="108" y="653"/>
                  </a:lnTo>
                  <a:lnTo>
                    <a:pt x="108" y="654"/>
                  </a:lnTo>
                  <a:lnTo>
                    <a:pt x="103" y="643"/>
                  </a:lnTo>
                  <a:lnTo>
                    <a:pt x="103" y="642"/>
                  </a:lnTo>
                  <a:lnTo>
                    <a:pt x="96" y="632"/>
                  </a:lnTo>
                  <a:lnTo>
                    <a:pt x="91" y="622"/>
                  </a:lnTo>
                  <a:lnTo>
                    <a:pt x="85" y="612"/>
                  </a:lnTo>
                  <a:lnTo>
                    <a:pt x="69" y="579"/>
                  </a:lnTo>
                  <a:lnTo>
                    <a:pt x="60" y="558"/>
                  </a:lnTo>
                  <a:lnTo>
                    <a:pt x="57" y="547"/>
                  </a:lnTo>
                  <a:lnTo>
                    <a:pt x="52" y="537"/>
                  </a:lnTo>
                  <a:lnTo>
                    <a:pt x="48" y="526"/>
                  </a:lnTo>
                  <a:lnTo>
                    <a:pt x="41" y="506"/>
                  </a:lnTo>
                  <a:lnTo>
                    <a:pt x="37" y="495"/>
                  </a:lnTo>
                  <a:lnTo>
                    <a:pt x="35" y="485"/>
                  </a:lnTo>
                  <a:lnTo>
                    <a:pt x="32" y="474"/>
                  </a:lnTo>
                  <a:lnTo>
                    <a:pt x="29" y="464"/>
                  </a:lnTo>
                  <a:lnTo>
                    <a:pt x="26" y="453"/>
                  </a:lnTo>
                  <a:lnTo>
                    <a:pt x="23" y="443"/>
                  </a:lnTo>
                  <a:lnTo>
                    <a:pt x="19" y="421"/>
                  </a:lnTo>
                  <a:lnTo>
                    <a:pt x="19" y="422"/>
                  </a:lnTo>
                  <a:lnTo>
                    <a:pt x="15" y="401"/>
                  </a:lnTo>
                  <a:lnTo>
                    <a:pt x="13" y="391"/>
                  </a:lnTo>
                  <a:lnTo>
                    <a:pt x="12" y="381"/>
                  </a:lnTo>
                  <a:lnTo>
                    <a:pt x="12" y="370"/>
                  </a:lnTo>
                  <a:lnTo>
                    <a:pt x="10" y="360"/>
                  </a:lnTo>
                  <a:lnTo>
                    <a:pt x="10" y="361"/>
                  </a:lnTo>
                  <a:lnTo>
                    <a:pt x="10" y="350"/>
                  </a:lnTo>
                  <a:lnTo>
                    <a:pt x="9" y="340"/>
                  </a:lnTo>
                  <a:lnTo>
                    <a:pt x="9" y="329"/>
                  </a:lnTo>
                  <a:lnTo>
                    <a:pt x="9" y="288"/>
                  </a:lnTo>
                  <a:lnTo>
                    <a:pt x="9" y="279"/>
                  </a:lnTo>
                  <a:lnTo>
                    <a:pt x="10" y="269"/>
                  </a:lnTo>
                  <a:lnTo>
                    <a:pt x="11" y="258"/>
                  </a:lnTo>
                  <a:lnTo>
                    <a:pt x="11" y="259"/>
                  </a:lnTo>
                  <a:lnTo>
                    <a:pt x="12" y="239"/>
                  </a:lnTo>
                  <a:lnTo>
                    <a:pt x="18" y="208"/>
                  </a:lnTo>
                  <a:lnTo>
                    <a:pt x="18" y="209"/>
                  </a:lnTo>
                  <a:lnTo>
                    <a:pt x="20" y="198"/>
                  </a:lnTo>
                  <a:lnTo>
                    <a:pt x="22" y="187"/>
                  </a:lnTo>
                  <a:lnTo>
                    <a:pt x="22" y="188"/>
                  </a:lnTo>
                  <a:lnTo>
                    <a:pt x="25" y="178"/>
                  </a:lnTo>
                  <a:lnTo>
                    <a:pt x="28" y="169"/>
                  </a:lnTo>
                  <a:lnTo>
                    <a:pt x="34" y="148"/>
                  </a:lnTo>
                  <a:lnTo>
                    <a:pt x="36" y="139"/>
                  </a:lnTo>
                  <a:lnTo>
                    <a:pt x="39" y="128"/>
                  </a:lnTo>
                  <a:lnTo>
                    <a:pt x="39" y="129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7" y="109"/>
                  </a:lnTo>
                  <a:lnTo>
                    <a:pt x="46" y="109"/>
                  </a:lnTo>
                  <a:lnTo>
                    <a:pt x="55" y="89"/>
                  </a:lnTo>
                  <a:lnTo>
                    <a:pt x="60" y="79"/>
                  </a:lnTo>
                  <a:lnTo>
                    <a:pt x="63" y="69"/>
                  </a:lnTo>
                  <a:lnTo>
                    <a:pt x="68" y="59"/>
                  </a:lnTo>
                  <a:lnTo>
                    <a:pt x="73" y="50"/>
                  </a:lnTo>
                  <a:lnTo>
                    <a:pt x="78" y="40"/>
                  </a:lnTo>
                  <a:lnTo>
                    <a:pt x="83" y="3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94" y="11"/>
                  </a:lnTo>
                  <a:lnTo>
                    <a:pt x="87" y="10"/>
                  </a:lnTo>
                  <a:lnTo>
                    <a:pt x="92" y="21"/>
                  </a:lnTo>
                  <a:lnTo>
                    <a:pt x="100" y="18"/>
                  </a:lnTo>
                  <a:lnTo>
                    <a:pt x="91" y="0"/>
                  </a:lnTo>
                  <a:lnTo>
                    <a:pt x="82" y="16"/>
                  </a:lnTo>
                  <a:lnTo>
                    <a:pt x="77" y="27"/>
                  </a:lnTo>
                  <a:lnTo>
                    <a:pt x="71" y="36"/>
                  </a:lnTo>
                  <a:lnTo>
                    <a:pt x="66" y="46"/>
                  </a:lnTo>
                  <a:lnTo>
                    <a:pt x="60" y="56"/>
                  </a:lnTo>
                  <a:lnTo>
                    <a:pt x="57" y="65"/>
                  </a:lnTo>
                  <a:lnTo>
                    <a:pt x="52" y="76"/>
                  </a:lnTo>
                  <a:lnTo>
                    <a:pt x="48" y="85"/>
                  </a:lnTo>
                  <a:lnTo>
                    <a:pt x="39" y="106"/>
                  </a:lnTo>
                  <a:lnTo>
                    <a:pt x="36" y="116"/>
                  </a:lnTo>
                  <a:lnTo>
                    <a:pt x="36" y="115"/>
                  </a:lnTo>
                  <a:lnTo>
                    <a:pt x="32" y="125"/>
                  </a:lnTo>
                  <a:lnTo>
                    <a:pt x="32" y="126"/>
                  </a:lnTo>
                  <a:lnTo>
                    <a:pt x="29" y="136"/>
                  </a:lnTo>
                  <a:lnTo>
                    <a:pt x="25" y="146"/>
                  </a:lnTo>
                  <a:lnTo>
                    <a:pt x="19" y="166"/>
                  </a:lnTo>
                  <a:lnTo>
                    <a:pt x="17" y="175"/>
                  </a:lnTo>
                  <a:lnTo>
                    <a:pt x="14" y="186"/>
                  </a:lnTo>
                  <a:lnTo>
                    <a:pt x="12" y="196"/>
                  </a:lnTo>
                  <a:lnTo>
                    <a:pt x="10" y="206"/>
                  </a:lnTo>
                  <a:lnTo>
                    <a:pt x="10" y="207"/>
                  </a:lnTo>
                  <a:lnTo>
                    <a:pt x="5" y="237"/>
                  </a:lnTo>
                  <a:lnTo>
                    <a:pt x="3" y="258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0" y="288"/>
                  </a:lnTo>
                  <a:lnTo>
                    <a:pt x="0" y="329"/>
                  </a:lnTo>
                  <a:lnTo>
                    <a:pt x="1" y="340"/>
                  </a:lnTo>
                  <a:lnTo>
                    <a:pt x="1" y="350"/>
                  </a:lnTo>
                  <a:lnTo>
                    <a:pt x="2" y="361"/>
                  </a:lnTo>
                  <a:lnTo>
                    <a:pt x="3" y="372"/>
                  </a:lnTo>
                  <a:lnTo>
                    <a:pt x="4" y="382"/>
                  </a:lnTo>
                  <a:lnTo>
                    <a:pt x="6" y="393"/>
                  </a:lnTo>
                  <a:lnTo>
                    <a:pt x="7" y="402"/>
                  </a:lnTo>
                  <a:lnTo>
                    <a:pt x="11" y="423"/>
                  </a:lnTo>
                  <a:lnTo>
                    <a:pt x="15" y="445"/>
                  </a:lnTo>
                  <a:lnTo>
                    <a:pt x="17" y="455"/>
                  </a:lnTo>
                  <a:lnTo>
                    <a:pt x="20" y="466"/>
                  </a:lnTo>
                  <a:lnTo>
                    <a:pt x="23" y="476"/>
                  </a:lnTo>
                  <a:lnTo>
                    <a:pt x="26" y="487"/>
                  </a:lnTo>
                  <a:lnTo>
                    <a:pt x="30" y="498"/>
                  </a:lnTo>
                  <a:lnTo>
                    <a:pt x="34" y="508"/>
                  </a:lnTo>
                  <a:lnTo>
                    <a:pt x="40" y="529"/>
                  </a:lnTo>
                  <a:lnTo>
                    <a:pt x="44" y="540"/>
                  </a:lnTo>
                  <a:lnTo>
                    <a:pt x="45" y="540"/>
                  </a:lnTo>
                  <a:lnTo>
                    <a:pt x="49" y="550"/>
                  </a:lnTo>
                  <a:lnTo>
                    <a:pt x="53" y="561"/>
                  </a:lnTo>
                  <a:lnTo>
                    <a:pt x="54" y="561"/>
                  </a:lnTo>
                  <a:lnTo>
                    <a:pt x="62" y="583"/>
                  </a:lnTo>
                  <a:lnTo>
                    <a:pt x="78" y="615"/>
                  </a:lnTo>
                  <a:lnTo>
                    <a:pt x="83" y="625"/>
                  </a:lnTo>
                  <a:lnTo>
                    <a:pt x="89" y="636"/>
                  </a:lnTo>
                  <a:lnTo>
                    <a:pt x="95" y="647"/>
                  </a:lnTo>
                  <a:lnTo>
                    <a:pt x="101" y="657"/>
                  </a:lnTo>
                  <a:lnTo>
                    <a:pt x="101" y="658"/>
                  </a:lnTo>
                  <a:lnTo>
                    <a:pt x="113" y="678"/>
                  </a:lnTo>
                  <a:lnTo>
                    <a:pt x="117" y="656"/>
                  </a:lnTo>
                  <a:lnTo>
                    <a:pt x="117" y="657"/>
                  </a:lnTo>
                  <a:lnTo>
                    <a:pt x="119" y="647"/>
                  </a:lnTo>
                  <a:lnTo>
                    <a:pt x="119" y="646"/>
                  </a:lnTo>
                  <a:lnTo>
                    <a:pt x="121" y="635"/>
                  </a:lnTo>
                  <a:lnTo>
                    <a:pt x="123" y="625"/>
                  </a:lnTo>
                  <a:lnTo>
                    <a:pt x="124" y="615"/>
                  </a:lnTo>
                  <a:lnTo>
                    <a:pt x="126" y="605"/>
                  </a:lnTo>
                  <a:lnTo>
                    <a:pt x="128" y="594"/>
                  </a:lnTo>
                  <a:lnTo>
                    <a:pt x="129" y="584"/>
                  </a:lnTo>
                  <a:lnTo>
                    <a:pt x="131" y="573"/>
                  </a:lnTo>
                  <a:lnTo>
                    <a:pt x="131" y="563"/>
                  </a:lnTo>
                  <a:lnTo>
                    <a:pt x="132" y="552"/>
                  </a:lnTo>
                  <a:lnTo>
                    <a:pt x="134" y="532"/>
                  </a:lnTo>
                  <a:lnTo>
                    <a:pt x="136" y="521"/>
                  </a:lnTo>
                  <a:lnTo>
                    <a:pt x="137" y="511"/>
                  </a:lnTo>
                  <a:lnTo>
                    <a:pt x="137" y="510"/>
                  </a:lnTo>
                  <a:lnTo>
                    <a:pt x="137" y="501"/>
                  </a:lnTo>
                  <a:lnTo>
                    <a:pt x="139" y="491"/>
                  </a:lnTo>
                  <a:lnTo>
                    <a:pt x="139" y="490"/>
                  </a:lnTo>
                  <a:lnTo>
                    <a:pt x="140" y="470"/>
                  </a:lnTo>
                  <a:lnTo>
                    <a:pt x="140" y="459"/>
                  </a:lnTo>
                  <a:lnTo>
                    <a:pt x="143" y="418"/>
                  </a:lnTo>
                  <a:lnTo>
                    <a:pt x="143" y="397"/>
                  </a:lnTo>
                  <a:lnTo>
                    <a:pt x="143" y="388"/>
                  </a:lnTo>
                  <a:lnTo>
                    <a:pt x="143" y="357"/>
                  </a:lnTo>
                  <a:lnTo>
                    <a:pt x="143" y="347"/>
                  </a:lnTo>
                  <a:lnTo>
                    <a:pt x="143" y="326"/>
                  </a:lnTo>
                  <a:lnTo>
                    <a:pt x="139" y="266"/>
                  </a:lnTo>
                  <a:lnTo>
                    <a:pt x="139" y="257"/>
                  </a:lnTo>
                  <a:lnTo>
                    <a:pt x="139" y="256"/>
                  </a:lnTo>
                  <a:lnTo>
                    <a:pt x="137" y="246"/>
                  </a:lnTo>
                  <a:lnTo>
                    <a:pt x="137" y="236"/>
                  </a:lnTo>
                  <a:lnTo>
                    <a:pt x="134" y="215"/>
                  </a:lnTo>
                  <a:lnTo>
                    <a:pt x="133" y="206"/>
                  </a:lnTo>
                  <a:lnTo>
                    <a:pt x="131" y="185"/>
                  </a:lnTo>
                  <a:lnTo>
                    <a:pt x="131" y="175"/>
                  </a:lnTo>
                  <a:lnTo>
                    <a:pt x="129" y="166"/>
                  </a:lnTo>
                  <a:lnTo>
                    <a:pt x="128" y="156"/>
                  </a:lnTo>
                  <a:lnTo>
                    <a:pt x="126" y="146"/>
                  </a:lnTo>
                  <a:lnTo>
                    <a:pt x="124" y="136"/>
                  </a:lnTo>
                  <a:lnTo>
                    <a:pt x="123" y="126"/>
                  </a:lnTo>
                  <a:lnTo>
                    <a:pt x="121" y="116"/>
                  </a:lnTo>
                  <a:lnTo>
                    <a:pt x="119" y="106"/>
                  </a:lnTo>
                  <a:lnTo>
                    <a:pt x="117" y="96"/>
                  </a:lnTo>
                  <a:lnTo>
                    <a:pt x="117" y="97"/>
                  </a:lnTo>
                  <a:lnTo>
                    <a:pt x="115" y="86"/>
                  </a:lnTo>
                  <a:lnTo>
                    <a:pt x="112" y="76"/>
                  </a:lnTo>
                  <a:lnTo>
                    <a:pt x="112" y="77"/>
                  </a:lnTo>
                  <a:lnTo>
                    <a:pt x="111" y="67"/>
                  </a:lnTo>
                  <a:lnTo>
                    <a:pt x="111" y="66"/>
                  </a:lnTo>
                  <a:lnTo>
                    <a:pt x="108" y="57"/>
                  </a:lnTo>
                  <a:lnTo>
                    <a:pt x="107" y="47"/>
                  </a:lnTo>
                  <a:lnTo>
                    <a:pt x="104" y="37"/>
                  </a:lnTo>
                  <a:lnTo>
                    <a:pt x="102" y="27"/>
                  </a:lnTo>
                  <a:lnTo>
                    <a:pt x="100" y="18"/>
                  </a:lnTo>
                  <a:lnTo>
                    <a:pt x="92" y="2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21" name="Freeform 103"/>
            <p:cNvSpPr>
              <a:spLocks/>
            </p:cNvSpPr>
            <p:nvPr/>
          </p:nvSpPr>
          <p:spPr bwMode="auto">
            <a:xfrm>
              <a:off x="4808521" y="4564049"/>
              <a:ext cx="44450" cy="53975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2147483647 w 28"/>
                <a:gd name="T5" fmla="*/ 2147483647 h 34"/>
                <a:gd name="T6" fmla="*/ 2147483647 w 28"/>
                <a:gd name="T7" fmla="*/ 2147483647 h 34"/>
                <a:gd name="T8" fmla="*/ 2147483647 w 28"/>
                <a:gd name="T9" fmla="*/ 2147483647 h 34"/>
                <a:gd name="T10" fmla="*/ 2147483647 w 28"/>
                <a:gd name="T11" fmla="*/ 2147483647 h 34"/>
                <a:gd name="T12" fmla="*/ 2147483647 w 28"/>
                <a:gd name="T13" fmla="*/ 2147483647 h 34"/>
                <a:gd name="T14" fmla="*/ 2147483647 w 28"/>
                <a:gd name="T15" fmla="*/ 2147483647 h 34"/>
                <a:gd name="T16" fmla="*/ 2147483647 w 28"/>
                <a:gd name="T17" fmla="*/ 0 h 34"/>
                <a:gd name="T18" fmla="*/ 2147483647 w 28"/>
                <a:gd name="T19" fmla="*/ 2147483647 h 34"/>
                <a:gd name="T20" fmla="*/ 2147483647 w 28"/>
                <a:gd name="T21" fmla="*/ 2147483647 h 34"/>
                <a:gd name="T22" fmla="*/ 2147483647 w 28"/>
                <a:gd name="T23" fmla="*/ 2147483647 h 34"/>
                <a:gd name="T24" fmla="*/ 0 w 28"/>
                <a:gd name="T25" fmla="*/ 2147483647 h 34"/>
                <a:gd name="T26" fmla="*/ 2147483647 w 28"/>
                <a:gd name="T27" fmla="*/ 2147483647 h 34"/>
                <a:gd name="T28" fmla="*/ 2147483647 w 28"/>
                <a:gd name="T29" fmla="*/ 2147483647 h 34"/>
                <a:gd name="T30" fmla="*/ 2147483647 w 28"/>
                <a:gd name="T31" fmla="*/ 2147483647 h 34"/>
                <a:gd name="T32" fmla="*/ 2147483647 w 28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4"/>
                <a:gd name="T53" fmla="*/ 28 w 2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4">
                  <a:moveTo>
                    <a:pt x="14" y="33"/>
                  </a:moveTo>
                  <a:lnTo>
                    <a:pt x="19" y="31"/>
                  </a:lnTo>
                  <a:lnTo>
                    <a:pt x="23" y="28"/>
                  </a:lnTo>
                  <a:lnTo>
                    <a:pt x="26" y="22"/>
                  </a:lnTo>
                  <a:lnTo>
                    <a:pt x="27" y="16"/>
                  </a:lnTo>
                  <a:lnTo>
                    <a:pt x="25" y="9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9" y="32"/>
                  </a:lnTo>
                  <a:lnTo>
                    <a:pt x="14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22" name="Freeform 104"/>
            <p:cNvSpPr>
              <a:spLocks/>
            </p:cNvSpPr>
            <p:nvPr/>
          </p:nvSpPr>
          <p:spPr bwMode="auto">
            <a:xfrm>
              <a:off x="4791058" y="4627549"/>
              <a:ext cx="42863" cy="55563"/>
            </a:xfrm>
            <a:custGeom>
              <a:avLst/>
              <a:gdLst>
                <a:gd name="T0" fmla="*/ 2147483647 w 27"/>
                <a:gd name="T1" fmla="*/ 2147483647 h 35"/>
                <a:gd name="T2" fmla="*/ 2147483647 w 27"/>
                <a:gd name="T3" fmla="*/ 2147483647 h 35"/>
                <a:gd name="T4" fmla="*/ 2147483647 w 27"/>
                <a:gd name="T5" fmla="*/ 2147483647 h 35"/>
                <a:gd name="T6" fmla="*/ 2147483647 w 27"/>
                <a:gd name="T7" fmla="*/ 2147483647 h 35"/>
                <a:gd name="T8" fmla="*/ 2147483647 w 27"/>
                <a:gd name="T9" fmla="*/ 2147483647 h 35"/>
                <a:gd name="T10" fmla="*/ 2147483647 w 27"/>
                <a:gd name="T11" fmla="*/ 2147483647 h 35"/>
                <a:gd name="T12" fmla="*/ 2147483647 w 27"/>
                <a:gd name="T13" fmla="*/ 2147483647 h 35"/>
                <a:gd name="T14" fmla="*/ 2147483647 w 27"/>
                <a:gd name="T15" fmla="*/ 2147483647 h 35"/>
                <a:gd name="T16" fmla="*/ 2147483647 w 27"/>
                <a:gd name="T17" fmla="*/ 0 h 35"/>
                <a:gd name="T18" fmla="*/ 2147483647 w 27"/>
                <a:gd name="T19" fmla="*/ 2147483647 h 35"/>
                <a:gd name="T20" fmla="*/ 2147483647 w 27"/>
                <a:gd name="T21" fmla="*/ 2147483647 h 35"/>
                <a:gd name="T22" fmla="*/ 0 w 27"/>
                <a:gd name="T23" fmla="*/ 2147483647 h 35"/>
                <a:gd name="T24" fmla="*/ 0 w 27"/>
                <a:gd name="T25" fmla="*/ 2147483647 h 35"/>
                <a:gd name="T26" fmla="*/ 2147483647 w 27"/>
                <a:gd name="T27" fmla="*/ 2147483647 h 35"/>
                <a:gd name="T28" fmla="*/ 2147483647 w 27"/>
                <a:gd name="T29" fmla="*/ 2147483647 h 35"/>
                <a:gd name="T30" fmla="*/ 2147483647 w 27"/>
                <a:gd name="T31" fmla="*/ 2147483647 h 35"/>
                <a:gd name="T32" fmla="*/ 2147483647 w 27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5"/>
                <a:gd name="T53" fmla="*/ 27 w 2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5">
                  <a:moveTo>
                    <a:pt x="14" y="34"/>
                  </a:moveTo>
                  <a:lnTo>
                    <a:pt x="18" y="32"/>
                  </a:lnTo>
                  <a:lnTo>
                    <a:pt x="23" y="29"/>
                  </a:lnTo>
                  <a:lnTo>
                    <a:pt x="25" y="23"/>
                  </a:lnTo>
                  <a:lnTo>
                    <a:pt x="26" y="17"/>
                  </a:lnTo>
                  <a:lnTo>
                    <a:pt x="25" y="10"/>
                  </a:lnTo>
                  <a:lnTo>
                    <a:pt x="22" y="5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29"/>
                  </a:lnTo>
                  <a:lnTo>
                    <a:pt x="8" y="32"/>
                  </a:lnTo>
                  <a:lnTo>
                    <a:pt x="14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23" name="Freeform 105"/>
            <p:cNvSpPr>
              <a:spLocks/>
            </p:cNvSpPr>
            <p:nvPr/>
          </p:nvSpPr>
          <p:spPr bwMode="auto">
            <a:xfrm>
              <a:off x="4786296" y="4498962"/>
              <a:ext cx="42863" cy="55563"/>
            </a:xfrm>
            <a:custGeom>
              <a:avLst/>
              <a:gdLst>
                <a:gd name="T0" fmla="*/ 2147483647 w 27"/>
                <a:gd name="T1" fmla="*/ 2147483647 h 35"/>
                <a:gd name="T2" fmla="*/ 2147483647 w 27"/>
                <a:gd name="T3" fmla="*/ 2147483647 h 35"/>
                <a:gd name="T4" fmla="*/ 2147483647 w 27"/>
                <a:gd name="T5" fmla="*/ 2147483647 h 35"/>
                <a:gd name="T6" fmla="*/ 2147483647 w 27"/>
                <a:gd name="T7" fmla="*/ 2147483647 h 35"/>
                <a:gd name="T8" fmla="*/ 2147483647 w 27"/>
                <a:gd name="T9" fmla="*/ 2147483647 h 35"/>
                <a:gd name="T10" fmla="*/ 2147483647 w 27"/>
                <a:gd name="T11" fmla="*/ 2147483647 h 35"/>
                <a:gd name="T12" fmla="*/ 2147483647 w 27"/>
                <a:gd name="T13" fmla="*/ 2147483647 h 35"/>
                <a:gd name="T14" fmla="*/ 2147483647 w 27"/>
                <a:gd name="T15" fmla="*/ 2147483647 h 35"/>
                <a:gd name="T16" fmla="*/ 2147483647 w 27"/>
                <a:gd name="T17" fmla="*/ 0 h 35"/>
                <a:gd name="T18" fmla="*/ 2147483647 w 27"/>
                <a:gd name="T19" fmla="*/ 2147483647 h 35"/>
                <a:gd name="T20" fmla="*/ 2147483647 w 27"/>
                <a:gd name="T21" fmla="*/ 2147483647 h 35"/>
                <a:gd name="T22" fmla="*/ 2147483647 w 27"/>
                <a:gd name="T23" fmla="*/ 2147483647 h 35"/>
                <a:gd name="T24" fmla="*/ 0 w 27"/>
                <a:gd name="T25" fmla="*/ 2147483647 h 35"/>
                <a:gd name="T26" fmla="*/ 2147483647 w 27"/>
                <a:gd name="T27" fmla="*/ 2147483647 h 35"/>
                <a:gd name="T28" fmla="*/ 2147483647 w 27"/>
                <a:gd name="T29" fmla="*/ 2147483647 h 35"/>
                <a:gd name="T30" fmla="*/ 2147483647 w 27"/>
                <a:gd name="T31" fmla="*/ 2147483647 h 35"/>
                <a:gd name="T32" fmla="*/ 2147483647 w 27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5"/>
                <a:gd name="T53" fmla="*/ 27 w 2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5">
                  <a:moveTo>
                    <a:pt x="14" y="34"/>
                  </a:moveTo>
                  <a:lnTo>
                    <a:pt x="18" y="33"/>
                  </a:lnTo>
                  <a:lnTo>
                    <a:pt x="23" y="29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25" y="11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4" y="29"/>
                  </a:lnTo>
                  <a:lnTo>
                    <a:pt x="8" y="33"/>
                  </a:lnTo>
                  <a:lnTo>
                    <a:pt x="14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24" name="Oval 179"/>
            <p:cNvSpPr>
              <a:spLocks noChangeArrowheads="1"/>
            </p:cNvSpPr>
            <p:nvPr/>
          </p:nvSpPr>
          <p:spPr bwMode="auto">
            <a:xfrm>
              <a:off x="4364021" y="4511662"/>
              <a:ext cx="133350" cy="1492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25" name="Rectangle 216"/>
            <p:cNvSpPr>
              <a:spLocks noChangeArrowheads="1"/>
            </p:cNvSpPr>
            <p:nvPr/>
          </p:nvSpPr>
          <p:spPr bwMode="auto">
            <a:xfrm>
              <a:off x="3498833" y="5208574"/>
              <a:ext cx="19335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r-FR" sz="2000" b="1">
                  <a:solidFill>
                    <a:srgbClr val="000000"/>
                  </a:solidFill>
                </a:rPr>
                <a:t>Accumulation </a:t>
              </a:r>
              <a:br>
                <a:rPr lang="fr-FR" sz="2000" b="1">
                  <a:solidFill>
                    <a:srgbClr val="000000"/>
                  </a:solidFill>
                </a:rPr>
              </a:br>
              <a:r>
                <a:rPr lang="fr-FR" sz="2000" b="1">
                  <a:solidFill>
                    <a:srgbClr val="000000"/>
                  </a:solidFill>
                </a:rPr>
                <a:t>des fragments</a:t>
              </a:r>
            </a:p>
          </p:txBody>
        </p:sp>
        <p:sp>
          <p:nvSpPr>
            <p:cNvPr id="68826" name="Oval 222"/>
            <p:cNvSpPr>
              <a:spLocks noChangeArrowheads="1"/>
            </p:cNvSpPr>
            <p:nvPr/>
          </p:nvSpPr>
          <p:spPr bwMode="auto">
            <a:xfrm>
              <a:off x="3590908" y="3908412"/>
              <a:ext cx="228600" cy="228600"/>
            </a:xfrm>
            <a:prstGeom prst="ellips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fr-FR" sz="1400" b="1">
                  <a:solidFill>
                    <a:srgbClr val="FF0033"/>
                  </a:solidFill>
                </a:rPr>
                <a:t>5</a:t>
              </a:r>
              <a:endParaRPr lang="fr-FR" b="1"/>
            </a:p>
          </p:txBody>
        </p:sp>
      </p:grpSp>
      <p:grpSp>
        <p:nvGrpSpPr>
          <p:cNvPr id="7" name="Groupe 284"/>
          <p:cNvGrpSpPr>
            <a:grpSpLocks/>
          </p:cNvGrpSpPr>
          <p:nvPr/>
        </p:nvGrpSpPr>
        <p:grpSpPr bwMode="auto">
          <a:xfrm>
            <a:off x="5114925" y="2325688"/>
            <a:ext cx="2054225" cy="1804987"/>
            <a:chOff x="5114908" y="2325674"/>
            <a:chExt cx="2054226" cy="1804988"/>
          </a:xfrm>
        </p:grpSpPr>
        <p:sp>
          <p:nvSpPr>
            <p:cNvPr id="68764" name="Freeform 26"/>
            <p:cNvSpPr>
              <a:spLocks/>
            </p:cNvSpPr>
            <p:nvPr/>
          </p:nvSpPr>
          <p:spPr bwMode="auto">
            <a:xfrm>
              <a:off x="5749908" y="2728899"/>
              <a:ext cx="211138" cy="233363"/>
            </a:xfrm>
            <a:custGeom>
              <a:avLst/>
              <a:gdLst>
                <a:gd name="T0" fmla="*/ 2147483647 w 133"/>
                <a:gd name="T1" fmla="*/ 2147483647 h 147"/>
                <a:gd name="T2" fmla="*/ 2147483647 w 133"/>
                <a:gd name="T3" fmla="*/ 2147483647 h 147"/>
                <a:gd name="T4" fmla="*/ 2147483647 w 133"/>
                <a:gd name="T5" fmla="*/ 2147483647 h 147"/>
                <a:gd name="T6" fmla="*/ 2147483647 w 133"/>
                <a:gd name="T7" fmla="*/ 2147483647 h 147"/>
                <a:gd name="T8" fmla="*/ 2147483647 w 133"/>
                <a:gd name="T9" fmla="*/ 2147483647 h 147"/>
                <a:gd name="T10" fmla="*/ 2147483647 w 133"/>
                <a:gd name="T11" fmla="*/ 2147483647 h 147"/>
                <a:gd name="T12" fmla="*/ 2147483647 w 133"/>
                <a:gd name="T13" fmla="*/ 2147483647 h 147"/>
                <a:gd name="T14" fmla="*/ 2147483647 w 133"/>
                <a:gd name="T15" fmla="*/ 2147483647 h 147"/>
                <a:gd name="T16" fmla="*/ 2147483647 w 133"/>
                <a:gd name="T17" fmla="*/ 2147483647 h 147"/>
                <a:gd name="T18" fmla="*/ 2147483647 w 133"/>
                <a:gd name="T19" fmla="*/ 2147483647 h 147"/>
                <a:gd name="T20" fmla="*/ 2147483647 w 133"/>
                <a:gd name="T21" fmla="*/ 2147483647 h 147"/>
                <a:gd name="T22" fmla="*/ 2147483647 w 133"/>
                <a:gd name="T23" fmla="*/ 2147483647 h 147"/>
                <a:gd name="T24" fmla="*/ 2147483647 w 133"/>
                <a:gd name="T25" fmla="*/ 2147483647 h 147"/>
                <a:gd name="T26" fmla="*/ 2147483647 w 133"/>
                <a:gd name="T27" fmla="*/ 2147483647 h 147"/>
                <a:gd name="T28" fmla="*/ 2147483647 w 133"/>
                <a:gd name="T29" fmla="*/ 2147483647 h 147"/>
                <a:gd name="T30" fmla="*/ 2147483647 w 133"/>
                <a:gd name="T31" fmla="*/ 2147483647 h 147"/>
                <a:gd name="T32" fmla="*/ 2147483647 w 133"/>
                <a:gd name="T33" fmla="*/ 2147483647 h 147"/>
                <a:gd name="T34" fmla="*/ 2147483647 w 133"/>
                <a:gd name="T35" fmla="*/ 2147483647 h 147"/>
                <a:gd name="T36" fmla="*/ 2147483647 w 133"/>
                <a:gd name="T37" fmla="*/ 0 h 147"/>
                <a:gd name="T38" fmla="*/ 2147483647 w 133"/>
                <a:gd name="T39" fmla="*/ 2147483647 h 147"/>
                <a:gd name="T40" fmla="*/ 2147483647 w 133"/>
                <a:gd name="T41" fmla="*/ 2147483647 h 147"/>
                <a:gd name="T42" fmla="*/ 2147483647 w 133"/>
                <a:gd name="T43" fmla="*/ 2147483647 h 147"/>
                <a:gd name="T44" fmla="*/ 2147483647 w 133"/>
                <a:gd name="T45" fmla="*/ 2147483647 h 147"/>
                <a:gd name="T46" fmla="*/ 2147483647 w 133"/>
                <a:gd name="T47" fmla="*/ 2147483647 h 147"/>
                <a:gd name="T48" fmla="*/ 2147483647 w 133"/>
                <a:gd name="T49" fmla="*/ 2147483647 h 147"/>
                <a:gd name="T50" fmla="*/ 2147483647 w 133"/>
                <a:gd name="T51" fmla="*/ 2147483647 h 147"/>
                <a:gd name="T52" fmla="*/ 2147483647 w 133"/>
                <a:gd name="T53" fmla="*/ 2147483647 h 147"/>
                <a:gd name="T54" fmla="*/ 2147483647 w 133"/>
                <a:gd name="T55" fmla="*/ 2147483647 h 147"/>
                <a:gd name="T56" fmla="*/ 2147483647 w 133"/>
                <a:gd name="T57" fmla="*/ 2147483647 h 147"/>
                <a:gd name="T58" fmla="*/ 2147483647 w 133"/>
                <a:gd name="T59" fmla="*/ 2147483647 h 147"/>
                <a:gd name="T60" fmla="*/ 2147483647 w 133"/>
                <a:gd name="T61" fmla="*/ 2147483647 h 147"/>
                <a:gd name="T62" fmla="*/ 2147483647 w 133"/>
                <a:gd name="T63" fmla="*/ 2147483647 h 147"/>
                <a:gd name="T64" fmla="*/ 2147483647 w 133"/>
                <a:gd name="T65" fmla="*/ 2147483647 h 147"/>
                <a:gd name="T66" fmla="*/ 2147483647 w 133"/>
                <a:gd name="T67" fmla="*/ 2147483647 h 147"/>
                <a:gd name="T68" fmla="*/ 2147483647 w 133"/>
                <a:gd name="T69" fmla="*/ 2147483647 h 147"/>
                <a:gd name="T70" fmla="*/ 2147483647 w 133"/>
                <a:gd name="T71" fmla="*/ 2147483647 h 147"/>
                <a:gd name="T72" fmla="*/ 2147483647 w 133"/>
                <a:gd name="T73" fmla="*/ 2147483647 h 147"/>
                <a:gd name="T74" fmla="*/ 2147483647 w 133"/>
                <a:gd name="T75" fmla="*/ 2147483647 h 147"/>
                <a:gd name="T76" fmla="*/ 2147483647 w 133"/>
                <a:gd name="T77" fmla="*/ 2147483647 h 147"/>
                <a:gd name="T78" fmla="*/ 2147483647 w 133"/>
                <a:gd name="T79" fmla="*/ 2147483647 h 147"/>
                <a:gd name="T80" fmla="*/ 2147483647 w 133"/>
                <a:gd name="T81" fmla="*/ 2147483647 h 147"/>
                <a:gd name="T82" fmla="*/ 2147483647 w 133"/>
                <a:gd name="T83" fmla="*/ 2147483647 h 147"/>
                <a:gd name="T84" fmla="*/ 2147483647 w 133"/>
                <a:gd name="T85" fmla="*/ 2147483647 h 147"/>
                <a:gd name="T86" fmla="*/ 2147483647 w 133"/>
                <a:gd name="T87" fmla="*/ 2147483647 h 147"/>
                <a:gd name="T88" fmla="*/ 2147483647 w 133"/>
                <a:gd name="T89" fmla="*/ 2147483647 h 147"/>
                <a:gd name="T90" fmla="*/ 2147483647 w 133"/>
                <a:gd name="T91" fmla="*/ 2147483647 h 147"/>
                <a:gd name="T92" fmla="*/ 2147483647 w 133"/>
                <a:gd name="T93" fmla="*/ 2147483647 h 147"/>
                <a:gd name="T94" fmla="*/ 2147483647 w 133"/>
                <a:gd name="T95" fmla="*/ 2147483647 h 147"/>
                <a:gd name="T96" fmla="*/ 2147483647 w 133"/>
                <a:gd name="T97" fmla="*/ 2147483647 h 147"/>
                <a:gd name="T98" fmla="*/ 2147483647 w 133"/>
                <a:gd name="T99" fmla="*/ 2147483647 h 147"/>
                <a:gd name="T100" fmla="*/ 2147483647 w 133"/>
                <a:gd name="T101" fmla="*/ 2147483647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147"/>
                <a:gd name="T155" fmla="*/ 133 w 133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147">
                  <a:moveTo>
                    <a:pt x="116" y="63"/>
                  </a:moveTo>
                  <a:lnTo>
                    <a:pt x="116" y="62"/>
                  </a:lnTo>
                  <a:lnTo>
                    <a:pt x="115" y="73"/>
                  </a:lnTo>
                  <a:lnTo>
                    <a:pt x="113" y="86"/>
                  </a:lnTo>
                  <a:lnTo>
                    <a:pt x="112" y="90"/>
                  </a:lnTo>
                  <a:lnTo>
                    <a:pt x="111" y="95"/>
                  </a:lnTo>
                  <a:lnTo>
                    <a:pt x="111" y="99"/>
                  </a:lnTo>
                  <a:lnTo>
                    <a:pt x="110" y="103"/>
                  </a:lnTo>
                  <a:lnTo>
                    <a:pt x="110" y="106"/>
                  </a:lnTo>
                  <a:lnTo>
                    <a:pt x="108" y="109"/>
                  </a:lnTo>
                  <a:lnTo>
                    <a:pt x="108" y="114"/>
                  </a:lnTo>
                  <a:lnTo>
                    <a:pt x="107" y="117"/>
                  </a:lnTo>
                  <a:lnTo>
                    <a:pt x="106" y="120"/>
                  </a:lnTo>
                  <a:lnTo>
                    <a:pt x="105" y="122"/>
                  </a:lnTo>
                  <a:lnTo>
                    <a:pt x="104" y="124"/>
                  </a:lnTo>
                  <a:lnTo>
                    <a:pt x="103" y="126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1" y="131"/>
                  </a:lnTo>
                  <a:lnTo>
                    <a:pt x="101" y="130"/>
                  </a:lnTo>
                  <a:lnTo>
                    <a:pt x="99" y="132"/>
                  </a:lnTo>
                  <a:lnTo>
                    <a:pt x="99" y="131"/>
                  </a:lnTo>
                  <a:lnTo>
                    <a:pt x="102" y="131"/>
                  </a:lnTo>
                  <a:lnTo>
                    <a:pt x="101" y="130"/>
                  </a:lnTo>
                  <a:lnTo>
                    <a:pt x="100" y="130"/>
                  </a:lnTo>
                  <a:lnTo>
                    <a:pt x="99" y="129"/>
                  </a:lnTo>
                  <a:lnTo>
                    <a:pt x="101" y="130"/>
                  </a:lnTo>
                  <a:lnTo>
                    <a:pt x="100" y="130"/>
                  </a:lnTo>
                  <a:lnTo>
                    <a:pt x="99" y="129"/>
                  </a:lnTo>
                  <a:lnTo>
                    <a:pt x="99" y="128"/>
                  </a:lnTo>
                  <a:lnTo>
                    <a:pt x="99" y="125"/>
                  </a:lnTo>
                  <a:lnTo>
                    <a:pt x="95" y="119"/>
                  </a:lnTo>
                  <a:lnTo>
                    <a:pt x="94" y="114"/>
                  </a:lnTo>
                  <a:lnTo>
                    <a:pt x="92" y="110"/>
                  </a:lnTo>
                  <a:lnTo>
                    <a:pt x="88" y="102"/>
                  </a:lnTo>
                  <a:lnTo>
                    <a:pt x="87" y="97"/>
                  </a:lnTo>
                  <a:lnTo>
                    <a:pt x="83" y="86"/>
                  </a:lnTo>
                  <a:lnTo>
                    <a:pt x="82" y="81"/>
                  </a:lnTo>
                  <a:lnTo>
                    <a:pt x="80" y="76"/>
                  </a:lnTo>
                  <a:lnTo>
                    <a:pt x="79" y="71"/>
                  </a:lnTo>
                  <a:lnTo>
                    <a:pt x="77" y="65"/>
                  </a:lnTo>
                  <a:lnTo>
                    <a:pt x="76" y="60"/>
                  </a:lnTo>
                  <a:lnTo>
                    <a:pt x="74" y="54"/>
                  </a:lnTo>
                  <a:lnTo>
                    <a:pt x="72" y="48"/>
                  </a:lnTo>
                  <a:lnTo>
                    <a:pt x="71" y="44"/>
                  </a:lnTo>
                  <a:lnTo>
                    <a:pt x="69" y="39"/>
                  </a:lnTo>
                  <a:lnTo>
                    <a:pt x="66" y="29"/>
                  </a:lnTo>
                  <a:lnTo>
                    <a:pt x="64" y="25"/>
                  </a:lnTo>
                  <a:lnTo>
                    <a:pt x="63" y="21"/>
                  </a:lnTo>
                  <a:lnTo>
                    <a:pt x="60" y="16"/>
                  </a:lnTo>
                  <a:lnTo>
                    <a:pt x="59" y="14"/>
                  </a:lnTo>
                  <a:lnTo>
                    <a:pt x="57" y="11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5" y="7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5" y="22"/>
                  </a:lnTo>
                  <a:lnTo>
                    <a:pt x="13" y="29"/>
                  </a:lnTo>
                  <a:lnTo>
                    <a:pt x="11" y="32"/>
                  </a:lnTo>
                  <a:lnTo>
                    <a:pt x="11" y="35"/>
                  </a:lnTo>
                  <a:lnTo>
                    <a:pt x="10" y="39"/>
                  </a:lnTo>
                  <a:lnTo>
                    <a:pt x="8" y="43"/>
                  </a:lnTo>
                  <a:lnTo>
                    <a:pt x="8" y="48"/>
                  </a:lnTo>
                  <a:lnTo>
                    <a:pt x="5" y="55"/>
                  </a:lnTo>
                  <a:lnTo>
                    <a:pt x="3" y="65"/>
                  </a:lnTo>
                  <a:lnTo>
                    <a:pt x="2" y="71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16" y="84"/>
                  </a:lnTo>
                  <a:lnTo>
                    <a:pt x="17" y="78"/>
                  </a:lnTo>
                  <a:lnTo>
                    <a:pt x="17" y="73"/>
                  </a:lnTo>
                  <a:lnTo>
                    <a:pt x="19" y="68"/>
                  </a:lnTo>
                  <a:lnTo>
                    <a:pt x="21" y="60"/>
                  </a:lnTo>
                  <a:lnTo>
                    <a:pt x="23" y="51"/>
                  </a:lnTo>
                  <a:lnTo>
                    <a:pt x="24" y="47"/>
                  </a:lnTo>
                  <a:lnTo>
                    <a:pt x="25" y="44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31" y="29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7" y="17"/>
                  </a:lnTo>
                  <a:lnTo>
                    <a:pt x="39" y="16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42" y="17"/>
                  </a:lnTo>
                  <a:lnTo>
                    <a:pt x="40" y="16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8" y="27"/>
                  </a:lnTo>
                  <a:lnTo>
                    <a:pt x="49" y="31"/>
                  </a:lnTo>
                  <a:lnTo>
                    <a:pt x="51" y="35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57" y="54"/>
                  </a:lnTo>
                  <a:lnTo>
                    <a:pt x="59" y="59"/>
                  </a:lnTo>
                  <a:lnTo>
                    <a:pt x="60" y="64"/>
                  </a:lnTo>
                  <a:lnTo>
                    <a:pt x="62" y="69"/>
                  </a:lnTo>
                  <a:lnTo>
                    <a:pt x="63" y="75"/>
                  </a:lnTo>
                  <a:lnTo>
                    <a:pt x="65" y="81"/>
                  </a:lnTo>
                  <a:lnTo>
                    <a:pt x="67" y="85"/>
                  </a:lnTo>
                  <a:lnTo>
                    <a:pt x="69" y="91"/>
                  </a:lnTo>
                  <a:lnTo>
                    <a:pt x="72" y="102"/>
                  </a:lnTo>
                  <a:lnTo>
                    <a:pt x="74" y="107"/>
                  </a:lnTo>
                  <a:lnTo>
                    <a:pt x="77" y="116"/>
                  </a:lnTo>
                  <a:lnTo>
                    <a:pt x="78" y="120"/>
                  </a:lnTo>
                  <a:lnTo>
                    <a:pt x="79" y="125"/>
                  </a:lnTo>
                  <a:lnTo>
                    <a:pt x="83" y="132"/>
                  </a:lnTo>
                  <a:lnTo>
                    <a:pt x="85" y="135"/>
                  </a:lnTo>
                  <a:lnTo>
                    <a:pt x="87" y="138"/>
                  </a:lnTo>
                  <a:lnTo>
                    <a:pt x="89" y="141"/>
                  </a:lnTo>
                  <a:lnTo>
                    <a:pt x="92" y="143"/>
                  </a:lnTo>
                  <a:lnTo>
                    <a:pt x="93" y="144"/>
                  </a:lnTo>
                  <a:lnTo>
                    <a:pt x="97" y="146"/>
                  </a:lnTo>
                  <a:lnTo>
                    <a:pt x="99" y="146"/>
                  </a:lnTo>
                  <a:lnTo>
                    <a:pt x="105" y="146"/>
                  </a:lnTo>
                  <a:lnTo>
                    <a:pt x="107" y="144"/>
                  </a:lnTo>
                  <a:lnTo>
                    <a:pt x="111" y="142"/>
                  </a:lnTo>
                  <a:lnTo>
                    <a:pt x="114" y="139"/>
                  </a:lnTo>
                  <a:lnTo>
                    <a:pt x="114" y="138"/>
                  </a:lnTo>
                  <a:lnTo>
                    <a:pt x="116" y="137"/>
                  </a:lnTo>
                  <a:lnTo>
                    <a:pt x="118" y="134"/>
                  </a:lnTo>
                  <a:lnTo>
                    <a:pt x="119" y="132"/>
                  </a:lnTo>
                  <a:lnTo>
                    <a:pt x="120" y="130"/>
                  </a:lnTo>
                  <a:lnTo>
                    <a:pt x="120" y="128"/>
                  </a:lnTo>
                  <a:lnTo>
                    <a:pt x="121" y="125"/>
                  </a:lnTo>
                  <a:lnTo>
                    <a:pt x="121" y="122"/>
                  </a:lnTo>
                  <a:lnTo>
                    <a:pt x="122" y="119"/>
                  </a:lnTo>
                  <a:lnTo>
                    <a:pt x="124" y="113"/>
                  </a:lnTo>
                  <a:lnTo>
                    <a:pt x="125" y="110"/>
                  </a:lnTo>
                  <a:lnTo>
                    <a:pt x="126" y="106"/>
                  </a:lnTo>
                  <a:lnTo>
                    <a:pt x="127" y="102"/>
                  </a:lnTo>
                  <a:lnTo>
                    <a:pt x="127" y="98"/>
                  </a:lnTo>
                  <a:lnTo>
                    <a:pt x="128" y="94"/>
                  </a:lnTo>
                  <a:lnTo>
                    <a:pt x="129" y="89"/>
                  </a:lnTo>
                  <a:lnTo>
                    <a:pt x="131" y="75"/>
                  </a:lnTo>
                  <a:lnTo>
                    <a:pt x="132" y="65"/>
                  </a:lnTo>
                  <a:lnTo>
                    <a:pt x="132" y="64"/>
                  </a:lnTo>
                  <a:lnTo>
                    <a:pt x="116" y="63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65" name="Freeform 72"/>
            <p:cNvSpPr>
              <a:spLocks/>
            </p:cNvSpPr>
            <p:nvPr/>
          </p:nvSpPr>
          <p:spPr bwMode="auto">
            <a:xfrm>
              <a:off x="6357921" y="2941624"/>
              <a:ext cx="111125" cy="1055688"/>
            </a:xfrm>
            <a:custGeom>
              <a:avLst/>
              <a:gdLst>
                <a:gd name="T0" fmla="*/ 2147483647 w 70"/>
                <a:gd name="T1" fmla="*/ 2147483647 h 665"/>
                <a:gd name="T2" fmla="*/ 2147483647 w 70"/>
                <a:gd name="T3" fmla="*/ 2147483647 h 665"/>
                <a:gd name="T4" fmla="*/ 2147483647 w 70"/>
                <a:gd name="T5" fmla="*/ 2147483647 h 665"/>
                <a:gd name="T6" fmla="*/ 2147483647 w 70"/>
                <a:gd name="T7" fmla="*/ 2147483647 h 665"/>
                <a:gd name="T8" fmla="*/ 2147483647 w 70"/>
                <a:gd name="T9" fmla="*/ 2147483647 h 665"/>
                <a:gd name="T10" fmla="*/ 2147483647 w 70"/>
                <a:gd name="T11" fmla="*/ 2147483647 h 665"/>
                <a:gd name="T12" fmla="*/ 2147483647 w 70"/>
                <a:gd name="T13" fmla="*/ 2147483647 h 665"/>
                <a:gd name="T14" fmla="*/ 2147483647 w 70"/>
                <a:gd name="T15" fmla="*/ 2147483647 h 665"/>
                <a:gd name="T16" fmla="*/ 2147483647 w 70"/>
                <a:gd name="T17" fmla="*/ 2147483647 h 665"/>
                <a:gd name="T18" fmla="*/ 2147483647 w 70"/>
                <a:gd name="T19" fmla="*/ 2147483647 h 665"/>
                <a:gd name="T20" fmla="*/ 2147483647 w 70"/>
                <a:gd name="T21" fmla="*/ 2147483647 h 665"/>
                <a:gd name="T22" fmla="*/ 2147483647 w 70"/>
                <a:gd name="T23" fmla="*/ 2147483647 h 665"/>
                <a:gd name="T24" fmla="*/ 2147483647 w 70"/>
                <a:gd name="T25" fmla="*/ 2147483647 h 665"/>
                <a:gd name="T26" fmla="*/ 2147483647 w 70"/>
                <a:gd name="T27" fmla="*/ 2147483647 h 665"/>
                <a:gd name="T28" fmla="*/ 2147483647 w 70"/>
                <a:gd name="T29" fmla="*/ 2147483647 h 665"/>
                <a:gd name="T30" fmla="*/ 2147483647 w 70"/>
                <a:gd name="T31" fmla="*/ 2147483647 h 665"/>
                <a:gd name="T32" fmla="*/ 2147483647 w 70"/>
                <a:gd name="T33" fmla="*/ 2147483647 h 665"/>
                <a:gd name="T34" fmla="*/ 2147483647 w 70"/>
                <a:gd name="T35" fmla="*/ 2147483647 h 665"/>
                <a:gd name="T36" fmla="*/ 2147483647 w 70"/>
                <a:gd name="T37" fmla="*/ 2147483647 h 665"/>
                <a:gd name="T38" fmla="*/ 2147483647 w 70"/>
                <a:gd name="T39" fmla="*/ 2147483647 h 665"/>
                <a:gd name="T40" fmla="*/ 2147483647 w 70"/>
                <a:gd name="T41" fmla="*/ 2147483647 h 665"/>
                <a:gd name="T42" fmla="*/ 2147483647 w 70"/>
                <a:gd name="T43" fmla="*/ 2147483647 h 665"/>
                <a:gd name="T44" fmla="*/ 2147483647 w 70"/>
                <a:gd name="T45" fmla="*/ 2147483647 h 665"/>
                <a:gd name="T46" fmla="*/ 2147483647 w 70"/>
                <a:gd name="T47" fmla="*/ 2147483647 h 665"/>
                <a:gd name="T48" fmla="*/ 2147483647 w 70"/>
                <a:gd name="T49" fmla="*/ 2147483647 h 665"/>
                <a:gd name="T50" fmla="*/ 2147483647 w 70"/>
                <a:gd name="T51" fmla="*/ 2147483647 h 665"/>
                <a:gd name="T52" fmla="*/ 2147483647 w 70"/>
                <a:gd name="T53" fmla="*/ 2147483647 h 665"/>
                <a:gd name="T54" fmla="*/ 2147483647 w 70"/>
                <a:gd name="T55" fmla="*/ 2147483647 h 665"/>
                <a:gd name="T56" fmla="*/ 2147483647 w 70"/>
                <a:gd name="T57" fmla="*/ 2147483647 h 665"/>
                <a:gd name="T58" fmla="*/ 2147483647 w 70"/>
                <a:gd name="T59" fmla="*/ 2147483647 h 665"/>
                <a:gd name="T60" fmla="*/ 2147483647 w 70"/>
                <a:gd name="T61" fmla="*/ 2147483647 h 665"/>
                <a:gd name="T62" fmla="*/ 2147483647 w 70"/>
                <a:gd name="T63" fmla="*/ 2147483647 h 665"/>
                <a:gd name="T64" fmla="*/ 2147483647 w 70"/>
                <a:gd name="T65" fmla="*/ 0 h 6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665"/>
                <a:gd name="T101" fmla="*/ 70 w 70"/>
                <a:gd name="T102" fmla="*/ 665 h 6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665">
                  <a:moveTo>
                    <a:pt x="20" y="3"/>
                  </a:moveTo>
                  <a:lnTo>
                    <a:pt x="23" y="13"/>
                  </a:lnTo>
                  <a:lnTo>
                    <a:pt x="26" y="23"/>
                  </a:lnTo>
                  <a:lnTo>
                    <a:pt x="28" y="33"/>
                  </a:lnTo>
                  <a:lnTo>
                    <a:pt x="30" y="44"/>
                  </a:lnTo>
                  <a:lnTo>
                    <a:pt x="33" y="54"/>
                  </a:lnTo>
                  <a:lnTo>
                    <a:pt x="35" y="63"/>
                  </a:lnTo>
                  <a:lnTo>
                    <a:pt x="37" y="73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4" y="104"/>
                  </a:lnTo>
                  <a:lnTo>
                    <a:pt x="45" y="114"/>
                  </a:lnTo>
                  <a:lnTo>
                    <a:pt x="48" y="124"/>
                  </a:lnTo>
                  <a:lnTo>
                    <a:pt x="50" y="135"/>
                  </a:lnTo>
                  <a:lnTo>
                    <a:pt x="51" y="145"/>
                  </a:lnTo>
                  <a:lnTo>
                    <a:pt x="52" y="156"/>
                  </a:lnTo>
                  <a:lnTo>
                    <a:pt x="54" y="166"/>
                  </a:lnTo>
                  <a:lnTo>
                    <a:pt x="55" y="175"/>
                  </a:lnTo>
                  <a:lnTo>
                    <a:pt x="57" y="185"/>
                  </a:lnTo>
                  <a:lnTo>
                    <a:pt x="58" y="195"/>
                  </a:lnTo>
                  <a:lnTo>
                    <a:pt x="60" y="206"/>
                  </a:lnTo>
                  <a:lnTo>
                    <a:pt x="61" y="216"/>
                  </a:lnTo>
                  <a:lnTo>
                    <a:pt x="63" y="227"/>
                  </a:lnTo>
                  <a:lnTo>
                    <a:pt x="63" y="237"/>
                  </a:lnTo>
                  <a:lnTo>
                    <a:pt x="63" y="247"/>
                  </a:lnTo>
                  <a:lnTo>
                    <a:pt x="65" y="257"/>
                  </a:lnTo>
                  <a:lnTo>
                    <a:pt x="65" y="268"/>
                  </a:lnTo>
                  <a:lnTo>
                    <a:pt x="66" y="277"/>
                  </a:lnTo>
                  <a:lnTo>
                    <a:pt x="67" y="288"/>
                  </a:lnTo>
                  <a:lnTo>
                    <a:pt x="68" y="298"/>
                  </a:lnTo>
                  <a:lnTo>
                    <a:pt x="68" y="308"/>
                  </a:lnTo>
                  <a:lnTo>
                    <a:pt x="68" y="319"/>
                  </a:lnTo>
                  <a:lnTo>
                    <a:pt x="69" y="329"/>
                  </a:lnTo>
                  <a:lnTo>
                    <a:pt x="69" y="339"/>
                  </a:lnTo>
                  <a:lnTo>
                    <a:pt x="69" y="350"/>
                  </a:lnTo>
                  <a:lnTo>
                    <a:pt x="69" y="390"/>
                  </a:lnTo>
                  <a:lnTo>
                    <a:pt x="69" y="401"/>
                  </a:lnTo>
                  <a:lnTo>
                    <a:pt x="69" y="411"/>
                  </a:lnTo>
                  <a:lnTo>
                    <a:pt x="68" y="422"/>
                  </a:lnTo>
                  <a:lnTo>
                    <a:pt x="68" y="432"/>
                  </a:lnTo>
                  <a:lnTo>
                    <a:pt x="68" y="442"/>
                  </a:lnTo>
                  <a:lnTo>
                    <a:pt x="67" y="453"/>
                  </a:lnTo>
                  <a:lnTo>
                    <a:pt x="66" y="463"/>
                  </a:lnTo>
                  <a:lnTo>
                    <a:pt x="65" y="474"/>
                  </a:lnTo>
                  <a:lnTo>
                    <a:pt x="65" y="484"/>
                  </a:lnTo>
                  <a:lnTo>
                    <a:pt x="63" y="494"/>
                  </a:lnTo>
                  <a:lnTo>
                    <a:pt x="63" y="504"/>
                  </a:lnTo>
                  <a:lnTo>
                    <a:pt x="63" y="514"/>
                  </a:lnTo>
                  <a:lnTo>
                    <a:pt x="61" y="525"/>
                  </a:lnTo>
                  <a:lnTo>
                    <a:pt x="59" y="535"/>
                  </a:lnTo>
                  <a:lnTo>
                    <a:pt x="58" y="546"/>
                  </a:lnTo>
                  <a:lnTo>
                    <a:pt x="57" y="556"/>
                  </a:lnTo>
                  <a:lnTo>
                    <a:pt x="55" y="567"/>
                  </a:lnTo>
                  <a:lnTo>
                    <a:pt x="53" y="577"/>
                  </a:lnTo>
                  <a:lnTo>
                    <a:pt x="52" y="588"/>
                  </a:lnTo>
                  <a:lnTo>
                    <a:pt x="51" y="599"/>
                  </a:lnTo>
                  <a:lnTo>
                    <a:pt x="50" y="609"/>
                  </a:lnTo>
                  <a:lnTo>
                    <a:pt x="47" y="619"/>
                  </a:lnTo>
                  <a:lnTo>
                    <a:pt x="45" y="629"/>
                  </a:lnTo>
                  <a:lnTo>
                    <a:pt x="43" y="640"/>
                  </a:lnTo>
                  <a:lnTo>
                    <a:pt x="41" y="650"/>
                  </a:lnTo>
                  <a:lnTo>
                    <a:pt x="40" y="661"/>
                  </a:lnTo>
                  <a:lnTo>
                    <a:pt x="40" y="664"/>
                  </a:lnTo>
                  <a:lnTo>
                    <a:pt x="17" y="621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20" y="3"/>
                  </a:lnTo>
                </a:path>
              </a:pathLst>
            </a:custGeom>
            <a:solidFill>
              <a:srgbClr val="F0F0F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66" name="Freeform 73"/>
            <p:cNvSpPr>
              <a:spLocks/>
            </p:cNvSpPr>
            <p:nvPr/>
          </p:nvSpPr>
          <p:spPr bwMode="auto">
            <a:xfrm>
              <a:off x="5861033" y="2943212"/>
              <a:ext cx="26988" cy="225425"/>
            </a:xfrm>
            <a:custGeom>
              <a:avLst/>
              <a:gdLst>
                <a:gd name="T0" fmla="*/ 2147483647 w 17"/>
                <a:gd name="T1" fmla="*/ 2147483647 h 142"/>
                <a:gd name="T2" fmla="*/ 2147483647 w 17"/>
                <a:gd name="T3" fmla="*/ 0 h 142"/>
                <a:gd name="T4" fmla="*/ 0 w 17"/>
                <a:gd name="T5" fmla="*/ 0 h 142"/>
                <a:gd name="T6" fmla="*/ 0 w 17"/>
                <a:gd name="T7" fmla="*/ 2147483647 h 142"/>
                <a:gd name="T8" fmla="*/ 2147483647 w 17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2"/>
                <a:gd name="T17" fmla="*/ 17 w 1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2">
                  <a:moveTo>
                    <a:pt x="16" y="141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6" y="141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67" name="Freeform 74"/>
            <p:cNvSpPr>
              <a:spLocks/>
            </p:cNvSpPr>
            <p:nvPr/>
          </p:nvSpPr>
          <p:spPr bwMode="auto">
            <a:xfrm>
              <a:off x="5464158" y="2795574"/>
              <a:ext cx="955675" cy="1335088"/>
            </a:xfrm>
            <a:custGeom>
              <a:avLst/>
              <a:gdLst>
                <a:gd name="T0" fmla="*/ 2147483647 w 602"/>
                <a:gd name="T1" fmla="*/ 2147483647 h 841"/>
                <a:gd name="T2" fmla="*/ 2147483647 w 602"/>
                <a:gd name="T3" fmla="*/ 2147483647 h 841"/>
                <a:gd name="T4" fmla="*/ 2147483647 w 602"/>
                <a:gd name="T5" fmla="*/ 2147483647 h 841"/>
                <a:gd name="T6" fmla="*/ 2147483647 w 602"/>
                <a:gd name="T7" fmla="*/ 2147483647 h 841"/>
                <a:gd name="T8" fmla="*/ 2147483647 w 602"/>
                <a:gd name="T9" fmla="*/ 2147483647 h 841"/>
                <a:gd name="T10" fmla="*/ 2147483647 w 602"/>
                <a:gd name="T11" fmla="*/ 2147483647 h 841"/>
                <a:gd name="T12" fmla="*/ 2147483647 w 602"/>
                <a:gd name="T13" fmla="*/ 2147483647 h 841"/>
                <a:gd name="T14" fmla="*/ 2147483647 w 602"/>
                <a:gd name="T15" fmla="*/ 2147483647 h 841"/>
                <a:gd name="T16" fmla="*/ 2147483647 w 602"/>
                <a:gd name="T17" fmla="*/ 2147483647 h 841"/>
                <a:gd name="T18" fmla="*/ 2147483647 w 602"/>
                <a:gd name="T19" fmla="*/ 2147483647 h 841"/>
                <a:gd name="T20" fmla="*/ 2147483647 w 602"/>
                <a:gd name="T21" fmla="*/ 2147483647 h 841"/>
                <a:gd name="T22" fmla="*/ 2147483647 w 602"/>
                <a:gd name="T23" fmla="*/ 2147483647 h 841"/>
                <a:gd name="T24" fmla="*/ 2147483647 w 602"/>
                <a:gd name="T25" fmla="*/ 2147483647 h 841"/>
                <a:gd name="T26" fmla="*/ 2147483647 w 602"/>
                <a:gd name="T27" fmla="*/ 2147483647 h 841"/>
                <a:gd name="T28" fmla="*/ 2147483647 w 602"/>
                <a:gd name="T29" fmla="*/ 2147483647 h 841"/>
                <a:gd name="T30" fmla="*/ 2147483647 w 602"/>
                <a:gd name="T31" fmla="*/ 2147483647 h 841"/>
                <a:gd name="T32" fmla="*/ 2147483647 w 602"/>
                <a:gd name="T33" fmla="*/ 2147483647 h 841"/>
                <a:gd name="T34" fmla="*/ 2147483647 w 602"/>
                <a:gd name="T35" fmla="*/ 2147483647 h 841"/>
                <a:gd name="T36" fmla="*/ 2147483647 w 602"/>
                <a:gd name="T37" fmla="*/ 2147483647 h 841"/>
                <a:gd name="T38" fmla="*/ 2147483647 w 602"/>
                <a:gd name="T39" fmla="*/ 2147483647 h 841"/>
                <a:gd name="T40" fmla="*/ 2147483647 w 602"/>
                <a:gd name="T41" fmla="*/ 2147483647 h 841"/>
                <a:gd name="T42" fmla="*/ 2147483647 w 602"/>
                <a:gd name="T43" fmla="*/ 2147483647 h 841"/>
                <a:gd name="T44" fmla="*/ 2147483647 w 602"/>
                <a:gd name="T45" fmla="*/ 2147483647 h 841"/>
                <a:gd name="T46" fmla="*/ 2147483647 w 602"/>
                <a:gd name="T47" fmla="*/ 2147483647 h 841"/>
                <a:gd name="T48" fmla="*/ 2147483647 w 602"/>
                <a:gd name="T49" fmla="*/ 2147483647 h 841"/>
                <a:gd name="T50" fmla="*/ 2147483647 w 602"/>
                <a:gd name="T51" fmla="*/ 2147483647 h 841"/>
                <a:gd name="T52" fmla="*/ 2147483647 w 602"/>
                <a:gd name="T53" fmla="*/ 2147483647 h 841"/>
                <a:gd name="T54" fmla="*/ 2147483647 w 602"/>
                <a:gd name="T55" fmla="*/ 2147483647 h 841"/>
                <a:gd name="T56" fmla="*/ 2147483647 w 602"/>
                <a:gd name="T57" fmla="*/ 2147483647 h 841"/>
                <a:gd name="T58" fmla="*/ 2147483647 w 602"/>
                <a:gd name="T59" fmla="*/ 2147483647 h 841"/>
                <a:gd name="T60" fmla="*/ 2147483647 w 602"/>
                <a:gd name="T61" fmla="*/ 2147483647 h 841"/>
                <a:gd name="T62" fmla="*/ 2147483647 w 602"/>
                <a:gd name="T63" fmla="*/ 2147483647 h 841"/>
                <a:gd name="T64" fmla="*/ 2147483647 w 602"/>
                <a:gd name="T65" fmla="*/ 2147483647 h 841"/>
                <a:gd name="T66" fmla="*/ 2147483647 w 602"/>
                <a:gd name="T67" fmla="*/ 2147483647 h 841"/>
                <a:gd name="T68" fmla="*/ 2147483647 w 602"/>
                <a:gd name="T69" fmla="*/ 2147483647 h 841"/>
                <a:gd name="T70" fmla="*/ 2147483647 w 602"/>
                <a:gd name="T71" fmla="*/ 2147483647 h 841"/>
                <a:gd name="T72" fmla="*/ 2147483647 w 602"/>
                <a:gd name="T73" fmla="*/ 2147483647 h 841"/>
                <a:gd name="T74" fmla="*/ 2147483647 w 602"/>
                <a:gd name="T75" fmla="*/ 2147483647 h 841"/>
                <a:gd name="T76" fmla="*/ 2147483647 w 602"/>
                <a:gd name="T77" fmla="*/ 2147483647 h 841"/>
                <a:gd name="T78" fmla="*/ 2147483647 w 602"/>
                <a:gd name="T79" fmla="*/ 2147483647 h 841"/>
                <a:gd name="T80" fmla="*/ 2147483647 w 602"/>
                <a:gd name="T81" fmla="*/ 2147483647 h 841"/>
                <a:gd name="T82" fmla="*/ 2147483647 w 602"/>
                <a:gd name="T83" fmla="*/ 2147483647 h 841"/>
                <a:gd name="T84" fmla="*/ 2147483647 w 602"/>
                <a:gd name="T85" fmla="*/ 2147483647 h 841"/>
                <a:gd name="T86" fmla="*/ 2147483647 w 602"/>
                <a:gd name="T87" fmla="*/ 2147483647 h 841"/>
                <a:gd name="T88" fmla="*/ 2147483647 w 602"/>
                <a:gd name="T89" fmla="*/ 2147483647 h 841"/>
                <a:gd name="T90" fmla="*/ 2147483647 w 602"/>
                <a:gd name="T91" fmla="*/ 2147483647 h 841"/>
                <a:gd name="T92" fmla="*/ 2147483647 w 602"/>
                <a:gd name="T93" fmla="*/ 2147483647 h 841"/>
                <a:gd name="T94" fmla="*/ 2147483647 w 602"/>
                <a:gd name="T95" fmla="*/ 2147483647 h 8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841"/>
                <a:gd name="T146" fmla="*/ 602 w 602"/>
                <a:gd name="T147" fmla="*/ 841 h 8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841">
                  <a:moveTo>
                    <a:pt x="3" y="817"/>
                  </a:moveTo>
                  <a:lnTo>
                    <a:pt x="11" y="803"/>
                  </a:lnTo>
                  <a:lnTo>
                    <a:pt x="20" y="789"/>
                  </a:lnTo>
                  <a:lnTo>
                    <a:pt x="28" y="776"/>
                  </a:lnTo>
                  <a:lnTo>
                    <a:pt x="37" y="764"/>
                  </a:lnTo>
                  <a:lnTo>
                    <a:pt x="45" y="752"/>
                  </a:lnTo>
                  <a:lnTo>
                    <a:pt x="53" y="740"/>
                  </a:lnTo>
                  <a:lnTo>
                    <a:pt x="61" y="728"/>
                  </a:lnTo>
                  <a:lnTo>
                    <a:pt x="69" y="717"/>
                  </a:lnTo>
                  <a:lnTo>
                    <a:pt x="78" y="706"/>
                  </a:lnTo>
                  <a:lnTo>
                    <a:pt x="86" y="697"/>
                  </a:lnTo>
                  <a:lnTo>
                    <a:pt x="95" y="687"/>
                  </a:lnTo>
                  <a:lnTo>
                    <a:pt x="104" y="677"/>
                  </a:lnTo>
                  <a:lnTo>
                    <a:pt x="120" y="660"/>
                  </a:lnTo>
                  <a:lnTo>
                    <a:pt x="129" y="653"/>
                  </a:lnTo>
                  <a:lnTo>
                    <a:pt x="138" y="645"/>
                  </a:lnTo>
                  <a:lnTo>
                    <a:pt x="146" y="638"/>
                  </a:lnTo>
                  <a:lnTo>
                    <a:pt x="154" y="632"/>
                  </a:lnTo>
                  <a:lnTo>
                    <a:pt x="163" y="627"/>
                  </a:lnTo>
                  <a:lnTo>
                    <a:pt x="171" y="622"/>
                  </a:lnTo>
                  <a:lnTo>
                    <a:pt x="180" y="616"/>
                  </a:lnTo>
                  <a:lnTo>
                    <a:pt x="189" y="612"/>
                  </a:lnTo>
                  <a:lnTo>
                    <a:pt x="198" y="608"/>
                  </a:lnTo>
                  <a:lnTo>
                    <a:pt x="206" y="604"/>
                  </a:lnTo>
                  <a:lnTo>
                    <a:pt x="215" y="601"/>
                  </a:lnTo>
                  <a:lnTo>
                    <a:pt x="223" y="598"/>
                  </a:lnTo>
                  <a:lnTo>
                    <a:pt x="232" y="597"/>
                  </a:lnTo>
                  <a:lnTo>
                    <a:pt x="241" y="595"/>
                  </a:lnTo>
                  <a:lnTo>
                    <a:pt x="250" y="594"/>
                  </a:lnTo>
                  <a:lnTo>
                    <a:pt x="258" y="592"/>
                  </a:lnTo>
                  <a:lnTo>
                    <a:pt x="275" y="592"/>
                  </a:lnTo>
                  <a:lnTo>
                    <a:pt x="284" y="593"/>
                  </a:lnTo>
                  <a:lnTo>
                    <a:pt x="293" y="594"/>
                  </a:lnTo>
                  <a:lnTo>
                    <a:pt x="302" y="595"/>
                  </a:lnTo>
                  <a:lnTo>
                    <a:pt x="311" y="598"/>
                  </a:lnTo>
                  <a:lnTo>
                    <a:pt x="320" y="600"/>
                  </a:lnTo>
                  <a:lnTo>
                    <a:pt x="329" y="603"/>
                  </a:lnTo>
                  <a:lnTo>
                    <a:pt x="338" y="606"/>
                  </a:lnTo>
                  <a:lnTo>
                    <a:pt x="346" y="610"/>
                  </a:lnTo>
                  <a:lnTo>
                    <a:pt x="354" y="615"/>
                  </a:lnTo>
                  <a:lnTo>
                    <a:pt x="363" y="619"/>
                  </a:lnTo>
                  <a:lnTo>
                    <a:pt x="372" y="624"/>
                  </a:lnTo>
                  <a:lnTo>
                    <a:pt x="381" y="630"/>
                  </a:lnTo>
                  <a:lnTo>
                    <a:pt x="390" y="635"/>
                  </a:lnTo>
                  <a:lnTo>
                    <a:pt x="399" y="642"/>
                  </a:lnTo>
                  <a:lnTo>
                    <a:pt x="408" y="649"/>
                  </a:lnTo>
                  <a:lnTo>
                    <a:pt x="417" y="657"/>
                  </a:lnTo>
                  <a:lnTo>
                    <a:pt x="426" y="665"/>
                  </a:lnTo>
                  <a:lnTo>
                    <a:pt x="436" y="673"/>
                  </a:lnTo>
                  <a:lnTo>
                    <a:pt x="445" y="682"/>
                  </a:lnTo>
                  <a:lnTo>
                    <a:pt x="453" y="692"/>
                  </a:lnTo>
                  <a:lnTo>
                    <a:pt x="462" y="701"/>
                  </a:lnTo>
                  <a:lnTo>
                    <a:pt x="471" y="712"/>
                  </a:lnTo>
                  <a:lnTo>
                    <a:pt x="481" y="723"/>
                  </a:lnTo>
                  <a:lnTo>
                    <a:pt x="490" y="734"/>
                  </a:lnTo>
                  <a:lnTo>
                    <a:pt x="499" y="746"/>
                  </a:lnTo>
                  <a:lnTo>
                    <a:pt x="508" y="758"/>
                  </a:lnTo>
                  <a:lnTo>
                    <a:pt x="517" y="770"/>
                  </a:lnTo>
                  <a:lnTo>
                    <a:pt x="526" y="783"/>
                  </a:lnTo>
                  <a:lnTo>
                    <a:pt x="536" y="796"/>
                  </a:lnTo>
                  <a:lnTo>
                    <a:pt x="545" y="811"/>
                  </a:lnTo>
                  <a:lnTo>
                    <a:pt x="554" y="825"/>
                  </a:lnTo>
                  <a:lnTo>
                    <a:pt x="563" y="840"/>
                  </a:lnTo>
                  <a:lnTo>
                    <a:pt x="565" y="828"/>
                  </a:lnTo>
                  <a:lnTo>
                    <a:pt x="567" y="816"/>
                  </a:lnTo>
                  <a:lnTo>
                    <a:pt x="570" y="803"/>
                  </a:lnTo>
                  <a:lnTo>
                    <a:pt x="572" y="791"/>
                  </a:lnTo>
                  <a:lnTo>
                    <a:pt x="575" y="778"/>
                  </a:lnTo>
                  <a:lnTo>
                    <a:pt x="577" y="767"/>
                  </a:lnTo>
                  <a:lnTo>
                    <a:pt x="579" y="755"/>
                  </a:lnTo>
                  <a:lnTo>
                    <a:pt x="581" y="742"/>
                  </a:lnTo>
                  <a:lnTo>
                    <a:pt x="582" y="730"/>
                  </a:lnTo>
                  <a:lnTo>
                    <a:pt x="584" y="717"/>
                  </a:lnTo>
                  <a:lnTo>
                    <a:pt x="586" y="704"/>
                  </a:lnTo>
                  <a:lnTo>
                    <a:pt x="588" y="692"/>
                  </a:lnTo>
                  <a:lnTo>
                    <a:pt x="589" y="680"/>
                  </a:lnTo>
                  <a:lnTo>
                    <a:pt x="591" y="666"/>
                  </a:lnTo>
                  <a:lnTo>
                    <a:pt x="592" y="654"/>
                  </a:lnTo>
                  <a:lnTo>
                    <a:pt x="593" y="641"/>
                  </a:lnTo>
                  <a:lnTo>
                    <a:pt x="594" y="630"/>
                  </a:lnTo>
                  <a:lnTo>
                    <a:pt x="595" y="617"/>
                  </a:lnTo>
                  <a:lnTo>
                    <a:pt x="596" y="604"/>
                  </a:lnTo>
                  <a:lnTo>
                    <a:pt x="597" y="591"/>
                  </a:lnTo>
                  <a:lnTo>
                    <a:pt x="598" y="579"/>
                  </a:lnTo>
                  <a:lnTo>
                    <a:pt x="599" y="566"/>
                  </a:lnTo>
                  <a:lnTo>
                    <a:pt x="599" y="553"/>
                  </a:lnTo>
                  <a:lnTo>
                    <a:pt x="600" y="540"/>
                  </a:lnTo>
                  <a:lnTo>
                    <a:pt x="600" y="527"/>
                  </a:lnTo>
                  <a:lnTo>
                    <a:pt x="600" y="514"/>
                  </a:lnTo>
                  <a:lnTo>
                    <a:pt x="600" y="501"/>
                  </a:lnTo>
                  <a:lnTo>
                    <a:pt x="601" y="489"/>
                  </a:lnTo>
                  <a:lnTo>
                    <a:pt x="601" y="463"/>
                  </a:lnTo>
                  <a:lnTo>
                    <a:pt x="600" y="450"/>
                  </a:lnTo>
                  <a:lnTo>
                    <a:pt x="600" y="437"/>
                  </a:lnTo>
                  <a:lnTo>
                    <a:pt x="600" y="423"/>
                  </a:lnTo>
                  <a:lnTo>
                    <a:pt x="600" y="410"/>
                  </a:lnTo>
                  <a:lnTo>
                    <a:pt x="599" y="397"/>
                  </a:lnTo>
                  <a:lnTo>
                    <a:pt x="599" y="384"/>
                  </a:lnTo>
                  <a:lnTo>
                    <a:pt x="598" y="371"/>
                  </a:lnTo>
                  <a:lnTo>
                    <a:pt x="597" y="357"/>
                  </a:lnTo>
                  <a:lnTo>
                    <a:pt x="596" y="345"/>
                  </a:lnTo>
                  <a:lnTo>
                    <a:pt x="596" y="332"/>
                  </a:lnTo>
                  <a:lnTo>
                    <a:pt x="594" y="318"/>
                  </a:lnTo>
                  <a:lnTo>
                    <a:pt x="593" y="305"/>
                  </a:lnTo>
                  <a:lnTo>
                    <a:pt x="592" y="292"/>
                  </a:lnTo>
                  <a:lnTo>
                    <a:pt x="591" y="278"/>
                  </a:lnTo>
                  <a:lnTo>
                    <a:pt x="590" y="265"/>
                  </a:lnTo>
                  <a:lnTo>
                    <a:pt x="588" y="251"/>
                  </a:lnTo>
                  <a:lnTo>
                    <a:pt x="587" y="238"/>
                  </a:lnTo>
                  <a:lnTo>
                    <a:pt x="585" y="224"/>
                  </a:lnTo>
                  <a:lnTo>
                    <a:pt x="583" y="210"/>
                  </a:lnTo>
                  <a:lnTo>
                    <a:pt x="581" y="198"/>
                  </a:lnTo>
                  <a:lnTo>
                    <a:pt x="579" y="184"/>
                  </a:lnTo>
                  <a:lnTo>
                    <a:pt x="577" y="171"/>
                  </a:lnTo>
                  <a:lnTo>
                    <a:pt x="575" y="157"/>
                  </a:lnTo>
                  <a:lnTo>
                    <a:pt x="573" y="143"/>
                  </a:lnTo>
                  <a:lnTo>
                    <a:pt x="570" y="129"/>
                  </a:lnTo>
                  <a:lnTo>
                    <a:pt x="568" y="115"/>
                  </a:lnTo>
                  <a:lnTo>
                    <a:pt x="566" y="102"/>
                  </a:lnTo>
                  <a:lnTo>
                    <a:pt x="563" y="88"/>
                  </a:lnTo>
                  <a:lnTo>
                    <a:pt x="560" y="74"/>
                  </a:lnTo>
                  <a:lnTo>
                    <a:pt x="558" y="61"/>
                  </a:lnTo>
                  <a:lnTo>
                    <a:pt x="555" y="47"/>
                  </a:lnTo>
                  <a:lnTo>
                    <a:pt x="552" y="33"/>
                  </a:lnTo>
                  <a:lnTo>
                    <a:pt x="550" y="19"/>
                  </a:lnTo>
                  <a:lnTo>
                    <a:pt x="547" y="5"/>
                  </a:lnTo>
                  <a:lnTo>
                    <a:pt x="551" y="0"/>
                  </a:lnTo>
                  <a:lnTo>
                    <a:pt x="542" y="14"/>
                  </a:lnTo>
                  <a:lnTo>
                    <a:pt x="533" y="28"/>
                  </a:lnTo>
                  <a:lnTo>
                    <a:pt x="524" y="41"/>
                  </a:lnTo>
                  <a:lnTo>
                    <a:pt x="515" y="54"/>
                  </a:lnTo>
                  <a:lnTo>
                    <a:pt x="506" y="67"/>
                  </a:lnTo>
                  <a:lnTo>
                    <a:pt x="497" y="78"/>
                  </a:lnTo>
                  <a:lnTo>
                    <a:pt x="488" y="90"/>
                  </a:lnTo>
                  <a:lnTo>
                    <a:pt x="479" y="101"/>
                  </a:lnTo>
                  <a:lnTo>
                    <a:pt x="470" y="112"/>
                  </a:lnTo>
                  <a:lnTo>
                    <a:pt x="461" y="122"/>
                  </a:lnTo>
                  <a:lnTo>
                    <a:pt x="452" y="132"/>
                  </a:lnTo>
                  <a:lnTo>
                    <a:pt x="445" y="142"/>
                  </a:lnTo>
                  <a:lnTo>
                    <a:pt x="436" y="151"/>
                  </a:lnTo>
                  <a:lnTo>
                    <a:pt x="427" y="159"/>
                  </a:lnTo>
                  <a:lnTo>
                    <a:pt x="418" y="167"/>
                  </a:lnTo>
                  <a:lnTo>
                    <a:pt x="410" y="175"/>
                  </a:lnTo>
                  <a:lnTo>
                    <a:pt x="401" y="182"/>
                  </a:lnTo>
                  <a:lnTo>
                    <a:pt x="392" y="189"/>
                  </a:lnTo>
                  <a:lnTo>
                    <a:pt x="383" y="195"/>
                  </a:lnTo>
                  <a:lnTo>
                    <a:pt x="374" y="201"/>
                  </a:lnTo>
                  <a:lnTo>
                    <a:pt x="366" y="207"/>
                  </a:lnTo>
                  <a:lnTo>
                    <a:pt x="357" y="211"/>
                  </a:lnTo>
                  <a:lnTo>
                    <a:pt x="349" y="215"/>
                  </a:lnTo>
                  <a:lnTo>
                    <a:pt x="340" y="220"/>
                  </a:lnTo>
                  <a:lnTo>
                    <a:pt x="331" y="223"/>
                  </a:lnTo>
                  <a:lnTo>
                    <a:pt x="323" y="227"/>
                  </a:lnTo>
                  <a:lnTo>
                    <a:pt x="314" y="230"/>
                  </a:lnTo>
                  <a:lnTo>
                    <a:pt x="305" y="232"/>
                  </a:lnTo>
                  <a:lnTo>
                    <a:pt x="296" y="234"/>
                  </a:lnTo>
                  <a:lnTo>
                    <a:pt x="288" y="235"/>
                  </a:lnTo>
                  <a:lnTo>
                    <a:pt x="279" y="236"/>
                  </a:lnTo>
                  <a:lnTo>
                    <a:pt x="270" y="237"/>
                  </a:lnTo>
                  <a:lnTo>
                    <a:pt x="253" y="237"/>
                  </a:lnTo>
                  <a:lnTo>
                    <a:pt x="246" y="236"/>
                  </a:lnTo>
                  <a:lnTo>
                    <a:pt x="237" y="235"/>
                  </a:lnTo>
                  <a:lnTo>
                    <a:pt x="228" y="233"/>
                  </a:lnTo>
                  <a:lnTo>
                    <a:pt x="220" y="232"/>
                  </a:lnTo>
                  <a:lnTo>
                    <a:pt x="211" y="229"/>
                  </a:lnTo>
                  <a:lnTo>
                    <a:pt x="202" y="226"/>
                  </a:lnTo>
                  <a:lnTo>
                    <a:pt x="194" y="223"/>
                  </a:lnTo>
                  <a:lnTo>
                    <a:pt x="186" y="219"/>
                  </a:lnTo>
                  <a:lnTo>
                    <a:pt x="177" y="215"/>
                  </a:lnTo>
                  <a:lnTo>
                    <a:pt x="168" y="210"/>
                  </a:lnTo>
                  <a:lnTo>
                    <a:pt x="160" y="205"/>
                  </a:lnTo>
                  <a:lnTo>
                    <a:pt x="151" y="200"/>
                  </a:lnTo>
                  <a:lnTo>
                    <a:pt x="144" y="194"/>
                  </a:lnTo>
                  <a:lnTo>
                    <a:pt x="135" y="187"/>
                  </a:lnTo>
                  <a:lnTo>
                    <a:pt x="127" y="181"/>
                  </a:lnTo>
                  <a:lnTo>
                    <a:pt x="119" y="174"/>
                  </a:lnTo>
                  <a:lnTo>
                    <a:pt x="110" y="166"/>
                  </a:lnTo>
                  <a:lnTo>
                    <a:pt x="101" y="157"/>
                  </a:lnTo>
                  <a:lnTo>
                    <a:pt x="93" y="148"/>
                  </a:lnTo>
                  <a:lnTo>
                    <a:pt x="84" y="139"/>
                  </a:lnTo>
                  <a:lnTo>
                    <a:pt x="76" y="130"/>
                  </a:lnTo>
                  <a:lnTo>
                    <a:pt x="68" y="120"/>
                  </a:lnTo>
                  <a:lnTo>
                    <a:pt x="59" y="109"/>
                  </a:lnTo>
                  <a:lnTo>
                    <a:pt x="51" y="99"/>
                  </a:lnTo>
                  <a:lnTo>
                    <a:pt x="43" y="87"/>
                  </a:lnTo>
                  <a:lnTo>
                    <a:pt x="35" y="76"/>
                  </a:lnTo>
                  <a:lnTo>
                    <a:pt x="27" y="64"/>
                  </a:lnTo>
                  <a:lnTo>
                    <a:pt x="19" y="51"/>
                  </a:lnTo>
                  <a:lnTo>
                    <a:pt x="10" y="3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3" y="811"/>
                  </a:lnTo>
                  <a:lnTo>
                    <a:pt x="3" y="817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68" name="Freeform 76"/>
            <p:cNvSpPr>
              <a:spLocks/>
            </p:cNvSpPr>
            <p:nvPr/>
          </p:nvSpPr>
          <p:spPr bwMode="auto">
            <a:xfrm>
              <a:off x="5399071" y="2813037"/>
              <a:ext cx="103188" cy="1290638"/>
            </a:xfrm>
            <a:custGeom>
              <a:avLst/>
              <a:gdLst>
                <a:gd name="T0" fmla="*/ 2147483647 w 65"/>
                <a:gd name="T1" fmla="*/ 2147483647 h 813"/>
                <a:gd name="T2" fmla="*/ 2147483647 w 65"/>
                <a:gd name="T3" fmla="*/ 2147483647 h 813"/>
                <a:gd name="T4" fmla="*/ 2147483647 w 65"/>
                <a:gd name="T5" fmla="*/ 2147483647 h 813"/>
                <a:gd name="T6" fmla="*/ 2147483647 w 65"/>
                <a:gd name="T7" fmla="*/ 2147483647 h 813"/>
                <a:gd name="T8" fmla="*/ 2147483647 w 65"/>
                <a:gd name="T9" fmla="*/ 2147483647 h 813"/>
                <a:gd name="T10" fmla="*/ 2147483647 w 65"/>
                <a:gd name="T11" fmla="*/ 2147483647 h 813"/>
                <a:gd name="T12" fmla="*/ 2147483647 w 65"/>
                <a:gd name="T13" fmla="*/ 2147483647 h 813"/>
                <a:gd name="T14" fmla="*/ 2147483647 w 65"/>
                <a:gd name="T15" fmla="*/ 2147483647 h 813"/>
                <a:gd name="T16" fmla="*/ 2147483647 w 65"/>
                <a:gd name="T17" fmla="*/ 2147483647 h 813"/>
                <a:gd name="T18" fmla="*/ 2147483647 w 65"/>
                <a:gd name="T19" fmla="*/ 2147483647 h 813"/>
                <a:gd name="T20" fmla="*/ 2147483647 w 65"/>
                <a:gd name="T21" fmla="*/ 2147483647 h 813"/>
                <a:gd name="T22" fmla="*/ 2147483647 w 65"/>
                <a:gd name="T23" fmla="*/ 2147483647 h 813"/>
                <a:gd name="T24" fmla="*/ 2147483647 w 65"/>
                <a:gd name="T25" fmla="*/ 2147483647 h 813"/>
                <a:gd name="T26" fmla="*/ 2147483647 w 65"/>
                <a:gd name="T27" fmla="*/ 2147483647 h 813"/>
                <a:gd name="T28" fmla="*/ 2147483647 w 65"/>
                <a:gd name="T29" fmla="*/ 2147483647 h 813"/>
                <a:gd name="T30" fmla="*/ 2147483647 w 65"/>
                <a:gd name="T31" fmla="*/ 2147483647 h 813"/>
                <a:gd name="T32" fmla="*/ 2147483647 w 65"/>
                <a:gd name="T33" fmla="*/ 2147483647 h 813"/>
                <a:gd name="T34" fmla="*/ 2147483647 w 65"/>
                <a:gd name="T35" fmla="*/ 2147483647 h 813"/>
                <a:gd name="T36" fmla="*/ 2147483647 w 65"/>
                <a:gd name="T37" fmla="*/ 2147483647 h 813"/>
                <a:gd name="T38" fmla="*/ 2147483647 w 65"/>
                <a:gd name="T39" fmla="*/ 0 h 813"/>
                <a:gd name="T40" fmla="*/ 2147483647 w 65"/>
                <a:gd name="T41" fmla="*/ 0 h 813"/>
                <a:gd name="T42" fmla="*/ 2147483647 w 65"/>
                <a:gd name="T43" fmla="*/ 2147483647 h 813"/>
                <a:gd name="T44" fmla="*/ 2147483647 w 65"/>
                <a:gd name="T45" fmla="*/ 2147483647 h 813"/>
                <a:gd name="T46" fmla="*/ 2147483647 w 65"/>
                <a:gd name="T47" fmla="*/ 2147483647 h 813"/>
                <a:gd name="T48" fmla="*/ 2147483647 w 65"/>
                <a:gd name="T49" fmla="*/ 2147483647 h 813"/>
                <a:gd name="T50" fmla="*/ 2147483647 w 65"/>
                <a:gd name="T51" fmla="*/ 2147483647 h 813"/>
                <a:gd name="T52" fmla="*/ 2147483647 w 65"/>
                <a:gd name="T53" fmla="*/ 2147483647 h 813"/>
                <a:gd name="T54" fmla="*/ 2147483647 w 65"/>
                <a:gd name="T55" fmla="*/ 2147483647 h 813"/>
                <a:gd name="T56" fmla="*/ 2147483647 w 65"/>
                <a:gd name="T57" fmla="*/ 2147483647 h 813"/>
                <a:gd name="T58" fmla="*/ 0 w 65"/>
                <a:gd name="T59" fmla="*/ 2147483647 h 813"/>
                <a:gd name="T60" fmla="*/ 2147483647 w 65"/>
                <a:gd name="T61" fmla="*/ 2147483647 h 813"/>
                <a:gd name="T62" fmla="*/ 2147483647 w 65"/>
                <a:gd name="T63" fmla="*/ 2147483647 h 813"/>
                <a:gd name="T64" fmla="*/ 2147483647 w 65"/>
                <a:gd name="T65" fmla="*/ 2147483647 h 813"/>
                <a:gd name="T66" fmla="*/ 2147483647 w 65"/>
                <a:gd name="T67" fmla="*/ 2147483647 h 813"/>
                <a:gd name="T68" fmla="*/ 2147483647 w 65"/>
                <a:gd name="T69" fmla="*/ 2147483647 h 813"/>
                <a:gd name="T70" fmla="*/ 2147483647 w 65"/>
                <a:gd name="T71" fmla="*/ 2147483647 h 813"/>
                <a:gd name="T72" fmla="*/ 2147483647 w 65"/>
                <a:gd name="T73" fmla="*/ 2147483647 h 813"/>
                <a:gd name="T74" fmla="*/ 2147483647 w 65"/>
                <a:gd name="T75" fmla="*/ 2147483647 h 813"/>
                <a:gd name="T76" fmla="*/ 2147483647 w 65"/>
                <a:gd name="T77" fmla="*/ 2147483647 h 813"/>
                <a:gd name="T78" fmla="*/ 2147483647 w 65"/>
                <a:gd name="T79" fmla="*/ 2147483647 h 8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813"/>
                <a:gd name="T122" fmla="*/ 65 w 65"/>
                <a:gd name="T123" fmla="*/ 813 h 8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813">
                  <a:moveTo>
                    <a:pt x="34" y="812"/>
                  </a:moveTo>
                  <a:lnTo>
                    <a:pt x="36" y="811"/>
                  </a:lnTo>
                  <a:lnTo>
                    <a:pt x="37" y="809"/>
                  </a:lnTo>
                  <a:lnTo>
                    <a:pt x="38" y="807"/>
                  </a:lnTo>
                  <a:lnTo>
                    <a:pt x="40" y="803"/>
                  </a:lnTo>
                  <a:lnTo>
                    <a:pt x="42" y="799"/>
                  </a:lnTo>
                  <a:lnTo>
                    <a:pt x="44" y="793"/>
                  </a:lnTo>
                  <a:lnTo>
                    <a:pt x="45" y="787"/>
                  </a:lnTo>
                  <a:lnTo>
                    <a:pt x="47" y="779"/>
                  </a:lnTo>
                  <a:lnTo>
                    <a:pt x="49" y="762"/>
                  </a:lnTo>
                  <a:lnTo>
                    <a:pt x="51" y="743"/>
                  </a:lnTo>
                  <a:lnTo>
                    <a:pt x="54" y="719"/>
                  </a:lnTo>
                  <a:lnTo>
                    <a:pt x="56" y="693"/>
                  </a:lnTo>
                  <a:lnTo>
                    <a:pt x="58" y="664"/>
                  </a:lnTo>
                  <a:lnTo>
                    <a:pt x="59" y="632"/>
                  </a:lnTo>
                  <a:lnTo>
                    <a:pt x="61" y="599"/>
                  </a:lnTo>
                  <a:lnTo>
                    <a:pt x="62" y="564"/>
                  </a:lnTo>
                  <a:lnTo>
                    <a:pt x="63" y="526"/>
                  </a:lnTo>
                  <a:lnTo>
                    <a:pt x="64" y="487"/>
                  </a:lnTo>
                  <a:lnTo>
                    <a:pt x="64" y="448"/>
                  </a:lnTo>
                  <a:lnTo>
                    <a:pt x="64" y="406"/>
                  </a:lnTo>
                  <a:lnTo>
                    <a:pt x="64" y="364"/>
                  </a:lnTo>
                  <a:lnTo>
                    <a:pt x="63" y="324"/>
                  </a:lnTo>
                  <a:lnTo>
                    <a:pt x="62" y="285"/>
                  </a:lnTo>
                  <a:lnTo>
                    <a:pt x="61" y="248"/>
                  </a:lnTo>
                  <a:lnTo>
                    <a:pt x="59" y="212"/>
                  </a:lnTo>
                  <a:lnTo>
                    <a:pt x="58" y="179"/>
                  </a:lnTo>
                  <a:lnTo>
                    <a:pt x="56" y="148"/>
                  </a:lnTo>
                  <a:lnTo>
                    <a:pt x="53" y="119"/>
                  </a:lnTo>
                  <a:lnTo>
                    <a:pt x="51" y="92"/>
                  </a:lnTo>
                  <a:lnTo>
                    <a:pt x="48" y="68"/>
                  </a:lnTo>
                  <a:lnTo>
                    <a:pt x="46" y="49"/>
                  </a:lnTo>
                  <a:lnTo>
                    <a:pt x="43" y="32"/>
                  </a:lnTo>
                  <a:lnTo>
                    <a:pt x="41" y="24"/>
                  </a:lnTo>
                  <a:lnTo>
                    <a:pt x="39" y="18"/>
                  </a:lnTo>
                  <a:lnTo>
                    <a:pt x="38" y="12"/>
                  </a:lnTo>
                  <a:lnTo>
                    <a:pt x="37" y="8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1" y="18"/>
                  </a:lnTo>
                  <a:lnTo>
                    <a:pt x="19" y="24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3" y="68"/>
                  </a:lnTo>
                  <a:lnTo>
                    <a:pt x="11" y="92"/>
                  </a:lnTo>
                  <a:lnTo>
                    <a:pt x="8" y="119"/>
                  </a:lnTo>
                  <a:lnTo>
                    <a:pt x="6" y="148"/>
                  </a:lnTo>
                  <a:lnTo>
                    <a:pt x="5" y="179"/>
                  </a:lnTo>
                  <a:lnTo>
                    <a:pt x="3" y="212"/>
                  </a:lnTo>
                  <a:lnTo>
                    <a:pt x="2" y="248"/>
                  </a:lnTo>
                  <a:lnTo>
                    <a:pt x="1" y="285"/>
                  </a:lnTo>
                  <a:lnTo>
                    <a:pt x="0" y="324"/>
                  </a:lnTo>
                  <a:lnTo>
                    <a:pt x="0" y="364"/>
                  </a:lnTo>
                  <a:lnTo>
                    <a:pt x="0" y="406"/>
                  </a:lnTo>
                  <a:lnTo>
                    <a:pt x="1" y="448"/>
                  </a:lnTo>
                  <a:lnTo>
                    <a:pt x="1" y="487"/>
                  </a:lnTo>
                  <a:lnTo>
                    <a:pt x="3" y="526"/>
                  </a:lnTo>
                  <a:lnTo>
                    <a:pt x="4" y="564"/>
                  </a:lnTo>
                  <a:lnTo>
                    <a:pt x="5" y="600"/>
                  </a:lnTo>
                  <a:lnTo>
                    <a:pt x="6" y="633"/>
                  </a:lnTo>
                  <a:lnTo>
                    <a:pt x="8" y="664"/>
                  </a:lnTo>
                  <a:lnTo>
                    <a:pt x="11" y="693"/>
                  </a:lnTo>
                  <a:lnTo>
                    <a:pt x="14" y="719"/>
                  </a:lnTo>
                  <a:lnTo>
                    <a:pt x="16" y="743"/>
                  </a:lnTo>
                  <a:lnTo>
                    <a:pt x="18" y="763"/>
                  </a:lnTo>
                  <a:lnTo>
                    <a:pt x="21" y="779"/>
                  </a:lnTo>
                  <a:lnTo>
                    <a:pt x="23" y="787"/>
                  </a:lnTo>
                  <a:lnTo>
                    <a:pt x="25" y="793"/>
                  </a:lnTo>
                  <a:lnTo>
                    <a:pt x="26" y="799"/>
                  </a:lnTo>
                  <a:lnTo>
                    <a:pt x="27" y="803"/>
                  </a:lnTo>
                  <a:lnTo>
                    <a:pt x="28" y="807"/>
                  </a:lnTo>
                  <a:lnTo>
                    <a:pt x="30" y="809"/>
                  </a:lnTo>
                  <a:lnTo>
                    <a:pt x="32" y="811"/>
                  </a:lnTo>
                  <a:lnTo>
                    <a:pt x="34" y="812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69" name="Freeform 77"/>
            <p:cNvSpPr>
              <a:spLocks/>
            </p:cNvSpPr>
            <p:nvPr/>
          </p:nvSpPr>
          <p:spPr bwMode="auto">
            <a:xfrm>
              <a:off x="5392721" y="2805099"/>
              <a:ext cx="117475" cy="1304925"/>
            </a:xfrm>
            <a:custGeom>
              <a:avLst/>
              <a:gdLst>
                <a:gd name="T0" fmla="*/ 2147483647 w 74"/>
                <a:gd name="T1" fmla="*/ 2147483647 h 822"/>
                <a:gd name="T2" fmla="*/ 2147483647 w 74"/>
                <a:gd name="T3" fmla="*/ 2147483647 h 822"/>
                <a:gd name="T4" fmla="*/ 2147483647 w 74"/>
                <a:gd name="T5" fmla="*/ 2147483647 h 822"/>
                <a:gd name="T6" fmla="*/ 2147483647 w 74"/>
                <a:gd name="T7" fmla="*/ 2147483647 h 822"/>
                <a:gd name="T8" fmla="*/ 2147483647 w 74"/>
                <a:gd name="T9" fmla="*/ 2147483647 h 822"/>
                <a:gd name="T10" fmla="*/ 2147483647 w 74"/>
                <a:gd name="T11" fmla="*/ 2147483647 h 822"/>
                <a:gd name="T12" fmla="*/ 2147483647 w 74"/>
                <a:gd name="T13" fmla="*/ 2147483647 h 822"/>
                <a:gd name="T14" fmla="*/ 2147483647 w 74"/>
                <a:gd name="T15" fmla="*/ 2147483647 h 822"/>
                <a:gd name="T16" fmla="*/ 2147483647 w 74"/>
                <a:gd name="T17" fmla="*/ 2147483647 h 822"/>
                <a:gd name="T18" fmla="*/ 2147483647 w 74"/>
                <a:gd name="T19" fmla="*/ 2147483647 h 822"/>
                <a:gd name="T20" fmla="*/ 2147483647 w 74"/>
                <a:gd name="T21" fmla="*/ 2147483647 h 822"/>
                <a:gd name="T22" fmla="*/ 2147483647 w 74"/>
                <a:gd name="T23" fmla="*/ 2147483647 h 822"/>
                <a:gd name="T24" fmla="*/ 2147483647 w 74"/>
                <a:gd name="T25" fmla="*/ 2147483647 h 822"/>
                <a:gd name="T26" fmla="*/ 2147483647 w 74"/>
                <a:gd name="T27" fmla="*/ 0 h 822"/>
                <a:gd name="T28" fmla="*/ 2147483647 w 74"/>
                <a:gd name="T29" fmla="*/ 2147483647 h 822"/>
                <a:gd name="T30" fmla="*/ 2147483647 w 74"/>
                <a:gd name="T31" fmla="*/ 2147483647 h 822"/>
                <a:gd name="T32" fmla="*/ 2147483647 w 74"/>
                <a:gd name="T33" fmla="*/ 2147483647 h 822"/>
                <a:gd name="T34" fmla="*/ 2147483647 w 74"/>
                <a:gd name="T35" fmla="*/ 2147483647 h 822"/>
                <a:gd name="T36" fmla="*/ 2147483647 w 74"/>
                <a:gd name="T37" fmla="*/ 2147483647 h 822"/>
                <a:gd name="T38" fmla="*/ 2147483647 w 74"/>
                <a:gd name="T39" fmla="*/ 2147483647 h 822"/>
                <a:gd name="T40" fmla="*/ 2147483647 w 74"/>
                <a:gd name="T41" fmla="*/ 2147483647 h 822"/>
                <a:gd name="T42" fmla="*/ 2147483647 w 74"/>
                <a:gd name="T43" fmla="*/ 2147483647 h 822"/>
                <a:gd name="T44" fmla="*/ 2147483647 w 74"/>
                <a:gd name="T45" fmla="*/ 2147483647 h 822"/>
                <a:gd name="T46" fmla="*/ 2147483647 w 74"/>
                <a:gd name="T47" fmla="*/ 2147483647 h 822"/>
                <a:gd name="T48" fmla="*/ 2147483647 w 74"/>
                <a:gd name="T49" fmla="*/ 2147483647 h 822"/>
                <a:gd name="T50" fmla="*/ 2147483647 w 74"/>
                <a:gd name="T51" fmla="*/ 2147483647 h 822"/>
                <a:gd name="T52" fmla="*/ 2147483647 w 74"/>
                <a:gd name="T53" fmla="*/ 2147483647 h 822"/>
                <a:gd name="T54" fmla="*/ 2147483647 w 74"/>
                <a:gd name="T55" fmla="*/ 2147483647 h 822"/>
                <a:gd name="T56" fmla="*/ 2147483647 w 74"/>
                <a:gd name="T57" fmla="*/ 2147483647 h 822"/>
                <a:gd name="T58" fmla="*/ 2147483647 w 74"/>
                <a:gd name="T59" fmla="*/ 2147483647 h 822"/>
                <a:gd name="T60" fmla="*/ 2147483647 w 74"/>
                <a:gd name="T61" fmla="*/ 2147483647 h 822"/>
                <a:gd name="T62" fmla="*/ 2147483647 w 74"/>
                <a:gd name="T63" fmla="*/ 2147483647 h 822"/>
                <a:gd name="T64" fmla="*/ 2147483647 w 74"/>
                <a:gd name="T65" fmla="*/ 2147483647 h 822"/>
                <a:gd name="T66" fmla="*/ 2147483647 w 74"/>
                <a:gd name="T67" fmla="*/ 2147483647 h 822"/>
                <a:gd name="T68" fmla="*/ 2147483647 w 74"/>
                <a:gd name="T69" fmla="*/ 2147483647 h 822"/>
                <a:gd name="T70" fmla="*/ 2147483647 w 74"/>
                <a:gd name="T71" fmla="*/ 2147483647 h 822"/>
                <a:gd name="T72" fmla="*/ 2147483647 w 74"/>
                <a:gd name="T73" fmla="*/ 2147483647 h 822"/>
                <a:gd name="T74" fmla="*/ 2147483647 w 74"/>
                <a:gd name="T75" fmla="*/ 2147483647 h 822"/>
                <a:gd name="T76" fmla="*/ 2147483647 w 74"/>
                <a:gd name="T77" fmla="*/ 2147483647 h 822"/>
                <a:gd name="T78" fmla="*/ 2147483647 w 74"/>
                <a:gd name="T79" fmla="*/ 2147483647 h 822"/>
                <a:gd name="T80" fmla="*/ 2147483647 w 74"/>
                <a:gd name="T81" fmla="*/ 2147483647 h 822"/>
                <a:gd name="T82" fmla="*/ 2147483647 w 74"/>
                <a:gd name="T83" fmla="*/ 2147483647 h 822"/>
                <a:gd name="T84" fmla="*/ 2147483647 w 74"/>
                <a:gd name="T85" fmla="*/ 2147483647 h 822"/>
                <a:gd name="T86" fmla="*/ 2147483647 w 74"/>
                <a:gd name="T87" fmla="*/ 2147483647 h 822"/>
                <a:gd name="T88" fmla="*/ 2147483647 w 74"/>
                <a:gd name="T89" fmla="*/ 2147483647 h 822"/>
                <a:gd name="T90" fmla="*/ 2147483647 w 74"/>
                <a:gd name="T91" fmla="*/ 2147483647 h 822"/>
                <a:gd name="T92" fmla="*/ 2147483647 w 74"/>
                <a:gd name="T93" fmla="*/ 2147483647 h 822"/>
                <a:gd name="T94" fmla="*/ 2147483647 w 74"/>
                <a:gd name="T95" fmla="*/ 2147483647 h 822"/>
                <a:gd name="T96" fmla="*/ 2147483647 w 74"/>
                <a:gd name="T97" fmla="*/ 2147483647 h 822"/>
                <a:gd name="T98" fmla="*/ 2147483647 w 74"/>
                <a:gd name="T99" fmla="*/ 2147483647 h 822"/>
                <a:gd name="T100" fmla="*/ 2147483647 w 74"/>
                <a:gd name="T101" fmla="*/ 2147483647 h 822"/>
                <a:gd name="T102" fmla="*/ 2147483647 w 74"/>
                <a:gd name="T103" fmla="*/ 2147483647 h 822"/>
                <a:gd name="T104" fmla="*/ 2147483647 w 74"/>
                <a:gd name="T105" fmla="*/ 2147483647 h 822"/>
                <a:gd name="T106" fmla="*/ 2147483647 w 74"/>
                <a:gd name="T107" fmla="*/ 2147483647 h 8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"/>
                <a:gd name="T163" fmla="*/ 0 h 822"/>
                <a:gd name="T164" fmla="*/ 74 w 74"/>
                <a:gd name="T165" fmla="*/ 822 h 8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" h="822">
                  <a:moveTo>
                    <a:pt x="39" y="821"/>
                  </a:moveTo>
                  <a:lnTo>
                    <a:pt x="42" y="820"/>
                  </a:lnTo>
                  <a:lnTo>
                    <a:pt x="43" y="817"/>
                  </a:lnTo>
                  <a:lnTo>
                    <a:pt x="46" y="814"/>
                  </a:lnTo>
                  <a:lnTo>
                    <a:pt x="48" y="810"/>
                  </a:lnTo>
                  <a:lnTo>
                    <a:pt x="49" y="805"/>
                  </a:lnTo>
                  <a:lnTo>
                    <a:pt x="51" y="799"/>
                  </a:lnTo>
                  <a:lnTo>
                    <a:pt x="53" y="793"/>
                  </a:lnTo>
                  <a:lnTo>
                    <a:pt x="55" y="785"/>
                  </a:lnTo>
                  <a:lnTo>
                    <a:pt x="55" y="777"/>
                  </a:lnTo>
                  <a:lnTo>
                    <a:pt x="57" y="768"/>
                  </a:lnTo>
                  <a:lnTo>
                    <a:pt x="58" y="758"/>
                  </a:lnTo>
                  <a:lnTo>
                    <a:pt x="59" y="748"/>
                  </a:lnTo>
                  <a:lnTo>
                    <a:pt x="60" y="737"/>
                  </a:lnTo>
                  <a:lnTo>
                    <a:pt x="62" y="725"/>
                  </a:lnTo>
                  <a:lnTo>
                    <a:pt x="65" y="698"/>
                  </a:lnTo>
                  <a:lnTo>
                    <a:pt x="65" y="683"/>
                  </a:lnTo>
                  <a:lnTo>
                    <a:pt x="66" y="669"/>
                  </a:lnTo>
                  <a:lnTo>
                    <a:pt x="67" y="653"/>
                  </a:lnTo>
                  <a:lnTo>
                    <a:pt x="67" y="637"/>
                  </a:lnTo>
                  <a:lnTo>
                    <a:pt x="68" y="621"/>
                  </a:lnTo>
                  <a:lnTo>
                    <a:pt x="70" y="587"/>
                  </a:lnTo>
                  <a:lnTo>
                    <a:pt x="70" y="569"/>
                  </a:lnTo>
                  <a:lnTo>
                    <a:pt x="71" y="531"/>
                  </a:lnTo>
                  <a:lnTo>
                    <a:pt x="71" y="512"/>
                  </a:lnTo>
                  <a:lnTo>
                    <a:pt x="72" y="492"/>
                  </a:lnTo>
                  <a:lnTo>
                    <a:pt x="72" y="473"/>
                  </a:lnTo>
                  <a:lnTo>
                    <a:pt x="73" y="452"/>
                  </a:lnTo>
                  <a:lnTo>
                    <a:pt x="73" y="411"/>
                  </a:lnTo>
                  <a:lnTo>
                    <a:pt x="72" y="390"/>
                  </a:lnTo>
                  <a:lnTo>
                    <a:pt x="72" y="348"/>
                  </a:lnTo>
                  <a:lnTo>
                    <a:pt x="70" y="290"/>
                  </a:lnTo>
                  <a:lnTo>
                    <a:pt x="69" y="253"/>
                  </a:lnTo>
                  <a:lnTo>
                    <a:pt x="68" y="235"/>
                  </a:lnTo>
                  <a:lnTo>
                    <a:pt x="67" y="217"/>
                  </a:lnTo>
                  <a:lnTo>
                    <a:pt x="67" y="201"/>
                  </a:lnTo>
                  <a:lnTo>
                    <a:pt x="66" y="184"/>
                  </a:lnTo>
                  <a:lnTo>
                    <a:pt x="65" y="167"/>
                  </a:lnTo>
                  <a:lnTo>
                    <a:pt x="63" y="137"/>
                  </a:lnTo>
                  <a:lnTo>
                    <a:pt x="62" y="123"/>
                  </a:lnTo>
                  <a:lnTo>
                    <a:pt x="59" y="96"/>
                  </a:lnTo>
                  <a:lnTo>
                    <a:pt x="57" y="84"/>
                  </a:lnTo>
                  <a:lnTo>
                    <a:pt x="56" y="73"/>
                  </a:lnTo>
                  <a:lnTo>
                    <a:pt x="55" y="63"/>
                  </a:lnTo>
                  <a:lnTo>
                    <a:pt x="54" y="53"/>
                  </a:lnTo>
                  <a:lnTo>
                    <a:pt x="52" y="44"/>
                  </a:lnTo>
                  <a:lnTo>
                    <a:pt x="51" y="36"/>
                  </a:lnTo>
                  <a:lnTo>
                    <a:pt x="49" y="28"/>
                  </a:lnTo>
                  <a:lnTo>
                    <a:pt x="48" y="21"/>
                  </a:lnTo>
                  <a:lnTo>
                    <a:pt x="46" y="16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8"/>
                  </a:lnTo>
                  <a:lnTo>
                    <a:pt x="24" y="11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8"/>
                  </a:lnTo>
                  <a:lnTo>
                    <a:pt x="18" y="36"/>
                  </a:lnTo>
                  <a:lnTo>
                    <a:pt x="17" y="44"/>
                  </a:lnTo>
                  <a:lnTo>
                    <a:pt x="15" y="53"/>
                  </a:lnTo>
                  <a:lnTo>
                    <a:pt x="14" y="63"/>
                  </a:lnTo>
                  <a:lnTo>
                    <a:pt x="13" y="73"/>
                  </a:lnTo>
                  <a:lnTo>
                    <a:pt x="12" y="84"/>
                  </a:lnTo>
                  <a:lnTo>
                    <a:pt x="10" y="96"/>
                  </a:lnTo>
                  <a:lnTo>
                    <a:pt x="9" y="110"/>
                  </a:lnTo>
                  <a:lnTo>
                    <a:pt x="8" y="123"/>
                  </a:lnTo>
                  <a:lnTo>
                    <a:pt x="7" y="137"/>
                  </a:lnTo>
                  <a:lnTo>
                    <a:pt x="5" y="168"/>
                  </a:lnTo>
                  <a:lnTo>
                    <a:pt x="5" y="184"/>
                  </a:lnTo>
                  <a:lnTo>
                    <a:pt x="4" y="201"/>
                  </a:lnTo>
                  <a:lnTo>
                    <a:pt x="3" y="217"/>
                  </a:lnTo>
                  <a:lnTo>
                    <a:pt x="2" y="253"/>
                  </a:lnTo>
                  <a:lnTo>
                    <a:pt x="1" y="290"/>
                  </a:lnTo>
                  <a:lnTo>
                    <a:pt x="1" y="310"/>
                  </a:lnTo>
                  <a:lnTo>
                    <a:pt x="0" y="329"/>
                  </a:lnTo>
                  <a:lnTo>
                    <a:pt x="0" y="452"/>
                  </a:lnTo>
                  <a:lnTo>
                    <a:pt x="1" y="492"/>
                  </a:lnTo>
                  <a:lnTo>
                    <a:pt x="1" y="512"/>
                  </a:lnTo>
                  <a:lnTo>
                    <a:pt x="2" y="550"/>
                  </a:lnTo>
                  <a:lnTo>
                    <a:pt x="4" y="569"/>
                  </a:lnTo>
                  <a:lnTo>
                    <a:pt x="4" y="587"/>
                  </a:lnTo>
                  <a:lnTo>
                    <a:pt x="5" y="604"/>
                  </a:lnTo>
                  <a:lnTo>
                    <a:pt x="6" y="621"/>
                  </a:lnTo>
                  <a:lnTo>
                    <a:pt x="6" y="637"/>
                  </a:lnTo>
                  <a:lnTo>
                    <a:pt x="7" y="654"/>
                  </a:lnTo>
                  <a:lnTo>
                    <a:pt x="8" y="669"/>
                  </a:lnTo>
                  <a:lnTo>
                    <a:pt x="9" y="685"/>
                  </a:lnTo>
                  <a:lnTo>
                    <a:pt x="12" y="712"/>
                  </a:lnTo>
                  <a:lnTo>
                    <a:pt x="13" y="725"/>
                  </a:lnTo>
                  <a:lnTo>
                    <a:pt x="15" y="737"/>
                  </a:lnTo>
                  <a:lnTo>
                    <a:pt x="16" y="748"/>
                  </a:lnTo>
                  <a:lnTo>
                    <a:pt x="17" y="758"/>
                  </a:lnTo>
                  <a:lnTo>
                    <a:pt x="18" y="768"/>
                  </a:lnTo>
                  <a:lnTo>
                    <a:pt x="19" y="777"/>
                  </a:lnTo>
                  <a:lnTo>
                    <a:pt x="21" y="786"/>
                  </a:lnTo>
                  <a:lnTo>
                    <a:pt x="23" y="792"/>
                  </a:lnTo>
                  <a:lnTo>
                    <a:pt x="24" y="799"/>
                  </a:lnTo>
                  <a:lnTo>
                    <a:pt x="26" y="805"/>
                  </a:lnTo>
                  <a:lnTo>
                    <a:pt x="28" y="810"/>
                  </a:lnTo>
                  <a:lnTo>
                    <a:pt x="30" y="814"/>
                  </a:lnTo>
                  <a:lnTo>
                    <a:pt x="31" y="817"/>
                  </a:lnTo>
                  <a:lnTo>
                    <a:pt x="34" y="820"/>
                  </a:lnTo>
                  <a:lnTo>
                    <a:pt x="37" y="821"/>
                  </a:lnTo>
                  <a:lnTo>
                    <a:pt x="39" y="821"/>
                  </a:lnTo>
                  <a:lnTo>
                    <a:pt x="37" y="813"/>
                  </a:lnTo>
                  <a:lnTo>
                    <a:pt x="39" y="813"/>
                  </a:lnTo>
                  <a:lnTo>
                    <a:pt x="38" y="813"/>
                  </a:lnTo>
                  <a:lnTo>
                    <a:pt x="37" y="811"/>
                  </a:lnTo>
                  <a:lnTo>
                    <a:pt x="36" y="810"/>
                  </a:lnTo>
                  <a:lnTo>
                    <a:pt x="34" y="807"/>
                  </a:lnTo>
                  <a:lnTo>
                    <a:pt x="33" y="802"/>
                  </a:lnTo>
                  <a:lnTo>
                    <a:pt x="31" y="797"/>
                  </a:lnTo>
                  <a:lnTo>
                    <a:pt x="30" y="791"/>
                  </a:lnTo>
                  <a:lnTo>
                    <a:pt x="29" y="783"/>
                  </a:lnTo>
                  <a:lnTo>
                    <a:pt x="27" y="776"/>
                  </a:lnTo>
                  <a:lnTo>
                    <a:pt x="26" y="767"/>
                  </a:lnTo>
                  <a:lnTo>
                    <a:pt x="24" y="757"/>
                  </a:lnTo>
                  <a:lnTo>
                    <a:pt x="23" y="747"/>
                  </a:lnTo>
                  <a:lnTo>
                    <a:pt x="22" y="736"/>
                  </a:lnTo>
                  <a:lnTo>
                    <a:pt x="20" y="724"/>
                  </a:lnTo>
                  <a:lnTo>
                    <a:pt x="19" y="711"/>
                  </a:lnTo>
                  <a:lnTo>
                    <a:pt x="18" y="683"/>
                  </a:lnTo>
                  <a:lnTo>
                    <a:pt x="16" y="668"/>
                  </a:lnTo>
                  <a:lnTo>
                    <a:pt x="15" y="653"/>
                  </a:lnTo>
                  <a:lnTo>
                    <a:pt x="14" y="637"/>
                  </a:lnTo>
                  <a:lnTo>
                    <a:pt x="13" y="621"/>
                  </a:lnTo>
                  <a:lnTo>
                    <a:pt x="12" y="604"/>
                  </a:lnTo>
                  <a:lnTo>
                    <a:pt x="12" y="587"/>
                  </a:lnTo>
                  <a:lnTo>
                    <a:pt x="11" y="569"/>
                  </a:lnTo>
                  <a:lnTo>
                    <a:pt x="10" y="550"/>
                  </a:lnTo>
                  <a:lnTo>
                    <a:pt x="9" y="512"/>
                  </a:lnTo>
                  <a:lnTo>
                    <a:pt x="9" y="492"/>
                  </a:lnTo>
                  <a:lnTo>
                    <a:pt x="7" y="452"/>
                  </a:lnTo>
                  <a:lnTo>
                    <a:pt x="7" y="329"/>
                  </a:lnTo>
                  <a:lnTo>
                    <a:pt x="8" y="310"/>
                  </a:lnTo>
                  <a:lnTo>
                    <a:pt x="8" y="290"/>
                  </a:lnTo>
                  <a:lnTo>
                    <a:pt x="9" y="253"/>
                  </a:lnTo>
                  <a:lnTo>
                    <a:pt x="10" y="217"/>
                  </a:lnTo>
                  <a:lnTo>
                    <a:pt x="11" y="201"/>
                  </a:lnTo>
                  <a:lnTo>
                    <a:pt x="12" y="184"/>
                  </a:lnTo>
                  <a:lnTo>
                    <a:pt x="13" y="168"/>
                  </a:lnTo>
                  <a:lnTo>
                    <a:pt x="15" y="138"/>
                  </a:lnTo>
                  <a:lnTo>
                    <a:pt x="16" y="123"/>
                  </a:lnTo>
                  <a:lnTo>
                    <a:pt x="17" y="110"/>
                  </a:lnTo>
                  <a:lnTo>
                    <a:pt x="18" y="97"/>
                  </a:lnTo>
                  <a:lnTo>
                    <a:pt x="19" y="85"/>
                  </a:lnTo>
                  <a:lnTo>
                    <a:pt x="20" y="74"/>
                  </a:lnTo>
                  <a:lnTo>
                    <a:pt x="21" y="64"/>
                  </a:lnTo>
                  <a:lnTo>
                    <a:pt x="23" y="55"/>
                  </a:lnTo>
                  <a:lnTo>
                    <a:pt x="24" y="45"/>
                  </a:lnTo>
                  <a:lnTo>
                    <a:pt x="26" y="37"/>
                  </a:lnTo>
                  <a:lnTo>
                    <a:pt x="27" y="30"/>
                  </a:lnTo>
                  <a:lnTo>
                    <a:pt x="29" y="24"/>
                  </a:lnTo>
                  <a:lnTo>
                    <a:pt x="30" y="18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7" y="15"/>
                  </a:lnTo>
                  <a:lnTo>
                    <a:pt x="38" y="18"/>
                  </a:lnTo>
                  <a:lnTo>
                    <a:pt x="40" y="24"/>
                  </a:lnTo>
                  <a:lnTo>
                    <a:pt x="42" y="30"/>
                  </a:lnTo>
                  <a:lnTo>
                    <a:pt x="43" y="37"/>
                  </a:lnTo>
                  <a:lnTo>
                    <a:pt x="44" y="45"/>
                  </a:lnTo>
                  <a:lnTo>
                    <a:pt x="46" y="55"/>
                  </a:lnTo>
                  <a:lnTo>
                    <a:pt x="47" y="64"/>
                  </a:lnTo>
                  <a:lnTo>
                    <a:pt x="49" y="74"/>
                  </a:lnTo>
                  <a:lnTo>
                    <a:pt x="50" y="85"/>
                  </a:lnTo>
                  <a:lnTo>
                    <a:pt x="52" y="97"/>
                  </a:lnTo>
                  <a:lnTo>
                    <a:pt x="54" y="124"/>
                  </a:lnTo>
                  <a:lnTo>
                    <a:pt x="55" y="138"/>
                  </a:lnTo>
                  <a:lnTo>
                    <a:pt x="57" y="168"/>
                  </a:lnTo>
                  <a:lnTo>
                    <a:pt x="58" y="184"/>
                  </a:lnTo>
                  <a:lnTo>
                    <a:pt x="59" y="201"/>
                  </a:lnTo>
                  <a:lnTo>
                    <a:pt x="60" y="217"/>
                  </a:lnTo>
                  <a:lnTo>
                    <a:pt x="60" y="235"/>
                  </a:lnTo>
                  <a:lnTo>
                    <a:pt x="62" y="253"/>
                  </a:lnTo>
                  <a:lnTo>
                    <a:pt x="63" y="290"/>
                  </a:lnTo>
                  <a:lnTo>
                    <a:pt x="65" y="348"/>
                  </a:lnTo>
                  <a:lnTo>
                    <a:pt x="65" y="390"/>
                  </a:lnTo>
                  <a:lnTo>
                    <a:pt x="65" y="411"/>
                  </a:lnTo>
                  <a:lnTo>
                    <a:pt x="65" y="452"/>
                  </a:lnTo>
                  <a:lnTo>
                    <a:pt x="65" y="473"/>
                  </a:lnTo>
                  <a:lnTo>
                    <a:pt x="65" y="492"/>
                  </a:lnTo>
                  <a:lnTo>
                    <a:pt x="64" y="512"/>
                  </a:lnTo>
                  <a:lnTo>
                    <a:pt x="64" y="531"/>
                  </a:lnTo>
                  <a:lnTo>
                    <a:pt x="63" y="569"/>
                  </a:lnTo>
                  <a:lnTo>
                    <a:pt x="62" y="587"/>
                  </a:lnTo>
                  <a:lnTo>
                    <a:pt x="61" y="621"/>
                  </a:lnTo>
                  <a:lnTo>
                    <a:pt x="60" y="637"/>
                  </a:lnTo>
                  <a:lnTo>
                    <a:pt x="59" y="653"/>
                  </a:lnTo>
                  <a:lnTo>
                    <a:pt x="58" y="668"/>
                  </a:lnTo>
                  <a:lnTo>
                    <a:pt x="57" y="683"/>
                  </a:lnTo>
                  <a:lnTo>
                    <a:pt x="56" y="698"/>
                  </a:lnTo>
                  <a:lnTo>
                    <a:pt x="55" y="724"/>
                  </a:lnTo>
                  <a:lnTo>
                    <a:pt x="53" y="736"/>
                  </a:lnTo>
                  <a:lnTo>
                    <a:pt x="52" y="747"/>
                  </a:lnTo>
                  <a:lnTo>
                    <a:pt x="51" y="757"/>
                  </a:lnTo>
                  <a:lnTo>
                    <a:pt x="49" y="766"/>
                  </a:lnTo>
                  <a:lnTo>
                    <a:pt x="48" y="775"/>
                  </a:lnTo>
                  <a:lnTo>
                    <a:pt x="46" y="784"/>
                  </a:lnTo>
                  <a:lnTo>
                    <a:pt x="45" y="790"/>
                  </a:lnTo>
                  <a:lnTo>
                    <a:pt x="43" y="797"/>
                  </a:lnTo>
                  <a:lnTo>
                    <a:pt x="42" y="802"/>
                  </a:lnTo>
                  <a:lnTo>
                    <a:pt x="41" y="807"/>
                  </a:lnTo>
                  <a:lnTo>
                    <a:pt x="40" y="810"/>
                  </a:lnTo>
                  <a:lnTo>
                    <a:pt x="38" y="811"/>
                  </a:lnTo>
                  <a:lnTo>
                    <a:pt x="37" y="813"/>
                  </a:lnTo>
                  <a:lnTo>
                    <a:pt x="39" y="82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70" name="Freeform 78"/>
            <p:cNvSpPr>
              <a:spLocks/>
            </p:cNvSpPr>
            <p:nvPr/>
          </p:nvSpPr>
          <p:spPr bwMode="auto">
            <a:xfrm>
              <a:off x="5494321" y="3428987"/>
              <a:ext cx="44450" cy="53975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2147483647 w 28"/>
                <a:gd name="T5" fmla="*/ 2147483647 h 34"/>
                <a:gd name="T6" fmla="*/ 2147483647 w 28"/>
                <a:gd name="T7" fmla="*/ 2147483647 h 34"/>
                <a:gd name="T8" fmla="*/ 0 w 28"/>
                <a:gd name="T9" fmla="*/ 2147483647 h 34"/>
                <a:gd name="T10" fmla="*/ 2147483647 w 28"/>
                <a:gd name="T11" fmla="*/ 2147483647 h 34"/>
                <a:gd name="T12" fmla="*/ 2147483647 w 28"/>
                <a:gd name="T13" fmla="*/ 2147483647 h 34"/>
                <a:gd name="T14" fmla="*/ 2147483647 w 28"/>
                <a:gd name="T15" fmla="*/ 2147483647 h 34"/>
                <a:gd name="T16" fmla="*/ 2147483647 w 28"/>
                <a:gd name="T17" fmla="*/ 0 h 34"/>
                <a:gd name="T18" fmla="*/ 2147483647 w 28"/>
                <a:gd name="T19" fmla="*/ 2147483647 h 34"/>
                <a:gd name="T20" fmla="*/ 2147483647 w 28"/>
                <a:gd name="T21" fmla="*/ 2147483647 h 34"/>
                <a:gd name="T22" fmla="*/ 2147483647 w 28"/>
                <a:gd name="T23" fmla="*/ 2147483647 h 34"/>
                <a:gd name="T24" fmla="*/ 2147483647 w 28"/>
                <a:gd name="T25" fmla="*/ 2147483647 h 34"/>
                <a:gd name="T26" fmla="*/ 2147483647 w 28"/>
                <a:gd name="T27" fmla="*/ 2147483647 h 34"/>
                <a:gd name="T28" fmla="*/ 2147483647 w 28"/>
                <a:gd name="T29" fmla="*/ 2147483647 h 34"/>
                <a:gd name="T30" fmla="*/ 2147483647 w 28"/>
                <a:gd name="T31" fmla="*/ 2147483647 h 34"/>
                <a:gd name="T32" fmla="*/ 2147483647 w 28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4"/>
                <a:gd name="T53" fmla="*/ 28 w 2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4">
                  <a:moveTo>
                    <a:pt x="13" y="33"/>
                  </a:moveTo>
                  <a:lnTo>
                    <a:pt x="9" y="32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6" y="10"/>
                  </a:lnTo>
                  <a:lnTo>
                    <a:pt x="27" y="17"/>
                  </a:lnTo>
                  <a:lnTo>
                    <a:pt x="26" y="23"/>
                  </a:lnTo>
                  <a:lnTo>
                    <a:pt x="23" y="29"/>
                  </a:lnTo>
                  <a:lnTo>
                    <a:pt x="19" y="32"/>
                  </a:lnTo>
                  <a:lnTo>
                    <a:pt x="13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71" name="Freeform 79"/>
            <p:cNvSpPr>
              <a:spLocks/>
            </p:cNvSpPr>
            <p:nvPr/>
          </p:nvSpPr>
          <p:spPr bwMode="auto">
            <a:xfrm>
              <a:off x="5516546" y="3497249"/>
              <a:ext cx="42863" cy="55563"/>
            </a:xfrm>
            <a:custGeom>
              <a:avLst/>
              <a:gdLst>
                <a:gd name="T0" fmla="*/ 2147483647 w 27"/>
                <a:gd name="T1" fmla="*/ 2147483647 h 35"/>
                <a:gd name="T2" fmla="*/ 2147483647 w 27"/>
                <a:gd name="T3" fmla="*/ 2147483647 h 35"/>
                <a:gd name="T4" fmla="*/ 2147483647 w 27"/>
                <a:gd name="T5" fmla="*/ 2147483647 h 35"/>
                <a:gd name="T6" fmla="*/ 2147483647 w 27"/>
                <a:gd name="T7" fmla="*/ 2147483647 h 35"/>
                <a:gd name="T8" fmla="*/ 0 w 27"/>
                <a:gd name="T9" fmla="*/ 2147483647 h 35"/>
                <a:gd name="T10" fmla="*/ 2147483647 w 27"/>
                <a:gd name="T11" fmla="*/ 2147483647 h 35"/>
                <a:gd name="T12" fmla="*/ 2147483647 w 27"/>
                <a:gd name="T13" fmla="*/ 2147483647 h 35"/>
                <a:gd name="T14" fmla="*/ 2147483647 w 27"/>
                <a:gd name="T15" fmla="*/ 2147483647 h 35"/>
                <a:gd name="T16" fmla="*/ 2147483647 w 27"/>
                <a:gd name="T17" fmla="*/ 0 h 35"/>
                <a:gd name="T18" fmla="*/ 2147483647 w 27"/>
                <a:gd name="T19" fmla="*/ 2147483647 h 35"/>
                <a:gd name="T20" fmla="*/ 2147483647 w 27"/>
                <a:gd name="T21" fmla="*/ 2147483647 h 35"/>
                <a:gd name="T22" fmla="*/ 2147483647 w 27"/>
                <a:gd name="T23" fmla="*/ 2147483647 h 35"/>
                <a:gd name="T24" fmla="*/ 2147483647 w 27"/>
                <a:gd name="T25" fmla="*/ 2147483647 h 35"/>
                <a:gd name="T26" fmla="*/ 2147483647 w 27"/>
                <a:gd name="T27" fmla="*/ 2147483647 h 35"/>
                <a:gd name="T28" fmla="*/ 2147483647 w 27"/>
                <a:gd name="T29" fmla="*/ 2147483647 h 35"/>
                <a:gd name="T30" fmla="*/ 2147483647 w 27"/>
                <a:gd name="T31" fmla="*/ 2147483647 h 35"/>
                <a:gd name="T32" fmla="*/ 2147483647 w 27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5"/>
                <a:gd name="T53" fmla="*/ 27 w 2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5">
                  <a:moveTo>
                    <a:pt x="13" y="34"/>
                  </a:moveTo>
                  <a:lnTo>
                    <a:pt x="8" y="32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25" y="23"/>
                  </a:lnTo>
                  <a:lnTo>
                    <a:pt x="22" y="29"/>
                  </a:lnTo>
                  <a:lnTo>
                    <a:pt x="18" y="32"/>
                  </a:lnTo>
                  <a:lnTo>
                    <a:pt x="13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72" name="Freeform 80"/>
            <p:cNvSpPr>
              <a:spLocks/>
            </p:cNvSpPr>
            <p:nvPr/>
          </p:nvSpPr>
          <p:spPr bwMode="auto">
            <a:xfrm>
              <a:off x="5514958" y="3370249"/>
              <a:ext cx="44450" cy="53975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2147483647 w 28"/>
                <a:gd name="T5" fmla="*/ 2147483647 h 34"/>
                <a:gd name="T6" fmla="*/ 2147483647 w 28"/>
                <a:gd name="T7" fmla="*/ 2147483647 h 34"/>
                <a:gd name="T8" fmla="*/ 0 w 28"/>
                <a:gd name="T9" fmla="*/ 2147483647 h 34"/>
                <a:gd name="T10" fmla="*/ 2147483647 w 28"/>
                <a:gd name="T11" fmla="*/ 2147483647 h 34"/>
                <a:gd name="T12" fmla="*/ 2147483647 w 28"/>
                <a:gd name="T13" fmla="*/ 2147483647 h 34"/>
                <a:gd name="T14" fmla="*/ 2147483647 w 28"/>
                <a:gd name="T15" fmla="*/ 2147483647 h 34"/>
                <a:gd name="T16" fmla="*/ 2147483647 w 28"/>
                <a:gd name="T17" fmla="*/ 0 h 34"/>
                <a:gd name="T18" fmla="*/ 2147483647 w 28"/>
                <a:gd name="T19" fmla="*/ 2147483647 h 34"/>
                <a:gd name="T20" fmla="*/ 2147483647 w 28"/>
                <a:gd name="T21" fmla="*/ 2147483647 h 34"/>
                <a:gd name="T22" fmla="*/ 2147483647 w 28"/>
                <a:gd name="T23" fmla="*/ 2147483647 h 34"/>
                <a:gd name="T24" fmla="*/ 2147483647 w 28"/>
                <a:gd name="T25" fmla="*/ 2147483647 h 34"/>
                <a:gd name="T26" fmla="*/ 2147483647 w 28"/>
                <a:gd name="T27" fmla="*/ 2147483647 h 34"/>
                <a:gd name="T28" fmla="*/ 2147483647 w 28"/>
                <a:gd name="T29" fmla="*/ 2147483647 h 34"/>
                <a:gd name="T30" fmla="*/ 2147483647 w 28"/>
                <a:gd name="T31" fmla="*/ 2147483647 h 34"/>
                <a:gd name="T32" fmla="*/ 2147483647 w 28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4"/>
                <a:gd name="T53" fmla="*/ 28 w 2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4">
                  <a:moveTo>
                    <a:pt x="14" y="33"/>
                  </a:moveTo>
                  <a:lnTo>
                    <a:pt x="9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6" y="10"/>
                  </a:lnTo>
                  <a:lnTo>
                    <a:pt x="27" y="16"/>
                  </a:lnTo>
                  <a:lnTo>
                    <a:pt x="26" y="23"/>
                  </a:lnTo>
                  <a:lnTo>
                    <a:pt x="23" y="28"/>
                  </a:lnTo>
                  <a:lnTo>
                    <a:pt x="19" y="32"/>
                  </a:lnTo>
                  <a:lnTo>
                    <a:pt x="14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73" name="Freeform 81"/>
            <p:cNvSpPr>
              <a:spLocks/>
            </p:cNvSpPr>
            <p:nvPr/>
          </p:nvSpPr>
          <p:spPr bwMode="auto">
            <a:xfrm>
              <a:off x="5543533" y="3428987"/>
              <a:ext cx="30163" cy="53975"/>
            </a:xfrm>
            <a:custGeom>
              <a:avLst/>
              <a:gdLst>
                <a:gd name="T0" fmla="*/ 2147483647 w 19"/>
                <a:gd name="T1" fmla="*/ 2147483647 h 34"/>
                <a:gd name="T2" fmla="*/ 2147483647 w 19"/>
                <a:gd name="T3" fmla="*/ 2147483647 h 34"/>
                <a:gd name="T4" fmla="*/ 2147483647 w 19"/>
                <a:gd name="T5" fmla="*/ 2147483647 h 34"/>
                <a:gd name="T6" fmla="*/ 2147483647 w 19"/>
                <a:gd name="T7" fmla="*/ 2147483647 h 34"/>
                <a:gd name="T8" fmla="*/ 0 w 19"/>
                <a:gd name="T9" fmla="*/ 2147483647 h 34"/>
                <a:gd name="T10" fmla="*/ 2147483647 w 19"/>
                <a:gd name="T11" fmla="*/ 2147483647 h 34"/>
                <a:gd name="T12" fmla="*/ 2147483647 w 19"/>
                <a:gd name="T13" fmla="*/ 2147483647 h 34"/>
                <a:gd name="T14" fmla="*/ 2147483647 w 19"/>
                <a:gd name="T15" fmla="*/ 2147483647 h 34"/>
                <a:gd name="T16" fmla="*/ 2147483647 w 19"/>
                <a:gd name="T17" fmla="*/ 0 h 34"/>
                <a:gd name="T18" fmla="*/ 2147483647 w 19"/>
                <a:gd name="T19" fmla="*/ 2147483647 h 34"/>
                <a:gd name="T20" fmla="*/ 2147483647 w 19"/>
                <a:gd name="T21" fmla="*/ 2147483647 h 34"/>
                <a:gd name="T22" fmla="*/ 2147483647 w 19"/>
                <a:gd name="T23" fmla="*/ 2147483647 h 34"/>
                <a:gd name="T24" fmla="*/ 2147483647 w 19"/>
                <a:gd name="T25" fmla="*/ 2147483647 h 34"/>
                <a:gd name="T26" fmla="*/ 2147483647 w 19"/>
                <a:gd name="T27" fmla="*/ 2147483647 h 34"/>
                <a:gd name="T28" fmla="*/ 2147483647 w 19"/>
                <a:gd name="T29" fmla="*/ 2147483647 h 34"/>
                <a:gd name="T30" fmla="*/ 2147483647 w 19"/>
                <a:gd name="T31" fmla="*/ 2147483647 h 34"/>
                <a:gd name="T32" fmla="*/ 2147483647 w 19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4"/>
                <a:gd name="T53" fmla="*/ 19 w 1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4">
                  <a:moveTo>
                    <a:pt x="9" y="33"/>
                  </a:moveTo>
                  <a:lnTo>
                    <a:pt x="5" y="32"/>
                  </a:lnTo>
                  <a:lnTo>
                    <a:pt x="3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3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10"/>
                  </a:lnTo>
                  <a:lnTo>
                    <a:pt x="18" y="17"/>
                  </a:lnTo>
                  <a:lnTo>
                    <a:pt x="17" y="23"/>
                  </a:lnTo>
                  <a:lnTo>
                    <a:pt x="16" y="29"/>
                  </a:lnTo>
                  <a:lnTo>
                    <a:pt x="13" y="32"/>
                  </a:lnTo>
                  <a:lnTo>
                    <a:pt x="9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74" name="Freeform 82"/>
            <p:cNvSpPr>
              <a:spLocks/>
            </p:cNvSpPr>
            <p:nvPr/>
          </p:nvSpPr>
          <p:spPr bwMode="auto">
            <a:xfrm>
              <a:off x="5403833" y="2957499"/>
              <a:ext cx="166688" cy="1027113"/>
            </a:xfrm>
            <a:custGeom>
              <a:avLst/>
              <a:gdLst>
                <a:gd name="T0" fmla="*/ 2147483647 w 105"/>
                <a:gd name="T1" fmla="*/ 2147483647 h 647"/>
                <a:gd name="T2" fmla="*/ 2147483647 w 105"/>
                <a:gd name="T3" fmla="*/ 2147483647 h 647"/>
                <a:gd name="T4" fmla="*/ 2147483647 w 105"/>
                <a:gd name="T5" fmla="*/ 2147483647 h 647"/>
                <a:gd name="T6" fmla="*/ 2147483647 w 105"/>
                <a:gd name="T7" fmla="*/ 2147483647 h 647"/>
                <a:gd name="T8" fmla="*/ 2147483647 w 105"/>
                <a:gd name="T9" fmla="*/ 2147483647 h 647"/>
                <a:gd name="T10" fmla="*/ 2147483647 w 105"/>
                <a:gd name="T11" fmla="*/ 2147483647 h 647"/>
                <a:gd name="T12" fmla="*/ 2147483647 w 105"/>
                <a:gd name="T13" fmla="*/ 2147483647 h 647"/>
                <a:gd name="T14" fmla="*/ 2147483647 w 105"/>
                <a:gd name="T15" fmla="*/ 2147483647 h 647"/>
                <a:gd name="T16" fmla="*/ 2147483647 w 105"/>
                <a:gd name="T17" fmla="*/ 2147483647 h 647"/>
                <a:gd name="T18" fmla="*/ 2147483647 w 105"/>
                <a:gd name="T19" fmla="*/ 2147483647 h 647"/>
                <a:gd name="T20" fmla="*/ 2147483647 w 105"/>
                <a:gd name="T21" fmla="*/ 2147483647 h 647"/>
                <a:gd name="T22" fmla="*/ 2147483647 w 105"/>
                <a:gd name="T23" fmla="*/ 2147483647 h 647"/>
                <a:gd name="T24" fmla="*/ 2147483647 w 105"/>
                <a:gd name="T25" fmla="*/ 2147483647 h 647"/>
                <a:gd name="T26" fmla="*/ 2147483647 w 105"/>
                <a:gd name="T27" fmla="*/ 2147483647 h 647"/>
                <a:gd name="T28" fmla="*/ 2147483647 w 105"/>
                <a:gd name="T29" fmla="*/ 2147483647 h 647"/>
                <a:gd name="T30" fmla="*/ 2147483647 w 105"/>
                <a:gd name="T31" fmla="*/ 2147483647 h 647"/>
                <a:gd name="T32" fmla="*/ 2147483647 w 105"/>
                <a:gd name="T33" fmla="*/ 2147483647 h 647"/>
                <a:gd name="T34" fmla="*/ 2147483647 w 105"/>
                <a:gd name="T35" fmla="*/ 2147483647 h 647"/>
                <a:gd name="T36" fmla="*/ 2147483647 w 105"/>
                <a:gd name="T37" fmla="*/ 2147483647 h 647"/>
                <a:gd name="T38" fmla="*/ 2147483647 w 105"/>
                <a:gd name="T39" fmla="*/ 2147483647 h 647"/>
                <a:gd name="T40" fmla="*/ 2147483647 w 105"/>
                <a:gd name="T41" fmla="*/ 2147483647 h 647"/>
                <a:gd name="T42" fmla="*/ 2147483647 w 105"/>
                <a:gd name="T43" fmla="*/ 2147483647 h 647"/>
                <a:gd name="T44" fmla="*/ 2147483647 w 105"/>
                <a:gd name="T45" fmla="*/ 2147483647 h 647"/>
                <a:gd name="T46" fmla="*/ 2147483647 w 105"/>
                <a:gd name="T47" fmla="*/ 2147483647 h 647"/>
                <a:gd name="T48" fmla="*/ 2147483647 w 105"/>
                <a:gd name="T49" fmla="*/ 0 h 647"/>
                <a:gd name="T50" fmla="*/ 2147483647 w 105"/>
                <a:gd name="T51" fmla="*/ 2147483647 h 647"/>
                <a:gd name="T52" fmla="*/ 2147483647 w 105"/>
                <a:gd name="T53" fmla="*/ 2147483647 h 647"/>
                <a:gd name="T54" fmla="*/ 2147483647 w 105"/>
                <a:gd name="T55" fmla="*/ 2147483647 h 647"/>
                <a:gd name="T56" fmla="*/ 2147483647 w 105"/>
                <a:gd name="T57" fmla="*/ 2147483647 h 647"/>
                <a:gd name="T58" fmla="*/ 2147483647 w 105"/>
                <a:gd name="T59" fmla="*/ 2147483647 h 647"/>
                <a:gd name="T60" fmla="*/ 2147483647 w 105"/>
                <a:gd name="T61" fmla="*/ 2147483647 h 647"/>
                <a:gd name="T62" fmla="*/ 2147483647 w 105"/>
                <a:gd name="T63" fmla="*/ 2147483647 h 647"/>
                <a:gd name="T64" fmla="*/ 2147483647 w 105"/>
                <a:gd name="T65" fmla="*/ 2147483647 h 647"/>
                <a:gd name="T66" fmla="*/ 2147483647 w 105"/>
                <a:gd name="T67" fmla="*/ 2147483647 h 647"/>
                <a:gd name="T68" fmla="*/ 2147483647 w 105"/>
                <a:gd name="T69" fmla="*/ 2147483647 h 647"/>
                <a:gd name="T70" fmla="*/ 2147483647 w 105"/>
                <a:gd name="T71" fmla="*/ 2147483647 h 647"/>
                <a:gd name="T72" fmla="*/ 2147483647 w 105"/>
                <a:gd name="T73" fmla="*/ 2147483647 h 647"/>
                <a:gd name="T74" fmla="*/ 2147483647 w 105"/>
                <a:gd name="T75" fmla="*/ 2147483647 h 647"/>
                <a:gd name="T76" fmla="*/ 2147483647 w 105"/>
                <a:gd name="T77" fmla="*/ 2147483647 h 647"/>
                <a:gd name="T78" fmla="*/ 2147483647 w 105"/>
                <a:gd name="T79" fmla="*/ 2147483647 h 647"/>
                <a:gd name="T80" fmla="*/ 2147483647 w 105"/>
                <a:gd name="T81" fmla="*/ 2147483647 h 647"/>
                <a:gd name="T82" fmla="*/ 2147483647 w 105"/>
                <a:gd name="T83" fmla="*/ 2147483647 h 647"/>
                <a:gd name="T84" fmla="*/ 2147483647 w 105"/>
                <a:gd name="T85" fmla="*/ 2147483647 h 647"/>
                <a:gd name="T86" fmla="*/ 2147483647 w 105"/>
                <a:gd name="T87" fmla="*/ 2147483647 h 647"/>
                <a:gd name="T88" fmla="*/ 2147483647 w 105"/>
                <a:gd name="T89" fmla="*/ 2147483647 h 647"/>
                <a:gd name="T90" fmla="*/ 2147483647 w 105"/>
                <a:gd name="T91" fmla="*/ 2147483647 h 647"/>
                <a:gd name="T92" fmla="*/ 2147483647 w 105"/>
                <a:gd name="T93" fmla="*/ 2147483647 h 647"/>
                <a:gd name="T94" fmla="*/ 2147483647 w 105"/>
                <a:gd name="T95" fmla="*/ 2147483647 h 647"/>
                <a:gd name="T96" fmla="*/ 2147483647 w 105"/>
                <a:gd name="T97" fmla="*/ 2147483647 h 647"/>
                <a:gd name="T98" fmla="*/ 2147483647 w 105"/>
                <a:gd name="T99" fmla="*/ 2147483647 h 6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"/>
                <a:gd name="T151" fmla="*/ 0 h 647"/>
                <a:gd name="T152" fmla="*/ 105 w 105"/>
                <a:gd name="T153" fmla="*/ 647 h 6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" h="647">
                  <a:moveTo>
                    <a:pt x="9" y="646"/>
                  </a:moveTo>
                  <a:lnTo>
                    <a:pt x="9" y="645"/>
                  </a:lnTo>
                  <a:lnTo>
                    <a:pt x="26" y="613"/>
                  </a:lnTo>
                  <a:lnTo>
                    <a:pt x="42" y="581"/>
                  </a:lnTo>
                  <a:lnTo>
                    <a:pt x="46" y="571"/>
                  </a:lnTo>
                  <a:lnTo>
                    <a:pt x="51" y="560"/>
                  </a:lnTo>
                  <a:lnTo>
                    <a:pt x="55" y="550"/>
                  </a:lnTo>
                  <a:lnTo>
                    <a:pt x="60" y="539"/>
                  </a:lnTo>
                  <a:lnTo>
                    <a:pt x="63" y="528"/>
                  </a:lnTo>
                  <a:lnTo>
                    <a:pt x="67" y="518"/>
                  </a:lnTo>
                  <a:lnTo>
                    <a:pt x="71" y="507"/>
                  </a:lnTo>
                  <a:lnTo>
                    <a:pt x="75" y="497"/>
                  </a:lnTo>
                  <a:lnTo>
                    <a:pt x="78" y="486"/>
                  </a:lnTo>
                  <a:lnTo>
                    <a:pt x="81" y="477"/>
                  </a:lnTo>
                  <a:lnTo>
                    <a:pt x="84" y="467"/>
                  </a:lnTo>
                  <a:lnTo>
                    <a:pt x="86" y="457"/>
                  </a:lnTo>
                  <a:lnTo>
                    <a:pt x="89" y="447"/>
                  </a:lnTo>
                  <a:lnTo>
                    <a:pt x="91" y="435"/>
                  </a:lnTo>
                  <a:lnTo>
                    <a:pt x="93" y="425"/>
                  </a:lnTo>
                  <a:lnTo>
                    <a:pt x="95" y="415"/>
                  </a:lnTo>
                  <a:lnTo>
                    <a:pt x="98" y="394"/>
                  </a:lnTo>
                  <a:lnTo>
                    <a:pt x="102" y="365"/>
                  </a:lnTo>
                  <a:lnTo>
                    <a:pt x="104" y="323"/>
                  </a:lnTo>
                  <a:lnTo>
                    <a:pt x="104" y="313"/>
                  </a:lnTo>
                  <a:lnTo>
                    <a:pt x="104" y="303"/>
                  </a:lnTo>
                  <a:lnTo>
                    <a:pt x="104" y="293"/>
                  </a:lnTo>
                  <a:lnTo>
                    <a:pt x="103" y="282"/>
                  </a:lnTo>
                  <a:lnTo>
                    <a:pt x="102" y="272"/>
                  </a:lnTo>
                  <a:lnTo>
                    <a:pt x="101" y="262"/>
                  </a:lnTo>
                  <a:lnTo>
                    <a:pt x="100" y="253"/>
                  </a:lnTo>
                  <a:lnTo>
                    <a:pt x="98" y="242"/>
                  </a:lnTo>
                  <a:lnTo>
                    <a:pt x="97" y="232"/>
                  </a:lnTo>
                  <a:lnTo>
                    <a:pt x="95" y="223"/>
                  </a:lnTo>
                  <a:lnTo>
                    <a:pt x="94" y="212"/>
                  </a:lnTo>
                  <a:lnTo>
                    <a:pt x="92" y="203"/>
                  </a:lnTo>
                  <a:lnTo>
                    <a:pt x="90" y="193"/>
                  </a:lnTo>
                  <a:lnTo>
                    <a:pt x="88" y="182"/>
                  </a:lnTo>
                  <a:lnTo>
                    <a:pt x="79" y="155"/>
                  </a:lnTo>
                  <a:lnTo>
                    <a:pt x="77" y="144"/>
                  </a:lnTo>
                  <a:lnTo>
                    <a:pt x="65" y="115"/>
                  </a:lnTo>
                  <a:lnTo>
                    <a:pt x="58" y="96"/>
                  </a:lnTo>
                  <a:lnTo>
                    <a:pt x="53" y="86"/>
                  </a:lnTo>
                  <a:lnTo>
                    <a:pt x="49" y="76"/>
                  </a:lnTo>
                  <a:lnTo>
                    <a:pt x="43" y="67"/>
                  </a:lnTo>
                  <a:lnTo>
                    <a:pt x="40" y="57"/>
                  </a:lnTo>
                  <a:lnTo>
                    <a:pt x="29" y="38"/>
                  </a:lnTo>
                  <a:lnTo>
                    <a:pt x="24" y="29"/>
                  </a:lnTo>
                  <a:lnTo>
                    <a:pt x="18" y="19"/>
                  </a:lnTo>
                  <a:lnTo>
                    <a:pt x="12" y="10"/>
                  </a:lnTo>
                  <a:lnTo>
                    <a:pt x="7" y="0"/>
                  </a:lnTo>
                  <a:lnTo>
                    <a:pt x="0" y="5"/>
                  </a:lnTo>
                  <a:lnTo>
                    <a:pt x="6" y="14"/>
                  </a:lnTo>
                  <a:lnTo>
                    <a:pt x="11" y="24"/>
                  </a:lnTo>
                  <a:lnTo>
                    <a:pt x="17" y="34"/>
                  </a:lnTo>
                  <a:lnTo>
                    <a:pt x="23" y="43"/>
                  </a:lnTo>
                  <a:lnTo>
                    <a:pt x="32" y="61"/>
                  </a:lnTo>
                  <a:lnTo>
                    <a:pt x="37" y="70"/>
                  </a:lnTo>
                  <a:lnTo>
                    <a:pt x="43" y="80"/>
                  </a:lnTo>
                  <a:lnTo>
                    <a:pt x="46" y="90"/>
                  </a:lnTo>
                  <a:lnTo>
                    <a:pt x="51" y="99"/>
                  </a:lnTo>
                  <a:lnTo>
                    <a:pt x="59" y="119"/>
                  </a:lnTo>
                  <a:lnTo>
                    <a:pt x="68" y="147"/>
                  </a:lnTo>
                  <a:lnTo>
                    <a:pt x="71" y="157"/>
                  </a:lnTo>
                  <a:lnTo>
                    <a:pt x="79" y="185"/>
                  </a:lnTo>
                  <a:lnTo>
                    <a:pt x="82" y="194"/>
                  </a:lnTo>
                  <a:lnTo>
                    <a:pt x="84" y="204"/>
                  </a:lnTo>
                  <a:lnTo>
                    <a:pt x="86" y="214"/>
                  </a:lnTo>
                  <a:lnTo>
                    <a:pt x="88" y="224"/>
                  </a:lnTo>
                  <a:lnTo>
                    <a:pt x="90" y="233"/>
                  </a:lnTo>
                  <a:lnTo>
                    <a:pt x="91" y="244"/>
                  </a:lnTo>
                  <a:lnTo>
                    <a:pt x="93" y="254"/>
                  </a:lnTo>
                  <a:lnTo>
                    <a:pt x="94" y="263"/>
                  </a:lnTo>
                  <a:lnTo>
                    <a:pt x="94" y="273"/>
                  </a:lnTo>
                  <a:lnTo>
                    <a:pt x="95" y="283"/>
                  </a:lnTo>
                  <a:lnTo>
                    <a:pt x="95" y="293"/>
                  </a:lnTo>
                  <a:lnTo>
                    <a:pt x="95" y="303"/>
                  </a:lnTo>
                  <a:lnTo>
                    <a:pt x="96" y="313"/>
                  </a:lnTo>
                  <a:lnTo>
                    <a:pt x="96" y="323"/>
                  </a:lnTo>
                  <a:lnTo>
                    <a:pt x="94" y="363"/>
                  </a:lnTo>
                  <a:lnTo>
                    <a:pt x="91" y="393"/>
                  </a:lnTo>
                  <a:lnTo>
                    <a:pt x="87" y="413"/>
                  </a:lnTo>
                  <a:lnTo>
                    <a:pt x="85" y="424"/>
                  </a:lnTo>
                  <a:lnTo>
                    <a:pt x="83" y="434"/>
                  </a:lnTo>
                  <a:lnTo>
                    <a:pt x="81" y="444"/>
                  </a:lnTo>
                  <a:lnTo>
                    <a:pt x="78" y="454"/>
                  </a:lnTo>
                  <a:lnTo>
                    <a:pt x="76" y="465"/>
                  </a:lnTo>
                  <a:lnTo>
                    <a:pt x="73" y="475"/>
                  </a:lnTo>
                  <a:lnTo>
                    <a:pt x="69" y="485"/>
                  </a:lnTo>
                  <a:lnTo>
                    <a:pt x="66" y="495"/>
                  </a:lnTo>
                  <a:lnTo>
                    <a:pt x="63" y="505"/>
                  </a:lnTo>
                  <a:lnTo>
                    <a:pt x="60" y="515"/>
                  </a:lnTo>
                  <a:lnTo>
                    <a:pt x="56" y="526"/>
                  </a:lnTo>
                  <a:lnTo>
                    <a:pt x="52" y="536"/>
                  </a:lnTo>
                  <a:lnTo>
                    <a:pt x="48" y="546"/>
                  </a:lnTo>
                  <a:lnTo>
                    <a:pt x="43" y="557"/>
                  </a:lnTo>
                  <a:lnTo>
                    <a:pt x="40" y="567"/>
                  </a:lnTo>
                  <a:lnTo>
                    <a:pt x="35" y="578"/>
                  </a:lnTo>
                  <a:lnTo>
                    <a:pt x="20" y="609"/>
                  </a:lnTo>
                  <a:lnTo>
                    <a:pt x="3" y="642"/>
                  </a:lnTo>
                  <a:lnTo>
                    <a:pt x="3" y="641"/>
                  </a:lnTo>
                  <a:lnTo>
                    <a:pt x="9" y="64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75" name="Freeform 83"/>
            <p:cNvSpPr>
              <a:spLocks/>
            </p:cNvSpPr>
            <p:nvPr/>
          </p:nvSpPr>
          <p:spPr bwMode="auto">
            <a:xfrm>
              <a:off x="5353033" y="2960674"/>
              <a:ext cx="92075" cy="1023938"/>
            </a:xfrm>
            <a:custGeom>
              <a:avLst/>
              <a:gdLst>
                <a:gd name="T0" fmla="*/ 2147483647 w 58"/>
                <a:gd name="T1" fmla="*/ 2147483647 h 645"/>
                <a:gd name="T2" fmla="*/ 2147483647 w 58"/>
                <a:gd name="T3" fmla="*/ 2147483647 h 645"/>
                <a:gd name="T4" fmla="*/ 2147483647 w 58"/>
                <a:gd name="T5" fmla="*/ 2147483647 h 645"/>
                <a:gd name="T6" fmla="*/ 2147483647 w 58"/>
                <a:gd name="T7" fmla="*/ 2147483647 h 645"/>
                <a:gd name="T8" fmla="*/ 2147483647 w 58"/>
                <a:gd name="T9" fmla="*/ 2147483647 h 645"/>
                <a:gd name="T10" fmla="*/ 2147483647 w 58"/>
                <a:gd name="T11" fmla="*/ 2147483647 h 645"/>
                <a:gd name="T12" fmla="*/ 2147483647 w 58"/>
                <a:gd name="T13" fmla="*/ 2147483647 h 645"/>
                <a:gd name="T14" fmla="*/ 2147483647 w 58"/>
                <a:gd name="T15" fmla="*/ 2147483647 h 645"/>
                <a:gd name="T16" fmla="*/ 2147483647 w 58"/>
                <a:gd name="T17" fmla="*/ 2147483647 h 645"/>
                <a:gd name="T18" fmla="*/ 2147483647 w 58"/>
                <a:gd name="T19" fmla="*/ 2147483647 h 645"/>
                <a:gd name="T20" fmla="*/ 2147483647 w 58"/>
                <a:gd name="T21" fmla="*/ 2147483647 h 645"/>
                <a:gd name="T22" fmla="*/ 2147483647 w 58"/>
                <a:gd name="T23" fmla="*/ 2147483647 h 645"/>
                <a:gd name="T24" fmla="*/ 2147483647 w 58"/>
                <a:gd name="T25" fmla="*/ 2147483647 h 645"/>
                <a:gd name="T26" fmla="*/ 2147483647 w 58"/>
                <a:gd name="T27" fmla="*/ 2147483647 h 645"/>
                <a:gd name="T28" fmla="*/ 2147483647 w 58"/>
                <a:gd name="T29" fmla="*/ 2147483647 h 645"/>
                <a:gd name="T30" fmla="*/ 2147483647 w 58"/>
                <a:gd name="T31" fmla="*/ 2147483647 h 645"/>
                <a:gd name="T32" fmla="*/ 2147483647 w 58"/>
                <a:gd name="T33" fmla="*/ 2147483647 h 645"/>
                <a:gd name="T34" fmla="*/ 2147483647 w 58"/>
                <a:gd name="T35" fmla="*/ 2147483647 h 645"/>
                <a:gd name="T36" fmla="*/ 2147483647 w 58"/>
                <a:gd name="T37" fmla="*/ 2147483647 h 645"/>
                <a:gd name="T38" fmla="*/ 2147483647 w 58"/>
                <a:gd name="T39" fmla="*/ 2147483647 h 645"/>
                <a:gd name="T40" fmla="*/ 2147483647 w 58"/>
                <a:gd name="T41" fmla="*/ 2147483647 h 645"/>
                <a:gd name="T42" fmla="*/ 2147483647 w 58"/>
                <a:gd name="T43" fmla="*/ 2147483647 h 645"/>
                <a:gd name="T44" fmla="*/ 2147483647 w 58"/>
                <a:gd name="T45" fmla="*/ 2147483647 h 645"/>
                <a:gd name="T46" fmla="*/ 0 w 58"/>
                <a:gd name="T47" fmla="*/ 2147483647 h 645"/>
                <a:gd name="T48" fmla="*/ 0 w 58"/>
                <a:gd name="T49" fmla="*/ 2147483647 h 645"/>
                <a:gd name="T50" fmla="*/ 2147483647 w 58"/>
                <a:gd name="T51" fmla="*/ 2147483647 h 645"/>
                <a:gd name="T52" fmla="*/ 2147483647 w 58"/>
                <a:gd name="T53" fmla="*/ 2147483647 h 645"/>
                <a:gd name="T54" fmla="*/ 2147483647 w 58"/>
                <a:gd name="T55" fmla="*/ 2147483647 h 645"/>
                <a:gd name="T56" fmla="*/ 2147483647 w 58"/>
                <a:gd name="T57" fmla="*/ 2147483647 h 645"/>
                <a:gd name="T58" fmla="*/ 2147483647 w 58"/>
                <a:gd name="T59" fmla="*/ 2147483647 h 645"/>
                <a:gd name="T60" fmla="*/ 2147483647 w 58"/>
                <a:gd name="T61" fmla="*/ 2147483647 h 645"/>
                <a:gd name="T62" fmla="*/ 2147483647 w 58"/>
                <a:gd name="T63" fmla="*/ 2147483647 h 6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645"/>
                <a:gd name="T98" fmla="*/ 58 w 58"/>
                <a:gd name="T99" fmla="*/ 645 h 6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645">
                  <a:moveTo>
                    <a:pt x="30" y="644"/>
                  </a:moveTo>
                  <a:lnTo>
                    <a:pt x="33" y="643"/>
                  </a:lnTo>
                  <a:lnTo>
                    <a:pt x="35" y="638"/>
                  </a:lnTo>
                  <a:lnTo>
                    <a:pt x="38" y="630"/>
                  </a:lnTo>
                  <a:lnTo>
                    <a:pt x="41" y="619"/>
                  </a:lnTo>
                  <a:lnTo>
                    <a:pt x="43" y="605"/>
                  </a:lnTo>
                  <a:lnTo>
                    <a:pt x="45" y="590"/>
                  </a:lnTo>
                  <a:lnTo>
                    <a:pt x="48" y="571"/>
                  </a:lnTo>
                  <a:lnTo>
                    <a:pt x="50" y="550"/>
                  </a:lnTo>
                  <a:lnTo>
                    <a:pt x="52" y="527"/>
                  </a:lnTo>
                  <a:lnTo>
                    <a:pt x="53" y="502"/>
                  </a:lnTo>
                  <a:lnTo>
                    <a:pt x="54" y="476"/>
                  </a:lnTo>
                  <a:lnTo>
                    <a:pt x="56" y="448"/>
                  </a:lnTo>
                  <a:lnTo>
                    <a:pt x="56" y="417"/>
                  </a:lnTo>
                  <a:lnTo>
                    <a:pt x="57" y="386"/>
                  </a:lnTo>
                  <a:lnTo>
                    <a:pt x="57" y="355"/>
                  </a:lnTo>
                  <a:lnTo>
                    <a:pt x="57" y="322"/>
                  </a:lnTo>
                  <a:lnTo>
                    <a:pt x="57" y="289"/>
                  </a:lnTo>
                  <a:lnTo>
                    <a:pt x="56" y="257"/>
                  </a:lnTo>
                  <a:lnTo>
                    <a:pt x="56" y="226"/>
                  </a:lnTo>
                  <a:lnTo>
                    <a:pt x="54" y="196"/>
                  </a:lnTo>
                  <a:lnTo>
                    <a:pt x="53" y="168"/>
                  </a:lnTo>
                  <a:lnTo>
                    <a:pt x="52" y="142"/>
                  </a:lnTo>
                  <a:lnTo>
                    <a:pt x="50" y="117"/>
                  </a:lnTo>
                  <a:lnTo>
                    <a:pt x="48" y="94"/>
                  </a:lnTo>
                  <a:lnTo>
                    <a:pt x="46" y="73"/>
                  </a:lnTo>
                  <a:lnTo>
                    <a:pt x="43" y="54"/>
                  </a:lnTo>
                  <a:lnTo>
                    <a:pt x="41" y="39"/>
                  </a:lnTo>
                  <a:lnTo>
                    <a:pt x="38" y="25"/>
                  </a:lnTo>
                  <a:lnTo>
                    <a:pt x="35" y="14"/>
                  </a:lnTo>
                  <a:lnTo>
                    <a:pt x="33" y="6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4" y="2"/>
                  </a:lnTo>
                  <a:lnTo>
                    <a:pt x="21" y="6"/>
                  </a:lnTo>
                  <a:lnTo>
                    <a:pt x="19" y="14"/>
                  </a:lnTo>
                  <a:lnTo>
                    <a:pt x="16" y="26"/>
                  </a:lnTo>
                  <a:lnTo>
                    <a:pt x="14" y="39"/>
                  </a:lnTo>
                  <a:lnTo>
                    <a:pt x="11" y="55"/>
                  </a:lnTo>
                  <a:lnTo>
                    <a:pt x="9" y="73"/>
                  </a:lnTo>
                  <a:lnTo>
                    <a:pt x="7" y="94"/>
                  </a:lnTo>
                  <a:lnTo>
                    <a:pt x="5" y="117"/>
                  </a:lnTo>
                  <a:lnTo>
                    <a:pt x="5" y="142"/>
                  </a:lnTo>
                  <a:lnTo>
                    <a:pt x="3" y="168"/>
                  </a:lnTo>
                  <a:lnTo>
                    <a:pt x="2" y="197"/>
                  </a:lnTo>
                  <a:lnTo>
                    <a:pt x="1" y="227"/>
                  </a:lnTo>
                  <a:lnTo>
                    <a:pt x="0" y="258"/>
                  </a:lnTo>
                  <a:lnTo>
                    <a:pt x="0" y="289"/>
                  </a:lnTo>
                  <a:lnTo>
                    <a:pt x="0" y="322"/>
                  </a:lnTo>
                  <a:lnTo>
                    <a:pt x="0" y="355"/>
                  </a:lnTo>
                  <a:lnTo>
                    <a:pt x="0" y="387"/>
                  </a:lnTo>
                  <a:lnTo>
                    <a:pt x="2" y="418"/>
                  </a:lnTo>
                  <a:lnTo>
                    <a:pt x="3" y="448"/>
                  </a:lnTo>
                  <a:lnTo>
                    <a:pt x="4" y="476"/>
                  </a:lnTo>
                  <a:lnTo>
                    <a:pt x="5" y="502"/>
                  </a:lnTo>
                  <a:lnTo>
                    <a:pt x="7" y="527"/>
                  </a:lnTo>
                  <a:lnTo>
                    <a:pt x="9" y="550"/>
                  </a:lnTo>
                  <a:lnTo>
                    <a:pt x="11" y="571"/>
                  </a:lnTo>
                  <a:lnTo>
                    <a:pt x="14" y="590"/>
                  </a:lnTo>
                  <a:lnTo>
                    <a:pt x="16" y="605"/>
                  </a:lnTo>
                  <a:lnTo>
                    <a:pt x="18" y="619"/>
                  </a:lnTo>
                  <a:lnTo>
                    <a:pt x="21" y="630"/>
                  </a:lnTo>
                  <a:lnTo>
                    <a:pt x="24" y="638"/>
                  </a:lnTo>
                  <a:lnTo>
                    <a:pt x="27" y="643"/>
                  </a:lnTo>
                  <a:lnTo>
                    <a:pt x="30" y="644"/>
                  </a:lnTo>
                </a:path>
              </a:pathLst>
            </a:custGeom>
            <a:solidFill>
              <a:srgbClr val="F0F0F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76" name="Freeform 84"/>
            <p:cNvSpPr>
              <a:spLocks/>
            </p:cNvSpPr>
            <p:nvPr/>
          </p:nvSpPr>
          <p:spPr bwMode="auto">
            <a:xfrm>
              <a:off x="5345096" y="2954324"/>
              <a:ext cx="107950" cy="1038225"/>
            </a:xfrm>
            <a:custGeom>
              <a:avLst/>
              <a:gdLst>
                <a:gd name="T0" fmla="*/ 2147483647 w 68"/>
                <a:gd name="T1" fmla="*/ 2147483647 h 654"/>
                <a:gd name="T2" fmla="*/ 2147483647 w 68"/>
                <a:gd name="T3" fmla="*/ 2147483647 h 654"/>
                <a:gd name="T4" fmla="*/ 2147483647 w 68"/>
                <a:gd name="T5" fmla="*/ 2147483647 h 654"/>
                <a:gd name="T6" fmla="*/ 2147483647 w 68"/>
                <a:gd name="T7" fmla="*/ 2147483647 h 654"/>
                <a:gd name="T8" fmla="*/ 2147483647 w 68"/>
                <a:gd name="T9" fmla="*/ 2147483647 h 654"/>
                <a:gd name="T10" fmla="*/ 2147483647 w 68"/>
                <a:gd name="T11" fmla="*/ 2147483647 h 654"/>
                <a:gd name="T12" fmla="*/ 2147483647 w 68"/>
                <a:gd name="T13" fmla="*/ 2147483647 h 654"/>
                <a:gd name="T14" fmla="*/ 2147483647 w 68"/>
                <a:gd name="T15" fmla="*/ 2147483647 h 654"/>
                <a:gd name="T16" fmla="*/ 2147483647 w 68"/>
                <a:gd name="T17" fmla="*/ 2147483647 h 654"/>
                <a:gd name="T18" fmla="*/ 2147483647 w 68"/>
                <a:gd name="T19" fmla="*/ 2147483647 h 654"/>
                <a:gd name="T20" fmla="*/ 2147483647 w 68"/>
                <a:gd name="T21" fmla="*/ 2147483647 h 654"/>
                <a:gd name="T22" fmla="*/ 2147483647 w 68"/>
                <a:gd name="T23" fmla="*/ 2147483647 h 654"/>
                <a:gd name="T24" fmla="*/ 2147483647 w 68"/>
                <a:gd name="T25" fmla="*/ 2147483647 h 654"/>
                <a:gd name="T26" fmla="*/ 2147483647 w 68"/>
                <a:gd name="T27" fmla="*/ 0 h 654"/>
                <a:gd name="T28" fmla="*/ 2147483647 w 68"/>
                <a:gd name="T29" fmla="*/ 2147483647 h 654"/>
                <a:gd name="T30" fmla="*/ 2147483647 w 68"/>
                <a:gd name="T31" fmla="*/ 2147483647 h 654"/>
                <a:gd name="T32" fmla="*/ 2147483647 w 68"/>
                <a:gd name="T33" fmla="*/ 2147483647 h 654"/>
                <a:gd name="T34" fmla="*/ 2147483647 w 68"/>
                <a:gd name="T35" fmla="*/ 2147483647 h 654"/>
                <a:gd name="T36" fmla="*/ 2147483647 w 68"/>
                <a:gd name="T37" fmla="*/ 2147483647 h 654"/>
                <a:gd name="T38" fmla="*/ 0 w 68"/>
                <a:gd name="T39" fmla="*/ 2147483647 h 654"/>
                <a:gd name="T40" fmla="*/ 2147483647 w 68"/>
                <a:gd name="T41" fmla="*/ 2147483647 h 654"/>
                <a:gd name="T42" fmla="*/ 2147483647 w 68"/>
                <a:gd name="T43" fmla="*/ 2147483647 h 654"/>
                <a:gd name="T44" fmla="*/ 2147483647 w 68"/>
                <a:gd name="T45" fmla="*/ 2147483647 h 654"/>
                <a:gd name="T46" fmla="*/ 2147483647 w 68"/>
                <a:gd name="T47" fmla="*/ 2147483647 h 654"/>
                <a:gd name="T48" fmla="*/ 2147483647 w 68"/>
                <a:gd name="T49" fmla="*/ 2147483647 h 654"/>
                <a:gd name="T50" fmla="*/ 2147483647 w 68"/>
                <a:gd name="T51" fmla="*/ 2147483647 h 654"/>
                <a:gd name="T52" fmla="*/ 2147483647 w 68"/>
                <a:gd name="T53" fmla="*/ 2147483647 h 654"/>
                <a:gd name="T54" fmla="*/ 2147483647 w 68"/>
                <a:gd name="T55" fmla="*/ 2147483647 h 654"/>
                <a:gd name="T56" fmla="*/ 2147483647 w 68"/>
                <a:gd name="T57" fmla="*/ 2147483647 h 654"/>
                <a:gd name="T58" fmla="*/ 2147483647 w 68"/>
                <a:gd name="T59" fmla="*/ 2147483647 h 654"/>
                <a:gd name="T60" fmla="*/ 2147483647 w 68"/>
                <a:gd name="T61" fmla="*/ 2147483647 h 654"/>
                <a:gd name="T62" fmla="*/ 2147483647 w 68"/>
                <a:gd name="T63" fmla="*/ 2147483647 h 654"/>
                <a:gd name="T64" fmla="*/ 2147483647 w 68"/>
                <a:gd name="T65" fmla="*/ 2147483647 h 654"/>
                <a:gd name="T66" fmla="*/ 2147483647 w 68"/>
                <a:gd name="T67" fmla="*/ 2147483647 h 654"/>
                <a:gd name="T68" fmla="*/ 2147483647 w 68"/>
                <a:gd name="T69" fmla="*/ 2147483647 h 654"/>
                <a:gd name="T70" fmla="*/ 2147483647 w 68"/>
                <a:gd name="T71" fmla="*/ 2147483647 h 654"/>
                <a:gd name="T72" fmla="*/ 2147483647 w 68"/>
                <a:gd name="T73" fmla="*/ 2147483647 h 654"/>
                <a:gd name="T74" fmla="*/ 2147483647 w 68"/>
                <a:gd name="T75" fmla="*/ 2147483647 h 654"/>
                <a:gd name="T76" fmla="*/ 2147483647 w 68"/>
                <a:gd name="T77" fmla="*/ 2147483647 h 654"/>
                <a:gd name="T78" fmla="*/ 2147483647 w 68"/>
                <a:gd name="T79" fmla="*/ 2147483647 h 654"/>
                <a:gd name="T80" fmla="*/ 2147483647 w 68"/>
                <a:gd name="T81" fmla="*/ 2147483647 h 654"/>
                <a:gd name="T82" fmla="*/ 2147483647 w 68"/>
                <a:gd name="T83" fmla="*/ 2147483647 h 654"/>
                <a:gd name="T84" fmla="*/ 2147483647 w 68"/>
                <a:gd name="T85" fmla="*/ 2147483647 h 654"/>
                <a:gd name="T86" fmla="*/ 2147483647 w 68"/>
                <a:gd name="T87" fmla="*/ 2147483647 h 654"/>
                <a:gd name="T88" fmla="*/ 2147483647 w 68"/>
                <a:gd name="T89" fmla="*/ 2147483647 h 654"/>
                <a:gd name="T90" fmla="*/ 2147483647 w 68"/>
                <a:gd name="T91" fmla="*/ 2147483647 h 654"/>
                <a:gd name="T92" fmla="*/ 2147483647 w 68"/>
                <a:gd name="T93" fmla="*/ 2147483647 h 654"/>
                <a:gd name="T94" fmla="*/ 2147483647 w 68"/>
                <a:gd name="T95" fmla="*/ 2147483647 h 654"/>
                <a:gd name="T96" fmla="*/ 2147483647 w 68"/>
                <a:gd name="T97" fmla="*/ 2147483647 h 654"/>
                <a:gd name="T98" fmla="*/ 2147483647 w 68"/>
                <a:gd name="T99" fmla="*/ 2147483647 h 654"/>
                <a:gd name="T100" fmla="*/ 2147483647 w 68"/>
                <a:gd name="T101" fmla="*/ 2147483647 h 654"/>
                <a:gd name="T102" fmla="*/ 2147483647 w 68"/>
                <a:gd name="T103" fmla="*/ 2147483647 h 654"/>
                <a:gd name="T104" fmla="*/ 2147483647 w 68"/>
                <a:gd name="T105" fmla="*/ 2147483647 h 654"/>
                <a:gd name="T106" fmla="*/ 2147483647 w 68"/>
                <a:gd name="T107" fmla="*/ 2147483647 h 6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654"/>
                <a:gd name="T164" fmla="*/ 68 w 68"/>
                <a:gd name="T165" fmla="*/ 654 h 6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654">
                  <a:moveTo>
                    <a:pt x="37" y="652"/>
                  </a:moveTo>
                  <a:lnTo>
                    <a:pt x="38" y="651"/>
                  </a:lnTo>
                  <a:lnTo>
                    <a:pt x="40" y="650"/>
                  </a:lnTo>
                  <a:lnTo>
                    <a:pt x="42" y="647"/>
                  </a:lnTo>
                  <a:lnTo>
                    <a:pt x="46" y="639"/>
                  </a:lnTo>
                  <a:lnTo>
                    <a:pt x="47" y="635"/>
                  </a:lnTo>
                  <a:lnTo>
                    <a:pt x="49" y="630"/>
                  </a:lnTo>
                  <a:lnTo>
                    <a:pt x="50" y="623"/>
                  </a:lnTo>
                  <a:lnTo>
                    <a:pt x="50" y="617"/>
                  </a:lnTo>
                  <a:lnTo>
                    <a:pt x="52" y="609"/>
                  </a:lnTo>
                  <a:lnTo>
                    <a:pt x="53" y="602"/>
                  </a:lnTo>
                  <a:lnTo>
                    <a:pt x="54" y="594"/>
                  </a:lnTo>
                  <a:lnTo>
                    <a:pt x="56" y="585"/>
                  </a:lnTo>
                  <a:lnTo>
                    <a:pt x="57" y="575"/>
                  </a:lnTo>
                  <a:lnTo>
                    <a:pt x="58" y="565"/>
                  </a:lnTo>
                  <a:lnTo>
                    <a:pt x="59" y="554"/>
                  </a:lnTo>
                  <a:lnTo>
                    <a:pt x="60" y="543"/>
                  </a:lnTo>
                  <a:lnTo>
                    <a:pt x="61" y="531"/>
                  </a:lnTo>
                  <a:lnTo>
                    <a:pt x="61" y="519"/>
                  </a:lnTo>
                  <a:lnTo>
                    <a:pt x="62" y="506"/>
                  </a:lnTo>
                  <a:lnTo>
                    <a:pt x="62" y="493"/>
                  </a:lnTo>
                  <a:lnTo>
                    <a:pt x="64" y="466"/>
                  </a:lnTo>
                  <a:lnTo>
                    <a:pt x="64" y="452"/>
                  </a:lnTo>
                  <a:lnTo>
                    <a:pt x="65" y="421"/>
                  </a:lnTo>
                  <a:lnTo>
                    <a:pt x="66" y="406"/>
                  </a:lnTo>
                  <a:lnTo>
                    <a:pt x="66" y="375"/>
                  </a:lnTo>
                  <a:lnTo>
                    <a:pt x="67" y="359"/>
                  </a:lnTo>
                  <a:lnTo>
                    <a:pt x="67" y="326"/>
                  </a:lnTo>
                  <a:lnTo>
                    <a:pt x="66" y="309"/>
                  </a:lnTo>
                  <a:lnTo>
                    <a:pt x="66" y="276"/>
                  </a:lnTo>
                  <a:lnTo>
                    <a:pt x="65" y="261"/>
                  </a:lnTo>
                  <a:lnTo>
                    <a:pt x="65" y="245"/>
                  </a:lnTo>
                  <a:lnTo>
                    <a:pt x="63" y="200"/>
                  </a:lnTo>
                  <a:lnTo>
                    <a:pt x="62" y="186"/>
                  </a:lnTo>
                  <a:lnTo>
                    <a:pt x="61" y="159"/>
                  </a:lnTo>
                  <a:lnTo>
                    <a:pt x="61" y="145"/>
                  </a:lnTo>
                  <a:lnTo>
                    <a:pt x="60" y="133"/>
                  </a:lnTo>
                  <a:lnTo>
                    <a:pt x="59" y="121"/>
                  </a:lnTo>
                  <a:lnTo>
                    <a:pt x="58" y="108"/>
                  </a:lnTo>
                  <a:lnTo>
                    <a:pt x="57" y="97"/>
                  </a:lnTo>
                  <a:lnTo>
                    <a:pt x="56" y="86"/>
                  </a:lnTo>
                  <a:lnTo>
                    <a:pt x="54" y="76"/>
                  </a:lnTo>
                  <a:lnTo>
                    <a:pt x="53" y="66"/>
                  </a:lnTo>
                  <a:lnTo>
                    <a:pt x="52" y="57"/>
                  </a:lnTo>
                  <a:lnTo>
                    <a:pt x="51" y="50"/>
                  </a:lnTo>
                  <a:lnTo>
                    <a:pt x="50" y="42"/>
                  </a:lnTo>
                  <a:lnTo>
                    <a:pt x="49" y="35"/>
                  </a:lnTo>
                  <a:lnTo>
                    <a:pt x="48" y="28"/>
                  </a:lnTo>
                  <a:lnTo>
                    <a:pt x="46" y="22"/>
                  </a:lnTo>
                  <a:lnTo>
                    <a:pt x="45" y="17"/>
                  </a:lnTo>
                  <a:lnTo>
                    <a:pt x="43" y="13"/>
                  </a:lnTo>
                  <a:lnTo>
                    <a:pt x="41" y="9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19" y="17"/>
                  </a:lnTo>
                  <a:lnTo>
                    <a:pt x="17" y="28"/>
                  </a:lnTo>
                  <a:lnTo>
                    <a:pt x="16" y="34"/>
                  </a:lnTo>
                  <a:lnTo>
                    <a:pt x="15" y="42"/>
                  </a:lnTo>
                  <a:lnTo>
                    <a:pt x="13" y="50"/>
                  </a:lnTo>
                  <a:lnTo>
                    <a:pt x="12" y="57"/>
                  </a:lnTo>
                  <a:lnTo>
                    <a:pt x="10" y="77"/>
                  </a:lnTo>
                  <a:lnTo>
                    <a:pt x="9" y="87"/>
                  </a:lnTo>
                  <a:lnTo>
                    <a:pt x="8" y="98"/>
                  </a:lnTo>
                  <a:lnTo>
                    <a:pt x="7" y="108"/>
                  </a:lnTo>
                  <a:lnTo>
                    <a:pt x="6" y="121"/>
                  </a:lnTo>
                  <a:lnTo>
                    <a:pt x="6" y="133"/>
                  </a:lnTo>
                  <a:lnTo>
                    <a:pt x="5" y="146"/>
                  </a:lnTo>
                  <a:lnTo>
                    <a:pt x="4" y="160"/>
                  </a:lnTo>
                  <a:lnTo>
                    <a:pt x="3" y="186"/>
                  </a:lnTo>
                  <a:lnTo>
                    <a:pt x="2" y="201"/>
                  </a:lnTo>
                  <a:lnTo>
                    <a:pt x="2" y="216"/>
                  </a:lnTo>
                  <a:lnTo>
                    <a:pt x="2" y="231"/>
                  </a:lnTo>
                  <a:lnTo>
                    <a:pt x="1" y="246"/>
                  </a:lnTo>
                  <a:lnTo>
                    <a:pt x="0" y="262"/>
                  </a:lnTo>
                  <a:lnTo>
                    <a:pt x="0" y="359"/>
                  </a:lnTo>
                  <a:lnTo>
                    <a:pt x="1" y="376"/>
                  </a:lnTo>
                  <a:lnTo>
                    <a:pt x="1" y="391"/>
                  </a:lnTo>
                  <a:lnTo>
                    <a:pt x="2" y="422"/>
                  </a:lnTo>
                  <a:lnTo>
                    <a:pt x="3" y="437"/>
                  </a:lnTo>
                  <a:lnTo>
                    <a:pt x="5" y="480"/>
                  </a:lnTo>
                  <a:lnTo>
                    <a:pt x="5" y="493"/>
                  </a:lnTo>
                  <a:lnTo>
                    <a:pt x="7" y="519"/>
                  </a:lnTo>
                  <a:lnTo>
                    <a:pt x="7" y="532"/>
                  </a:lnTo>
                  <a:lnTo>
                    <a:pt x="9" y="544"/>
                  </a:lnTo>
                  <a:lnTo>
                    <a:pt x="11" y="565"/>
                  </a:lnTo>
                  <a:lnTo>
                    <a:pt x="12" y="575"/>
                  </a:lnTo>
                  <a:lnTo>
                    <a:pt x="13" y="585"/>
                  </a:lnTo>
                  <a:lnTo>
                    <a:pt x="15" y="594"/>
                  </a:lnTo>
                  <a:lnTo>
                    <a:pt x="16" y="602"/>
                  </a:lnTo>
                  <a:lnTo>
                    <a:pt x="17" y="609"/>
                  </a:lnTo>
                  <a:lnTo>
                    <a:pt x="18" y="617"/>
                  </a:lnTo>
                  <a:lnTo>
                    <a:pt x="19" y="624"/>
                  </a:lnTo>
                  <a:lnTo>
                    <a:pt x="21" y="630"/>
                  </a:lnTo>
                  <a:lnTo>
                    <a:pt x="22" y="635"/>
                  </a:lnTo>
                  <a:lnTo>
                    <a:pt x="24" y="639"/>
                  </a:lnTo>
                  <a:lnTo>
                    <a:pt x="26" y="644"/>
                  </a:lnTo>
                  <a:lnTo>
                    <a:pt x="27" y="647"/>
                  </a:lnTo>
                  <a:lnTo>
                    <a:pt x="28" y="650"/>
                  </a:lnTo>
                  <a:lnTo>
                    <a:pt x="31" y="651"/>
                  </a:lnTo>
                  <a:lnTo>
                    <a:pt x="34" y="653"/>
                  </a:lnTo>
                  <a:lnTo>
                    <a:pt x="37" y="652"/>
                  </a:lnTo>
                  <a:lnTo>
                    <a:pt x="33" y="645"/>
                  </a:lnTo>
                  <a:lnTo>
                    <a:pt x="36" y="644"/>
                  </a:lnTo>
                  <a:lnTo>
                    <a:pt x="35" y="644"/>
                  </a:lnTo>
                  <a:lnTo>
                    <a:pt x="34" y="644"/>
                  </a:lnTo>
                  <a:lnTo>
                    <a:pt x="34" y="642"/>
                  </a:lnTo>
                  <a:lnTo>
                    <a:pt x="32" y="640"/>
                  </a:lnTo>
                  <a:lnTo>
                    <a:pt x="31" y="637"/>
                  </a:lnTo>
                  <a:lnTo>
                    <a:pt x="29" y="632"/>
                  </a:lnTo>
                  <a:lnTo>
                    <a:pt x="28" y="627"/>
                  </a:lnTo>
                  <a:lnTo>
                    <a:pt x="27" y="621"/>
                  </a:lnTo>
                  <a:lnTo>
                    <a:pt x="26" y="615"/>
                  </a:lnTo>
                  <a:lnTo>
                    <a:pt x="24" y="608"/>
                  </a:lnTo>
                  <a:lnTo>
                    <a:pt x="23" y="600"/>
                  </a:lnTo>
                  <a:lnTo>
                    <a:pt x="22" y="593"/>
                  </a:lnTo>
                  <a:lnTo>
                    <a:pt x="21" y="584"/>
                  </a:lnTo>
                  <a:lnTo>
                    <a:pt x="20" y="574"/>
                  </a:lnTo>
                  <a:lnTo>
                    <a:pt x="18" y="564"/>
                  </a:lnTo>
                  <a:lnTo>
                    <a:pt x="17" y="542"/>
                  </a:lnTo>
                  <a:lnTo>
                    <a:pt x="16" y="530"/>
                  </a:lnTo>
                  <a:lnTo>
                    <a:pt x="15" y="519"/>
                  </a:lnTo>
                  <a:lnTo>
                    <a:pt x="13" y="493"/>
                  </a:lnTo>
                  <a:lnTo>
                    <a:pt x="12" y="480"/>
                  </a:lnTo>
                  <a:lnTo>
                    <a:pt x="10" y="437"/>
                  </a:lnTo>
                  <a:lnTo>
                    <a:pt x="10" y="422"/>
                  </a:lnTo>
                  <a:lnTo>
                    <a:pt x="9" y="391"/>
                  </a:lnTo>
                  <a:lnTo>
                    <a:pt x="9" y="376"/>
                  </a:lnTo>
                  <a:lnTo>
                    <a:pt x="8" y="359"/>
                  </a:lnTo>
                  <a:lnTo>
                    <a:pt x="8" y="262"/>
                  </a:lnTo>
                  <a:lnTo>
                    <a:pt x="9" y="246"/>
                  </a:lnTo>
                  <a:lnTo>
                    <a:pt x="9" y="231"/>
                  </a:lnTo>
                  <a:lnTo>
                    <a:pt x="9" y="216"/>
                  </a:lnTo>
                  <a:lnTo>
                    <a:pt x="10" y="201"/>
                  </a:lnTo>
                  <a:lnTo>
                    <a:pt x="10" y="186"/>
                  </a:lnTo>
                  <a:lnTo>
                    <a:pt x="12" y="160"/>
                  </a:lnTo>
                  <a:lnTo>
                    <a:pt x="12" y="146"/>
                  </a:lnTo>
                  <a:lnTo>
                    <a:pt x="13" y="134"/>
                  </a:lnTo>
                  <a:lnTo>
                    <a:pt x="14" y="122"/>
                  </a:lnTo>
                  <a:lnTo>
                    <a:pt x="15" y="110"/>
                  </a:lnTo>
                  <a:lnTo>
                    <a:pt x="16" y="99"/>
                  </a:lnTo>
                  <a:lnTo>
                    <a:pt x="17" y="88"/>
                  </a:lnTo>
                  <a:lnTo>
                    <a:pt x="17" y="78"/>
                  </a:lnTo>
                  <a:lnTo>
                    <a:pt x="20" y="59"/>
                  </a:lnTo>
                  <a:lnTo>
                    <a:pt x="21" y="51"/>
                  </a:lnTo>
                  <a:lnTo>
                    <a:pt x="22" y="43"/>
                  </a:lnTo>
                  <a:lnTo>
                    <a:pt x="23" y="37"/>
                  </a:lnTo>
                  <a:lnTo>
                    <a:pt x="25" y="30"/>
                  </a:lnTo>
                  <a:lnTo>
                    <a:pt x="27" y="19"/>
                  </a:lnTo>
                  <a:lnTo>
                    <a:pt x="28" y="15"/>
                  </a:lnTo>
                  <a:lnTo>
                    <a:pt x="29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7" y="19"/>
                  </a:lnTo>
                  <a:lnTo>
                    <a:pt x="38" y="25"/>
                  </a:lnTo>
                  <a:lnTo>
                    <a:pt x="39" y="30"/>
                  </a:lnTo>
                  <a:lnTo>
                    <a:pt x="40" y="36"/>
                  </a:lnTo>
                  <a:lnTo>
                    <a:pt x="42" y="43"/>
                  </a:lnTo>
                  <a:lnTo>
                    <a:pt x="43" y="51"/>
                  </a:lnTo>
                  <a:lnTo>
                    <a:pt x="45" y="59"/>
                  </a:lnTo>
                  <a:lnTo>
                    <a:pt x="46" y="68"/>
                  </a:lnTo>
                  <a:lnTo>
                    <a:pt x="47" y="77"/>
                  </a:lnTo>
                  <a:lnTo>
                    <a:pt x="48" y="87"/>
                  </a:lnTo>
                  <a:lnTo>
                    <a:pt x="49" y="98"/>
                  </a:lnTo>
                  <a:lnTo>
                    <a:pt x="50" y="110"/>
                  </a:lnTo>
                  <a:lnTo>
                    <a:pt x="51" y="122"/>
                  </a:lnTo>
                  <a:lnTo>
                    <a:pt x="51" y="134"/>
                  </a:lnTo>
                  <a:lnTo>
                    <a:pt x="53" y="146"/>
                  </a:lnTo>
                  <a:lnTo>
                    <a:pt x="54" y="159"/>
                  </a:lnTo>
                  <a:lnTo>
                    <a:pt x="55" y="186"/>
                  </a:lnTo>
                  <a:lnTo>
                    <a:pt x="56" y="200"/>
                  </a:lnTo>
                  <a:lnTo>
                    <a:pt x="57" y="245"/>
                  </a:lnTo>
                  <a:lnTo>
                    <a:pt x="58" y="261"/>
                  </a:lnTo>
                  <a:lnTo>
                    <a:pt x="59" y="276"/>
                  </a:lnTo>
                  <a:lnTo>
                    <a:pt x="59" y="309"/>
                  </a:lnTo>
                  <a:lnTo>
                    <a:pt x="59" y="326"/>
                  </a:lnTo>
                  <a:lnTo>
                    <a:pt x="59" y="359"/>
                  </a:lnTo>
                  <a:lnTo>
                    <a:pt x="59" y="375"/>
                  </a:lnTo>
                  <a:lnTo>
                    <a:pt x="59" y="406"/>
                  </a:lnTo>
                  <a:lnTo>
                    <a:pt x="58" y="421"/>
                  </a:lnTo>
                  <a:lnTo>
                    <a:pt x="57" y="452"/>
                  </a:lnTo>
                  <a:lnTo>
                    <a:pt x="56" y="466"/>
                  </a:lnTo>
                  <a:lnTo>
                    <a:pt x="55" y="493"/>
                  </a:lnTo>
                  <a:lnTo>
                    <a:pt x="54" y="506"/>
                  </a:lnTo>
                  <a:lnTo>
                    <a:pt x="53" y="518"/>
                  </a:lnTo>
                  <a:lnTo>
                    <a:pt x="53" y="530"/>
                  </a:lnTo>
                  <a:lnTo>
                    <a:pt x="51" y="542"/>
                  </a:lnTo>
                  <a:lnTo>
                    <a:pt x="51" y="553"/>
                  </a:lnTo>
                  <a:lnTo>
                    <a:pt x="50" y="564"/>
                  </a:lnTo>
                  <a:lnTo>
                    <a:pt x="49" y="574"/>
                  </a:lnTo>
                  <a:lnTo>
                    <a:pt x="48" y="584"/>
                  </a:lnTo>
                  <a:lnTo>
                    <a:pt x="47" y="593"/>
                  </a:lnTo>
                  <a:lnTo>
                    <a:pt x="46" y="600"/>
                  </a:lnTo>
                  <a:lnTo>
                    <a:pt x="45" y="608"/>
                  </a:lnTo>
                  <a:lnTo>
                    <a:pt x="43" y="615"/>
                  </a:lnTo>
                  <a:lnTo>
                    <a:pt x="42" y="622"/>
                  </a:lnTo>
                  <a:lnTo>
                    <a:pt x="40" y="627"/>
                  </a:lnTo>
                  <a:lnTo>
                    <a:pt x="39" y="632"/>
                  </a:lnTo>
                  <a:lnTo>
                    <a:pt x="38" y="637"/>
                  </a:lnTo>
                  <a:lnTo>
                    <a:pt x="36" y="642"/>
                  </a:lnTo>
                  <a:lnTo>
                    <a:pt x="35" y="644"/>
                  </a:lnTo>
                  <a:lnTo>
                    <a:pt x="34" y="644"/>
                  </a:lnTo>
                  <a:lnTo>
                    <a:pt x="33" y="645"/>
                  </a:lnTo>
                  <a:lnTo>
                    <a:pt x="37" y="65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77" name="Freeform 85"/>
            <p:cNvSpPr>
              <a:spLocks/>
            </p:cNvSpPr>
            <p:nvPr/>
          </p:nvSpPr>
          <p:spPr bwMode="auto">
            <a:xfrm>
              <a:off x="6240446" y="2932099"/>
              <a:ext cx="230188" cy="1079500"/>
            </a:xfrm>
            <a:custGeom>
              <a:avLst/>
              <a:gdLst>
                <a:gd name="T0" fmla="*/ 2147483647 w 145"/>
                <a:gd name="T1" fmla="*/ 2147483647 h 680"/>
                <a:gd name="T2" fmla="*/ 2147483647 w 145"/>
                <a:gd name="T3" fmla="*/ 2147483647 h 680"/>
                <a:gd name="T4" fmla="*/ 2147483647 w 145"/>
                <a:gd name="T5" fmla="*/ 2147483647 h 680"/>
                <a:gd name="T6" fmla="*/ 2147483647 w 145"/>
                <a:gd name="T7" fmla="*/ 2147483647 h 680"/>
                <a:gd name="T8" fmla="*/ 2147483647 w 145"/>
                <a:gd name="T9" fmla="*/ 2147483647 h 680"/>
                <a:gd name="T10" fmla="*/ 2147483647 w 145"/>
                <a:gd name="T11" fmla="*/ 2147483647 h 680"/>
                <a:gd name="T12" fmla="*/ 2147483647 w 145"/>
                <a:gd name="T13" fmla="*/ 2147483647 h 680"/>
                <a:gd name="T14" fmla="*/ 2147483647 w 145"/>
                <a:gd name="T15" fmla="*/ 2147483647 h 680"/>
                <a:gd name="T16" fmla="*/ 2147483647 w 145"/>
                <a:gd name="T17" fmla="*/ 2147483647 h 680"/>
                <a:gd name="T18" fmla="*/ 2147483647 w 145"/>
                <a:gd name="T19" fmla="*/ 2147483647 h 680"/>
                <a:gd name="T20" fmla="*/ 2147483647 w 145"/>
                <a:gd name="T21" fmla="*/ 2147483647 h 680"/>
                <a:gd name="T22" fmla="*/ 2147483647 w 145"/>
                <a:gd name="T23" fmla="*/ 2147483647 h 680"/>
                <a:gd name="T24" fmla="*/ 2147483647 w 145"/>
                <a:gd name="T25" fmla="*/ 2147483647 h 680"/>
                <a:gd name="T26" fmla="*/ 2147483647 w 145"/>
                <a:gd name="T27" fmla="*/ 2147483647 h 680"/>
                <a:gd name="T28" fmla="*/ 2147483647 w 145"/>
                <a:gd name="T29" fmla="*/ 2147483647 h 680"/>
                <a:gd name="T30" fmla="*/ 2147483647 w 145"/>
                <a:gd name="T31" fmla="*/ 2147483647 h 680"/>
                <a:gd name="T32" fmla="*/ 2147483647 w 145"/>
                <a:gd name="T33" fmla="*/ 2147483647 h 680"/>
                <a:gd name="T34" fmla="*/ 2147483647 w 145"/>
                <a:gd name="T35" fmla="*/ 2147483647 h 680"/>
                <a:gd name="T36" fmla="*/ 2147483647 w 145"/>
                <a:gd name="T37" fmla="*/ 2147483647 h 680"/>
                <a:gd name="T38" fmla="*/ 2147483647 w 145"/>
                <a:gd name="T39" fmla="*/ 2147483647 h 680"/>
                <a:gd name="T40" fmla="*/ 2147483647 w 145"/>
                <a:gd name="T41" fmla="*/ 2147483647 h 680"/>
                <a:gd name="T42" fmla="*/ 2147483647 w 145"/>
                <a:gd name="T43" fmla="*/ 2147483647 h 680"/>
                <a:gd name="T44" fmla="*/ 2147483647 w 145"/>
                <a:gd name="T45" fmla="*/ 2147483647 h 680"/>
                <a:gd name="T46" fmla="*/ 2147483647 w 145"/>
                <a:gd name="T47" fmla="*/ 2147483647 h 680"/>
                <a:gd name="T48" fmla="*/ 2147483647 w 145"/>
                <a:gd name="T49" fmla="*/ 2147483647 h 680"/>
                <a:gd name="T50" fmla="*/ 2147483647 w 145"/>
                <a:gd name="T51" fmla="*/ 2147483647 h 680"/>
                <a:gd name="T52" fmla="*/ 2147483647 w 145"/>
                <a:gd name="T53" fmla="*/ 2147483647 h 680"/>
                <a:gd name="T54" fmla="*/ 2147483647 w 145"/>
                <a:gd name="T55" fmla="*/ 2147483647 h 680"/>
                <a:gd name="T56" fmla="*/ 2147483647 w 145"/>
                <a:gd name="T57" fmla="*/ 2147483647 h 680"/>
                <a:gd name="T58" fmla="*/ 2147483647 w 145"/>
                <a:gd name="T59" fmla="*/ 2147483647 h 680"/>
                <a:gd name="T60" fmla="*/ 2147483647 w 145"/>
                <a:gd name="T61" fmla="*/ 2147483647 h 680"/>
                <a:gd name="T62" fmla="*/ 2147483647 w 145"/>
                <a:gd name="T63" fmla="*/ 2147483647 h 680"/>
                <a:gd name="T64" fmla="*/ 2147483647 w 145"/>
                <a:gd name="T65" fmla="*/ 2147483647 h 680"/>
                <a:gd name="T66" fmla="*/ 2147483647 w 145"/>
                <a:gd name="T67" fmla="*/ 2147483647 h 680"/>
                <a:gd name="T68" fmla="*/ 2147483647 w 145"/>
                <a:gd name="T69" fmla="*/ 2147483647 h 680"/>
                <a:gd name="T70" fmla="*/ 0 w 145"/>
                <a:gd name="T71" fmla="*/ 2147483647 h 680"/>
                <a:gd name="T72" fmla="*/ 2147483647 w 145"/>
                <a:gd name="T73" fmla="*/ 2147483647 h 680"/>
                <a:gd name="T74" fmla="*/ 2147483647 w 145"/>
                <a:gd name="T75" fmla="*/ 2147483647 h 680"/>
                <a:gd name="T76" fmla="*/ 2147483647 w 145"/>
                <a:gd name="T77" fmla="*/ 2147483647 h 680"/>
                <a:gd name="T78" fmla="*/ 2147483647 w 145"/>
                <a:gd name="T79" fmla="*/ 2147483647 h 680"/>
                <a:gd name="T80" fmla="*/ 2147483647 w 145"/>
                <a:gd name="T81" fmla="*/ 2147483647 h 680"/>
                <a:gd name="T82" fmla="*/ 2147483647 w 145"/>
                <a:gd name="T83" fmla="*/ 2147483647 h 680"/>
                <a:gd name="T84" fmla="*/ 2147483647 w 145"/>
                <a:gd name="T85" fmla="*/ 2147483647 h 680"/>
                <a:gd name="T86" fmla="*/ 2147483647 w 145"/>
                <a:gd name="T87" fmla="*/ 2147483647 h 680"/>
                <a:gd name="T88" fmla="*/ 2147483647 w 145"/>
                <a:gd name="T89" fmla="*/ 2147483647 h 680"/>
                <a:gd name="T90" fmla="*/ 2147483647 w 145"/>
                <a:gd name="T91" fmla="*/ 2147483647 h 680"/>
                <a:gd name="T92" fmla="*/ 2147483647 w 145"/>
                <a:gd name="T93" fmla="*/ 2147483647 h 680"/>
                <a:gd name="T94" fmla="*/ 2147483647 w 145"/>
                <a:gd name="T95" fmla="*/ 2147483647 h 680"/>
                <a:gd name="T96" fmla="*/ 2147483647 w 145"/>
                <a:gd name="T97" fmla="*/ 2147483647 h 680"/>
                <a:gd name="T98" fmla="*/ 2147483647 w 145"/>
                <a:gd name="T99" fmla="*/ 2147483647 h 680"/>
                <a:gd name="T100" fmla="*/ 2147483647 w 145"/>
                <a:gd name="T101" fmla="*/ 2147483647 h 680"/>
                <a:gd name="T102" fmla="*/ 2147483647 w 145"/>
                <a:gd name="T103" fmla="*/ 2147483647 h 680"/>
                <a:gd name="T104" fmla="*/ 2147483647 w 145"/>
                <a:gd name="T105" fmla="*/ 2147483647 h 680"/>
                <a:gd name="T106" fmla="*/ 2147483647 w 145"/>
                <a:gd name="T107" fmla="*/ 2147483647 h 680"/>
                <a:gd name="T108" fmla="*/ 2147483647 w 145"/>
                <a:gd name="T109" fmla="*/ 2147483647 h 680"/>
                <a:gd name="T110" fmla="*/ 2147483647 w 145"/>
                <a:gd name="T111" fmla="*/ 2147483647 h 680"/>
                <a:gd name="T112" fmla="*/ 2147483647 w 145"/>
                <a:gd name="T113" fmla="*/ 2147483647 h 680"/>
                <a:gd name="T114" fmla="*/ 2147483647 w 145"/>
                <a:gd name="T115" fmla="*/ 2147483647 h 6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680"/>
                <a:gd name="T176" fmla="*/ 145 w 145"/>
                <a:gd name="T177" fmla="*/ 680 h 68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680">
                  <a:moveTo>
                    <a:pt x="92" y="21"/>
                  </a:moveTo>
                  <a:lnTo>
                    <a:pt x="91" y="21"/>
                  </a:lnTo>
                  <a:lnTo>
                    <a:pt x="94" y="30"/>
                  </a:lnTo>
                  <a:lnTo>
                    <a:pt x="96" y="41"/>
                  </a:lnTo>
                  <a:lnTo>
                    <a:pt x="98" y="50"/>
                  </a:lnTo>
                  <a:lnTo>
                    <a:pt x="101" y="59"/>
                  </a:lnTo>
                  <a:lnTo>
                    <a:pt x="103" y="69"/>
                  </a:lnTo>
                  <a:lnTo>
                    <a:pt x="106" y="79"/>
                  </a:lnTo>
                  <a:lnTo>
                    <a:pt x="107" y="88"/>
                  </a:lnTo>
                  <a:lnTo>
                    <a:pt x="107" y="89"/>
                  </a:lnTo>
                  <a:lnTo>
                    <a:pt x="109" y="99"/>
                  </a:lnTo>
                  <a:lnTo>
                    <a:pt x="109" y="98"/>
                  </a:lnTo>
                  <a:lnTo>
                    <a:pt x="111" y="108"/>
                  </a:lnTo>
                  <a:lnTo>
                    <a:pt x="112" y="118"/>
                  </a:lnTo>
                  <a:lnTo>
                    <a:pt x="114" y="128"/>
                  </a:lnTo>
                  <a:lnTo>
                    <a:pt x="118" y="148"/>
                  </a:lnTo>
                  <a:lnTo>
                    <a:pt x="120" y="158"/>
                  </a:lnTo>
                  <a:lnTo>
                    <a:pt x="121" y="168"/>
                  </a:lnTo>
                  <a:lnTo>
                    <a:pt x="123" y="177"/>
                  </a:lnTo>
                  <a:lnTo>
                    <a:pt x="124" y="187"/>
                  </a:lnTo>
                  <a:lnTo>
                    <a:pt x="126" y="207"/>
                  </a:lnTo>
                  <a:lnTo>
                    <a:pt x="127" y="217"/>
                  </a:lnTo>
                  <a:lnTo>
                    <a:pt x="130" y="237"/>
                  </a:lnTo>
                  <a:lnTo>
                    <a:pt x="130" y="247"/>
                  </a:lnTo>
                  <a:lnTo>
                    <a:pt x="130" y="248"/>
                  </a:lnTo>
                  <a:lnTo>
                    <a:pt x="132" y="258"/>
                  </a:lnTo>
                  <a:lnTo>
                    <a:pt x="132" y="257"/>
                  </a:lnTo>
                  <a:lnTo>
                    <a:pt x="132" y="267"/>
                  </a:lnTo>
                  <a:lnTo>
                    <a:pt x="135" y="327"/>
                  </a:lnTo>
                  <a:lnTo>
                    <a:pt x="135" y="348"/>
                  </a:lnTo>
                  <a:lnTo>
                    <a:pt x="136" y="358"/>
                  </a:lnTo>
                  <a:lnTo>
                    <a:pt x="136" y="388"/>
                  </a:lnTo>
                  <a:lnTo>
                    <a:pt x="135" y="398"/>
                  </a:lnTo>
                  <a:lnTo>
                    <a:pt x="135" y="419"/>
                  </a:lnTo>
                  <a:lnTo>
                    <a:pt x="133" y="449"/>
                  </a:lnTo>
                  <a:lnTo>
                    <a:pt x="133" y="460"/>
                  </a:lnTo>
                  <a:lnTo>
                    <a:pt x="133" y="459"/>
                  </a:lnTo>
                  <a:lnTo>
                    <a:pt x="132" y="470"/>
                  </a:lnTo>
                  <a:lnTo>
                    <a:pt x="132" y="491"/>
                  </a:lnTo>
                  <a:lnTo>
                    <a:pt x="131" y="502"/>
                  </a:lnTo>
                  <a:lnTo>
                    <a:pt x="131" y="501"/>
                  </a:lnTo>
                  <a:lnTo>
                    <a:pt x="129" y="520"/>
                  </a:lnTo>
                  <a:lnTo>
                    <a:pt x="127" y="531"/>
                  </a:lnTo>
                  <a:lnTo>
                    <a:pt x="127" y="532"/>
                  </a:lnTo>
                  <a:lnTo>
                    <a:pt x="127" y="542"/>
                  </a:lnTo>
                  <a:lnTo>
                    <a:pt x="127" y="541"/>
                  </a:lnTo>
                  <a:lnTo>
                    <a:pt x="125" y="552"/>
                  </a:lnTo>
                  <a:lnTo>
                    <a:pt x="124" y="562"/>
                  </a:lnTo>
                  <a:lnTo>
                    <a:pt x="123" y="573"/>
                  </a:lnTo>
                  <a:lnTo>
                    <a:pt x="121" y="583"/>
                  </a:lnTo>
                  <a:lnTo>
                    <a:pt x="120" y="594"/>
                  </a:lnTo>
                  <a:lnTo>
                    <a:pt x="118" y="605"/>
                  </a:lnTo>
                  <a:lnTo>
                    <a:pt x="117" y="615"/>
                  </a:lnTo>
                  <a:lnTo>
                    <a:pt x="115" y="625"/>
                  </a:lnTo>
                  <a:lnTo>
                    <a:pt x="113" y="635"/>
                  </a:lnTo>
                  <a:lnTo>
                    <a:pt x="111" y="646"/>
                  </a:lnTo>
                  <a:lnTo>
                    <a:pt x="111" y="645"/>
                  </a:lnTo>
                  <a:lnTo>
                    <a:pt x="109" y="655"/>
                  </a:lnTo>
                  <a:lnTo>
                    <a:pt x="109" y="656"/>
                  </a:lnTo>
                  <a:lnTo>
                    <a:pt x="108" y="667"/>
                  </a:lnTo>
                  <a:lnTo>
                    <a:pt x="115" y="665"/>
                  </a:lnTo>
                  <a:lnTo>
                    <a:pt x="108" y="654"/>
                  </a:lnTo>
                  <a:lnTo>
                    <a:pt x="108" y="655"/>
                  </a:lnTo>
                  <a:lnTo>
                    <a:pt x="103" y="644"/>
                  </a:lnTo>
                  <a:lnTo>
                    <a:pt x="103" y="643"/>
                  </a:lnTo>
                  <a:lnTo>
                    <a:pt x="97" y="632"/>
                  </a:lnTo>
                  <a:lnTo>
                    <a:pt x="97" y="633"/>
                  </a:lnTo>
                  <a:lnTo>
                    <a:pt x="91" y="622"/>
                  </a:lnTo>
                  <a:lnTo>
                    <a:pt x="85" y="612"/>
                  </a:lnTo>
                  <a:lnTo>
                    <a:pt x="80" y="602"/>
                  </a:lnTo>
                  <a:lnTo>
                    <a:pt x="75" y="591"/>
                  </a:lnTo>
                  <a:lnTo>
                    <a:pt x="70" y="580"/>
                  </a:lnTo>
                  <a:lnTo>
                    <a:pt x="57" y="547"/>
                  </a:lnTo>
                  <a:lnTo>
                    <a:pt x="52" y="537"/>
                  </a:lnTo>
                  <a:lnTo>
                    <a:pt x="53" y="537"/>
                  </a:lnTo>
                  <a:lnTo>
                    <a:pt x="45" y="516"/>
                  </a:lnTo>
                  <a:lnTo>
                    <a:pt x="41" y="506"/>
                  </a:lnTo>
                  <a:lnTo>
                    <a:pt x="37" y="496"/>
                  </a:lnTo>
                  <a:lnTo>
                    <a:pt x="35" y="485"/>
                  </a:lnTo>
                  <a:lnTo>
                    <a:pt x="32" y="475"/>
                  </a:lnTo>
                  <a:lnTo>
                    <a:pt x="29" y="464"/>
                  </a:lnTo>
                  <a:lnTo>
                    <a:pt x="26" y="454"/>
                  </a:lnTo>
                  <a:lnTo>
                    <a:pt x="23" y="443"/>
                  </a:lnTo>
                  <a:lnTo>
                    <a:pt x="18" y="422"/>
                  </a:lnTo>
                  <a:lnTo>
                    <a:pt x="15" y="402"/>
                  </a:lnTo>
                  <a:lnTo>
                    <a:pt x="13" y="392"/>
                  </a:lnTo>
                  <a:lnTo>
                    <a:pt x="12" y="382"/>
                  </a:lnTo>
                  <a:lnTo>
                    <a:pt x="12" y="371"/>
                  </a:lnTo>
                  <a:lnTo>
                    <a:pt x="10" y="361"/>
                  </a:lnTo>
                  <a:lnTo>
                    <a:pt x="10" y="351"/>
                  </a:lnTo>
                  <a:lnTo>
                    <a:pt x="9" y="340"/>
                  </a:lnTo>
                  <a:lnTo>
                    <a:pt x="9" y="330"/>
                  </a:lnTo>
                  <a:lnTo>
                    <a:pt x="9" y="289"/>
                  </a:lnTo>
                  <a:lnTo>
                    <a:pt x="9" y="279"/>
                  </a:lnTo>
                  <a:lnTo>
                    <a:pt x="9" y="280"/>
                  </a:lnTo>
                  <a:lnTo>
                    <a:pt x="10" y="270"/>
                  </a:lnTo>
                  <a:lnTo>
                    <a:pt x="10" y="269"/>
                  </a:lnTo>
                  <a:lnTo>
                    <a:pt x="11" y="259"/>
                  </a:lnTo>
                  <a:lnTo>
                    <a:pt x="11" y="260"/>
                  </a:lnTo>
                  <a:lnTo>
                    <a:pt x="12" y="239"/>
                  </a:lnTo>
                  <a:lnTo>
                    <a:pt x="18" y="209"/>
                  </a:lnTo>
                  <a:lnTo>
                    <a:pt x="28" y="169"/>
                  </a:lnTo>
                  <a:lnTo>
                    <a:pt x="34" y="149"/>
                  </a:lnTo>
                  <a:lnTo>
                    <a:pt x="36" y="139"/>
                  </a:lnTo>
                  <a:lnTo>
                    <a:pt x="43" y="119"/>
                  </a:lnTo>
                  <a:lnTo>
                    <a:pt x="47" y="110"/>
                  </a:lnTo>
                  <a:lnTo>
                    <a:pt x="48" y="109"/>
                  </a:lnTo>
                  <a:lnTo>
                    <a:pt x="51" y="99"/>
                  </a:lnTo>
                  <a:lnTo>
                    <a:pt x="51" y="100"/>
                  </a:lnTo>
                  <a:lnTo>
                    <a:pt x="55" y="89"/>
                  </a:lnTo>
                  <a:lnTo>
                    <a:pt x="60" y="80"/>
                  </a:lnTo>
                  <a:lnTo>
                    <a:pt x="68" y="59"/>
                  </a:lnTo>
                  <a:lnTo>
                    <a:pt x="74" y="51"/>
                  </a:lnTo>
                  <a:lnTo>
                    <a:pt x="79" y="41"/>
                  </a:lnTo>
                  <a:lnTo>
                    <a:pt x="84" y="31"/>
                  </a:lnTo>
                  <a:lnTo>
                    <a:pt x="89" y="21"/>
                  </a:lnTo>
                  <a:lnTo>
                    <a:pt x="95" y="12"/>
                  </a:lnTo>
                  <a:lnTo>
                    <a:pt x="88" y="11"/>
                  </a:lnTo>
                  <a:lnTo>
                    <a:pt x="92" y="21"/>
                  </a:lnTo>
                  <a:lnTo>
                    <a:pt x="99" y="18"/>
                  </a:lnTo>
                  <a:lnTo>
                    <a:pt x="92" y="0"/>
                  </a:lnTo>
                  <a:lnTo>
                    <a:pt x="83" y="17"/>
                  </a:lnTo>
                  <a:lnTo>
                    <a:pt x="77" y="27"/>
                  </a:lnTo>
                  <a:lnTo>
                    <a:pt x="72" y="37"/>
                  </a:lnTo>
                  <a:lnTo>
                    <a:pt x="66" y="47"/>
                  </a:lnTo>
                  <a:lnTo>
                    <a:pt x="61" y="57"/>
                  </a:lnTo>
                  <a:lnTo>
                    <a:pt x="52" y="76"/>
                  </a:lnTo>
                  <a:lnTo>
                    <a:pt x="48" y="86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39" y="107"/>
                  </a:lnTo>
                  <a:lnTo>
                    <a:pt x="40" y="106"/>
                  </a:lnTo>
                  <a:lnTo>
                    <a:pt x="36" y="116"/>
                  </a:lnTo>
                  <a:lnTo>
                    <a:pt x="29" y="137"/>
                  </a:lnTo>
                  <a:lnTo>
                    <a:pt x="25" y="147"/>
                  </a:lnTo>
                  <a:lnTo>
                    <a:pt x="19" y="167"/>
                  </a:lnTo>
                  <a:lnTo>
                    <a:pt x="10" y="207"/>
                  </a:lnTo>
                  <a:lnTo>
                    <a:pt x="5" y="238"/>
                  </a:lnTo>
                  <a:lnTo>
                    <a:pt x="3" y="258"/>
                  </a:lnTo>
                  <a:lnTo>
                    <a:pt x="3" y="259"/>
                  </a:lnTo>
                  <a:lnTo>
                    <a:pt x="2" y="269"/>
                  </a:lnTo>
                  <a:lnTo>
                    <a:pt x="1" y="279"/>
                  </a:lnTo>
                  <a:lnTo>
                    <a:pt x="0" y="289"/>
                  </a:lnTo>
                  <a:lnTo>
                    <a:pt x="0" y="330"/>
                  </a:lnTo>
                  <a:lnTo>
                    <a:pt x="1" y="340"/>
                  </a:lnTo>
                  <a:lnTo>
                    <a:pt x="1" y="351"/>
                  </a:lnTo>
                  <a:lnTo>
                    <a:pt x="2" y="361"/>
                  </a:lnTo>
                  <a:lnTo>
                    <a:pt x="2" y="362"/>
                  </a:lnTo>
                  <a:lnTo>
                    <a:pt x="3" y="372"/>
                  </a:lnTo>
                  <a:lnTo>
                    <a:pt x="4" y="383"/>
                  </a:lnTo>
                  <a:lnTo>
                    <a:pt x="6" y="393"/>
                  </a:lnTo>
                  <a:lnTo>
                    <a:pt x="7" y="403"/>
                  </a:lnTo>
                  <a:lnTo>
                    <a:pt x="11" y="423"/>
                  </a:lnTo>
                  <a:lnTo>
                    <a:pt x="11" y="424"/>
                  </a:lnTo>
                  <a:lnTo>
                    <a:pt x="15" y="446"/>
                  </a:lnTo>
                  <a:lnTo>
                    <a:pt x="17" y="456"/>
                  </a:lnTo>
                  <a:lnTo>
                    <a:pt x="20" y="467"/>
                  </a:lnTo>
                  <a:lnTo>
                    <a:pt x="23" y="477"/>
                  </a:lnTo>
                  <a:lnTo>
                    <a:pt x="26" y="488"/>
                  </a:lnTo>
                  <a:lnTo>
                    <a:pt x="30" y="499"/>
                  </a:lnTo>
                  <a:lnTo>
                    <a:pt x="34" y="509"/>
                  </a:lnTo>
                  <a:lnTo>
                    <a:pt x="36" y="519"/>
                  </a:lnTo>
                  <a:lnTo>
                    <a:pt x="45" y="541"/>
                  </a:lnTo>
                  <a:lnTo>
                    <a:pt x="49" y="551"/>
                  </a:lnTo>
                  <a:lnTo>
                    <a:pt x="63" y="583"/>
                  </a:lnTo>
                  <a:lnTo>
                    <a:pt x="68" y="594"/>
                  </a:lnTo>
                  <a:lnTo>
                    <a:pt x="73" y="605"/>
                  </a:lnTo>
                  <a:lnTo>
                    <a:pt x="79" y="616"/>
                  </a:lnTo>
                  <a:lnTo>
                    <a:pt x="84" y="626"/>
                  </a:lnTo>
                  <a:lnTo>
                    <a:pt x="89" y="637"/>
                  </a:lnTo>
                  <a:lnTo>
                    <a:pt x="96" y="648"/>
                  </a:lnTo>
                  <a:lnTo>
                    <a:pt x="96" y="647"/>
                  </a:lnTo>
                  <a:lnTo>
                    <a:pt x="102" y="658"/>
                  </a:lnTo>
                  <a:lnTo>
                    <a:pt x="102" y="659"/>
                  </a:lnTo>
                  <a:lnTo>
                    <a:pt x="114" y="679"/>
                  </a:lnTo>
                  <a:lnTo>
                    <a:pt x="117" y="657"/>
                  </a:lnTo>
                  <a:lnTo>
                    <a:pt x="117" y="658"/>
                  </a:lnTo>
                  <a:lnTo>
                    <a:pt x="120" y="647"/>
                  </a:lnTo>
                  <a:lnTo>
                    <a:pt x="121" y="636"/>
                  </a:lnTo>
                  <a:lnTo>
                    <a:pt x="123" y="626"/>
                  </a:lnTo>
                  <a:lnTo>
                    <a:pt x="125" y="616"/>
                  </a:lnTo>
                  <a:lnTo>
                    <a:pt x="126" y="606"/>
                  </a:lnTo>
                  <a:lnTo>
                    <a:pt x="128" y="595"/>
                  </a:lnTo>
                  <a:lnTo>
                    <a:pt x="130" y="585"/>
                  </a:lnTo>
                  <a:lnTo>
                    <a:pt x="131" y="574"/>
                  </a:lnTo>
                  <a:lnTo>
                    <a:pt x="132" y="564"/>
                  </a:lnTo>
                  <a:lnTo>
                    <a:pt x="132" y="553"/>
                  </a:lnTo>
                  <a:lnTo>
                    <a:pt x="134" y="543"/>
                  </a:lnTo>
                  <a:lnTo>
                    <a:pt x="134" y="542"/>
                  </a:lnTo>
                  <a:lnTo>
                    <a:pt x="135" y="532"/>
                  </a:lnTo>
                  <a:lnTo>
                    <a:pt x="136" y="522"/>
                  </a:lnTo>
                  <a:lnTo>
                    <a:pt x="139" y="502"/>
                  </a:lnTo>
                  <a:lnTo>
                    <a:pt x="139" y="491"/>
                  </a:lnTo>
                  <a:lnTo>
                    <a:pt x="140" y="470"/>
                  </a:lnTo>
                  <a:lnTo>
                    <a:pt x="140" y="471"/>
                  </a:lnTo>
                  <a:lnTo>
                    <a:pt x="142" y="460"/>
                  </a:lnTo>
                  <a:lnTo>
                    <a:pt x="142" y="449"/>
                  </a:lnTo>
                  <a:lnTo>
                    <a:pt x="143" y="419"/>
                  </a:lnTo>
                  <a:lnTo>
                    <a:pt x="143" y="398"/>
                  </a:lnTo>
                  <a:lnTo>
                    <a:pt x="144" y="388"/>
                  </a:lnTo>
                  <a:lnTo>
                    <a:pt x="144" y="358"/>
                  </a:lnTo>
                  <a:lnTo>
                    <a:pt x="143" y="348"/>
                  </a:lnTo>
                  <a:lnTo>
                    <a:pt x="143" y="327"/>
                  </a:lnTo>
                  <a:lnTo>
                    <a:pt x="140" y="267"/>
                  </a:lnTo>
                  <a:lnTo>
                    <a:pt x="139" y="257"/>
                  </a:lnTo>
                  <a:lnTo>
                    <a:pt x="138" y="246"/>
                  </a:lnTo>
                  <a:lnTo>
                    <a:pt x="138" y="247"/>
                  </a:lnTo>
                  <a:lnTo>
                    <a:pt x="137" y="237"/>
                  </a:lnTo>
                  <a:lnTo>
                    <a:pt x="137" y="236"/>
                  </a:lnTo>
                  <a:lnTo>
                    <a:pt x="135" y="216"/>
                  </a:lnTo>
                  <a:lnTo>
                    <a:pt x="134" y="206"/>
                  </a:lnTo>
                  <a:lnTo>
                    <a:pt x="132" y="186"/>
                  </a:lnTo>
                  <a:lnTo>
                    <a:pt x="131" y="176"/>
                  </a:lnTo>
                  <a:lnTo>
                    <a:pt x="129" y="167"/>
                  </a:lnTo>
                  <a:lnTo>
                    <a:pt x="128" y="157"/>
                  </a:lnTo>
                  <a:lnTo>
                    <a:pt x="126" y="147"/>
                  </a:lnTo>
                  <a:lnTo>
                    <a:pt x="123" y="127"/>
                  </a:lnTo>
                  <a:lnTo>
                    <a:pt x="121" y="117"/>
                  </a:lnTo>
                  <a:lnTo>
                    <a:pt x="119" y="107"/>
                  </a:lnTo>
                  <a:lnTo>
                    <a:pt x="117" y="97"/>
                  </a:lnTo>
                  <a:lnTo>
                    <a:pt x="115" y="86"/>
                  </a:lnTo>
                  <a:lnTo>
                    <a:pt x="115" y="87"/>
                  </a:lnTo>
                  <a:lnTo>
                    <a:pt x="113" y="77"/>
                  </a:lnTo>
                  <a:lnTo>
                    <a:pt x="111" y="67"/>
                  </a:lnTo>
                  <a:lnTo>
                    <a:pt x="108" y="57"/>
                  </a:lnTo>
                  <a:lnTo>
                    <a:pt x="107" y="48"/>
                  </a:lnTo>
                  <a:lnTo>
                    <a:pt x="104" y="38"/>
                  </a:lnTo>
                  <a:lnTo>
                    <a:pt x="102" y="28"/>
                  </a:lnTo>
                  <a:lnTo>
                    <a:pt x="100" y="18"/>
                  </a:lnTo>
                  <a:lnTo>
                    <a:pt x="99" y="18"/>
                  </a:lnTo>
                  <a:lnTo>
                    <a:pt x="92" y="2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78" name="Freeform 86"/>
            <p:cNvSpPr>
              <a:spLocks/>
            </p:cNvSpPr>
            <p:nvPr/>
          </p:nvSpPr>
          <p:spPr bwMode="auto">
            <a:xfrm>
              <a:off x="6283308" y="3443274"/>
              <a:ext cx="42863" cy="55563"/>
            </a:xfrm>
            <a:custGeom>
              <a:avLst/>
              <a:gdLst>
                <a:gd name="T0" fmla="*/ 2147483647 w 27"/>
                <a:gd name="T1" fmla="*/ 2147483647 h 35"/>
                <a:gd name="T2" fmla="*/ 2147483647 w 27"/>
                <a:gd name="T3" fmla="*/ 2147483647 h 35"/>
                <a:gd name="T4" fmla="*/ 2147483647 w 27"/>
                <a:gd name="T5" fmla="*/ 2147483647 h 35"/>
                <a:gd name="T6" fmla="*/ 2147483647 w 27"/>
                <a:gd name="T7" fmla="*/ 2147483647 h 35"/>
                <a:gd name="T8" fmla="*/ 2147483647 w 27"/>
                <a:gd name="T9" fmla="*/ 2147483647 h 35"/>
                <a:gd name="T10" fmla="*/ 2147483647 w 27"/>
                <a:gd name="T11" fmla="*/ 2147483647 h 35"/>
                <a:gd name="T12" fmla="*/ 2147483647 w 27"/>
                <a:gd name="T13" fmla="*/ 2147483647 h 35"/>
                <a:gd name="T14" fmla="*/ 2147483647 w 27"/>
                <a:gd name="T15" fmla="*/ 2147483647 h 35"/>
                <a:gd name="T16" fmla="*/ 2147483647 w 27"/>
                <a:gd name="T17" fmla="*/ 0 h 35"/>
                <a:gd name="T18" fmla="*/ 2147483647 w 27"/>
                <a:gd name="T19" fmla="*/ 2147483647 h 35"/>
                <a:gd name="T20" fmla="*/ 2147483647 w 27"/>
                <a:gd name="T21" fmla="*/ 2147483647 h 35"/>
                <a:gd name="T22" fmla="*/ 2147483647 w 27"/>
                <a:gd name="T23" fmla="*/ 2147483647 h 35"/>
                <a:gd name="T24" fmla="*/ 0 w 27"/>
                <a:gd name="T25" fmla="*/ 2147483647 h 35"/>
                <a:gd name="T26" fmla="*/ 2147483647 w 27"/>
                <a:gd name="T27" fmla="*/ 2147483647 h 35"/>
                <a:gd name="T28" fmla="*/ 2147483647 w 27"/>
                <a:gd name="T29" fmla="*/ 2147483647 h 35"/>
                <a:gd name="T30" fmla="*/ 2147483647 w 27"/>
                <a:gd name="T31" fmla="*/ 2147483647 h 35"/>
                <a:gd name="T32" fmla="*/ 2147483647 w 27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5"/>
                <a:gd name="T53" fmla="*/ 27 w 2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5">
                  <a:moveTo>
                    <a:pt x="14" y="34"/>
                  </a:moveTo>
                  <a:lnTo>
                    <a:pt x="18" y="33"/>
                  </a:lnTo>
                  <a:lnTo>
                    <a:pt x="23" y="29"/>
                  </a:lnTo>
                  <a:lnTo>
                    <a:pt x="25" y="24"/>
                  </a:lnTo>
                  <a:lnTo>
                    <a:pt x="26" y="17"/>
                  </a:lnTo>
                  <a:lnTo>
                    <a:pt x="25" y="11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29"/>
                  </a:lnTo>
                  <a:lnTo>
                    <a:pt x="8" y="33"/>
                  </a:lnTo>
                  <a:lnTo>
                    <a:pt x="14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79" name="Freeform 87"/>
            <p:cNvSpPr>
              <a:spLocks/>
            </p:cNvSpPr>
            <p:nvPr/>
          </p:nvSpPr>
          <p:spPr bwMode="auto">
            <a:xfrm>
              <a:off x="6264258" y="3508362"/>
              <a:ext cx="42863" cy="5397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2147483647 w 27"/>
                <a:gd name="T5" fmla="*/ 2147483647 h 34"/>
                <a:gd name="T6" fmla="*/ 2147483647 w 27"/>
                <a:gd name="T7" fmla="*/ 2147483647 h 34"/>
                <a:gd name="T8" fmla="*/ 2147483647 w 27"/>
                <a:gd name="T9" fmla="*/ 2147483647 h 34"/>
                <a:gd name="T10" fmla="*/ 2147483647 w 27"/>
                <a:gd name="T11" fmla="*/ 2147483647 h 34"/>
                <a:gd name="T12" fmla="*/ 2147483647 w 27"/>
                <a:gd name="T13" fmla="*/ 2147483647 h 34"/>
                <a:gd name="T14" fmla="*/ 2147483647 w 27"/>
                <a:gd name="T15" fmla="*/ 2147483647 h 34"/>
                <a:gd name="T16" fmla="*/ 2147483647 w 27"/>
                <a:gd name="T17" fmla="*/ 0 h 34"/>
                <a:gd name="T18" fmla="*/ 2147483647 w 27"/>
                <a:gd name="T19" fmla="*/ 2147483647 h 34"/>
                <a:gd name="T20" fmla="*/ 2147483647 w 27"/>
                <a:gd name="T21" fmla="*/ 2147483647 h 34"/>
                <a:gd name="T22" fmla="*/ 2147483647 w 27"/>
                <a:gd name="T23" fmla="*/ 2147483647 h 34"/>
                <a:gd name="T24" fmla="*/ 0 w 27"/>
                <a:gd name="T25" fmla="*/ 2147483647 h 34"/>
                <a:gd name="T26" fmla="*/ 2147483647 w 27"/>
                <a:gd name="T27" fmla="*/ 2147483647 h 34"/>
                <a:gd name="T28" fmla="*/ 2147483647 w 27"/>
                <a:gd name="T29" fmla="*/ 2147483647 h 34"/>
                <a:gd name="T30" fmla="*/ 2147483647 w 27"/>
                <a:gd name="T31" fmla="*/ 2147483647 h 34"/>
                <a:gd name="T32" fmla="*/ 2147483647 w 27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4"/>
                <a:gd name="T53" fmla="*/ 27 w 2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4">
                  <a:moveTo>
                    <a:pt x="14" y="33"/>
                  </a:moveTo>
                  <a:lnTo>
                    <a:pt x="18" y="32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26" y="16"/>
                  </a:lnTo>
                  <a:lnTo>
                    <a:pt x="25" y="10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4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80" name="Freeform 88"/>
            <p:cNvSpPr>
              <a:spLocks/>
            </p:cNvSpPr>
            <p:nvPr/>
          </p:nvSpPr>
          <p:spPr bwMode="auto">
            <a:xfrm>
              <a:off x="6259496" y="3381362"/>
              <a:ext cx="44450" cy="53975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2147483647 w 28"/>
                <a:gd name="T5" fmla="*/ 2147483647 h 34"/>
                <a:gd name="T6" fmla="*/ 2147483647 w 28"/>
                <a:gd name="T7" fmla="*/ 2147483647 h 34"/>
                <a:gd name="T8" fmla="*/ 2147483647 w 28"/>
                <a:gd name="T9" fmla="*/ 2147483647 h 34"/>
                <a:gd name="T10" fmla="*/ 2147483647 w 28"/>
                <a:gd name="T11" fmla="*/ 2147483647 h 34"/>
                <a:gd name="T12" fmla="*/ 2147483647 w 28"/>
                <a:gd name="T13" fmla="*/ 2147483647 h 34"/>
                <a:gd name="T14" fmla="*/ 2147483647 w 28"/>
                <a:gd name="T15" fmla="*/ 2147483647 h 34"/>
                <a:gd name="T16" fmla="*/ 2147483647 w 28"/>
                <a:gd name="T17" fmla="*/ 0 h 34"/>
                <a:gd name="T18" fmla="*/ 2147483647 w 28"/>
                <a:gd name="T19" fmla="*/ 2147483647 h 34"/>
                <a:gd name="T20" fmla="*/ 2147483647 w 28"/>
                <a:gd name="T21" fmla="*/ 2147483647 h 34"/>
                <a:gd name="T22" fmla="*/ 2147483647 w 28"/>
                <a:gd name="T23" fmla="*/ 2147483647 h 34"/>
                <a:gd name="T24" fmla="*/ 0 w 28"/>
                <a:gd name="T25" fmla="*/ 2147483647 h 34"/>
                <a:gd name="T26" fmla="*/ 2147483647 w 28"/>
                <a:gd name="T27" fmla="*/ 2147483647 h 34"/>
                <a:gd name="T28" fmla="*/ 2147483647 w 28"/>
                <a:gd name="T29" fmla="*/ 2147483647 h 34"/>
                <a:gd name="T30" fmla="*/ 2147483647 w 28"/>
                <a:gd name="T31" fmla="*/ 2147483647 h 34"/>
                <a:gd name="T32" fmla="*/ 2147483647 w 28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4"/>
                <a:gd name="T53" fmla="*/ 28 w 2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4">
                  <a:moveTo>
                    <a:pt x="14" y="33"/>
                  </a:moveTo>
                  <a:lnTo>
                    <a:pt x="19" y="32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27" y="16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4" y="29"/>
                  </a:lnTo>
                  <a:lnTo>
                    <a:pt x="9" y="32"/>
                  </a:lnTo>
                  <a:lnTo>
                    <a:pt x="14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81" name="Oval 139"/>
            <p:cNvSpPr>
              <a:spLocks noChangeArrowheads="1"/>
            </p:cNvSpPr>
            <p:nvPr/>
          </p:nvSpPr>
          <p:spPr bwMode="auto">
            <a:xfrm>
              <a:off x="6088046" y="3338499"/>
              <a:ext cx="33338" cy="254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2" name="Oval 140"/>
            <p:cNvSpPr>
              <a:spLocks noChangeArrowheads="1"/>
            </p:cNvSpPr>
            <p:nvPr/>
          </p:nvSpPr>
          <p:spPr bwMode="auto">
            <a:xfrm>
              <a:off x="5665771" y="3360724"/>
              <a:ext cx="31750" cy="269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3" name="Oval 141"/>
            <p:cNvSpPr>
              <a:spLocks noChangeArrowheads="1"/>
            </p:cNvSpPr>
            <p:nvPr/>
          </p:nvSpPr>
          <p:spPr bwMode="auto">
            <a:xfrm>
              <a:off x="5864208" y="3255949"/>
              <a:ext cx="33338" cy="254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4" name="Oval 142"/>
            <p:cNvSpPr>
              <a:spLocks noChangeArrowheads="1"/>
            </p:cNvSpPr>
            <p:nvPr/>
          </p:nvSpPr>
          <p:spPr bwMode="auto">
            <a:xfrm>
              <a:off x="6161071" y="3306749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5" name="Oval 143"/>
            <p:cNvSpPr>
              <a:spLocks noChangeArrowheads="1"/>
            </p:cNvSpPr>
            <p:nvPr/>
          </p:nvSpPr>
          <p:spPr bwMode="auto">
            <a:xfrm>
              <a:off x="6111858" y="3276587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6" name="Oval 144"/>
            <p:cNvSpPr>
              <a:spLocks noChangeArrowheads="1"/>
            </p:cNvSpPr>
            <p:nvPr/>
          </p:nvSpPr>
          <p:spPr bwMode="auto">
            <a:xfrm>
              <a:off x="6210283" y="3400412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7" name="Oval 145"/>
            <p:cNvSpPr>
              <a:spLocks noChangeArrowheads="1"/>
            </p:cNvSpPr>
            <p:nvPr/>
          </p:nvSpPr>
          <p:spPr bwMode="auto">
            <a:xfrm>
              <a:off x="6130908" y="3414699"/>
              <a:ext cx="14288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8" name="Oval 146"/>
            <p:cNvSpPr>
              <a:spLocks noChangeArrowheads="1"/>
            </p:cNvSpPr>
            <p:nvPr/>
          </p:nvSpPr>
          <p:spPr bwMode="auto">
            <a:xfrm>
              <a:off x="6046771" y="3379774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9" name="Oval 147"/>
            <p:cNvSpPr>
              <a:spLocks noChangeArrowheads="1"/>
            </p:cNvSpPr>
            <p:nvPr/>
          </p:nvSpPr>
          <p:spPr bwMode="auto">
            <a:xfrm>
              <a:off x="6016608" y="3287699"/>
              <a:ext cx="14288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0" name="Oval 148"/>
            <p:cNvSpPr>
              <a:spLocks noChangeArrowheads="1"/>
            </p:cNvSpPr>
            <p:nvPr/>
          </p:nvSpPr>
          <p:spPr bwMode="auto">
            <a:xfrm>
              <a:off x="5991208" y="3511537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1" name="Oval 149"/>
            <p:cNvSpPr>
              <a:spLocks noChangeArrowheads="1"/>
            </p:cNvSpPr>
            <p:nvPr/>
          </p:nvSpPr>
          <p:spPr bwMode="auto">
            <a:xfrm>
              <a:off x="5940408" y="3482962"/>
              <a:ext cx="14288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2" name="Oval 150"/>
            <p:cNvSpPr>
              <a:spLocks noChangeArrowheads="1"/>
            </p:cNvSpPr>
            <p:nvPr/>
          </p:nvSpPr>
          <p:spPr bwMode="auto">
            <a:xfrm>
              <a:off x="6040421" y="3605199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3" name="Oval 151"/>
            <p:cNvSpPr>
              <a:spLocks noChangeArrowheads="1"/>
            </p:cNvSpPr>
            <p:nvPr/>
          </p:nvSpPr>
          <p:spPr bwMode="auto">
            <a:xfrm>
              <a:off x="5961046" y="3621074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4" name="Oval 152"/>
            <p:cNvSpPr>
              <a:spLocks noChangeArrowheads="1"/>
            </p:cNvSpPr>
            <p:nvPr/>
          </p:nvSpPr>
          <p:spPr bwMode="auto">
            <a:xfrm>
              <a:off x="5876908" y="3586149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5" name="Oval 153"/>
            <p:cNvSpPr>
              <a:spLocks noChangeArrowheads="1"/>
            </p:cNvSpPr>
            <p:nvPr/>
          </p:nvSpPr>
          <p:spPr bwMode="auto">
            <a:xfrm>
              <a:off x="5846746" y="3492487"/>
              <a:ext cx="14288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6" name="Oval 154"/>
            <p:cNvSpPr>
              <a:spLocks noChangeArrowheads="1"/>
            </p:cNvSpPr>
            <p:nvPr/>
          </p:nvSpPr>
          <p:spPr bwMode="auto">
            <a:xfrm>
              <a:off x="5732446" y="3327387"/>
              <a:ext cx="14288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7" name="Oval 155"/>
            <p:cNvSpPr>
              <a:spLocks noChangeArrowheads="1"/>
            </p:cNvSpPr>
            <p:nvPr/>
          </p:nvSpPr>
          <p:spPr bwMode="auto">
            <a:xfrm>
              <a:off x="5683233" y="3298812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8" name="Oval 156"/>
            <p:cNvSpPr>
              <a:spLocks noChangeArrowheads="1"/>
            </p:cNvSpPr>
            <p:nvPr/>
          </p:nvSpPr>
          <p:spPr bwMode="auto">
            <a:xfrm>
              <a:off x="5783246" y="3421049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9" name="Oval 157"/>
            <p:cNvSpPr>
              <a:spLocks noChangeArrowheads="1"/>
            </p:cNvSpPr>
            <p:nvPr/>
          </p:nvSpPr>
          <p:spPr bwMode="auto">
            <a:xfrm>
              <a:off x="5703871" y="3436924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0" name="Oval 158"/>
            <p:cNvSpPr>
              <a:spLocks noChangeArrowheads="1"/>
            </p:cNvSpPr>
            <p:nvPr/>
          </p:nvSpPr>
          <p:spPr bwMode="auto">
            <a:xfrm>
              <a:off x="5619733" y="3401999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1" name="Oval 159"/>
            <p:cNvSpPr>
              <a:spLocks noChangeArrowheads="1"/>
            </p:cNvSpPr>
            <p:nvPr/>
          </p:nvSpPr>
          <p:spPr bwMode="auto">
            <a:xfrm>
              <a:off x="5589571" y="3308337"/>
              <a:ext cx="12700" cy="127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2" name="Freeform 209"/>
            <p:cNvSpPr>
              <a:spLocks/>
            </p:cNvSpPr>
            <p:nvPr/>
          </p:nvSpPr>
          <p:spPr bwMode="auto">
            <a:xfrm>
              <a:off x="6451583" y="3101962"/>
              <a:ext cx="192088" cy="212725"/>
            </a:xfrm>
            <a:custGeom>
              <a:avLst/>
              <a:gdLst>
                <a:gd name="T0" fmla="*/ 0 w 121"/>
                <a:gd name="T1" fmla="*/ 2147483647 h 134"/>
                <a:gd name="T2" fmla="*/ 2147483647 w 121"/>
                <a:gd name="T3" fmla="*/ 2147483647 h 134"/>
                <a:gd name="T4" fmla="*/ 2147483647 w 121"/>
                <a:gd name="T5" fmla="*/ 0 h 134"/>
                <a:gd name="T6" fmla="*/ 2147483647 w 121"/>
                <a:gd name="T7" fmla="*/ 0 h 134"/>
                <a:gd name="T8" fmla="*/ 2147483647 w 121"/>
                <a:gd name="T9" fmla="*/ 2147483647 h 134"/>
                <a:gd name="T10" fmla="*/ 2147483647 w 121"/>
                <a:gd name="T11" fmla="*/ 2147483647 h 134"/>
                <a:gd name="T12" fmla="*/ 0 w 121"/>
                <a:gd name="T13" fmla="*/ 2147483647 h 134"/>
                <a:gd name="T14" fmla="*/ 0 w 121"/>
                <a:gd name="T15" fmla="*/ 2147483647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34"/>
                <a:gd name="T26" fmla="*/ 121 w 121"/>
                <a:gd name="T27" fmla="*/ 134 h 1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34">
                  <a:moveTo>
                    <a:pt x="0" y="133"/>
                  </a:moveTo>
                  <a:lnTo>
                    <a:pt x="120" y="132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104" y="125"/>
                  </a:lnTo>
                  <a:lnTo>
                    <a:pt x="112" y="117"/>
                  </a:lnTo>
                  <a:lnTo>
                    <a:pt x="0" y="117"/>
                  </a:lnTo>
                  <a:lnTo>
                    <a:pt x="0" y="133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03" name="Freeform 210"/>
            <p:cNvSpPr>
              <a:spLocks/>
            </p:cNvSpPr>
            <p:nvPr/>
          </p:nvSpPr>
          <p:spPr bwMode="auto">
            <a:xfrm>
              <a:off x="6507146" y="2686037"/>
              <a:ext cx="301625" cy="503238"/>
            </a:xfrm>
            <a:custGeom>
              <a:avLst/>
              <a:gdLst>
                <a:gd name="T0" fmla="*/ 2147483647 w 190"/>
                <a:gd name="T1" fmla="*/ 2147483647 h 317"/>
                <a:gd name="T2" fmla="*/ 2147483647 w 190"/>
                <a:gd name="T3" fmla="*/ 2147483647 h 317"/>
                <a:gd name="T4" fmla="*/ 2147483647 w 190"/>
                <a:gd name="T5" fmla="*/ 2147483647 h 317"/>
                <a:gd name="T6" fmla="*/ 2147483647 w 190"/>
                <a:gd name="T7" fmla="*/ 2147483647 h 317"/>
                <a:gd name="T8" fmla="*/ 2147483647 w 190"/>
                <a:gd name="T9" fmla="*/ 2147483647 h 317"/>
                <a:gd name="T10" fmla="*/ 2147483647 w 190"/>
                <a:gd name="T11" fmla="*/ 2147483647 h 317"/>
                <a:gd name="T12" fmla="*/ 2147483647 w 190"/>
                <a:gd name="T13" fmla="*/ 2147483647 h 317"/>
                <a:gd name="T14" fmla="*/ 2147483647 w 190"/>
                <a:gd name="T15" fmla="*/ 2147483647 h 317"/>
                <a:gd name="T16" fmla="*/ 2147483647 w 190"/>
                <a:gd name="T17" fmla="*/ 2147483647 h 317"/>
                <a:gd name="T18" fmla="*/ 2147483647 w 190"/>
                <a:gd name="T19" fmla="*/ 2147483647 h 317"/>
                <a:gd name="T20" fmla="*/ 2147483647 w 190"/>
                <a:gd name="T21" fmla="*/ 2147483647 h 317"/>
                <a:gd name="T22" fmla="*/ 2147483647 w 190"/>
                <a:gd name="T23" fmla="*/ 2147483647 h 317"/>
                <a:gd name="T24" fmla="*/ 2147483647 w 190"/>
                <a:gd name="T25" fmla="*/ 2147483647 h 317"/>
                <a:gd name="T26" fmla="*/ 2147483647 w 190"/>
                <a:gd name="T27" fmla="*/ 2147483647 h 317"/>
                <a:gd name="T28" fmla="*/ 2147483647 w 190"/>
                <a:gd name="T29" fmla="*/ 2147483647 h 317"/>
                <a:gd name="T30" fmla="*/ 2147483647 w 190"/>
                <a:gd name="T31" fmla="*/ 2147483647 h 317"/>
                <a:gd name="T32" fmla="*/ 2147483647 w 190"/>
                <a:gd name="T33" fmla="*/ 2147483647 h 317"/>
                <a:gd name="T34" fmla="*/ 2147483647 w 190"/>
                <a:gd name="T35" fmla="*/ 2147483647 h 317"/>
                <a:gd name="T36" fmla="*/ 2147483647 w 190"/>
                <a:gd name="T37" fmla="*/ 2147483647 h 317"/>
                <a:gd name="T38" fmla="*/ 2147483647 w 190"/>
                <a:gd name="T39" fmla="*/ 2147483647 h 317"/>
                <a:gd name="T40" fmla="*/ 2147483647 w 190"/>
                <a:gd name="T41" fmla="*/ 2147483647 h 317"/>
                <a:gd name="T42" fmla="*/ 2147483647 w 190"/>
                <a:gd name="T43" fmla="*/ 2147483647 h 317"/>
                <a:gd name="T44" fmla="*/ 2147483647 w 190"/>
                <a:gd name="T45" fmla="*/ 2147483647 h 317"/>
                <a:gd name="T46" fmla="*/ 2147483647 w 190"/>
                <a:gd name="T47" fmla="*/ 2147483647 h 317"/>
                <a:gd name="T48" fmla="*/ 2147483647 w 190"/>
                <a:gd name="T49" fmla="*/ 2147483647 h 317"/>
                <a:gd name="T50" fmla="*/ 2147483647 w 190"/>
                <a:gd name="T51" fmla="*/ 2147483647 h 317"/>
                <a:gd name="T52" fmla="*/ 2147483647 w 190"/>
                <a:gd name="T53" fmla="*/ 2147483647 h 317"/>
                <a:gd name="T54" fmla="*/ 2147483647 w 190"/>
                <a:gd name="T55" fmla="*/ 2147483647 h 317"/>
                <a:gd name="T56" fmla="*/ 2147483647 w 190"/>
                <a:gd name="T57" fmla="*/ 2147483647 h 317"/>
                <a:gd name="T58" fmla="*/ 2147483647 w 190"/>
                <a:gd name="T59" fmla="*/ 2147483647 h 317"/>
                <a:gd name="T60" fmla="*/ 2147483647 w 190"/>
                <a:gd name="T61" fmla="*/ 2147483647 h 317"/>
                <a:gd name="T62" fmla="*/ 2147483647 w 190"/>
                <a:gd name="T63" fmla="*/ 2147483647 h 317"/>
                <a:gd name="T64" fmla="*/ 2147483647 w 190"/>
                <a:gd name="T65" fmla="*/ 2147483647 h 317"/>
                <a:gd name="T66" fmla="*/ 2147483647 w 190"/>
                <a:gd name="T67" fmla="*/ 0 h 317"/>
                <a:gd name="T68" fmla="*/ 2147483647 w 190"/>
                <a:gd name="T69" fmla="*/ 2147483647 h 317"/>
                <a:gd name="T70" fmla="*/ 2147483647 w 190"/>
                <a:gd name="T71" fmla="*/ 2147483647 h 317"/>
                <a:gd name="T72" fmla="*/ 2147483647 w 190"/>
                <a:gd name="T73" fmla="*/ 2147483647 h 317"/>
                <a:gd name="T74" fmla="*/ 2147483647 w 190"/>
                <a:gd name="T75" fmla="*/ 2147483647 h 317"/>
                <a:gd name="T76" fmla="*/ 2147483647 w 190"/>
                <a:gd name="T77" fmla="*/ 2147483647 h 317"/>
                <a:gd name="T78" fmla="*/ 2147483647 w 190"/>
                <a:gd name="T79" fmla="*/ 2147483647 h 317"/>
                <a:gd name="T80" fmla="*/ 2147483647 w 190"/>
                <a:gd name="T81" fmla="*/ 2147483647 h 317"/>
                <a:gd name="T82" fmla="*/ 2147483647 w 190"/>
                <a:gd name="T83" fmla="*/ 2147483647 h 317"/>
                <a:gd name="T84" fmla="*/ 2147483647 w 190"/>
                <a:gd name="T85" fmla="*/ 2147483647 h 317"/>
                <a:gd name="T86" fmla="*/ 2147483647 w 190"/>
                <a:gd name="T87" fmla="*/ 2147483647 h 317"/>
                <a:gd name="T88" fmla="*/ 2147483647 w 190"/>
                <a:gd name="T89" fmla="*/ 2147483647 h 317"/>
                <a:gd name="T90" fmla="*/ 2147483647 w 190"/>
                <a:gd name="T91" fmla="*/ 2147483647 h 317"/>
                <a:gd name="T92" fmla="*/ 2147483647 w 190"/>
                <a:gd name="T93" fmla="*/ 2147483647 h 317"/>
                <a:gd name="T94" fmla="*/ 2147483647 w 190"/>
                <a:gd name="T95" fmla="*/ 2147483647 h 317"/>
                <a:gd name="T96" fmla="*/ 2147483647 w 190"/>
                <a:gd name="T97" fmla="*/ 2147483647 h 317"/>
                <a:gd name="T98" fmla="*/ 2147483647 w 190"/>
                <a:gd name="T99" fmla="*/ 2147483647 h 317"/>
                <a:gd name="T100" fmla="*/ 2147483647 w 190"/>
                <a:gd name="T101" fmla="*/ 2147483647 h 317"/>
                <a:gd name="T102" fmla="*/ 2147483647 w 190"/>
                <a:gd name="T103" fmla="*/ 2147483647 h 317"/>
                <a:gd name="T104" fmla="*/ 2147483647 w 190"/>
                <a:gd name="T105" fmla="*/ 2147483647 h 317"/>
                <a:gd name="T106" fmla="*/ 2147483647 w 190"/>
                <a:gd name="T107" fmla="*/ 2147483647 h 317"/>
                <a:gd name="T108" fmla="*/ 2147483647 w 190"/>
                <a:gd name="T109" fmla="*/ 2147483647 h 317"/>
                <a:gd name="T110" fmla="*/ 2147483647 w 190"/>
                <a:gd name="T111" fmla="*/ 2147483647 h 317"/>
                <a:gd name="T112" fmla="*/ 2147483647 w 190"/>
                <a:gd name="T113" fmla="*/ 2147483647 h 317"/>
                <a:gd name="T114" fmla="*/ 2147483647 w 190"/>
                <a:gd name="T115" fmla="*/ 2147483647 h 317"/>
                <a:gd name="T116" fmla="*/ 2147483647 w 190"/>
                <a:gd name="T117" fmla="*/ 2147483647 h 317"/>
                <a:gd name="T118" fmla="*/ 2147483647 w 190"/>
                <a:gd name="T119" fmla="*/ 2147483647 h 317"/>
                <a:gd name="T120" fmla="*/ 0 w 190"/>
                <a:gd name="T121" fmla="*/ 2147483647 h 3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317"/>
                <a:gd name="T185" fmla="*/ 190 w 190"/>
                <a:gd name="T186" fmla="*/ 317 h 3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317">
                  <a:moveTo>
                    <a:pt x="16" y="184"/>
                  </a:moveTo>
                  <a:lnTo>
                    <a:pt x="16" y="182"/>
                  </a:lnTo>
                  <a:lnTo>
                    <a:pt x="18" y="177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9" y="173"/>
                  </a:lnTo>
                  <a:lnTo>
                    <a:pt x="20" y="171"/>
                  </a:lnTo>
                  <a:lnTo>
                    <a:pt x="23" y="165"/>
                  </a:lnTo>
                  <a:lnTo>
                    <a:pt x="23" y="164"/>
                  </a:lnTo>
                  <a:lnTo>
                    <a:pt x="21" y="166"/>
                  </a:lnTo>
                  <a:lnTo>
                    <a:pt x="22" y="165"/>
                  </a:lnTo>
                  <a:lnTo>
                    <a:pt x="23" y="164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4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21" y="164"/>
                  </a:lnTo>
                  <a:lnTo>
                    <a:pt x="18" y="162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56"/>
                  </a:lnTo>
                  <a:lnTo>
                    <a:pt x="17" y="160"/>
                  </a:lnTo>
                  <a:lnTo>
                    <a:pt x="18" y="162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8" y="164"/>
                  </a:lnTo>
                  <a:lnTo>
                    <a:pt x="19" y="166"/>
                  </a:lnTo>
                  <a:lnTo>
                    <a:pt x="19" y="168"/>
                  </a:lnTo>
                  <a:lnTo>
                    <a:pt x="20" y="171"/>
                  </a:lnTo>
                  <a:lnTo>
                    <a:pt x="20" y="174"/>
                  </a:lnTo>
                  <a:lnTo>
                    <a:pt x="21" y="177"/>
                  </a:lnTo>
                  <a:lnTo>
                    <a:pt x="23" y="185"/>
                  </a:lnTo>
                  <a:lnTo>
                    <a:pt x="23" y="187"/>
                  </a:lnTo>
                  <a:lnTo>
                    <a:pt x="24" y="191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6" y="197"/>
                  </a:lnTo>
                  <a:lnTo>
                    <a:pt x="27" y="199"/>
                  </a:lnTo>
                  <a:lnTo>
                    <a:pt x="27" y="202"/>
                  </a:lnTo>
                  <a:lnTo>
                    <a:pt x="28" y="203"/>
                  </a:lnTo>
                  <a:lnTo>
                    <a:pt x="29" y="205"/>
                  </a:lnTo>
                  <a:lnTo>
                    <a:pt x="31" y="209"/>
                  </a:lnTo>
                  <a:lnTo>
                    <a:pt x="36" y="214"/>
                  </a:lnTo>
                  <a:lnTo>
                    <a:pt x="41" y="214"/>
                  </a:lnTo>
                  <a:lnTo>
                    <a:pt x="47" y="212"/>
                  </a:lnTo>
                  <a:lnTo>
                    <a:pt x="48" y="209"/>
                  </a:lnTo>
                  <a:lnTo>
                    <a:pt x="49" y="206"/>
                  </a:lnTo>
                  <a:lnTo>
                    <a:pt x="50" y="204"/>
                  </a:lnTo>
                  <a:lnTo>
                    <a:pt x="52" y="196"/>
                  </a:lnTo>
                  <a:lnTo>
                    <a:pt x="53" y="193"/>
                  </a:lnTo>
                  <a:lnTo>
                    <a:pt x="53" y="190"/>
                  </a:lnTo>
                  <a:lnTo>
                    <a:pt x="54" y="187"/>
                  </a:lnTo>
                  <a:lnTo>
                    <a:pt x="55" y="183"/>
                  </a:lnTo>
                  <a:lnTo>
                    <a:pt x="56" y="179"/>
                  </a:lnTo>
                  <a:lnTo>
                    <a:pt x="56" y="176"/>
                  </a:lnTo>
                  <a:lnTo>
                    <a:pt x="58" y="173"/>
                  </a:lnTo>
                  <a:lnTo>
                    <a:pt x="58" y="168"/>
                  </a:lnTo>
                  <a:lnTo>
                    <a:pt x="59" y="165"/>
                  </a:lnTo>
                  <a:lnTo>
                    <a:pt x="60" y="161"/>
                  </a:lnTo>
                  <a:lnTo>
                    <a:pt x="61" y="156"/>
                  </a:lnTo>
                  <a:lnTo>
                    <a:pt x="61" y="152"/>
                  </a:lnTo>
                  <a:lnTo>
                    <a:pt x="62" y="149"/>
                  </a:lnTo>
                  <a:lnTo>
                    <a:pt x="63" y="146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5" y="137"/>
                  </a:lnTo>
                  <a:lnTo>
                    <a:pt x="66" y="132"/>
                  </a:lnTo>
                  <a:lnTo>
                    <a:pt x="67" y="131"/>
                  </a:lnTo>
                  <a:lnTo>
                    <a:pt x="68" y="129"/>
                  </a:lnTo>
                  <a:lnTo>
                    <a:pt x="65" y="131"/>
                  </a:lnTo>
                  <a:lnTo>
                    <a:pt x="60" y="131"/>
                  </a:lnTo>
                  <a:lnTo>
                    <a:pt x="58" y="130"/>
                  </a:lnTo>
                  <a:lnTo>
                    <a:pt x="56" y="129"/>
                  </a:lnTo>
                  <a:lnTo>
                    <a:pt x="56" y="127"/>
                  </a:lnTo>
                  <a:lnTo>
                    <a:pt x="56" y="128"/>
                  </a:lnTo>
                  <a:lnTo>
                    <a:pt x="56" y="131"/>
                  </a:lnTo>
                  <a:lnTo>
                    <a:pt x="57" y="133"/>
                  </a:lnTo>
                  <a:lnTo>
                    <a:pt x="58" y="136"/>
                  </a:lnTo>
                  <a:lnTo>
                    <a:pt x="58" y="140"/>
                  </a:lnTo>
                  <a:lnTo>
                    <a:pt x="59" y="150"/>
                  </a:lnTo>
                  <a:lnTo>
                    <a:pt x="60" y="155"/>
                  </a:lnTo>
                  <a:lnTo>
                    <a:pt x="62" y="173"/>
                  </a:lnTo>
                  <a:lnTo>
                    <a:pt x="62" y="179"/>
                  </a:lnTo>
                  <a:lnTo>
                    <a:pt x="63" y="184"/>
                  </a:lnTo>
                  <a:lnTo>
                    <a:pt x="65" y="204"/>
                  </a:lnTo>
                  <a:lnTo>
                    <a:pt x="65" y="210"/>
                  </a:lnTo>
                  <a:lnTo>
                    <a:pt x="66" y="217"/>
                  </a:lnTo>
                  <a:lnTo>
                    <a:pt x="67" y="223"/>
                  </a:lnTo>
                  <a:lnTo>
                    <a:pt x="68" y="238"/>
                  </a:lnTo>
                  <a:lnTo>
                    <a:pt x="69" y="244"/>
                  </a:lnTo>
                  <a:lnTo>
                    <a:pt x="70" y="248"/>
                  </a:lnTo>
                  <a:lnTo>
                    <a:pt x="71" y="252"/>
                  </a:lnTo>
                  <a:lnTo>
                    <a:pt x="71" y="255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6" y="264"/>
                  </a:lnTo>
                  <a:lnTo>
                    <a:pt x="83" y="267"/>
                  </a:lnTo>
                  <a:lnTo>
                    <a:pt x="88" y="264"/>
                  </a:lnTo>
                  <a:lnTo>
                    <a:pt x="90" y="263"/>
                  </a:lnTo>
                  <a:lnTo>
                    <a:pt x="90" y="261"/>
                  </a:lnTo>
                  <a:lnTo>
                    <a:pt x="91" y="259"/>
                  </a:lnTo>
                  <a:lnTo>
                    <a:pt x="92" y="256"/>
                  </a:lnTo>
                  <a:lnTo>
                    <a:pt x="93" y="252"/>
                  </a:lnTo>
                  <a:lnTo>
                    <a:pt x="94" y="247"/>
                  </a:lnTo>
                  <a:lnTo>
                    <a:pt x="95" y="241"/>
                  </a:lnTo>
                  <a:lnTo>
                    <a:pt x="96" y="236"/>
                  </a:lnTo>
                  <a:lnTo>
                    <a:pt x="97" y="230"/>
                  </a:lnTo>
                  <a:lnTo>
                    <a:pt x="97" y="222"/>
                  </a:lnTo>
                  <a:lnTo>
                    <a:pt x="99" y="215"/>
                  </a:lnTo>
                  <a:lnTo>
                    <a:pt x="100" y="206"/>
                  </a:lnTo>
                  <a:lnTo>
                    <a:pt x="100" y="197"/>
                  </a:lnTo>
                  <a:lnTo>
                    <a:pt x="102" y="188"/>
                  </a:lnTo>
                  <a:lnTo>
                    <a:pt x="102" y="180"/>
                  </a:lnTo>
                  <a:lnTo>
                    <a:pt x="103" y="171"/>
                  </a:lnTo>
                  <a:lnTo>
                    <a:pt x="106" y="153"/>
                  </a:lnTo>
                  <a:lnTo>
                    <a:pt x="106" y="143"/>
                  </a:lnTo>
                  <a:lnTo>
                    <a:pt x="109" y="126"/>
                  </a:lnTo>
                  <a:lnTo>
                    <a:pt x="110" y="118"/>
                  </a:lnTo>
                  <a:lnTo>
                    <a:pt x="110" y="110"/>
                  </a:lnTo>
                  <a:lnTo>
                    <a:pt x="111" y="102"/>
                  </a:lnTo>
                  <a:lnTo>
                    <a:pt x="112" y="94"/>
                  </a:lnTo>
                  <a:lnTo>
                    <a:pt x="113" y="88"/>
                  </a:lnTo>
                  <a:lnTo>
                    <a:pt x="114" y="82"/>
                  </a:lnTo>
                  <a:lnTo>
                    <a:pt x="115" y="77"/>
                  </a:lnTo>
                  <a:lnTo>
                    <a:pt x="115" y="73"/>
                  </a:lnTo>
                  <a:lnTo>
                    <a:pt x="117" y="69"/>
                  </a:lnTo>
                  <a:lnTo>
                    <a:pt x="117" y="66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08" y="68"/>
                  </a:lnTo>
                  <a:lnTo>
                    <a:pt x="106" y="66"/>
                  </a:lnTo>
                  <a:lnTo>
                    <a:pt x="105" y="65"/>
                  </a:lnTo>
                  <a:lnTo>
                    <a:pt x="106" y="65"/>
                  </a:lnTo>
                  <a:lnTo>
                    <a:pt x="106" y="66"/>
                  </a:lnTo>
                  <a:lnTo>
                    <a:pt x="106" y="71"/>
                  </a:lnTo>
                  <a:lnTo>
                    <a:pt x="107" y="76"/>
                  </a:lnTo>
                  <a:lnTo>
                    <a:pt x="108" y="81"/>
                  </a:lnTo>
                  <a:lnTo>
                    <a:pt x="109" y="88"/>
                  </a:lnTo>
                  <a:lnTo>
                    <a:pt x="109" y="95"/>
                  </a:lnTo>
                  <a:lnTo>
                    <a:pt x="110" y="104"/>
                  </a:lnTo>
                  <a:lnTo>
                    <a:pt x="110" y="114"/>
                  </a:lnTo>
                  <a:lnTo>
                    <a:pt x="110" y="134"/>
                  </a:lnTo>
                  <a:lnTo>
                    <a:pt x="111" y="144"/>
                  </a:lnTo>
                  <a:lnTo>
                    <a:pt x="112" y="155"/>
                  </a:lnTo>
                  <a:lnTo>
                    <a:pt x="112" y="167"/>
                  </a:lnTo>
                  <a:lnTo>
                    <a:pt x="112" y="179"/>
                  </a:lnTo>
                  <a:lnTo>
                    <a:pt x="113" y="190"/>
                  </a:lnTo>
                  <a:lnTo>
                    <a:pt x="113" y="202"/>
                  </a:lnTo>
                  <a:lnTo>
                    <a:pt x="115" y="224"/>
                  </a:lnTo>
                  <a:lnTo>
                    <a:pt x="115" y="235"/>
                  </a:lnTo>
                  <a:lnTo>
                    <a:pt x="115" y="244"/>
                  </a:lnTo>
                  <a:lnTo>
                    <a:pt x="116" y="264"/>
                  </a:lnTo>
                  <a:lnTo>
                    <a:pt x="117" y="273"/>
                  </a:lnTo>
                  <a:lnTo>
                    <a:pt x="118" y="282"/>
                  </a:lnTo>
                  <a:lnTo>
                    <a:pt x="119" y="289"/>
                  </a:lnTo>
                  <a:lnTo>
                    <a:pt x="119" y="294"/>
                  </a:lnTo>
                  <a:lnTo>
                    <a:pt x="120" y="300"/>
                  </a:lnTo>
                  <a:lnTo>
                    <a:pt x="121" y="305"/>
                  </a:lnTo>
                  <a:lnTo>
                    <a:pt x="122" y="310"/>
                  </a:lnTo>
                  <a:lnTo>
                    <a:pt x="125" y="313"/>
                  </a:lnTo>
                  <a:lnTo>
                    <a:pt x="128" y="316"/>
                  </a:lnTo>
                  <a:lnTo>
                    <a:pt x="137" y="314"/>
                  </a:lnTo>
                  <a:lnTo>
                    <a:pt x="140" y="310"/>
                  </a:lnTo>
                  <a:lnTo>
                    <a:pt x="140" y="309"/>
                  </a:lnTo>
                  <a:lnTo>
                    <a:pt x="142" y="305"/>
                  </a:lnTo>
                  <a:lnTo>
                    <a:pt x="142" y="299"/>
                  </a:lnTo>
                  <a:lnTo>
                    <a:pt x="143" y="293"/>
                  </a:lnTo>
                  <a:lnTo>
                    <a:pt x="144" y="288"/>
                  </a:lnTo>
                  <a:lnTo>
                    <a:pt x="145" y="280"/>
                  </a:lnTo>
                  <a:lnTo>
                    <a:pt x="146" y="271"/>
                  </a:lnTo>
                  <a:lnTo>
                    <a:pt x="147" y="261"/>
                  </a:lnTo>
                  <a:lnTo>
                    <a:pt x="148" y="250"/>
                  </a:lnTo>
                  <a:lnTo>
                    <a:pt x="151" y="228"/>
                  </a:lnTo>
                  <a:lnTo>
                    <a:pt x="153" y="203"/>
                  </a:lnTo>
                  <a:lnTo>
                    <a:pt x="155" y="190"/>
                  </a:lnTo>
                  <a:lnTo>
                    <a:pt x="161" y="126"/>
                  </a:lnTo>
                  <a:lnTo>
                    <a:pt x="163" y="113"/>
                  </a:lnTo>
                  <a:lnTo>
                    <a:pt x="164" y="100"/>
                  </a:lnTo>
                  <a:lnTo>
                    <a:pt x="165" y="88"/>
                  </a:lnTo>
                  <a:lnTo>
                    <a:pt x="168" y="66"/>
                  </a:lnTo>
                  <a:lnTo>
                    <a:pt x="169" y="56"/>
                  </a:lnTo>
                  <a:lnTo>
                    <a:pt x="171" y="38"/>
                  </a:lnTo>
                  <a:lnTo>
                    <a:pt x="172" y="31"/>
                  </a:lnTo>
                  <a:lnTo>
                    <a:pt x="173" y="26"/>
                  </a:lnTo>
                  <a:lnTo>
                    <a:pt x="173" y="21"/>
                  </a:lnTo>
                  <a:lnTo>
                    <a:pt x="173" y="17"/>
                  </a:lnTo>
                  <a:lnTo>
                    <a:pt x="174" y="16"/>
                  </a:lnTo>
                  <a:lnTo>
                    <a:pt x="174" y="15"/>
                  </a:lnTo>
                  <a:lnTo>
                    <a:pt x="175" y="13"/>
                  </a:lnTo>
                  <a:lnTo>
                    <a:pt x="174" y="14"/>
                  </a:lnTo>
                  <a:lnTo>
                    <a:pt x="171" y="16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5"/>
                  </a:lnTo>
                  <a:lnTo>
                    <a:pt x="166" y="18"/>
                  </a:lnTo>
                  <a:lnTo>
                    <a:pt x="166" y="20"/>
                  </a:lnTo>
                  <a:lnTo>
                    <a:pt x="166" y="24"/>
                  </a:lnTo>
                  <a:lnTo>
                    <a:pt x="167" y="27"/>
                  </a:lnTo>
                  <a:lnTo>
                    <a:pt x="168" y="36"/>
                  </a:lnTo>
                  <a:lnTo>
                    <a:pt x="169" y="41"/>
                  </a:lnTo>
                  <a:lnTo>
                    <a:pt x="169" y="47"/>
                  </a:lnTo>
                  <a:lnTo>
                    <a:pt x="169" y="53"/>
                  </a:lnTo>
                  <a:lnTo>
                    <a:pt x="170" y="60"/>
                  </a:lnTo>
                  <a:lnTo>
                    <a:pt x="170" y="68"/>
                  </a:lnTo>
                  <a:lnTo>
                    <a:pt x="171" y="75"/>
                  </a:lnTo>
                  <a:lnTo>
                    <a:pt x="171" y="82"/>
                  </a:lnTo>
                  <a:lnTo>
                    <a:pt x="171" y="91"/>
                  </a:lnTo>
                  <a:lnTo>
                    <a:pt x="172" y="100"/>
                  </a:lnTo>
                  <a:lnTo>
                    <a:pt x="172" y="119"/>
                  </a:lnTo>
                  <a:lnTo>
                    <a:pt x="172" y="130"/>
                  </a:lnTo>
                  <a:lnTo>
                    <a:pt x="172" y="164"/>
                  </a:lnTo>
                  <a:lnTo>
                    <a:pt x="173" y="177"/>
                  </a:lnTo>
                  <a:lnTo>
                    <a:pt x="173" y="189"/>
                  </a:lnTo>
                  <a:lnTo>
                    <a:pt x="189" y="189"/>
                  </a:lnTo>
                  <a:lnTo>
                    <a:pt x="189" y="177"/>
                  </a:lnTo>
                  <a:lnTo>
                    <a:pt x="188" y="164"/>
                  </a:lnTo>
                  <a:lnTo>
                    <a:pt x="188" y="130"/>
                  </a:lnTo>
                  <a:lnTo>
                    <a:pt x="188" y="119"/>
                  </a:lnTo>
                  <a:lnTo>
                    <a:pt x="188" y="100"/>
                  </a:lnTo>
                  <a:lnTo>
                    <a:pt x="187" y="91"/>
                  </a:lnTo>
                  <a:lnTo>
                    <a:pt x="187" y="82"/>
                  </a:lnTo>
                  <a:lnTo>
                    <a:pt x="186" y="74"/>
                  </a:lnTo>
                  <a:lnTo>
                    <a:pt x="186" y="66"/>
                  </a:lnTo>
                  <a:lnTo>
                    <a:pt x="186" y="59"/>
                  </a:lnTo>
                  <a:lnTo>
                    <a:pt x="185" y="52"/>
                  </a:lnTo>
                  <a:lnTo>
                    <a:pt x="185" y="46"/>
                  </a:lnTo>
                  <a:lnTo>
                    <a:pt x="185" y="40"/>
                  </a:lnTo>
                  <a:lnTo>
                    <a:pt x="184" y="34"/>
                  </a:lnTo>
                  <a:lnTo>
                    <a:pt x="183" y="25"/>
                  </a:lnTo>
                  <a:lnTo>
                    <a:pt x="182" y="22"/>
                  </a:lnTo>
                  <a:lnTo>
                    <a:pt x="182" y="19"/>
                  </a:lnTo>
                  <a:lnTo>
                    <a:pt x="182" y="15"/>
                  </a:lnTo>
                  <a:lnTo>
                    <a:pt x="180" y="9"/>
                  </a:lnTo>
                  <a:lnTo>
                    <a:pt x="177" y="4"/>
                  </a:lnTo>
                  <a:lnTo>
                    <a:pt x="175" y="2"/>
                  </a:lnTo>
                  <a:lnTo>
                    <a:pt x="169" y="0"/>
                  </a:lnTo>
                  <a:lnTo>
                    <a:pt x="162" y="4"/>
                  </a:lnTo>
                  <a:lnTo>
                    <a:pt x="160" y="7"/>
                  </a:lnTo>
                  <a:lnTo>
                    <a:pt x="160" y="10"/>
                  </a:lnTo>
                  <a:lnTo>
                    <a:pt x="160" y="9"/>
                  </a:lnTo>
                  <a:lnTo>
                    <a:pt x="159" y="12"/>
                  </a:lnTo>
                  <a:lnTo>
                    <a:pt x="157" y="17"/>
                  </a:lnTo>
                  <a:lnTo>
                    <a:pt x="156" y="22"/>
                  </a:lnTo>
                  <a:lnTo>
                    <a:pt x="155" y="29"/>
                  </a:lnTo>
                  <a:lnTo>
                    <a:pt x="154" y="36"/>
                  </a:lnTo>
                  <a:lnTo>
                    <a:pt x="152" y="54"/>
                  </a:lnTo>
                  <a:lnTo>
                    <a:pt x="151" y="64"/>
                  </a:lnTo>
                  <a:lnTo>
                    <a:pt x="148" y="86"/>
                  </a:lnTo>
                  <a:lnTo>
                    <a:pt x="147" y="98"/>
                  </a:lnTo>
                  <a:lnTo>
                    <a:pt x="146" y="110"/>
                  </a:lnTo>
                  <a:lnTo>
                    <a:pt x="144" y="124"/>
                  </a:lnTo>
                  <a:lnTo>
                    <a:pt x="139" y="188"/>
                  </a:lnTo>
                  <a:lnTo>
                    <a:pt x="137" y="201"/>
                  </a:lnTo>
                  <a:lnTo>
                    <a:pt x="135" y="227"/>
                  </a:lnTo>
                  <a:lnTo>
                    <a:pt x="133" y="248"/>
                  </a:lnTo>
                  <a:lnTo>
                    <a:pt x="131" y="259"/>
                  </a:lnTo>
                  <a:lnTo>
                    <a:pt x="130" y="268"/>
                  </a:lnTo>
                  <a:lnTo>
                    <a:pt x="129" y="277"/>
                  </a:lnTo>
                  <a:lnTo>
                    <a:pt x="128" y="285"/>
                  </a:lnTo>
                  <a:lnTo>
                    <a:pt x="127" y="291"/>
                  </a:lnTo>
                  <a:lnTo>
                    <a:pt x="126" y="297"/>
                  </a:lnTo>
                  <a:lnTo>
                    <a:pt x="125" y="301"/>
                  </a:lnTo>
                  <a:lnTo>
                    <a:pt x="125" y="303"/>
                  </a:lnTo>
                  <a:lnTo>
                    <a:pt x="124" y="305"/>
                  </a:lnTo>
                  <a:lnTo>
                    <a:pt x="125" y="302"/>
                  </a:lnTo>
                  <a:lnTo>
                    <a:pt x="128" y="300"/>
                  </a:lnTo>
                  <a:lnTo>
                    <a:pt x="136" y="300"/>
                  </a:lnTo>
                  <a:lnTo>
                    <a:pt x="138" y="302"/>
                  </a:lnTo>
                  <a:lnTo>
                    <a:pt x="137" y="301"/>
                  </a:lnTo>
                  <a:lnTo>
                    <a:pt x="137" y="298"/>
                  </a:lnTo>
                  <a:lnTo>
                    <a:pt x="136" y="293"/>
                  </a:lnTo>
                  <a:lnTo>
                    <a:pt x="136" y="287"/>
                  </a:lnTo>
                  <a:lnTo>
                    <a:pt x="134" y="279"/>
                  </a:lnTo>
                  <a:lnTo>
                    <a:pt x="134" y="272"/>
                  </a:lnTo>
                  <a:lnTo>
                    <a:pt x="133" y="263"/>
                  </a:lnTo>
                  <a:lnTo>
                    <a:pt x="132" y="244"/>
                  </a:lnTo>
                  <a:lnTo>
                    <a:pt x="132" y="235"/>
                  </a:lnTo>
                  <a:lnTo>
                    <a:pt x="131" y="223"/>
                  </a:lnTo>
                  <a:lnTo>
                    <a:pt x="130" y="200"/>
                  </a:lnTo>
                  <a:lnTo>
                    <a:pt x="130" y="188"/>
                  </a:lnTo>
                  <a:lnTo>
                    <a:pt x="129" y="178"/>
                  </a:lnTo>
                  <a:lnTo>
                    <a:pt x="128" y="167"/>
                  </a:lnTo>
                  <a:lnTo>
                    <a:pt x="128" y="155"/>
                  </a:lnTo>
                  <a:lnTo>
                    <a:pt x="128" y="143"/>
                  </a:lnTo>
                  <a:lnTo>
                    <a:pt x="127" y="132"/>
                  </a:lnTo>
                  <a:lnTo>
                    <a:pt x="126" y="113"/>
                  </a:lnTo>
                  <a:lnTo>
                    <a:pt x="125" y="103"/>
                  </a:lnTo>
                  <a:lnTo>
                    <a:pt x="125" y="95"/>
                  </a:lnTo>
                  <a:lnTo>
                    <a:pt x="125" y="86"/>
                  </a:lnTo>
                  <a:lnTo>
                    <a:pt x="124" y="79"/>
                  </a:lnTo>
                  <a:lnTo>
                    <a:pt x="123" y="74"/>
                  </a:lnTo>
                  <a:lnTo>
                    <a:pt x="122" y="68"/>
                  </a:lnTo>
                  <a:lnTo>
                    <a:pt x="122" y="64"/>
                  </a:lnTo>
                  <a:lnTo>
                    <a:pt x="121" y="59"/>
                  </a:lnTo>
                  <a:lnTo>
                    <a:pt x="120" y="57"/>
                  </a:lnTo>
                  <a:lnTo>
                    <a:pt x="118" y="55"/>
                  </a:lnTo>
                  <a:lnTo>
                    <a:pt x="112" y="53"/>
                  </a:lnTo>
                  <a:lnTo>
                    <a:pt x="109" y="53"/>
                  </a:lnTo>
                  <a:lnTo>
                    <a:pt x="105" y="57"/>
                  </a:lnTo>
                  <a:lnTo>
                    <a:pt x="102" y="61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7" y="85"/>
                  </a:lnTo>
                  <a:lnTo>
                    <a:pt x="96" y="92"/>
                  </a:lnTo>
                  <a:lnTo>
                    <a:pt x="95" y="100"/>
                  </a:lnTo>
                  <a:lnTo>
                    <a:pt x="94" y="107"/>
                  </a:lnTo>
                  <a:lnTo>
                    <a:pt x="93" y="116"/>
                  </a:lnTo>
                  <a:lnTo>
                    <a:pt x="92" y="125"/>
                  </a:lnTo>
                  <a:lnTo>
                    <a:pt x="90" y="142"/>
                  </a:lnTo>
                  <a:lnTo>
                    <a:pt x="89" y="152"/>
                  </a:lnTo>
                  <a:lnTo>
                    <a:pt x="87" y="169"/>
                  </a:lnTo>
                  <a:lnTo>
                    <a:pt x="85" y="179"/>
                  </a:lnTo>
                  <a:lnTo>
                    <a:pt x="85" y="187"/>
                  </a:lnTo>
                  <a:lnTo>
                    <a:pt x="84" y="196"/>
                  </a:lnTo>
                  <a:lnTo>
                    <a:pt x="83" y="205"/>
                  </a:lnTo>
                  <a:lnTo>
                    <a:pt x="82" y="212"/>
                  </a:lnTo>
                  <a:lnTo>
                    <a:pt x="81" y="220"/>
                  </a:lnTo>
                  <a:lnTo>
                    <a:pt x="80" y="227"/>
                  </a:lnTo>
                  <a:lnTo>
                    <a:pt x="79" y="234"/>
                  </a:lnTo>
                  <a:lnTo>
                    <a:pt x="79" y="239"/>
                  </a:lnTo>
                  <a:lnTo>
                    <a:pt x="78" y="244"/>
                  </a:lnTo>
                  <a:lnTo>
                    <a:pt x="77" y="248"/>
                  </a:lnTo>
                  <a:lnTo>
                    <a:pt x="76" y="251"/>
                  </a:lnTo>
                  <a:lnTo>
                    <a:pt x="76" y="254"/>
                  </a:lnTo>
                  <a:lnTo>
                    <a:pt x="76" y="256"/>
                  </a:lnTo>
                  <a:lnTo>
                    <a:pt x="76" y="253"/>
                  </a:lnTo>
                  <a:lnTo>
                    <a:pt x="77" y="252"/>
                  </a:lnTo>
                  <a:lnTo>
                    <a:pt x="81" y="250"/>
                  </a:lnTo>
                  <a:lnTo>
                    <a:pt x="87" y="252"/>
                  </a:lnTo>
                  <a:lnTo>
                    <a:pt x="88" y="254"/>
                  </a:lnTo>
                  <a:lnTo>
                    <a:pt x="87" y="253"/>
                  </a:lnTo>
                  <a:lnTo>
                    <a:pt x="87" y="251"/>
                  </a:lnTo>
                  <a:lnTo>
                    <a:pt x="87" y="248"/>
                  </a:lnTo>
                  <a:lnTo>
                    <a:pt x="86" y="244"/>
                  </a:lnTo>
                  <a:lnTo>
                    <a:pt x="85" y="240"/>
                  </a:lnTo>
                  <a:lnTo>
                    <a:pt x="84" y="237"/>
                  </a:lnTo>
                  <a:lnTo>
                    <a:pt x="82" y="221"/>
                  </a:lnTo>
                  <a:lnTo>
                    <a:pt x="82" y="215"/>
                  </a:lnTo>
                  <a:lnTo>
                    <a:pt x="81" y="209"/>
                  </a:lnTo>
                  <a:lnTo>
                    <a:pt x="81" y="203"/>
                  </a:lnTo>
                  <a:lnTo>
                    <a:pt x="79" y="184"/>
                  </a:lnTo>
                  <a:lnTo>
                    <a:pt x="79" y="178"/>
                  </a:lnTo>
                  <a:lnTo>
                    <a:pt x="79" y="171"/>
                  </a:lnTo>
                  <a:lnTo>
                    <a:pt x="77" y="153"/>
                  </a:lnTo>
                  <a:lnTo>
                    <a:pt x="76" y="147"/>
                  </a:lnTo>
                  <a:lnTo>
                    <a:pt x="75" y="138"/>
                  </a:lnTo>
                  <a:lnTo>
                    <a:pt x="74" y="134"/>
                  </a:lnTo>
                  <a:lnTo>
                    <a:pt x="74" y="130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0" y="118"/>
                  </a:lnTo>
                  <a:lnTo>
                    <a:pt x="66" y="115"/>
                  </a:lnTo>
                  <a:lnTo>
                    <a:pt x="59" y="115"/>
                  </a:lnTo>
                  <a:lnTo>
                    <a:pt x="55" y="119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0" y="127"/>
                  </a:lnTo>
                  <a:lnTo>
                    <a:pt x="49" y="132"/>
                  </a:lnTo>
                  <a:lnTo>
                    <a:pt x="48" y="135"/>
                  </a:lnTo>
                  <a:lnTo>
                    <a:pt x="47" y="138"/>
                  </a:lnTo>
                  <a:lnTo>
                    <a:pt x="47" y="142"/>
                  </a:lnTo>
                  <a:lnTo>
                    <a:pt x="46" y="146"/>
                  </a:lnTo>
                  <a:lnTo>
                    <a:pt x="45" y="150"/>
                  </a:lnTo>
                  <a:lnTo>
                    <a:pt x="45" y="154"/>
                  </a:lnTo>
                  <a:lnTo>
                    <a:pt x="44" y="157"/>
                  </a:lnTo>
                  <a:lnTo>
                    <a:pt x="43" y="161"/>
                  </a:lnTo>
                  <a:lnTo>
                    <a:pt x="42" y="165"/>
                  </a:lnTo>
                  <a:lnTo>
                    <a:pt x="42" y="169"/>
                  </a:lnTo>
                  <a:lnTo>
                    <a:pt x="41" y="173"/>
                  </a:lnTo>
                  <a:lnTo>
                    <a:pt x="40" y="177"/>
                  </a:lnTo>
                  <a:lnTo>
                    <a:pt x="39" y="181"/>
                  </a:lnTo>
                  <a:lnTo>
                    <a:pt x="39" y="183"/>
                  </a:lnTo>
                  <a:lnTo>
                    <a:pt x="38" y="185"/>
                  </a:lnTo>
                  <a:lnTo>
                    <a:pt x="37" y="190"/>
                  </a:lnTo>
                  <a:lnTo>
                    <a:pt x="36" y="193"/>
                  </a:lnTo>
                  <a:lnTo>
                    <a:pt x="35" y="199"/>
                  </a:lnTo>
                  <a:lnTo>
                    <a:pt x="35" y="200"/>
                  </a:lnTo>
                  <a:lnTo>
                    <a:pt x="33" y="202"/>
                  </a:lnTo>
                  <a:lnTo>
                    <a:pt x="38" y="198"/>
                  </a:lnTo>
                  <a:lnTo>
                    <a:pt x="41" y="197"/>
                  </a:lnTo>
                  <a:lnTo>
                    <a:pt x="42" y="198"/>
                  </a:lnTo>
                  <a:lnTo>
                    <a:pt x="44" y="199"/>
                  </a:lnTo>
                  <a:lnTo>
                    <a:pt x="44" y="197"/>
                  </a:lnTo>
                  <a:lnTo>
                    <a:pt x="43" y="196"/>
                  </a:lnTo>
                  <a:lnTo>
                    <a:pt x="42" y="194"/>
                  </a:lnTo>
                  <a:lnTo>
                    <a:pt x="42" y="192"/>
                  </a:lnTo>
                  <a:lnTo>
                    <a:pt x="41" y="190"/>
                  </a:lnTo>
                  <a:lnTo>
                    <a:pt x="41" y="188"/>
                  </a:lnTo>
                  <a:lnTo>
                    <a:pt x="40" y="186"/>
                  </a:lnTo>
                  <a:lnTo>
                    <a:pt x="40" y="183"/>
                  </a:lnTo>
                  <a:lnTo>
                    <a:pt x="37" y="173"/>
                  </a:lnTo>
                  <a:lnTo>
                    <a:pt x="37" y="170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4" y="158"/>
                  </a:lnTo>
                  <a:lnTo>
                    <a:pt x="34" y="157"/>
                  </a:lnTo>
                  <a:lnTo>
                    <a:pt x="32" y="153"/>
                  </a:lnTo>
                  <a:lnTo>
                    <a:pt x="32" y="154"/>
                  </a:lnTo>
                  <a:lnTo>
                    <a:pt x="33" y="156"/>
                  </a:lnTo>
                  <a:lnTo>
                    <a:pt x="30" y="150"/>
                  </a:lnTo>
                  <a:lnTo>
                    <a:pt x="27" y="148"/>
                  </a:lnTo>
                  <a:lnTo>
                    <a:pt x="29" y="150"/>
                  </a:lnTo>
                  <a:lnTo>
                    <a:pt x="29" y="149"/>
                  </a:lnTo>
                  <a:lnTo>
                    <a:pt x="19" y="147"/>
                  </a:lnTo>
                  <a:lnTo>
                    <a:pt x="18" y="148"/>
                  </a:lnTo>
                  <a:lnTo>
                    <a:pt x="17" y="148"/>
                  </a:lnTo>
                  <a:lnTo>
                    <a:pt x="17" y="149"/>
                  </a:lnTo>
                  <a:lnTo>
                    <a:pt x="16" y="149"/>
                  </a:lnTo>
                  <a:lnTo>
                    <a:pt x="10" y="155"/>
                  </a:lnTo>
                  <a:lnTo>
                    <a:pt x="10" y="156"/>
                  </a:lnTo>
                  <a:lnTo>
                    <a:pt x="9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4" y="167"/>
                  </a:lnTo>
                  <a:lnTo>
                    <a:pt x="4" y="168"/>
                  </a:lnTo>
                  <a:lnTo>
                    <a:pt x="3" y="170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0" y="180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16" y="18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04" name="Rectangle 212"/>
            <p:cNvSpPr>
              <a:spLocks noChangeArrowheads="1"/>
            </p:cNvSpPr>
            <p:nvPr/>
          </p:nvSpPr>
          <p:spPr bwMode="auto">
            <a:xfrm>
              <a:off x="5221271" y="2325674"/>
              <a:ext cx="19478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r-FR" sz="2000" b="1">
                  <a:solidFill>
                    <a:srgbClr val="000000"/>
                  </a:solidFill>
                </a:rPr>
                <a:t>Fragmentation</a:t>
              </a:r>
            </a:p>
          </p:txBody>
        </p:sp>
        <p:sp>
          <p:nvSpPr>
            <p:cNvPr id="68805" name="Oval 224"/>
            <p:cNvSpPr>
              <a:spLocks noChangeArrowheads="1"/>
            </p:cNvSpPr>
            <p:nvPr/>
          </p:nvSpPr>
          <p:spPr bwMode="auto">
            <a:xfrm>
              <a:off x="5114908" y="2689212"/>
              <a:ext cx="228600" cy="228600"/>
            </a:xfrm>
            <a:prstGeom prst="ellips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fr-FR" sz="1400" b="1">
                  <a:solidFill>
                    <a:srgbClr val="FF0033"/>
                  </a:solidFill>
                </a:rPr>
                <a:t>4</a:t>
              </a:r>
              <a:endParaRPr lang="fr-FR" b="1"/>
            </a:p>
          </p:txBody>
        </p:sp>
      </p:grpSp>
      <p:grpSp>
        <p:nvGrpSpPr>
          <p:cNvPr id="8" name="Groupe 285"/>
          <p:cNvGrpSpPr>
            <a:grpSpLocks/>
          </p:cNvGrpSpPr>
          <p:nvPr/>
        </p:nvGrpSpPr>
        <p:grpSpPr bwMode="auto">
          <a:xfrm>
            <a:off x="3514725" y="1500188"/>
            <a:ext cx="1770063" cy="1730375"/>
            <a:chOff x="3514708" y="1500174"/>
            <a:chExt cx="1770063" cy="1730375"/>
          </a:xfrm>
        </p:grpSpPr>
        <p:sp>
          <p:nvSpPr>
            <p:cNvPr id="68726" name="Freeform 38"/>
            <p:cNvSpPr>
              <a:spLocks/>
            </p:cNvSpPr>
            <p:nvPr/>
          </p:nvSpPr>
          <p:spPr bwMode="auto">
            <a:xfrm>
              <a:off x="4860908" y="2022462"/>
              <a:ext cx="111125" cy="1054100"/>
            </a:xfrm>
            <a:custGeom>
              <a:avLst/>
              <a:gdLst>
                <a:gd name="T0" fmla="*/ 2147483647 w 70"/>
                <a:gd name="T1" fmla="*/ 2147483647 h 664"/>
                <a:gd name="T2" fmla="*/ 2147483647 w 70"/>
                <a:gd name="T3" fmla="*/ 2147483647 h 664"/>
                <a:gd name="T4" fmla="*/ 2147483647 w 70"/>
                <a:gd name="T5" fmla="*/ 2147483647 h 664"/>
                <a:gd name="T6" fmla="*/ 2147483647 w 70"/>
                <a:gd name="T7" fmla="*/ 2147483647 h 664"/>
                <a:gd name="T8" fmla="*/ 2147483647 w 70"/>
                <a:gd name="T9" fmla="*/ 2147483647 h 664"/>
                <a:gd name="T10" fmla="*/ 2147483647 w 70"/>
                <a:gd name="T11" fmla="*/ 2147483647 h 664"/>
                <a:gd name="T12" fmla="*/ 2147483647 w 70"/>
                <a:gd name="T13" fmla="*/ 2147483647 h 664"/>
                <a:gd name="T14" fmla="*/ 2147483647 w 70"/>
                <a:gd name="T15" fmla="*/ 2147483647 h 664"/>
                <a:gd name="T16" fmla="*/ 2147483647 w 70"/>
                <a:gd name="T17" fmla="*/ 2147483647 h 664"/>
                <a:gd name="T18" fmla="*/ 2147483647 w 70"/>
                <a:gd name="T19" fmla="*/ 2147483647 h 664"/>
                <a:gd name="T20" fmla="*/ 2147483647 w 70"/>
                <a:gd name="T21" fmla="*/ 2147483647 h 664"/>
                <a:gd name="T22" fmla="*/ 2147483647 w 70"/>
                <a:gd name="T23" fmla="*/ 2147483647 h 664"/>
                <a:gd name="T24" fmla="*/ 2147483647 w 70"/>
                <a:gd name="T25" fmla="*/ 2147483647 h 664"/>
                <a:gd name="T26" fmla="*/ 2147483647 w 70"/>
                <a:gd name="T27" fmla="*/ 2147483647 h 664"/>
                <a:gd name="T28" fmla="*/ 2147483647 w 70"/>
                <a:gd name="T29" fmla="*/ 2147483647 h 664"/>
                <a:gd name="T30" fmla="*/ 2147483647 w 70"/>
                <a:gd name="T31" fmla="*/ 2147483647 h 664"/>
                <a:gd name="T32" fmla="*/ 2147483647 w 70"/>
                <a:gd name="T33" fmla="*/ 2147483647 h 664"/>
                <a:gd name="T34" fmla="*/ 2147483647 w 70"/>
                <a:gd name="T35" fmla="*/ 2147483647 h 664"/>
                <a:gd name="T36" fmla="*/ 2147483647 w 70"/>
                <a:gd name="T37" fmla="*/ 2147483647 h 664"/>
                <a:gd name="T38" fmla="*/ 2147483647 w 70"/>
                <a:gd name="T39" fmla="*/ 2147483647 h 664"/>
                <a:gd name="T40" fmla="*/ 2147483647 w 70"/>
                <a:gd name="T41" fmla="*/ 2147483647 h 664"/>
                <a:gd name="T42" fmla="*/ 2147483647 w 70"/>
                <a:gd name="T43" fmla="*/ 2147483647 h 664"/>
                <a:gd name="T44" fmla="*/ 2147483647 w 70"/>
                <a:gd name="T45" fmla="*/ 2147483647 h 664"/>
                <a:gd name="T46" fmla="*/ 2147483647 w 70"/>
                <a:gd name="T47" fmla="*/ 2147483647 h 664"/>
                <a:gd name="T48" fmla="*/ 2147483647 w 70"/>
                <a:gd name="T49" fmla="*/ 2147483647 h 664"/>
                <a:gd name="T50" fmla="*/ 2147483647 w 70"/>
                <a:gd name="T51" fmla="*/ 2147483647 h 664"/>
                <a:gd name="T52" fmla="*/ 2147483647 w 70"/>
                <a:gd name="T53" fmla="*/ 2147483647 h 664"/>
                <a:gd name="T54" fmla="*/ 2147483647 w 70"/>
                <a:gd name="T55" fmla="*/ 2147483647 h 664"/>
                <a:gd name="T56" fmla="*/ 2147483647 w 70"/>
                <a:gd name="T57" fmla="*/ 2147483647 h 664"/>
                <a:gd name="T58" fmla="*/ 2147483647 w 70"/>
                <a:gd name="T59" fmla="*/ 2147483647 h 664"/>
                <a:gd name="T60" fmla="*/ 2147483647 w 70"/>
                <a:gd name="T61" fmla="*/ 2147483647 h 664"/>
                <a:gd name="T62" fmla="*/ 0 w 70"/>
                <a:gd name="T63" fmla="*/ 2147483647 h 664"/>
                <a:gd name="T64" fmla="*/ 2147483647 w 70"/>
                <a:gd name="T65" fmla="*/ 2147483647 h 6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664"/>
                <a:gd name="T101" fmla="*/ 70 w 70"/>
                <a:gd name="T102" fmla="*/ 664 h 6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664">
                  <a:moveTo>
                    <a:pt x="19" y="3"/>
                  </a:moveTo>
                  <a:lnTo>
                    <a:pt x="22" y="13"/>
                  </a:lnTo>
                  <a:lnTo>
                    <a:pt x="25" y="23"/>
                  </a:lnTo>
                  <a:lnTo>
                    <a:pt x="27" y="33"/>
                  </a:lnTo>
                  <a:lnTo>
                    <a:pt x="29" y="43"/>
                  </a:lnTo>
                  <a:lnTo>
                    <a:pt x="31" y="54"/>
                  </a:lnTo>
                  <a:lnTo>
                    <a:pt x="34" y="63"/>
                  </a:lnTo>
                  <a:lnTo>
                    <a:pt x="37" y="73"/>
                  </a:lnTo>
                  <a:lnTo>
                    <a:pt x="39" y="83"/>
                  </a:lnTo>
                  <a:lnTo>
                    <a:pt x="40" y="94"/>
                  </a:lnTo>
                  <a:lnTo>
                    <a:pt x="42" y="104"/>
                  </a:lnTo>
                  <a:lnTo>
                    <a:pt x="45" y="114"/>
                  </a:lnTo>
                  <a:lnTo>
                    <a:pt x="47" y="124"/>
                  </a:lnTo>
                  <a:lnTo>
                    <a:pt x="48" y="135"/>
                  </a:lnTo>
                  <a:lnTo>
                    <a:pt x="50" y="145"/>
                  </a:lnTo>
                  <a:lnTo>
                    <a:pt x="52" y="155"/>
                  </a:lnTo>
                  <a:lnTo>
                    <a:pt x="53" y="166"/>
                  </a:lnTo>
                  <a:lnTo>
                    <a:pt x="55" y="175"/>
                  </a:lnTo>
                  <a:lnTo>
                    <a:pt x="56" y="185"/>
                  </a:lnTo>
                  <a:lnTo>
                    <a:pt x="58" y="195"/>
                  </a:lnTo>
                  <a:lnTo>
                    <a:pt x="59" y="205"/>
                  </a:lnTo>
                  <a:lnTo>
                    <a:pt x="60" y="216"/>
                  </a:lnTo>
                  <a:lnTo>
                    <a:pt x="61" y="226"/>
                  </a:lnTo>
                  <a:lnTo>
                    <a:pt x="62" y="237"/>
                  </a:lnTo>
                  <a:lnTo>
                    <a:pt x="63" y="247"/>
                  </a:lnTo>
                  <a:lnTo>
                    <a:pt x="64" y="257"/>
                  </a:lnTo>
                  <a:lnTo>
                    <a:pt x="64" y="268"/>
                  </a:lnTo>
                  <a:lnTo>
                    <a:pt x="65" y="277"/>
                  </a:lnTo>
                  <a:lnTo>
                    <a:pt x="66" y="287"/>
                  </a:lnTo>
                  <a:lnTo>
                    <a:pt x="67" y="298"/>
                  </a:lnTo>
                  <a:lnTo>
                    <a:pt x="68" y="308"/>
                  </a:lnTo>
                  <a:lnTo>
                    <a:pt x="68" y="319"/>
                  </a:lnTo>
                  <a:lnTo>
                    <a:pt x="68" y="329"/>
                  </a:lnTo>
                  <a:lnTo>
                    <a:pt x="68" y="339"/>
                  </a:lnTo>
                  <a:lnTo>
                    <a:pt x="69" y="350"/>
                  </a:lnTo>
                  <a:lnTo>
                    <a:pt x="69" y="401"/>
                  </a:lnTo>
                  <a:lnTo>
                    <a:pt x="68" y="411"/>
                  </a:lnTo>
                  <a:lnTo>
                    <a:pt x="68" y="422"/>
                  </a:lnTo>
                  <a:lnTo>
                    <a:pt x="68" y="432"/>
                  </a:lnTo>
                  <a:lnTo>
                    <a:pt x="67" y="442"/>
                  </a:lnTo>
                  <a:lnTo>
                    <a:pt x="66" y="453"/>
                  </a:lnTo>
                  <a:lnTo>
                    <a:pt x="66" y="463"/>
                  </a:lnTo>
                  <a:lnTo>
                    <a:pt x="64" y="474"/>
                  </a:lnTo>
                  <a:lnTo>
                    <a:pt x="64" y="484"/>
                  </a:lnTo>
                  <a:lnTo>
                    <a:pt x="63" y="494"/>
                  </a:lnTo>
                  <a:lnTo>
                    <a:pt x="63" y="504"/>
                  </a:lnTo>
                  <a:lnTo>
                    <a:pt x="62" y="514"/>
                  </a:lnTo>
                  <a:lnTo>
                    <a:pt x="61" y="525"/>
                  </a:lnTo>
                  <a:lnTo>
                    <a:pt x="59" y="535"/>
                  </a:lnTo>
                  <a:lnTo>
                    <a:pt x="58" y="546"/>
                  </a:lnTo>
                  <a:lnTo>
                    <a:pt x="56" y="556"/>
                  </a:lnTo>
                  <a:lnTo>
                    <a:pt x="55" y="567"/>
                  </a:lnTo>
                  <a:lnTo>
                    <a:pt x="53" y="577"/>
                  </a:lnTo>
                  <a:lnTo>
                    <a:pt x="52" y="588"/>
                  </a:lnTo>
                  <a:lnTo>
                    <a:pt x="51" y="598"/>
                  </a:lnTo>
                  <a:lnTo>
                    <a:pt x="49" y="608"/>
                  </a:lnTo>
                  <a:lnTo>
                    <a:pt x="47" y="618"/>
                  </a:lnTo>
                  <a:lnTo>
                    <a:pt x="45" y="629"/>
                  </a:lnTo>
                  <a:lnTo>
                    <a:pt x="42" y="639"/>
                  </a:lnTo>
                  <a:lnTo>
                    <a:pt x="41" y="650"/>
                  </a:lnTo>
                  <a:lnTo>
                    <a:pt x="39" y="660"/>
                  </a:lnTo>
                  <a:lnTo>
                    <a:pt x="39" y="663"/>
                  </a:lnTo>
                  <a:lnTo>
                    <a:pt x="17" y="621"/>
                  </a:lnTo>
                  <a:lnTo>
                    <a:pt x="0" y="40"/>
                  </a:lnTo>
                  <a:lnTo>
                    <a:pt x="19" y="0"/>
                  </a:lnTo>
                  <a:lnTo>
                    <a:pt x="19" y="3"/>
                  </a:lnTo>
                </a:path>
              </a:pathLst>
            </a:custGeom>
            <a:solidFill>
              <a:srgbClr val="F0F0F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27" name="Freeform 39"/>
            <p:cNvSpPr>
              <a:spLocks/>
            </p:cNvSpPr>
            <p:nvPr/>
          </p:nvSpPr>
          <p:spPr bwMode="auto">
            <a:xfrm>
              <a:off x="4362433" y="2024049"/>
              <a:ext cx="26988" cy="225425"/>
            </a:xfrm>
            <a:custGeom>
              <a:avLst/>
              <a:gdLst>
                <a:gd name="T0" fmla="*/ 2147483647 w 17"/>
                <a:gd name="T1" fmla="*/ 2147483647 h 142"/>
                <a:gd name="T2" fmla="*/ 2147483647 w 17"/>
                <a:gd name="T3" fmla="*/ 0 h 142"/>
                <a:gd name="T4" fmla="*/ 0 w 17"/>
                <a:gd name="T5" fmla="*/ 0 h 142"/>
                <a:gd name="T6" fmla="*/ 0 w 17"/>
                <a:gd name="T7" fmla="*/ 2147483647 h 142"/>
                <a:gd name="T8" fmla="*/ 2147483647 w 17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2"/>
                <a:gd name="T17" fmla="*/ 17 w 1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2">
                  <a:moveTo>
                    <a:pt x="16" y="141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6" y="141"/>
                  </a:lnTo>
                </a:path>
              </a:pathLst>
            </a:custGeom>
            <a:solidFill>
              <a:srgbClr val="A1A1A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28" name="Freeform 40"/>
            <p:cNvSpPr>
              <a:spLocks/>
            </p:cNvSpPr>
            <p:nvPr/>
          </p:nvSpPr>
          <p:spPr bwMode="auto">
            <a:xfrm>
              <a:off x="3965558" y="1876412"/>
              <a:ext cx="955675" cy="1335088"/>
            </a:xfrm>
            <a:custGeom>
              <a:avLst/>
              <a:gdLst>
                <a:gd name="T0" fmla="*/ 2147483647 w 602"/>
                <a:gd name="T1" fmla="*/ 2147483647 h 841"/>
                <a:gd name="T2" fmla="*/ 2147483647 w 602"/>
                <a:gd name="T3" fmla="*/ 2147483647 h 841"/>
                <a:gd name="T4" fmla="*/ 2147483647 w 602"/>
                <a:gd name="T5" fmla="*/ 2147483647 h 841"/>
                <a:gd name="T6" fmla="*/ 2147483647 w 602"/>
                <a:gd name="T7" fmla="*/ 2147483647 h 841"/>
                <a:gd name="T8" fmla="*/ 2147483647 w 602"/>
                <a:gd name="T9" fmla="*/ 2147483647 h 841"/>
                <a:gd name="T10" fmla="*/ 2147483647 w 602"/>
                <a:gd name="T11" fmla="*/ 2147483647 h 841"/>
                <a:gd name="T12" fmla="*/ 2147483647 w 602"/>
                <a:gd name="T13" fmla="*/ 2147483647 h 841"/>
                <a:gd name="T14" fmla="*/ 2147483647 w 602"/>
                <a:gd name="T15" fmla="*/ 2147483647 h 841"/>
                <a:gd name="T16" fmla="*/ 2147483647 w 602"/>
                <a:gd name="T17" fmla="*/ 2147483647 h 841"/>
                <a:gd name="T18" fmla="*/ 2147483647 w 602"/>
                <a:gd name="T19" fmla="*/ 2147483647 h 841"/>
                <a:gd name="T20" fmla="*/ 2147483647 w 602"/>
                <a:gd name="T21" fmla="*/ 2147483647 h 841"/>
                <a:gd name="T22" fmla="*/ 2147483647 w 602"/>
                <a:gd name="T23" fmla="*/ 2147483647 h 841"/>
                <a:gd name="T24" fmla="*/ 2147483647 w 602"/>
                <a:gd name="T25" fmla="*/ 2147483647 h 841"/>
                <a:gd name="T26" fmla="*/ 2147483647 w 602"/>
                <a:gd name="T27" fmla="*/ 2147483647 h 841"/>
                <a:gd name="T28" fmla="*/ 2147483647 w 602"/>
                <a:gd name="T29" fmla="*/ 2147483647 h 841"/>
                <a:gd name="T30" fmla="*/ 2147483647 w 602"/>
                <a:gd name="T31" fmla="*/ 2147483647 h 841"/>
                <a:gd name="T32" fmla="*/ 2147483647 w 602"/>
                <a:gd name="T33" fmla="*/ 2147483647 h 841"/>
                <a:gd name="T34" fmla="*/ 2147483647 w 602"/>
                <a:gd name="T35" fmla="*/ 2147483647 h 841"/>
                <a:gd name="T36" fmla="*/ 2147483647 w 602"/>
                <a:gd name="T37" fmla="*/ 2147483647 h 841"/>
                <a:gd name="T38" fmla="*/ 2147483647 w 602"/>
                <a:gd name="T39" fmla="*/ 2147483647 h 841"/>
                <a:gd name="T40" fmla="*/ 2147483647 w 602"/>
                <a:gd name="T41" fmla="*/ 2147483647 h 841"/>
                <a:gd name="T42" fmla="*/ 2147483647 w 602"/>
                <a:gd name="T43" fmla="*/ 2147483647 h 841"/>
                <a:gd name="T44" fmla="*/ 2147483647 w 602"/>
                <a:gd name="T45" fmla="*/ 2147483647 h 841"/>
                <a:gd name="T46" fmla="*/ 2147483647 w 602"/>
                <a:gd name="T47" fmla="*/ 2147483647 h 841"/>
                <a:gd name="T48" fmla="*/ 2147483647 w 602"/>
                <a:gd name="T49" fmla="*/ 2147483647 h 841"/>
                <a:gd name="T50" fmla="*/ 2147483647 w 602"/>
                <a:gd name="T51" fmla="*/ 2147483647 h 841"/>
                <a:gd name="T52" fmla="*/ 2147483647 w 602"/>
                <a:gd name="T53" fmla="*/ 2147483647 h 841"/>
                <a:gd name="T54" fmla="*/ 2147483647 w 602"/>
                <a:gd name="T55" fmla="*/ 2147483647 h 841"/>
                <a:gd name="T56" fmla="*/ 2147483647 w 602"/>
                <a:gd name="T57" fmla="*/ 2147483647 h 841"/>
                <a:gd name="T58" fmla="*/ 2147483647 w 602"/>
                <a:gd name="T59" fmla="*/ 2147483647 h 841"/>
                <a:gd name="T60" fmla="*/ 2147483647 w 602"/>
                <a:gd name="T61" fmla="*/ 2147483647 h 841"/>
                <a:gd name="T62" fmla="*/ 2147483647 w 602"/>
                <a:gd name="T63" fmla="*/ 0 h 841"/>
                <a:gd name="T64" fmla="*/ 2147483647 w 602"/>
                <a:gd name="T65" fmla="*/ 2147483647 h 841"/>
                <a:gd name="T66" fmla="*/ 2147483647 w 602"/>
                <a:gd name="T67" fmla="*/ 2147483647 h 841"/>
                <a:gd name="T68" fmla="*/ 2147483647 w 602"/>
                <a:gd name="T69" fmla="*/ 2147483647 h 841"/>
                <a:gd name="T70" fmla="*/ 2147483647 w 602"/>
                <a:gd name="T71" fmla="*/ 2147483647 h 841"/>
                <a:gd name="T72" fmla="*/ 2147483647 w 602"/>
                <a:gd name="T73" fmla="*/ 2147483647 h 841"/>
                <a:gd name="T74" fmla="*/ 2147483647 w 602"/>
                <a:gd name="T75" fmla="*/ 2147483647 h 841"/>
                <a:gd name="T76" fmla="*/ 2147483647 w 602"/>
                <a:gd name="T77" fmla="*/ 2147483647 h 841"/>
                <a:gd name="T78" fmla="*/ 2147483647 w 602"/>
                <a:gd name="T79" fmla="*/ 2147483647 h 841"/>
                <a:gd name="T80" fmla="*/ 2147483647 w 602"/>
                <a:gd name="T81" fmla="*/ 2147483647 h 841"/>
                <a:gd name="T82" fmla="*/ 2147483647 w 602"/>
                <a:gd name="T83" fmla="*/ 2147483647 h 841"/>
                <a:gd name="T84" fmla="*/ 2147483647 w 602"/>
                <a:gd name="T85" fmla="*/ 2147483647 h 841"/>
                <a:gd name="T86" fmla="*/ 2147483647 w 602"/>
                <a:gd name="T87" fmla="*/ 2147483647 h 841"/>
                <a:gd name="T88" fmla="*/ 2147483647 w 602"/>
                <a:gd name="T89" fmla="*/ 2147483647 h 841"/>
                <a:gd name="T90" fmla="*/ 2147483647 w 602"/>
                <a:gd name="T91" fmla="*/ 2147483647 h 841"/>
                <a:gd name="T92" fmla="*/ 2147483647 w 602"/>
                <a:gd name="T93" fmla="*/ 2147483647 h 841"/>
                <a:gd name="T94" fmla="*/ 0 w 602"/>
                <a:gd name="T95" fmla="*/ 2147483647 h 8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841"/>
                <a:gd name="T146" fmla="*/ 602 w 602"/>
                <a:gd name="T147" fmla="*/ 841 h 8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841">
                  <a:moveTo>
                    <a:pt x="3" y="817"/>
                  </a:moveTo>
                  <a:lnTo>
                    <a:pt x="12" y="802"/>
                  </a:lnTo>
                  <a:lnTo>
                    <a:pt x="20" y="788"/>
                  </a:lnTo>
                  <a:lnTo>
                    <a:pt x="29" y="775"/>
                  </a:lnTo>
                  <a:lnTo>
                    <a:pt x="37" y="764"/>
                  </a:lnTo>
                  <a:lnTo>
                    <a:pt x="45" y="751"/>
                  </a:lnTo>
                  <a:lnTo>
                    <a:pt x="53" y="739"/>
                  </a:lnTo>
                  <a:lnTo>
                    <a:pt x="61" y="728"/>
                  </a:lnTo>
                  <a:lnTo>
                    <a:pt x="70" y="716"/>
                  </a:lnTo>
                  <a:lnTo>
                    <a:pt x="78" y="706"/>
                  </a:lnTo>
                  <a:lnTo>
                    <a:pt x="87" y="696"/>
                  </a:lnTo>
                  <a:lnTo>
                    <a:pt x="96" y="686"/>
                  </a:lnTo>
                  <a:lnTo>
                    <a:pt x="104" y="677"/>
                  </a:lnTo>
                  <a:lnTo>
                    <a:pt x="112" y="668"/>
                  </a:lnTo>
                  <a:lnTo>
                    <a:pt x="121" y="660"/>
                  </a:lnTo>
                  <a:lnTo>
                    <a:pt x="130" y="653"/>
                  </a:lnTo>
                  <a:lnTo>
                    <a:pt x="138" y="645"/>
                  </a:lnTo>
                  <a:lnTo>
                    <a:pt x="147" y="638"/>
                  </a:lnTo>
                  <a:lnTo>
                    <a:pt x="155" y="631"/>
                  </a:lnTo>
                  <a:lnTo>
                    <a:pt x="163" y="627"/>
                  </a:lnTo>
                  <a:lnTo>
                    <a:pt x="172" y="621"/>
                  </a:lnTo>
                  <a:lnTo>
                    <a:pt x="181" y="616"/>
                  </a:lnTo>
                  <a:lnTo>
                    <a:pt x="189" y="612"/>
                  </a:lnTo>
                  <a:lnTo>
                    <a:pt x="198" y="608"/>
                  </a:lnTo>
                  <a:lnTo>
                    <a:pt x="206" y="604"/>
                  </a:lnTo>
                  <a:lnTo>
                    <a:pt x="215" y="601"/>
                  </a:lnTo>
                  <a:lnTo>
                    <a:pt x="224" y="598"/>
                  </a:lnTo>
                  <a:lnTo>
                    <a:pt x="233" y="596"/>
                  </a:lnTo>
                  <a:lnTo>
                    <a:pt x="241" y="595"/>
                  </a:lnTo>
                  <a:lnTo>
                    <a:pt x="250" y="593"/>
                  </a:lnTo>
                  <a:lnTo>
                    <a:pt x="258" y="592"/>
                  </a:lnTo>
                  <a:lnTo>
                    <a:pt x="276" y="592"/>
                  </a:lnTo>
                  <a:lnTo>
                    <a:pt x="285" y="593"/>
                  </a:lnTo>
                  <a:lnTo>
                    <a:pt x="293" y="594"/>
                  </a:lnTo>
                  <a:lnTo>
                    <a:pt x="302" y="595"/>
                  </a:lnTo>
                  <a:lnTo>
                    <a:pt x="311" y="598"/>
                  </a:lnTo>
                  <a:lnTo>
                    <a:pt x="320" y="600"/>
                  </a:lnTo>
                  <a:lnTo>
                    <a:pt x="329" y="603"/>
                  </a:lnTo>
                  <a:lnTo>
                    <a:pt x="338" y="606"/>
                  </a:lnTo>
                  <a:lnTo>
                    <a:pt x="347" y="610"/>
                  </a:lnTo>
                  <a:lnTo>
                    <a:pt x="355" y="614"/>
                  </a:lnTo>
                  <a:lnTo>
                    <a:pt x="364" y="619"/>
                  </a:lnTo>
                  <a:lnTo>
                    <a:pt x="373" y="625"/>
                  </a:lnTo>
                  <a:lnTo>
                    <a:pt x="382" y="630"/>
                  </a:lnTo>
                  <a:lnTo>
                    <a:pt x="391" y="635"/>
                  </a:lnTo>
                  <a:lnTo>
                    <a:pt x="400" y="642"/>
                  </a:lnTo>
                  <a:lnTo>
                    <a:pt x="409" y="649"/>
                  </a:lnTo>
                  <a:lnTo>
                    <a:pt x="418" y="657"/>
                  </a:lnTo>
                  <a:lnTo>
                    <a:pt x="427" y="665"/>
                  </a:lnTo>
                  <a:lnTo>
                    <a:pt x="436" y="673"/>
                  </a:lnTo>
                  <a:lnTo>
                    <a:pt x="445" y="682"/>
                  </a:lnTo>
                  <a:lnTo>
                    <a:pt x="453" y="692"/>
                  </a:lnTo>
                  <a:lnTo>
                    <a:pt x="462" y="702"/>
                  </a:lnTo>
                  <a:lnTo>
                    <a:pt x="471" y="712"/>
                  </a:lnTo>
                  <a:lnTo>
                    <a:pt x="481" y="723"/>
                  </a:lnTo>
                  <a:lnTo>
                    <a:pt x="490" y="734"/>
                  </a:lnTo>
                  <a:lnTo>
                    <a:pt x="499" y="746"/>
                  </a:lnTo>
                  <a:lnTo>
                    <a:pt x="509" y="758"/>
                  </a:lnTo>
                  <a:lnTo>
                    <a:pt x="518" y="770"/>
                  </a:lnTo>
                  <a:lnTo>
                    <a:pt x="527" y="783"/>
                  </a:lnTo>
                  <a:lnTo>
                    <a:pt x="536" y="796"/>
                  </a:lnTo>
                  <a:lnTo>
                    <a:pt x="545" y="811"/>
                  </a:lnTo>
                  <a:lnTo>
                    <a:pt x="554" y="825"/>
                  </a:lnTo>
                  <a:lnTo>
                    <a:pt x="563" y="840"/>
                  </a:lnTo>
                  <a:lnTo>
                    <a:pt x="565" y="828"/>
                  </a:lnTo>
                  <a:lnTo>
                    <a:pt x="568" y="816"/>
                  </a:lnTo>
                  <a:lnTo>
                    <a:pt x="570" y="804"/>
                  </a:lnTo>
                  <a:lnTo>
                    <a:pt x="573" y="791"/>
                  </a:lnTo>
                  <a:lnTo>
                    <a:pt x="575" y="778"/>
                  </a:lnTo>
                  <a:lnTo>
                    <a:pt x="577" y="767"/>
                  </a:lnTo>
                  <a:lnTo>
                    <a:pt x="579" y="755"/>
                  </a:lnTo>
                  <a:lnTo>
                    <a:pt x="581" y="742"/>
                  </a:lnTo>
                  <a:lnTo>
                    <a:pt x="583" y="729"/>
                  </a:lnTo>
                  <a:lnTo>
                    <a:pt x="585" y="717"/>
                  </a:lnTo>
                  <a:lnTo>
                    <a:pt x="586" y="705"/>
                  </a:lnTo>
                  <a:lnTo>
                    <a:pt x="588" y="692"/>
                  </a:lnTo>
                  <a:lnTo>
                    <a:pt x="589" y="680"/>
                  </a:lnTo>
                  <a:lnTo>
                    <a:pt x="591" y="667"/>
                  </a:lnTo>
                  <a:lnTo>
                    <a:pt x="592" y="654"/>
                  </a:lnTo>
                  <a:lnTo>
                    <a:pt x="593" y="641"/>
                  </a:lnTo>
                  <a:lnTo>
                    <a:pt x="594" y="629"/>
                  </a:lnTo>
                  <a:lnTo>
                    <a:pt x="595" y="617"/>
                  </a:lnTo>
                  <a:lnTo>
                    <a:pt x="596" y="604"/>
                  </a:lnTo>
                  <a:lnTo>
                    <a:pt x="597" y="591"/>
                  </a:lnTo>
                  <a:lnTo>
                    <a:pt x="598" y="578"/>
                  </a:lnTo>
                  <a:lnTo>
                    <a:pt x="598" y="566"/>
                  </a:lnTo>
                  <a:lnTo>
                    <a:pt x="599" y="553"/>
                  </a:lnTo>
                  <a:lnTo>
                    <a:pt x="600" y="540"/>
                  </a:lnTo>
                  <a:lnTo>
                    <a:pt x="600" y="527"/>
                  </a:lnTo>
                  <a:lnTo>
                    <a:pt x="600" y="514"/>
                  </a:lnTo>
                  <a:lnTo>
                    <a:pt x="600" y="501"/>
                  </a:lnTo>
                  <a:lnTo>
                    <a:pt x="601" y="489"/>
                  </a:lnTo>
                  <a:lnTo>
                    <a:pt x="601" y="463"/>
                  </a:lnTo>
                  <a:lnTo>
                    <a:pt x="600" y="450"/>
                  </a:lnTo>
                  <a:lnTo>
                    <a:pt x="600" y="436"/>
                  </a:lnTo>
                  <a:lnTo>
                    <a:pt x="600" y="423"/>
                  </a:lnTo>
                  <a:lnTo>
                    <a:pt x="600" y="410"/>
                  </a:lnTo>
                  <a:lnTo>
                    <a:pt x="599" y="397"/>
                  </a:lnTo>
                  <a:lnTo>
                    <a:pt x="598" y="384"/>
                  </a:lnTo>
                  <a:lnTo>
                    <a:pt x="598" y="370"/>
                  </a:lnTo>
                  <a:lnTo>
                    <a:pt x="597" y="357"/>
                  </a:lnTo>
                  <a:lnTo>
                    <a:pt x="596" y="345"/>
                  </a:lnTo>
                  <a:lnTo>
                    <a:pt x="595" y="331"/>
                  </a:lnTo>
                  <a:lnTo>
                    <a:pt x="594" y="318"/>
                  </a:lnTo>
                  <a:lnTo>
                    <a:pt x="593" y="305"/>
                  </a:lnTo>
                  <a:lnTo>
                    <a:pt x="592" y="291"/>
                  </a:lnTo>
                  <a:lnTo>
                    <a:pt x="591" y="278"/>
                  </a:lnTo>
                  <a:lnTo>
                    <a:pt x="589" y="264"/>
                  </a:lnTo>
                  <a:lnTo>
                    <a:pt x="588" y="251"/>
                  </a:lnTo>
                  <a:lnTo>
                    <a:pt x="586" y="237"/>
                  </a:lnTo>
                  <a:lnTo>
                    <a:pt x="585" y="224"/>
                  </a:lnTo>
                  <a:lnTo>
                    <a:pt x="583" y="210"/>
                  </a:lnTo>
                  <a:lnTo>
                    <a:pt x="581" y="198"/>
                  </a:lnTo>
                  <a:lnTo>
                    <a:pt x="579" y="184"/>
                  </a:lnTo>
                  <a:lnTo>
                    <a:pt x="577" y="170"/>
                  </a:lnTo>
                  <a:lnTo>
                    <a:pt x="575" y="156"/>
                  </a:lnTo>
                  <a:lnTo>
                    <a:pt x="573" y="142"/>
                  </a:lnTo>
                  <a:lnTo>
                    <a:pt x="571" y="128"/>
                  </a:lnTo>
                  <a:lnTo>
                    <a:pt x="568" y="115"/>
                  </a:lnTo>
                  <a:lnTo>
                    <a:pt x="566" y="101"/>
                  </a:lnTo>
                  <a:lnTo>
                    <a:pt x="563" y="87"/>
                  </a:lnTo>
                  <a:lnTo>
                    <a:pt x="561" y="73"/>
                  </a:lnTo>
                  <a:lnTo>
                    <a:pt x="558" y="60"/>
                  </a:lnTo>
                  <a:lnTo>
                    <a:pt x="555" y="47"/>
                  </a:lnTo>
                  <a:lnTo>
                    <a:pt x="552" y="33"/>
                  </a:lnTo>
                  <a:lnTo>
                    <a:pt x="550" y="18"/>
                  </a:lnTo>
                  <a:lnTo>
                    <a:pt x="547" y="4"/>
                  </a:lnTo>
                  <a:lnTo>
                    <a:pt x="551" y="0"/>
                  </a:lnTo>
                  <a:lnTo>
                    <a:pt x="542" y="14"/>
                  </a:lnTo>
                  <a:lnTo>
                    <a:pt x="533" y="28"/>
                  </a:lnTo>
                  <a:lnTo>
                    <a:pt x="524" y="41"/>
                  </a:lnTo>
                  <a:lnTo>
                    <a:pt x="515" y="54"/>
                  </a:lnTo>
                  <a:lnTo>
                    <a:pt x="506" y="67"/>
                  </a:lnTo>
                  <a:lnTo>
                    <a:pt x="498" y="78"/>
                  </a:lnTo>
                  <a:lnTo>
                    <a:pt x="489" y="89"/>
                  </a:lnTo>
                  <a:lnTo>
                    <a:pt x="480" y="101"/>
                  </a:lnTo>
                  <a:lnTo>
                    <a:pt x="471" y="112"/>
                  </a:lnTo>
                  <a:lnTo>
                    <a:pt x="462" y="122"/>
                  </a:lnTo>
                  <a:lnTo>
                    <a:pt x="453" y="131"/>
                  </a:lnTo>
                  <a:lnTo>
                    <a:pt x="445" y="141"/>
                  </a:lnTo>
                  <a:lnTo>
                    <a:pt x="436" y="150"/>
                  </a:lnTo>
                  <a:lnTo>
                    <a:pt x="427" y="158"/>
                  </a:lnTo>
                  <a:lnTo>
                    <a:pt x="418" y="167"/>
                  </a:lnTo>
                  <a:lnTo>
                    <a:pt x="410" y="175"/>
                  </a:lnTo>
                  <a:lnTo>
                    <a:pt x="401" y="182"/>
                  </a:lnTo>
                  <a:lnTo>
                    <a:pt x="392" y="189"/>
                  </a:lnTo>
                  <a:lnTo>
                    <a:pt x="383" y="195"/>
                  </a:lnTo>
                  <a:lnTo>
                    <a:pt x="374" y="201"/>
                  </a:lnTo>
                  <a:lnTo>
                    <a:pt x="366" y="206"/>
                  </a:lnTo>
                  <a:lnTo>
                    <a:pt x="357" y="210"/>
                  </a:lnTo>
                  <a:lnTo>
                    <a:pt x="349" y="215"/>
                  </a:lnTo>
                  <a:lnTo>
                    <a:pt x="341" y="219"/>
                  </a:lnTo>
                  <a:lnTo>
                    <a:pt x="332" y="222"/>
                  </a:lnTo>
                  <a:lnTo>
                    <a:pt x="323" y="226"/>
                  </a:lnTo>
                  <a:lnTo>
                    <a:pt x="314" y="229"/>
                  </a:lnTo>
                  <a:lnTo>
                    <a:pt x="306" y="231"/>
                  </a:lnTo>
                  <a:lnTo>
                    <a:pt x="297" y="233"/>
                  </a:lnTo>
                  <a:lnTo>
                    <a:pt x="288" y="234"/>
                  </a:lnTo>
                  <a:lnTo>
                    <a:pt x="279" y="236"/>
                  </a:lnTo>
                  <a:lnTo>
                    <a:pt x="271" y="236"/>
                  </a:lnTo>
                  <a:lnTo>
                    <a:pt x="253" y="236"/>
                  </a:lnTo>
                  <a:lnTo>
                    <a:pt x="246" y="236"/>
                  </a:lnTo>
                  <a:lnTo>
                    <a:pt x="238" y="234"/>
                  </a:lnTo>
                  <a:lnTo>
                    <a:pt x="229" y="233"/>
                  </a:lnTo>
                  <a:lnTo>
                    <a:pt x="220" y="231"/>
                  </a:lnTo>
                  <a:lnTo>
                    <a:pt x="212" y="228"/>
                  </a:lnTo>
                  <a:lnTo>
                    <a:pt x="203" y="225"/>
                  </a:lnTo>
                  <a:lnTo>
                    <a:pt x="194" y="222"/>
                  </a:lnTo>
                  <a:lnTo>
                    <a:pt x="186" y="218"/>
                  </a:lnTo>
                  <a:lnTo>
                    <a:pt x="178" y="214"/>
                  </a:lnTo>
                  <a:lnTo>
                    <a:pt x="169" y="210"/>
                  </a:lnTo>
                  <a:lnTo>
                    <a:pt x="160" y="205"/>
                  </a:lnTo>
                  <a:lnTo>
                    <a:pt x="152" y="199"/>
                  </a:lnTo>
                  <a:lnTo>
                    <a:pt x="144" y="193"/>
                  </a:lnTo>
                  <a:lnTo>
                    <a:pt x="136" y="187"/>
                  </a:lnTo>
                  <a:lnTo>
                    <a:pt x="127" y="180"/>
                  </a:lnTo>
                  <a:lnTo>
                    <a:pt x="119" y="172"/>
                  </a:lnTo>
                  <a:lnTo>
                    <a:pt x="110" y="164"/>
                  </a:lnTo>
                  <a:lnTo>
                    <a:pt x="102" y="157"/>
                  </a:lnTo>
                  <a:lnTo>
                    <a:pt x="93" y="148"/>
                  </a:lnTo>
                  <a:lnTo>
                    <a:pt x="85" y="139"/>
                  </a:lnTo>
                  <a:lnTo>
                    <a:pt x="76" y="129"/>
                  </a:lnTo>
                  <a:lnTo>
                    <a:pt x="68" y="119"/>
                  </a:lnTo>
                  <a:lnTo>
                    <a:pt x="60" y="109"/>
                  </a:lnTo>
                  <a:lnTo>
                    <a:pt x="51" y="98"/>
                  </a:lnTo>
                  <a:lnTo>
                    <a:pt x="44" y="86"/>
                  </a:lnTo>
                  <a:lnTo>
                    <a:pt x="36" y="75"/>
                  </a:lnTo>
                  <a:lnTo>
                    <a:pt x="27" y="63"/>
                  </a:lnTo>
                  <a:lnTo>
                    <a:pt x="19" y="51"/>
                  </a:lnTo>
                  <a:lnTo>
                    <a:pt x="11" y="38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3" y="811"/>
                  </a:lnTo>
                  <a:lnTo>
                    <a:pt x="3" y="817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29" name="Freeform 41"/>
            <p:cNvSpPr>
              <a:spLocks/>
            </p:cNvSpPr>
            <p:nvPr/>
          </p:nvSpPr>
          <p:spPr bwMode="auto">
            <a:xfrm>
              <a:off x="3959208" y="1871649"/>
              <a:ext cx="968375" cy="1358900"/>
            </a:xfrm>
            <a:custGeom>
              <a:avLst/>
              <a:gdLst>
                <a:gd name="T0" fmla="*/ 2147483647 w 610"/>
                <a:gd name="T1" fmla="*/ 2147483647 h 856"/>
                <a:gd name="T2" fmla="*/ 2147483647 w 610"/>
                <a:gd name="T3" fmla="*/ 2147483647 h 856"/>
                <a:gd name="T4" fmla="*/ 2147483647 w 610"/>
                <a:gd name="T5" fmla="*/ 2147483647 h 856"/>
                <a:gd name="T6" fmla="*/ 2147483647 w 610"/>
                <a:gd name="T7" fmla="*/ 2147483647 h 856"/>
                <a:gd name="T8" fmla="*/ 2147483647 w 610"/>
                <a:gd name="T9" fmla="*/ 2147483647 h 856"/>
                <a:gd name="T10" fmla="*/ 2147483647 w 610"/>
                <a:gd name="T11" fmla="*/ 2147483647 h 856"/>
                <a:gd name="T12" fmla="*/ 2147483647 w 610"/>
                <a:gd name="T13" fmla="*/ 2147483647 h 856"/>
                <a:gd name="T14" fmla="*/ 2147483647 w 610"/>
                <a:gd name="T15" fmla="*/ 2147483647 h 856"/>
                <a:gd name="T16" fmla="*/ 2147483647 w 610"/>
                <a:gd name="T17" fmla="*/ 2147483647 h 856"/>
                <a:gd name="T18" fmla="*/ 2147483647 w 610"/>
                <a:gd name="T19" fmla="*/ 2147483647 h 856"/>
                <a:gd name="T20" fmla="*/ 2147483647 w 610"/>
                <a:gd name="T21" fmla="*/ 2147483647 h 856"/>
                <a:gd name="T22" fmla="*/ 2147483647 w 610"/>
                <a:gd name="T23" fmla="*/ 2147483647 h 856"/>
                <a:gd name="T24" fmla="*/ 2147483647 w 610"/>
                <a:gd name="T25" fmla="*/ 2147483647 h 856"/>
                <a:gd name="T26" fmla="*/ 2147483647 w 610"/>
                <a:gd name="T27" fmla="*/ 2147483647 h 856"/>
                <a:gd name="T28" fmla="*/ 2147483647 w 610"/>
                <a:gd name="T29" fmla="*/ 2147483647 h 856"/>
                <a:gd name="T30" fmla="*/ 2147483647 w 610"/>
                <a:gd name="T31" fmla="*/ 2147483647 h 856"/>
                <a:gd name="T32" fmla="*/ 2147483647 w 610"/>
                <a:gd name="T33" fmla="*/ 2147483647 h 856"/>
                <a:gd name="T34" fmla="*/ 2147483647 w 610"/>
                <a:gd name="T35" fmla="*/ 2147483647 h 856"/>
                <a:gd name="T36" fmla="*/ 2147483647 w 610"/>
                <a:gd name="T37" fmla="*/ 2147483647 h 856"/>
                <a:gd name="T38" fmla="*/ 2147483647 w 610"/>
                <a:gd name="T39" fmla="*/ 2147483647 h 856"/>
                <a:gd name="T40" fmla="*/ 2147483647 w 610"/>
                <a:gd name="T41" fmla="*/ 2147483647 h 856"/>
                <a:gd name="T42" fmla="*/ 2147483647 w 610"/>
                <a:gd name="T43" fmla="*/ 2147483647 h 856"/>
                <a:gd name="T44" fmla="*/ 2147483647 w 610"/>
                <a:gd name="T45" fmla="*/ 2147483647 h 856"/>
                <a:gd name="T46" fmla="*/ 2147483647 w 610"/>
                <a:gd name="T47" fmla="*/ 2147483647 h 856"/>
                <a:gd name="T48" fmla="*/ 2147483647 w 610"/>
                <a:gd name="T49" fmla="*/ 2147483647 h 856"/>
                <a:gd name="T50" fmla="*/ 2147483647 w 610"/>
                <a:gd name="T51" fmla="*/ 2147483647 h 856"/>
                <a:gd name="T52" fmla="*/ 2147483647 w 610"/>
                <a:gd name="T53" fmla="*/ 2147483647 h 856"/>
                <a:gd name="T54" fmla="*/ 2147483647 w 610"/>
                <a:gd name="T55" fmla="*/ 2147483647 h 856"/>
                <a:gd name="T56" fmla="*/ 2147483647 w 610"/>
                <a:gd name="T57" fmla="*/ 2147483647 h 856"/>
                <a:gd name="T58" fmla="*/ 2147483647 w 610"/>
                <a:gd name="T59" fmla="*/ 2147483647 h 856"/>
                <a:gd name="T60" fmla="*/ 2147483647 w 610"/>
                <a:gd name="T61" fmla="*/ 2147483647 h 856"/>
                <a:gd name="T62" fmla="*/ 2147483647 w 610"/>
                <a:gd name="T63" fmla="*/ 2147483647 h 856"/>
                <a:gd name="T64" fmla="*/ 2147483647 w 610"/>
                <a:gd name="T65" fmla="*/ 2147483647 h 856"/>
                <a:gd name="T66" fmla="*/ 2147483647 w 610"/>
                <a:gd name="T67" fmla="*/ 2147483647 h 856"/>
                <a:gd name="T68" fmla="*/ 2147483647 w 610"/>
                <a:gd name="T69" fmla="*/ 2147483647 h 856"/>
                <a:gd name="T70" fmla="*/ 2147483647 w 610"/>
                <a:gd name="T71" fmla="*/ 2147483647 h 856"/>
                <a:gd name="T72" fmla="*/ 2147483647 w 610"/>
                <a:gd name="T73" fmla="*/ 2147483647 h 856"/>
                <a:gd name="T74" fmla="*/ 2147483647 w 610"/>
                <a:gd name="T75" fmla="*/ 2147483647 h 856"/>
                <a:gd name="T76" fmla="*/ 2147483647 w 610"/>
                <a:gd name="T77" fmla="*/ 2147483647 h 856"/>
                <a:gd name="T78" fmla="*/ 2147483647 w 610"/>
                <a:gd name="T79" fmla="*/ 2147483647 h 856"/>
                <a:gd name="T80" fmla="*/ 2147483647 w 610"/>
                <a:gd name="T81" fmla="*/ 2147483647 h 856"/>
                <a:gd name="T82" fmla="*/ 2147483647 w 610"/>
                <a:gd name="T83" fmla="*/ 2147483647 h 856"/>
                <a:gd name="T84" fmla="*/ 2147483647 w 610"/>
                <a:gd name="T85" fmla="*/ 2147483647 h 856"/>
                <a:gd name="T86" fmla="*/ 2147483647 w 610"/>
                <a:gd name="T87" fmla="*/ 2147483647 h 856"/>
                <a:gd name="T88" fmla="*/ 2147483647 w 610"/>
                <a:gd name="T89" fmla="*/ 2147483647 h 856"/>
                <a:gd name="T90" fmla="*/ 2147483647 w 610"/>
                <a:gd name="T91" fmla="*/ 2147483647 h 856"/>
                <a:gd name="T92" fmla="*/ 2147483647 w 610"/>
                <a:gd name="T93" fmla="*/ 2147483647 h 856"/>
                <a:gd name="T94" fmla="*/ 2147483647 w 610"/>
                <a:gd name="T95" fmla="*/ 2147483647 h 856"/>
                <a:gd name="T96" fmla="*/ 2147483647 w 610"/>
                <a:gd name="T97" fmla="*/ 2147483647 h 856"/>
                <a:gd name="T98" fmla="*/ 2147483647 w 610"/>
                <a:gd name="T99" fmla="*/ 2147483647 h 856"/>
                <a:gd name="T100" fmla="*/ 2147483647 w 610"/>
                <a:gd name="T101" fmla="*/ 2147483647 h 856"/>
                <a:gd name="T102" fmla="*/ 2147483647 w 610"/>
                <a:gd name="T103" fmla="*/ 2147483647 h 856"/>
                <a:gd name="T104" fmla="*/ 2147483647 w 610"/>
                <a:gd name="T105" fmla="*/ 2147483647 h 856"/>
                <a:gd name="T106" fmla="*/ 2147483647 w 610"/>
                <a:gd name="T107" fmla="*/ 2147483647 h 856"/>
                <a:gd name="T108" fmla="*/ 2147483647 w 610"/>
                <a:gd name="T109" fmla="*/ 2147483647 h 856"/>
                <a:gd name="T110" fmla="*/ 2147483647 w 610"/>
                <a:gd name="T111" fmla="*/ 2147483647 h 856"/>
                <a:gd name="T112" fmla="*/ 2147483647 w 610"/>
                <a:gd name="T113" fmla="*/ 2147483647 h 856"/>
                <a:gd name="T114" fmla="*/ 2147483647 w 610"/>
                <a:gd name="T115" fmla="*/ 2147483647 h 856"/>
                <a:gd name="T116" fmla="*/ 2147483647 w 610"/>
                <a:gd name="T117" fmla="*/ 2147483647 h 856"/>
                <a:gd name="T118" fmla="*/ 2147483647 w 610"/>
                <a:gd name="T119" fmla="*/ 2147483647 h 856"/>
                <a:gd name="T120" fmla="*/ 2147483647 w 610"/>
                <a:gd name="T121" fmla="*/ 2147483647 h 8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856"/>
                <a:gd name="T185" fmla="*/ 610 w 610"/>
                <a:gd name="T186" fmla="*/ 856 h 8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856">
                  <a:moveTo>
                    <a:pt x="4" y="832"/>
                  </a:moveTo>
                  <a:lnTo>
                    <a:pt x="19" y="808"/>
                  </a:lnTo>
                  <a:lnTo>
                    <a:pt x="28" y="794"/>
                  </a:lnTo>
                  <a:lnTo>
                    <a:pt x="36" y="782"/>
                  </a:lnTo>
                  <a:lnTo>
                    <a:pt x="52" y="756"/>
                  </a:lnTo>
                  <a:lnTo>
                    <a:pt x="61" y="744"/>
                  </a:lnTo>
                  <a:lnTo>
                    <a:pt x="77" y="722"/>
                  </a:lnTo>
                  <a:lnTo>
                    <a:pt x="94" y="701"/>
                  </a:lnTo>
                  <a:lnTo>
                    <a:pt x="94" y="702"/>
                  </a:lnTo>
                  <a:lnTo>
                    <a:pt x="103" y="692"/>
                  </a:lnTo>
                  <a:lnTo>
                    <a:pt x="119" y="674"/>
                  </a:lnTo>
                  <a:lnTo>
                    <a:pt x="128" y="666"/>
                  </a:lnTo>
                  <a:lnTo>
                    <a:pt x="127" y="666"/>
                  </a:lnTo>
                  <a:lnTo>
                    <a:pt x="136" y="659"/>
                  </a:lnTo>
                  <a:lnTo>
                    <a:pt x="137" y="659"/>
                  </a:lnTo>
                  <a:lnTo>
                    <a:pt x="145" y="651"/>
                  </a:lnTo>
                  <a:lnTo>
                    <a:pt x="152" y="645"/>
                  </a:lnTo>
                  <a:lnTo>
                    <a:pt x="161" y="639"/>
                  </a:lnTo>
                  <a:lnTo>
                    <a:pt x="169" y="634"/>
                  </a:lnTo>
                  <a:lnTo>
                    <a:pt x="178" y="628"/>
                  </a:lnTo>
                  <a:lnTo>
                    <a:pt x="177" y="628"/>
                  </a:lnTo>
                  <a:lnTo>
                    <a:pt x="186" y="623"/>
                  </a:lnTo>
                  <a:lnTo>
                    <a:pt x="195" y="619"/>
                  </a:lnTo>
                  <a:lnTo>
                    <a:pt x="204" y="614"/>
                  </a:lnTo>
                  <a:lnTo>
                    <a:pt x="212" y="611"/>
                  </a:lnTo>
                  <a:lnTo>
                    <a:pt x="221" y="608"/>
                  </a:lnTo>
                  <a:lnTo>
                    <a:pt x="229" y="605"/>
                  </a:lnTo>
                  <a:lnTo>
                    <a:pt x="228" y="605"/>
                  </a:lnTo>
                  <a:lnTo>
                    <a:pt x="237" y="604"/>
                  </a:lnTo>
                  <a:lnTo>
                    <a:pt x="246" y="602"/>
                  </a:lnTo>
                  <a:lnTo>
                    <a:pt x="263" y="599"/>
                  </a:lnTo>
                  <a:lnTo>
                    <a:pt x="262" y="599"/>
                  </a:lnTo>
                  <a:lnTo>
                    <a:pt x="280" y="599"/>
                  </a:lnTo>
                  <a:lnTo>
                    <a:pt x="289" y="600"/>
                  </a:lnTo>
                  <a:lnTo>
                    <a:pt x="288" y="600"/>
                  </a:lnTo>
                  <a:lnTo>
                    <a:pt x="297" y="601"/>
                  </a:lnTo>
                  <a:lnTo>
                    <a:pt x="306" y="602"/>
                  </a:lnTo>
                  <a:lnTo>
                    <a:pt x="305" y="602"/>
                  </a:lnTo>
                  <a:lnTo>
                    <a:pt x="323" y="607"/>
                  </a:lnTo>
                  <a:lnTo>
                    <a:pt x="341" y="613"/>
                  </a:lnTo>
                  <a:lnTo>
                    <a:pt x="340" y="613"/>
                  </a:lnTo>
                  <a:lnTo>
                    <a:pt x="349" y="617"/>
                  </a:lnTo>
                  <a:lnTo>
                    <a:pt x="357" y="621"/>
                  </a:lnTo>
                  <a:lnTo>
                    <a:pt x="366" y="626"/>
                  </a:lnTo>
                  <a:lnTo>
                    <a:pt x="365" y="626"/>
                  </a:lnTo>
                  <a:lnTo>
                    <a:pt x="383" y="637"/>
                  </a:lnTo>
                  <a:lnTo>
                    <a:pt x="392" y="642"/>
                  </a:lnTo>
                  <a:lnTo>
                    <a:pt x="401" y="648"/>
                  </a:lnTo>
                  <a:lnTo>
                    <a:pt x="410" y="655"/>
                  </a:lnTo>
                  <a:lnTo>
                    <a:pt x="428" y="671"/>
                  </a:lnTo>
                  <a:lnTo>
                    <a:pt x="437" y="679"/>
                  </a:lnTo>
                  <a:lnTo>
                    <a:pt x="446" y="688"/>
                  </a:lnTo>
                  <a:lnTo>
                    <a:pt x="455" y="698"/>
                  </a:lnTo>
                  <a:lnTo>
                    <a:pt x="472" y="718"/>
                  </a:lnTo>
                  <a:lnTo>
                    <a:pt x="482" y="729"/>
                  </a:lnTo>
                  <a:lnTo>
                    <a:pt x="482" y="728"/>
                  </a:lnTo>
                  <a:lnTo>
                    <a:pt x="500" y="751"/>
                  </a:lnTo>
                  <a:lnTo>
                    <a:pt x="499" y="751"/>
                  </a:lnTo>
                  <a:lnTo>
                    <a:pt x="509" y="764"/>
                  </a:lnTo>
                  <a:lnTo>
                    <a:pt x="518" y="776"/>
                  </a:lnTo>
                  <a:lnTo>
                    <a:pt x="527" y="788"/>
                  </a:lnTo>
                  <a:lnTo>
                    <a:pt x="537" y="802"/>
                  </a:lnTo>
                  <a:lnTo>
                    <a:pt x="546" y="816"/>
                  </a:lnTo>
                  <a:lnTo>
                    <a:pt x="555" y="831"/>
                  </a:lnTo>
                  <a:lnTo>
                    <a:pt x="569" y="855"/>
                  </a:lnTo>
                  <a:lnTo>
                    <a:pt x="574" y="832"/>
                  </a:lnTo>
                  <a:lnTo>
                    <a:pt x="576" y="819"/>
                  </a:lnTo>
                  <a:lnTo>
                    <a:pt x="578" y="807"/>
                  </a:lnTo>
                  <a:lnTo>
                    <a:pt x="583" y="783"/>
                  </a:lnTo>
                  <a:lnTo>
                    <a:pt x="585" y="771"/>
                  </a:lnTo>
                  <a:lnTo>
                    <a:pt x="587" y="758"/>
                  </a:lnTo>
                  <a:lnTo>
                    <a:pt x="593" y="720"/>
                  </a:lnTo>
                  <a:lnTo>
                    <a:pt x="594" y="708"/>
                  </a:lnTo>
                  <a:lnTo>
                    <a:pt x="598" y="683"/>
                  </a:lnTo>
                  <a:lnTo>
                    <a:pt x="600" y="658"/>
                  </a:lnTo>
                  <a:lnTo>
                    <a:pt x="601" y="645"/>
                  </a:lnTo>
                  <a:lnTo>
                    <a:pt x="604" y="620"/>
                  </a:lnTo>
                  <a:lnTo>
                    <a:pt x="604" y="607"/>
                  </a:lnTo>
                  <a:lnTo>
                    <a:pt x="604" y="608"/>
                  </a:lnTo>
                  <a:lnTo>
                    <a:pt x="605" y="595"/>
                  </a:lnTo>
                  <a:lnTo>
                    <a:pt x="605" y="594"/>
                  </a:lnTo>
                  <a:lnTo>
                    <a:pt x="607" y="569"/>
                  </a:lnTo>
                  <a:lnTo>
                    <a:pt x="607" y="556"/>
                  </a:lnTo>
                  <a:lnTo>
                    <a:pt x="608" y="543"/>
                  </a:lnTo>
                  <a:lnTo>
                    <a:pt x="608" y="530"/>
                  </a:lnTo>
                  <a:lnTo>
                    <a:pt x="608" y="517"/>
                  </a:lnTo>
                  <a:lnTo>
                    <a:pt x="608" y="504"/>
                  </a:lnTo>
                  <a:lnTo>
                    <a:pt x="609" y="492"/>
                  </a:lnTo>
                  <a:lnTo>
                    <a:pt x="609" y="466"/>
                  </a:lnTo>
                  <a:lnTo>
                    <a:pt x="608" y="453"/>
                  </a:lnTo>
                  <a:lnTo>
                    <a:pt x="608" y="439"/>
                  </a:lnTo>
                  <a:lnTo>
                    <a:pt x="608" y="426"/>
                  </a:lnTo>
                  <a:lnTo>
                    <a:pt x="608" y="413"/>
                  </a:lnTo>
                  <a:lnTo>
                    <a:pt x="605" y="360"/>
                  </a:lnTo>
                  <a:lnTo>
                    <a:pt x="604" y="347"/>
                  </a:lnTo>
                  <a:lnTo>
                    <a:pt x="604" y="348"/>
                  </a:lnTo>
                  <a:lnTo>
                    <a:pt x="604" y="334"/>
                  </a:lnTo>
                  <a:lnTo>
                    <a:pt x="601" y="307"/>
                  </a:lnTo>
                  <a:lnTo>
                    <a:pt x="600" y="293"/>
                  </a:lnTo>
                  <a:lnTo>
                    <a:pt x="598" y="267"/>
                  </a:lnTo>
                  <a:lnTo>
                    <a:pt x="596" y="253"/>
                  </a:lnTo>
                  <a:lnTo>
                    <a:pt x="595" y="239"/>
                  </a:lnTo>
                  <a:lnTo>
                    <a:pt x="593" y="226"/>
                  </a:lnTo>
                  <a:lnTo>
                    <a:pt x="591" y="213"/>
                  </a:lnTo>
                  <a:lnTo>
                    <a:pt x="589" y="200"/>
                  </a:lnTo>
                  <a:lnTo>
                    <a:pt x="586" y="172"/>
                  </a:lnTo>
                  <a:lnTo>
                    <a:pt x="581" y="145"/>
                  </a:lnTo>
                  <a:lnTo>
                    <a:pt x="579" y="131"/>
                  </a:lnTo>
                  <a:lnTo>
                    <a:pt x="574" y="103"/>
                  </a:lnTo>
                  <a:lnTo>
                    <a:pt x="571" y="89"/>
                  </a:lnTo>
                  <a:lnTo>
                    <a:pt x="566" y="63"/>
                  </a:lnTo>
                  <a:lnTo>
                    <a:pt x="560" y="35"/>
                  </a:lnTo>
                  <a:lnTo>
                    <a:pt x="558" y="21"/>
                  </a:lnTo>
                  <a:lnTo>
                    <a:pt x="555" y="7"/>
                  </a:lnTo>
                  <a:lnTo>
                    <a:pt x="554" y="10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43" y="15"/>
                  </a:lnTo>
                  <a:lnTo>
                    <a:pt x="534" y="29"/>
                  </a:lnTo>
                  <a:lnTo>
                    <a:pt x="516" y="55"/>
                  </a:lnTo>
                  <a:lnTo>
                    <a:pt x="507" y="68"/>
                  </a:lnTo>
                  <a:lnTo>
                    <a:pt x="498" y="79"/>
                  </a:lnTo>
                  <a:lnTo>
                    <a:pt x="499" y="79"/>
                  </a:lnTo>
                  <a:lnTo>
                    <a:pt x="481" y="101"/>
                  </a:lnTo>
                  <a:lnTo>
                    <a:pt x="472" y="112"/>
                  </a:lnTo>
                  <a:lnTo>
                    <a:pt x="463" y="122"/>
                  </a:lnTo>
                  <a:lnTo>
                    <a:pt x="455" y="131"/>
                  </a:lnTo>
                  <a:lnTo>
                    <a:pt x="446" y="141"/>
                  </a:lnTo>
                  <a:lnTo>
                    <a:pt x="437" y="150"/>
                  </a:lnTo>
                  <a:lnTo>
                    <a:pt x="419" y="167"/>
                  </a:lnTo>
                  <a:lnTo>
                    <a:pt x="411" y="175"/>
                  </a:lnTo>
                  <a:lnTo>
                    <a:pt x="412" y="175"/>
                  </a:lnTo>
                  <a:lnTo>
                    <a:pt x="403" y="182"/>
                  </a:lnTo>
                  <a:lnTo>
                    <a:pt x="403" y="181"/>
                  </a:lnTo>
                  <a:lnTo>
                    <a:pt x="393" y="188"/>
                  </a:lnTo>
                  <a:lnTo>
                    <a:pt x="385" y="195"/>
                  </a:lnTo>
                  <a:lnTo>
                    <a:pt x="376" y="200"/>
                  </a:lnTo>
                  <a:lnTo>
                    <a:pt x="368" y="205"/>
                  </a:lnTo>
                  <a:lnTo>
                    <a:pt x="359" y="211"/>
                  </a:lnTo>
                  <a:lnTo>
                    <a:pt x="351" y="214"/>
                  </a:lnTo>
                  <a:lnTo>
                    <a:pt x="343" y="218"/>
                  </a:lnTo>
                  <a:lnTo>
                    <a:pt x="334" y="222"/>
                  </a:lnTo>
                  <a:lnTo>
                    <a:pt x="325" y="225"/>
                  </a:lnTo>
                  <a:lnTo>
                    <a:pt x="326" y="225"/>
                  </a:lnTo>
                  <a:lnTo>
                    <a:pt x="317" y="228"/>
                  </a:lnTo>
                  <a:lnTo>
                    <a:pt x="309" y="230"/>
                  </a:lnTo>
                  <a:lnTo>
                    <a:pt x="300" y="232"/>
                  </a:lnTo>
                  <a:lnTo>
                    <a:pt x="292" y="233"/>
                  </a:lnTo>
                  <a:lnTo>
                    <a:pt x="283" y="234"/>
                  </a:lnTo>
                  <a:lnTo>
                    <a:pt x="274" y="235"/>
                  </a:lnTo>
                  <a:lnTo>
                    <a:pt x="275" y="235"/>
                  </a:lnTo>
                  <a:lnTo>
                    <a:pt x="257" y="235"/>
                  </a:lnTo>
                  <a:lnTo>
                    <a:pt x="258" y="235"/>
                  </a:lnTo>
                  <a:lnTo>
                    <a:pt x="251" y="234"/>
                  </a:lnTo>
                  <a:lnTo>
                    <a:pt x="242" y="233"/>
                  </a:lnTo>
                  <a:lnTo>
                    <a:pt x="233" y="231"/>
                  </a:lnTo>
                  <a:lnTo>
                    <a:pt x="225" y="230"/>
                  </a:lnTo>
                  <a:lnTo>
                    <a:pt x="217" y="227"/>
                  </a:lnTo>
                  <a:lnTo>
                    <a:pt x="208" y="224"/>
                  </a:lnTo>
                  <a:lnTo>
                    <a:pt x="209" y="225"/>
                  </a:lnTo>
                  <a:lnTo>
                    <a:pt x="192" y="218"/>
                  </a:lnTo>
                  <a:lnTo>
                    <a:pt x="183" y="214"/>
                  </a:lnTo>
                  <a:lnTo>
                    <a:pt x="174" y="210"/>
                  </a:lnTo>
                  <a:lnTo>
                    <a:pt x="175" y="210"/>
                  </a:lnTo>
                  <a:lnTo>
                    <a:pt x="158" y="199"/>
                  </a:lnTo>
                  <a:lnTo>
                    <a:pt x="151" y="193"/>
                  </a:lnTo>
                  <a:lnTo>
                    <a:pt x="134" y="180"/>
                  </a:lnTo>
                  <a:lnTo>
                    <a:pt x="126" y="172"/>
                  </a:lnTo>
                  <a:lnTo>
                    <a:pt x="117" y="164"/>
                  </a:lnTo>
                  <a:lnTo>
                    <a:pt x="109" y="157"/>
                  </a:lnTo>
                  <a:lnTo>
                    <a:pt x="92" y="139"/>
                  </a:lnTo>
                  <a:lnTo>
                    <a:pt x="75" y="119"/>
                  </a:lnTo>
                  <a:lnTo>
                    <a:pt x="76" y="120"/>
                  </a:lnTo>
                  <a:lnTo>
                    <a:pt x="59" y="98"/>
                  </a:lnTo>
                  <a:lnTo>
                    <a:pt x="51" y="87"/>
                  </a:lnTo>
                  <a:lnTo>
                    <a:pt x="43" y="76"/>
                  </a:lnTo>
                  <a:lnTo>
                    <a:pt x="18" y="39"/>
                  </a:lnTo>
                  <a:lnTo>
                    <a:pt x="5" y="17"/>
                  </a:lnTo>
                  <a:lnTo>
                    <a:pt x="0" y="33"/>
                  </a:lnTo>
                  <a:lnTo>
                    <a:pt x="3" y="814"/>
                  </a:lnTo>
                  <a:lnTo>
                    <a:pt x="4" y="832"/>
                  </a:lnTo>
                  <a:lnTo>
                    <a:pt x="12" y="819"/>
                  </a:lnTo>
                  <a:lnTo>
                    <a:pt x="11" y="813"/>
                  </a:lnTo>
                  <a:lnTo>
                    <a:pt x="11" y="81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29"/>
                  </a:lnTo>
                  <a:lnTo>
                    <a:pt x="3" y="30"/>
                  </a:lnTo>
                  <a:lnTo>
                    <a:pt x="11" y="44"/>
                  </a:lnTo>
                  <a:lnTo>
                    <a:pt x="36" y="80"/>
                  </a:lnTo>
                  <a:lnTo>
                    <a:pt x="44" y="92"/>
                  </a:lnTo>
                  <a:lnTo>
                    <a:pt x="51" y="103"/>
                  </a:lnTo>
                  <a:lnTo>
                    <a:pt x="68" y="125"/>
                  </a:lnTo>
                  <a:lnTo>
                    <a:pt x="69" y="125"/>
                  </a:lnTo>
                  <a:lnTo>
                    <a:pt x="86" y="145"/>
                  </a:lnTo>
                  <a:lnTo>
                    <a:pt x="103" y="163"/>
                  </a:lnTo>
                  <a:lnTo>
                    <a:pt x="111" y="170"/>
                  </a:lnTo>
                  <a:lnTo>
                    <a:pt x="120" y="178"/>
                  </a:lnTo>
                  <a:lnTo>
                    <a:pt x="128" y="186"/>
                  </a:lnTo>
                  <a:lnTo>
                    <a:pt x="129" y="187"/>
                  </a:lnTo>
                  <a:lnTo>
                    <a:pt x="146" y="200"/>
                  </a:lnTo>
                  <a:lnTo>
                    <a:pt x="153" y="20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80" y="221"/>
                  </a:lnTo>
                  <a:lnTo>
                    <a:pt x="188" y="225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15" y="235"/>
                  </a:lnTo>
                  <a:lnTo>
                    <a:pt x="223" y="238"/>
                  </a:lnTo>
                  <a:lnTo>
                    <a:pt x="224" y="238"/>
                  </a:lnTo>
                  <a:lnTo>
                    <a:pt x="232" y="240"/>
                  </a:lnTo>
                  <a:lnTo>
                    <a:pt x="241" y="242"/>
                  </a:lnTo>
                  <a:lnTo>
                    <a:pt x="249" y="243"/>
                  </a:lnTo>
                  <a:lnTo>
                    <a:pt x="257" y="243"/>
                  </a:lnTo>
                  <a:lnTo>
                    <a:pt x="275" y="243"/>
                  </a:lnTo>
                  <a:lnTo>
                    <a:pt x="284" y="243"/>
                  </a:lnTo>
                  <a:lnTo>
                    <a:pt x="293" y="242"/>
                  </a:lnTo>
                  <a:lnTo>
                    <a:pt x="301" y="240"/>
                  </a:lnTo>
                  <a:lnTo>
                    <a:pt x="310" y="239"/>
                  </a:lnTo>
                  <a:lnTo>
                    <a:pt x="311" y="239"/>
                  </a:lnTo>
                  <a:lnTo>
                    <a:pt x="319" y="236"/>
                  </a:lnTo>
                  <a:lnTo>
                    <a:pt x="328" y="233"/>
                  </a:lnTo>
                  <a:lnTo>
                    <a:pt x="329" y="233"/>
                  </a:lnTo>
                  <a:lnTo>
                    <a:pt x="337" y="229"/>
                  </a:lnTo>
                  <a:lnTo>
                    <a:pt x="346" y="225"/>
                  </a:lnTo>
                  <a:lnTo>
                    <a:pt x="355" y="221"/>
                  </a:lnTo>
                  <a:lnTo>
                    <a:pt x="363" y="217"/>
                  </a:lnTo>
                  <a:lnTo>
                    <a:pt x="372" y="213"/>
                  </a:lnTo>
                  <a:lnTo>
                    <a:pt x="381" y="207"/>
                  </a:lnTo>
                  <a:lnTo>
                    <a:pt x="390" y="202"/>
                  </a:lnTo>
                  <a:lnTo>
                    <a:pt x="398" y="195"/>
                  </a:lnTo>
                  <a:lnTo>
                    <a:pt x="407" y="189"/>
                  </a:lnTo>
                  <a:lnTo>
                    <a:pt x="407" y="188"/>
                  </a:lnTo>
                  <a:lnTo>
                    <a:pt x="416" y="181"/>
                  </a:lnTo>
                  <a:lnTo>
                    <a:pt x="417" y="181"/>
                  </a:lnTo>
                  <a:lnTo>
                    <a:pt x="425" y="173"/>
                  </a:lnTo>
                  <a:lnTo>
                    <a:pt x="443" y="156"/>
                  </a:lnTo>
                  <a:lnTo>
                    <a:pt x="452" y="147"/>
                  </a:lnTo>
                  <a:lnTo>
                    <a:pt x="460" y="137"/>
                  </a:lnTo>
                  <a:lnTo>
                    <a:pt x="469" y="128"/>
                  </a:lnTo>
                  <a:lnTo>
                    <a:pt x="478" y="118"/>
                  </a:lnTo>
                  <a:lnTo>
                    <a:pt x="478" y="117"/>
                  </a:lnTo>
                  <a:lnTo>
                    <a:pt x="487" y="106"/>
                  </a:lnTo>
                  <a:lnTo>
                    <a:pt x="505" y="83"/>
                  </a:lnTo>
                  <a:lnTo>
                    <a:pt x="514" y="71"/>
                  </a:lnTo>
                  <a:lnTo>
                    <a:pt x="523" y="60"/>
                  </a:lnTo>
                  <a:lnTo>
                    <a:pt x="541" y="33"/>
                  </a:lnTo>
                  <a:lnTo>
                    <a:pt x="550" y="20"/>
                  </a:lnTo>
                  <a:lnTo>
                    <a:pt x="558" y="5"/>
                  </a:lnTo>
                  <a:lnTo>
                    <a:pt x="552" y="0"/>
                  </a:lnTo>
                  <a:lnTo>
                    <a:pt x="547" y="6"/>
                  </a:lnTo>
                  <a:lnTo>
                    <a:pt x="550" y="22"/>
                  </a:lnTo>
                  <a:lnTo>
                    <a:pt x="553" y="36"/>
                  </a:lnTo>
                  <a:lnTo>
                    <a:pt x="558" y="64"/>
                  </a:lnTo>
                  <a:lnTo>
                    <a:pt x="563" y="91"/>
                  </a:lnTo>
                  <a:lnTo>
                    <a:pt x="566" y="104"/>
                  </a:lnTo>
                  <a:lnTo>
                    <a:pt x="571" y="132"/>
                  </a:lnTo>
                  <a:lnTo>
                    <a:pt x="572" y="146"/>
                  </a:lnTo>
                  <a:lnTo>
                    <a:pt x="577" y="174"/>
                  </a:lnTo>
                  <a:lnTo>
                    <a:pt x="581" y="201"/>
                  </a:lnTo>
                  <a:lnTo>
                    <a:pt x="583" y="214"/>
                  </a:lnTo>
                  <a:lnTo>
                    <a:pt x="584" y="227"/>
                  </a:lnTo>
                  <a:lnTo>
                    <a:pt x="586" y="240"/>
                  </a:lnTo>
                  <a:lnTo>
                    <a:pt x="587" y="254"/>
                  </a:lnTo>
                  <a:lnTo>
                    <a:pt x="589" y="268"/>
                  </a:lnTo>
                  <a:lnTo>
                    <a:pt x="592" y="294"/>
                  </a:lnTo>
                  <a:lnTo>
                    <a:pt x="593" y="308"/>
                  </a:lnTo>
                  <a:lnTo>
                    <a:pt x="595" y="335"/>
                  </a:lnTo>
                  <a:lnTo>
                    <a:pt x="595" y="334"/>
                  </a:lnTo>
                  <a:lnTo>
                    <a:pt x="596" y="348"/>
                  </a:lnTo>
                  <a:lnTo>
                    <a:pt x="596" y="349"/>
                  </a:lnTo>
                  <a:lnTo>
                    <a:pt x="597" y="361"/>
                  </a:lnTo>
                  <a:lnTo>
                    <a:pt x="597" y="360"/>
                  </a:lnTo>
                  <a:lnTo>
                    <a:pt x="599" y="413"/>
                  </a:lnTo>
                  <a:lnTo>
                    <a:pt x="599" y="426"/>
                  </a:lnTo>
                  <a:lnTo>
                    <a:pt x="600" y="439"/>
                  </a:lnTo>
                  <a:lnTo>
                    <a:pt x="600" y="453"/>
                  </a:lnTo>
                  <a:lnTo>
                    <a:pt x="601" y="466"/>
                  </a:lnTo>
                  <a:lnTo>
                    <a:pt x="601" y="492"/>
                  </a:lnTo>
                  <a:lnTo>
                    <a:pt x="600" y="504"/>
                  </a:lnTo>
                  <a:lnTo>
                    <a:pt x="600" y="517"/>
                  </a:lnTo>
                  <a:lnTo>
                    <a:pt x="599" y="530"/>
                  </a:lnTo>
                  <a:lnTo>
                    <a:pt x="599" y="543"/>
                  </a:lnTo>
                  <a:lnTo>
                    <a:pt x="599" y="556"/>
                  </a:lnTo>
                  <a:lnTo>
                    <a:pt x="598" y="569"/>
                  </a:lnTo>
                  <a:lnTo>
                    <a:pt x="597" y="594"/>
                  </a:lnTo>
                  <a:lnTo>
                    <a:pt x="597" y="593"/>
                  </a:lnTo>
                  <a:lnTo>
                    <a:pt x="596" y="607"/>
                  </a:lnTo>
                  <a:lnTo>
                    <a:pt x="595" y="620"/>
                  </a:lnTo>
                  <a:lnTo>
                    <a:pt x="595" y="619"/>
                  </a:lnTo>
                  <a:lnTo>
                    <a:pt x="593" y="644"/>
                  </a:lnTo>
                  <a:lnTo>
                    <a:pt x="592" y="657"/>
                  </a:lnTo>
                  <a:lnTo>
                    <a:pt x="589" y="682"/>
                  </a:lnTo>
                  <a:lnTo>
                    <a:pt x="586" y="707"/>
                  </a:lnTo>
                  <a:lnTo>
                    <a:pt x="584" y="719"/>
                  </a:lnTo>
                  <a:lnTo>
                    <a:pt x="579" y="757"/>
                  </a:lnTo>
                  <a:lnTo>
                    <a:pt x="577" y="770"/>
                  </a:lnTo>
                  <a:lnTo>
                    <a:pt x="575" y="782"/>
                  </a:lnTo>
                  <a:lnTo>
                    <a:pt x="570" y="806"/>
                  </a:lnTo>
                  <a:lnTo>
                    <a:pt x="568" y="818"/>
                  </a:lnTo>
                  <a:lnTo>
                    <a:pt x="565" y="831"/>
                  </a:lnTo>
                  <a:lnTo>
                    <a:pt x="563" y="843"/>
                  </a:lnTo>
                  <a:lnTo>
                    <a:pt x="571" y="841"/>
                  </a:lnTo>
                  <a:lnTo>
                    <a:pt x="562" y="826"/>
                  </a:lnTo>
                  <a:lnTo>
                    <a:pt x="553" y="811"/>
                  </a:lnTo>
                  <a:lnTo>
                    <a:pt x="544" y="797"/>
                  </a:lnTo>
                  <a:lnTo>
                    <a:pt x="534" y="784"/>
                  </a:lnTo>
                  <a:lnTo>
                    <a:pt x="525" y="771"/>
                  </a:lnTo>
                  <a:lnTo>
                    <a:pt x="516" y="759"/>
                  </a:lnTo>
                  <a:lnTo>
                    <a:pt x="507" y="746"/>
                  </a:lnTo>
                  <a:lnTo>
                    <a:pt x="506" y="746"/>
                  </a:lnTo>
                  <a:lnTo>
                    <a:pt x="488" y="723"/>
                  </a:lnTo>
                  <a:lnTo>
                    <a:pt x="478" y="712"/>
                  </a:lnTo>
                  <a:lnTo>
                    <a:pt x="460" y="692"/>
                  </a:lnTo>
                  <a:lnTo>
                    <a:pt x="452" y="682"/>
                  </a:lnTo>
                  <a:lnTo>
                    <a:pt x="443" y="673"/>
                  </a:lnTo>
                  <a:lnTo>
                    <a:pt x="434" y="665"/>
                  </a:lnTo>
                  <a:lnTo>
                    <a:pt x="416" y="649"/>
                  </a:lnTo>
                  <a:lnTo>
                    <a:pt x="415" y="649"/>
                  </a:lnTo>
                  <a:lnTo>
                    <a:pt x="406" y="642"/>
                  </a:lnTo>
                  <a:lnTo>
                    <a:pt x="406" y="641"/>
                  </a:lnTo>
                  <a:lnTo>
                    <a:pt x="397" y="635"/>
                  </a:lnTo>
                  <a:lnTo>
                    <a:pt x="388" y="629"/>
                  </a:lnTo>
                  <a:lnTo>
                    <a:pt x="370" y="619"/>
                  </a:lnTo>
                  <a:lnTo>
                    <a:pt x="369" y="619"/>
                  </a:lnTo>
                  <a:lnTo>
                    <a:pt x="360" y="614"/>
                  </a:lnTo>
                  <a:lnTo>
                    <a:pt x="352" y="610"/>
                  </a:lnTo>
                  <a:lnTo>
                    <a:pt x="344" y="605"/>
                  </a:lnTo>
                  <a:lnTo>
                    <a:pt x="343" y="605"/>
                  </a:lnTo>
                  <a:lnTo>
                    <a:pt x="325" y="599"/>
                  </a:lnTo>
                  <a:lnTo>
                    <a:pt x="307" y="594"/>
                  </a:lnTo>
                  <a:lnTo>
                    <a:pt x="298" y="593"/>
                  </a:lnTo>
                  <a:lnTo>
                    <a:pt x="289" y="592"/>
                  </a:lnTo>
                  <a:lnTo>
                    <a:pt x="280" y="591"/>
                  </a:lnTo>
                  <a:lnTo>
                    <a:pt x="262" y="591"/>
                  </a:lnTo>
                  <a:lnTo>
                    <a:pt x="245" y="593"/>
                  </a:lnTo>
                  <a:lnTo>
                    <a:pt x="236" y="595"/>
                  </a:lnTo>
                  <a:lnTo>
                    <a:pt x="227" y="597"/>
                  </a:lnTo>
                  <a:lnTo>
                    <a:pt x="218" y="600"/>
                  </a:lnTo>
                  <a:lnTo>
                    <a:pt x="209" y="603"/>
                  </a:lnTo>
                  <a:lnTo>
                    <a:pt x="209" y="604"/>
                  </a:lnTo>
                  <a:lnTo>
                    <a:pt x="200" y="607"/>
                  </a:lnTo>
                  <a:lnTo>
                    <a:pt x="191" y="611"/>
                  </a:lnTo>
                  <a:lnTo>
                    <a:pt x="183" y="616"/>
                  </a:lnTo>
                  <a:lnTo>
                    <a:pt x="174" y="620"/>
                  </a:lnTo>
                  <a:lnTo>
                    <a:pt x="173" y="620"/>
                  </a:lnTo>
                  <a:lnTo>
                    <a:pt x="165" y="626"/>
                  </a:lnTo>
                  <a:lnTo>
                    <a:pt x="156" y="632"/>
                  </a:lnTo>
                  <a:lnTo>
                    <a:pt x="148" y="639"/>
                  </a:lnTo>
                  <a:lnTo>
                    <a:pt x="140" y="644"/>
                  </a:lnTo>
                  <a:lnTo>
                    <a:pt x="139" y="645"/>
                  </a:lnTo>
                  <a:lnTo>
                    <a:pt x="131" y="653"/>
                  </a:lnTo>
                  <a:lnTo>
                    <a:pt x="122" y="660"/>
                  </a:lnTo>
                  <a:lnTo>
                    <a:pt x="113" y="668"/>
                  </a:lnTo>
                  <a:lnTo>
                    <a:pt x="97" y="686"/>
                  </a:lnTo>
                  <a:lnTo>
                    <a:pt x="88" y="696"/>
                  </a:lnTo>
                  <a:lnTo>
                    <a:pt x="71" y="717"/>
                  </a:lnTo>
                  <a:lnTo>
                    <a:pt x="70" y="717"/>
                  </a:lnTo>
                  <a:lnTo>
                    <a:pt x="53" y="740"/>
                  </a:lnTo>
                  <a:lnTo>
                    <a:pt x="46" y="752"/>
                  </a:lnTo>
                  <a:lnTo>
                    <a:pt x="29" y="777"/>
                  </a:lnTo>
                  <a:lnTo>
                    <a:pt x="21" y="789"/>
                  </a:lnTo>
                  <a:lnTo>
                    <a:pt x="12" y="803"/>
                  </a:lnTo>
                  <a:lnTo>
                    <a:pt x="4" y="817"/>
                  </a:lnTo>
                  <a:lnTo>
                    <a:pt x="12" y="819"/>
                  </a:lnTo>
                  <a:lnTo>
                    <a:pt x="4" y="83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30" name="Freeform 42"/>
            <p:cNvSpPr>
              <a:spLocks/>
            </p:cNvSpPr>
            <p:nvPr/>
          </p:nvSpPr>
          <p:spPr bwMode="auto">
            <a:xfrm>
              <a:off x="3902058" y="1892287"/>
              <a:ext cx="101600" cy="1290638"/>
            </a:xfrm>
            <a:custGeom>
              <a:avLst/>
              <a:gdLst>
                <a:gd name="T0" fmla="*/ 2147483647 w 64"/>
                <a:gd name="T1" fmla="*/ 2147483647 h 813"/>
                <a:gd name="T2" fmla="*/ 2147483647 w 64"/>
                <a:gd name="T3" fmla="*/ 2147483647 h 813"/>
                <a:gd name="T4" fmla="*/ 2147483647 w 64"/>
                <a:gd name="T5" fmla="*/ 2147483647 h 813"/>
                <a:gd name="T6" fmla="*/ 2147483647 w 64"/>
                <a:gd name="T7" fmla="*/ 2147483647 h 813"/>
                <a:gd name="T8" fmla="*/ 2147483647 w 64"/>
                <a:gd name="T9" fmla="*/ 2147483647 h 813"/>
                <a:gd name="T10" fmla="*/ 2147483647 w 64"/>
                <a:gd name="T11" fmla="*/ 2147483647 h 813"/>
                <a:gd name="T12" fmla="*/ 2147483647 w 64"/>
                <a:gd name="T13" fmla="*/ 2147483647 h 813"/>
                <a:gd name="T14" fmla="*/ 2147483647 w 64"/>
                <a:gd name="T15" fmla="*/ 2147483647 h 813"/>
                <a:gd name="T16" fmla="*/ 2147483647 w 64"/>
                <a:gd name="T17" fmla="*/ 2147483647 h 813"/>
                <a:gd name="T18" fmla="*/ 2147483647 w 64"/>
                <a:gd name="T19" fmla="*/ 2147483647 h 813"/>
                <a:gd name="T20" fmla="*/ 2147483647 w 64"/>
                <a:gd name="T21" fmla="*/ 2147483647 h 813"/>
                <a:gd name="T22" fmla="*/ 2147483647 w 64"/>
                <a:gd name="T23" fmla="*/ 2147483647 h 813"/>
                <a:gd name="T24" fmla="*/ 2147483647 w 64"/>
                <a:gd name="T25" fmla="*/ 2147483647 h 813"/>
                <a:gd name="T26" fmla="*/ 2147483647 w 64"/>
                <a:gd name="T27" fmla="*/ 2147483647 h 813"/>
                <a:gd name="T28" fmla="*/ 2147483647 w 64"/>
                <a:gd name="T29" fmla="*/ 2147483647 h 813"/>
                <a:gd name="T30" fmla="*/ 2147483647 w 64"/>
                <a:gd name="T31" fmla="*/ 2147483647 h 813"/>
                <a:gd name="T32" fmla="*/ 2147483647 w 64"/>
                <a:gd name="T33" fmla="*/ 2147483647 h 813"/>
                <a:gd name="T34" fmla="*/ 2147483647 w 64"/>
                <a:gd name="T35" fmla="*/ 2147483647 h 813"/>
                <a:gd name="T36" fmla="*/ 2147483647 w 64"/>
                <a:gd name="T37" fmla="*/ 2147483647 h 813"/>
                <a:gd name="T38" fmla="*/ 2147483647 w 64"/>
                <a:gd name="T39" fmla="*/ 2147483647 h 813"/>
                <a:gd name="T40" fmla="*/ 2147483647 w 64"/>
                <a:gd name="T41" fmla="*/ 2147483647 h 813"/>
                <a:gd name="T42" fmla="*/ 2147483647 w 64"/>
                <a:gd name="T43" fmla="*/ 2147483647 h 813"/>
                <a:gd name="T44" fmla="*/ 2147483647 w 64"/>
                <a:gd name="T45" fmla="*/ 2147483647 h 813"/>
                <a:gd name="T46" fmla="*/ 2147483647 w 64"/>
                <a:gd name="T47" fmla="*/ 2147483647 h 813"/>
                <a:gd name="T48" fmla="*/ 2147483647 w 64"/>
                <a:gd name="T49" fmla="*/ 2147483647 h 813"/>
                <a:gd name="T50" fmla="*/ 2147483647 w 64"/>
                <a:gd name="T51" fmla="*/ 2147483647 h 813"/>
                <a:gd name="T52" fmla="*/ 2147483647 w 64"/>
                <a:gd name="T53" fmla="*/ 2147483647 h 813"/>
                <a:gd name="T54" fmla="*/ 2147483647 w 64"/>
                <a:gd name="T55" fmla="*/ 2147483647 h 813"/>
                <a:gd name="T56" fmla="*/ 2147483647 w 64"/>
                <a:gd name="T57" fmla="*/ 2147483647 h 813"/>
                <a:gd name="T58" fmla="*/ 0 w 64"/>
                <a:gd name="T59" fmla="*/ 2147483647 h 813"/>
                <a:gd name="T60" fmla="*/ 0 w 64"/>
                <a:gd name="T61" fmla="*/ 2147483647 h 813"/>
                <a:gd name="T62" fmla="*/ 2147483647 w 64"/>
                <a:gd name="T63" fmla="*/ 2147483647 h 813"/>
                <a:gd name="T64" fmla="*/ 2147483647 w 64"/>
                <a:gd name="T65" fmla="*/ 2147483647 h 813"/>
                <a:gd name="T66" fmla="*/ 2147483647 w 64"/>
                <a:gd name="T67" fmla="*/ 2147483647 h 813"/>
                <a:gd name="T68" fmla="*/ 2147483647 w 64"/>
                <a:gd name="T69" fmla="*/ 2147483647 h 813"/>
                <a:gd name="T70" fmla="*/ 2147483647 w 64"/>
                <a:gd name="T71" fmla="*/ 2147483647 h 813"/>
                <a:gd name="T72" fmla="*/ 2147483647 w 64"/>
                <a:gd name="T73" fmla="*/ 2147483647 h 813"/>
                <a:gd name="T74" fmla="*/ 2147483647 w 64"/>
                <a:gd name="T75" fmla="*/ 2147483647 h 813"/>
                <a:gd name="T76" fmla="*/ 2147483647 w 64"/>
                <a:gd name="T77" fmla="*/ 2147483647 h 813"/>
                <a:gd name="T78" fmla="*/ 2147483647 w 64"/>
                <a:gd name="T79" fmla="*/ 2147483647 h 8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"/>
                <a:gd name="T121" fmla="*/ 0 h 813"/>
                <a:gd name="T122" fmla="*/ 64 w 64"/>
                <a:gd name="T123" fmla="*/ 813 h 8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" h="813">
                  <a:moveTo>
                    <a:pt x="33" y="812"/>
                  </a:moveTo>
                  <a:lnTo>
                    <a:pt x="35" y="812"/>
                  </a:lnTo>
                  <a:lnTo>
                    <a:pt x="37" y="810"/>
                  </a:lnTo>
                  <a:lnTo>
                    <a:pt x="38" y="807"/>
                  </a:lnTo>
                  <a:lnTo>
                    <a:pt x="39" y="804"/>
                  </a:lnTo>
                  <a:lnTo>
                    <a:pt x="41" y="800"/>
                  </a:lnTo>
                  <a:lnTo>
                    <a:pt x="42" y="794"/>
                  </a:lnTo>
                  <a:lnTo>
                    <a:pt x="44" y="788"/>
                  </a:lnTo>
                  <a:lnTo>
                    <a:pt x="45" y="780"/>
                  </a:lnTo>
                  <a:lnTo>
                    <a:pt x="47" y="763"/>
                  </a:lnTo>
                  <a:lnTo>
                    <a:pt x="50" y="743"/>
                  </a:lnTo>
                  <a:lnTo>
                    <a:pt x="53" y="719"/>
                  </a:lnTo>
                  <a:lnTo>
                    <a:pt x="55" y="694"/>
                  </a:lnTo>
                  <a:lnTo>
                    <a:pt x="58" y="664"/>
                  </a:lnTo>
                  <a:lnTo>
                    <a:pt x="58" y="633"/>
                  </a:lnTo>
                  <a:lnTo>
                    <a:pt x="60" y="600"/>
                  </a:lnTo>
                  <a:lnTo>
                    <a:pt x="61" y="564"/>
                  </a:lnTo>
                  <a:lnTo>
                    <a:pt x="62" y="526"/>
                  </a:lnTo>
                  <a:lnTo>
                    <a:pt x="63" y="487"/>
                  </a:lnTo>
                  <a:lnTo>
                    <a:pt x="63" y="448"/>
                  </a:lnTo>
                  <a:lnTo>
                    <a:pt x="63" y="406"/>
                  </a:lnTo>
                  <a:lnTo>
                    <a:pt x="63" y="364"/>
                  </a:lnTo>
                  <a:lnTo>
                    <a:pt x="62" y="325"/>
                  </a:lnTo>
                  <a:lnTo>
                    <a:pt x="61" y="286"/>
                  </a:lnTo>
                  <a:lnTo>
                    <a:pt x="60" y="248"/>
                  </a:lnTo>
                  <a:lnTo>
                    <a:pt x="58" y="212"/>
                  </a:lnTo>
                  <a:lnTo>
                    <a:pt x="58" y="180"/>
                  </a:lnTo>
                  <a:lnTo>
                    <a:pt x="55" y="148"/>
                  </a:lnTo>
                  <a:lnTo>
                    <a:pt x="53" y="119"/>
                  </a:lnTo>
                  <a:lnTo>
                    <a:pt x="50" y="93"/>
                  </a:lnTo>
                  <a:lnTo>
                    <a:pt x="47" y="69"/>
                  </a:lnTo>
                  <a:lnTo>
                    <a:pt x="45" y="50"/>
                  </a:lnTo>
                  <a:lnTo>
                    <a:pt x="42" y="32"/>
                  </a:lnTo>
                  <a:lnTo>
                    <a:pt x="41" y="25"/>
                  </a:lnTo>
                  <a:lnTo>
                    <a:pt x="39" y="19"/>
                  </a:lnTo>
                  <a:lnTo>
                    <a:pt x="38" y="13"/>
                  </a:lnTo>
                  <a:lnTo>
                    <a:pt x="37" y="9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6" y="3"/>
                  </a:lnTo>
                  <a:lnTo>
                    <a:pt x="25" y="5"/>
                  </a:lnTo>
                  <a:lnTo>
                    <a:pt x="23" y="9"/>
                  </a:lnTo>
                  <a:lnTo>
                    <a:pt x="22" y="13"/>
                  </a:lnTo>
                  <a:lnTo>
                    <a:pt x="20" y="19"/>
                  </a:lnTo>
                  <a:lnTo>
                    <a:pt x="19" y="25"/>
                  </a:lnTo>
                  <a:lnTo>
                    <a:pt x="17" y="33"/>
                  </a:lnTo>
                  <a:lnTo>
                    <a:pt x="15" y="50"/>
                  </a:lnTo>
                  <a:lnTo>
                    <a:pt x="12" y="69"/>
                  </a:lnTo>
                  <a:lnTo>
                    <a:pt x="10" y="93"/>
                  </a:lnTo>
                  <a:lnTo>
                    <a:pt x="8" y="120"/>
                  </a:lnTo>
                  <a:lnTo>
                    <a:pt x="5" y="148"/>
                  </a:lnTo>
                  <a:lnTo>
                    <a:pt x="4" y="180"/>
                  </a:lnTo>
                  <a:lnTo>
                    <a:pt x="3" y="212"/>
                  </a:lnTo>
                  <a:lnTo>
                    <a:pt x="1" y="248"/>
                  </a:lnTo>
                  <a:lnTo>
                    <a:pt x="1" y="286"/>
                  </a:lnTo>
                  <a:lnTo>
                    <a:pt x="0" y="325"/>
                  </a:lnTo>
                  <a:lnTo>
                    <a:pt x="0" y="365"/>
                  </a:lnTo>
                  <a:lnTo>
                    <a:pt x="0" y="407"/>
                  </a:lnTo>
                  <a:lnTo>
                    <a:pt x="0" y="449"/>
                  </a:lnTo>
                  <a:lnTo>
                    <a:pt x="1" y="488"/>
                  </a:lnTo>
                  <a:lnTo>
                    <a:pt x="1" y="527"/>
                  </a:lnTo>
                  <a:lnTo>
                    <a:pt x="3" y="565"/>
                  </a:lnTo>
                  <a:lnTo>
                    <a:pt x="4" y="600"/>
                  </a:lnTo>
                  <a:lnTo>
                    <a:pt x="5" y="633"/>
                  </a:lnTo>
                  <a:lnTo>
                    <a:pt x="8" y="665"/>
                  </a:lnTo>
                  <a:lnTo>
                    <a:pt x="10" y="694"/>
                  </a:lnTo>
                  <a:lnTo>
                    <a:pt x="12" y="720"/>
                  </a:lnTo>
                  <a:lnTo>
                    <a:pt x="15" y="743"/>
                  </a:lnTo>
                  <a:lnTo>
                    <a:pt x="17" y="763"/>
                  </a:lnTo>
                  <a:lnTo>
                    <a:pt x="20" y="780"/>
                  </a:lnTo>
                  <a:lnTo>
                    <a:pt x="22" y="788"/>
                  </a:lnTo>
                  <a:lnTo>
                    <a:pt x="24" y="794"/>
                  </a:lnTo>
                  <a:lnTo>
                    <a:pt x="25" y="800"/>
                  </a:lnTo>
                  <a:lnTo>
                    <a:pt x="26" y="804"/>
                  </a:lnTo>
                  <a:lnTo>
                    <a:pt x="28" y="807"/>
                  </a:lnTo>
                  <a:lnTo>
                    <a:pt x="30" y="810"/>
                  </a:lnTo>
                  <a:lnTo>
                    <a:pt x="31" y="812"/>
                  </a:lnTo>
                  <a:lnTo>
                    <a:pt x="33" y="812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31" name="Freeform 43"/>
            <p:cNvSpPr>
              <a:spLocks/>
            </p:cNvSpPr>
            <p:nvPr/>
          </p:nvSpPr>
          <p:spPr bwMode="auto">
            <a:xfrm>
              <a:off x="3894121" y="1885937"/>
              <a:ext cx="115888" cy="1303338"/>
            </a:xfrm>
            <a:custGeom>
              <a:avLst/>
              <a:gdLst>
                <a:gd name="T0" fmla="*/ 2147483647 w 73"/>
                <a:gd name="T1" fmla="*/ 2147483647 h 821"/>
                <a:gd name="T2" fmla="*/ 2147483647 w 73"/>
                <a:gd name="T3" fmla="*/ 2147483647 h 821"/>
                <a:gd name="T4" fmla="*/ 2147483647 w 73"/>
                <a:gd name="T5" fmla="*/ 2147483647 h 821"/>
                <a:gd name="T6" fmla="*/ 2147483647 w 73"/>
                <a:gd name="T7" fmla="*/ 2147483647 h 821"/>
                <a:gd name="T8" fmla="*/ 2147483647 w 73"/>
                <a:gd name="T9" fmla="*/ 2147483647 h 821"/>
                <a:gd name="T10" fmla="*/ 2147483647 w 73"/>
                <a:gd name="T11" fmla="*/ 2147483647 h 821"/>
                <a:gd name="T12" fmla="*/ 2147483647 w 73"/>
                <a:gd name="T13" fmla="*/ 2147483647 h 821"/>
                <a:gd name="T14" fmla="*/ 2147483647 w 73"/>
                <a:gd name="T15" fmla="*/ 2147483647 h 821"/>
                <a:gd name="T16" fmla="*/ 2147483647 w 73"/>
                <a:gd name="T17" fmla="*/ 2147483647 h 821"/>
                <a:gd name="T18" fmla="*/ 2147483647 w 73"/>
                <a:gd name="T19" fmla="*/ 2147483647 h 821"/>
                <a:gd name="T20" fmla="*/ 2147483647 w 73"/>
                <a:gd name="T21" fmla="*/ 2147483647 h 821"/>
                <a:gd name="T22" fmla="*/ 2147483647 w 73"/>
                <a:gd name="T23" fmla="*/ 2147483647 h 821"/>
                <a:gd name="T24" fmla="*/ 2147483647 w 73"/>
                <a:gd name="T25" fmla="*/ 2147483647 h 821"/>
                <a:gd name="T26" fmla="*/ 2147483647 w 73"/>
                <a:gd name="T27" fmla="*/ 2147483647 h 821"/>
                <a:gd name="T28" fmla="*/ 2147483647 w 73"/>
                <a:gd name="T29" fmla="*/ 2147483647 h 821"/>
                <a:gd name="T30" fmla="*/ 2147483647 w 73"/>
                <a:gd name="T31" fmla="*/ 2147483647 h 821"/>
                <a:gd name="T32" fmla="*/ 2147483647 w 73"/>
                <a:gd name="T33" fmla="*/ 2147483647 h 821"/>
                <a:gd name="T34" fmla="*/ 2147483647 w 73"/>
                <a:gd name="T35" fmla="*/ 2147483647 h 821"/>
                <a:gd name="T36" fmla="*/ 2147483647 w 73"/>
                <a:gd name="T37" fmla="*/ 2147483647 h 821"/>
                <a:gd name="T38" fmla="*/ 0 w 73"/>
                <a:gd name="T39" fmla="*/ 2147483647 h 821"/>
                <a:gd name="T40" fmla="*/ 2147483647 w 73"/>
                <a:gd name="T41" fmla="*/ 2147483647 h 821"/>
                <a:gd name="T42" fmla="*/ 2147483647 w 73"/>
                <a:gd name="T43" fmla="*/ 2147483647 h 821"/>
                <a:gd name="T44" fmla="*/ 2147483647 w 73"/>
                <a:gd name="T45" fmla="*/ 2147483647 h 821"/>
                <a:gd name="T46" fmla="*/ 2147483647 w 73"/>
                <a:gd name="T47" fmla="*/ 2147483647 h 821"/>
                <a:gd name="T48" fmla="*/ 2147483647 w 73"/>
                <a:gd name="T49" fmla="*/ 2147483647 h 821"/>
                <a:gd name="T50" fmla="*/ 2147483647 w 73"/>
                <a:gd name="T51" fmla="*/ 2147483647 h 821"/>
                <a:gd name="T52" fmla="*/ 2147483647 w 73"/>
                <a:gd name="T53" fmla="*/ 2147483647 h 821"/>
                <a:gd name="T54" fmla="*/ 2147483647 w 73"/>
                <a:gd name="T55" fmla="*/ 2147483647 h 821"/>
                <a:gd name="T56" fmla="*/ 2147483647 w 73"/>
                <a:gd name="T57" fmla="*/ 2147483647 h 821"/>
                <a:gd name="T58" fmla="*/ 2147483647 w 73"/>
                <a:gd name="T59" fmla="*/ 2147483647 h 821"/>
                <a:gd name="T60" fmla="*/ 2147483647 w 73"/>
                <a:gd name="T61" fmla="*/ 2147483647 h 821"/>
                <a:gd name="T62" fmla="*/ 2147483647 w 73"/>
                <a:gd name="T63" fmla="*/ 2147483647 h 821"/>
                <a:gd name="T64" fmla="*/ 2147483647 w 73"/>
                <a:gd name="T65" fmla="*/ 2147483647 h 821"/>
                <a:gd name="T66" fmla="*/ 2147483647 w 73"/>
                <a:gd name="T67" fmla="*/ 2147483647 h 821"/>
                <a:gd name="T68" fmla="*/ 2147483647 w 73"/>
                <a:gd name="T69" fmla="*/ 2147483647 h 821"/>
                <a:gd name="T70" fmla="*/ 2147483647 w 73"/>
                <a:gd name="T71" fmla="*/ 2147483647 h 821"/>
                <a:gd name="T72" fmla="*/ 2147483647 w 73"/>
                <a:gd name="T73" fmla="*/ 2147483647 h 821"/>
                <a:gd name="T74" fmla="*/ 2147483647 w 73"/>
                <a:gd name="T75" fmla="*/ 2147483647 h 821"/>
                <a:gd name="T76" fmla="*/ 2147483647 w 73"/>
                <a:gd name="T77" fmla="*/ 2147483647 h 821"/>
                <a:gd name="T78" fmla="*/ 2147483647 w 73"/>
                <a:gd name="T79" fmla="*/ 2147483647 h 821"/>
                <a:gd name="T80" fmla="*/ 2147483647 w 73"/>
                <a:gd name="T81" fmla="*/ 2147483647 h 821"/>
                <a:gd name="T82" fmla="*/ 2147483647 w 73"/>
                <a:gd name="T83" fmla="*/ 2147483647 h 821"/>
                <a:gd name="T84" fmla="*/ 2147483647 w 73"/>
                <a:gd name="T85" fmla="*/ 2147483647 h 821"/>
                <a:gd name="T86" fmla="*/ 2147483647 w 73"/>
                <a:gd name="T87" fmla="*/ 2147483647 h 821"/>
                <a:gd name="T88" fmla="*/ 2147483647 w 73"/>
                <a:gd name="T89" fmla="*/ 2147483647 h 821"/>
                <a:gd name="T90" fmla="*/ 2147483647 w 73"/>
                <a:gd name="T91" fmla="*/ 2147483647 h 821"/>
                <a:gd name="T92" fmla="*/ 2147483647 w 73"/>
                <a:gd name="T93" fmla="*/ 2147483647 h 821"/>
                <a:gd name="T94" fmla="*/ 2147483647 w 73"/>
                <a:gd name="T95" fmla="*/ 2147483647 h 821"/>
                <a:gd name="T96" fmla="*/ 2147483647 w 73"/>
                <a:gd name="T97" fmla="*/ 2147483647 h 821"/>
                <a:gd name="T98" fmla="*/ 2147483647 w 73"/>
                <a:gd name="T99" fmla="*/ 2147483647 h 821"/>
                <a:gd name="T100" fmla="*/ 2147483647 w 73"/>
                <a:gd name="T101" fmla="*/ 2147483647 h 821"/>
                <a:gd name="T102" fmla="*/ 2147483647 w 73"/>
                <a:gd name="T103" fmla="*/ 2147483647 h 8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"/>
                <a:gd name="T157" fmla="*/ 0 h 821"/>
                <a:gd name="T158" fmla="*/ 73 w 73"/>
                <a:gd name="T159" fmla="*/ 821 h 8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" h="821">
                  <a:moveTo>
                    <a:pt x="39" y="820"/>
                  </a:moveTo>
                  <a:lnTo>
                    <a:pt x="42" y="819"/>
                  </a:lnTo>
                  <a:lnTo>
                    <a:pt x="44" y="817"/>
                  </a:lnTo>
                  <a:lnTo>
                    <a:pt x="46" y="813"/>
                  </a:lnTo>
                  <a:lnTo>
                    <a:pt x="48" y="809"/>
                  </a:lnTo>
                  <a:lnTo>
                    <a:pt x="50" y="804"/>
                  </a:lnTo>
                  <a:lnTo>
                    <a:pt x="52" y="799"/>
                  </a:lnTo>
                  <a:lnTo>
                    <a:pt x="53" y="792"/>
                  </a:lnTo>
                  <a:lnTo>
                    <a:pt x="54" y="784"/>
                  </a:lnTo>
                  <a:lnTo>
                    <a:pt x="55" y="776"/>
                  </a:lnTo>
                  <a:lnTo>
                    <a:pt x="57" y="767"/>
                  </a:lnTo>
                  <a:lnTo>
                    <a:pt x="58" y="757"/>
                  </a:lnTo>
                  <a:lnTo>
                    <a:pt x="60" y="747"/>
                  </a:lnTo>
                  <a:lnTo>
                    <a:pt x="61" y="736"/>
                  </a:lnTo>
                  <a:lnTo>
                    <a:pt x="62" y="724"/>
                  </a:lnTo>
                  <a:lnTo>
                    <a:pt x="63" y="711"/>
                  </a:lnTo>
                  <a:lnTo>
                    <a:pt x="66" y="684"/>
                  </a:lnTo>
                  <a:lnTo>
                    <a:pt x="66" y="668"/>
                  </a:lnTo>
                  <a:lnTo>
                    <a:pt x="66" y="653"/>
                  </a:lnTo>
                  <a:lnTo>
                    <a:pt x="68" y="636"/>
                  </a:lnTo>
                  <a:lnTo>
                    <a:pt x="68" y="620"/>
                  </a:lnTo>
                  <a:lnTo>
                    <a:pt x="69" y="586"/>
                  </a:lnTo>
                  <a:lnTo>
                    <a:pt x="71" y="568"/>
                  </a:lnTo>
                  <a:lnTo>
                    <a:pt x="71" y="550"/>
                  </a:lnTo>
                  <a:lnTo>
                    <a:pt x="72" y="511"/>
                  </a:lnTo>
                  <a:lnTo>
                    <a:pt x="72" y="491"/>
                  </a:lnTo>
                  <a:lnTo>
                    <a:pt x="72" y="472"/>
                  </a:lnTo>
                  <a:lnTo>
                    <a:pt x="72" y="389"/>
                  </a:lnTo>
                  <a:lnTo>
                    <a:pt x="72" y="368"/>
                  </a:lnTo>
                  <a:lnTo>
                    <a:pt x="72" y="348"/>
                  </a:lnTo>
                  <a:lnTo>
                    <a:pt x="70" y="289"/>
                  </a:lnTo>
                  <a:lnTo>
                    <a:pt x="69" y="252"/>
                  </a:lnTo>
                  <a:lnTo>
                    <a:pt x="68" y="216"/>
                  </a:lnTo>
                  <a:lnTo>
                    <a:pt x="66" y="183"/>
                  </a:lnTo>
                  <a:lnTo>
                    <a:pt x="66" y="168"/>
                  </a:lnTo>
                  <a:lnTo>
                    <a:pt x="64" y="151"/>
                  </a:lnTo>
                  <a:lnTo>
                    <a:pt x="63" y="136"/>
                  </a:lnTo>
                  <a:lnTo>
                    <a:pt x="61" y="109"/>
                  </a:lnTo>
                  <a:lnTo>
                    <a:pt x="60" y="96"/>
                  </a:lnTo>
                  <a:lnTo>
                    <a:pt x="58" y="84"/>
                  </a:lnTo>
                  <a:lnTo>
                    <a:pt x="57" y="73"/>
                  </a:lnTo>
                  <a:lnTo>
                    <a:pt x="55" y="63"/>
                  </a:lnTo>
                  <a:lnTo>
                    <a:pt x="54" y="53"/>
                  </a:lnTo>
                  <a:lnTo>
                    <a:pt x="53" y="44"/>
                  </a:lnTo>
                  <a:lnTo>
                    <a:pt x="52" y="36"/>
                  </a:lnTo>
                  <a:lnTo>
                    <a:pt x="50" y="28"/>
                  </a:lnTo>
                  <a:lnTo>
                    <a:pt x="48" y="21"/>
                  </a:lnTo>
                  <a:lnTo>
                    <a:pt x="46" y="16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1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9" y="3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8"/>
                  </a:lnTo>
                  <a:lnTo>
                    <a:pt x="18" y="36"/>
                  </a:lnTo>
                  <a:lnTo>
                    <a:pt x="17" y="44"/>
                  </a:lnTo>
                  <a:lnTo>
                    <a:pt x="16" y="53"/>
                  </a:lnTo>
                  <a:lnTo>
                    <a:pt x="14" y="63"/>
                  </a:lnTo>
                  <a:lnTo>
                    <a:pt x="13" y="73"/>
                  </a:lnTo>
                  <a:lnTo>
                    <a:pt x="12" y="84"/>
                  </a:lnTo>
                  <a:lnTo>
                    <a:pt x="10" y="96"/>
                  </a:lnTo>
                  <a:lnTo>
                    <a:pt x="9" y="110"/>
                  </a:lnTo>
                  <a:lnTo>
                    <a:pt x="8" y="123"/>
                  </a:lnTo>
                  <a:lnTo>
                    <a:pt x="7" y="137"/>
                  </a:lnTo>
                  <a:lnTo>
                    <a:pt x="6" y="168"/>
                  </a:lnTo>
                  <a:lnTo>
                    <a:pt x="5" y="184"/>
                  </a:lnTo>
                  <a:lnTo>
                    <a:pt x="4" y="201"/>
                  </a:lnTo>
                  <a:lnTo>
                    <a:pt x="3" y="216"/>
                  </a:lnTo>
                  <a:lnTo>
                    <a:pt x="2" y="252"/>
                  </a:lnTo>
                  <a:lnTo>
                    <a:pt x="1" y="290"/>
                  </a:lnTo>
                  <a:lnTo>
                    <a:pt x="1" y="309"/>
                  </a:lnTo>
                  <a:lnTo>
                    <a:pt x="0" y="329"/>
                  </a:lnTo>
                  <a:lnTo>
                    <a:pt x="0" y="452"/>
                  </a:lnTo>
                  <a:lnTo>
                    <a:pt x="1" y="472"/>
                  </a:lnTo>
                  <a:lnTo>
                    <a:pt x="1" y="492"/>
                  </a:lnTo>
                  <a:lnTo>
                    <a:pt x="2" y="512"/>
                  </a:lnTo>
                  <a:lnTo>
                    <a:pt x="3" y="569"/>
                  </a:lnTo>
                  <a:lnTo>
                    <a:pt x="4" y="587"/>
                  </a:lnTo>
                  <a:lnTo>
                    <a:pt x="5" y="604"/>
                  </a:lnTo>
                  <a:lnTo>
                    <a:pt x="6" y="621"/>
                  </a:lnTo>
                  <a:lnTo>
                    <a:pt x="7" y="654"/>
                  </a:lnTo>
                  <a:lnTo>
                    <a:pt x="10" y="684"/>
                  </a:lnTo>
                  <a:lnTo>
                    <a:pt x="11" y="698"/>
                  </a:lnTo>
                  <a:lnTo>
                    <a:pt x="13" y="725"/>
                  </a:lnTo>
                  <a:lnTo>
                    <a:pt x="14" y="737"/>
                  </a:lnTo>
                  <a:lnTo>
                    <a:pt x="16" y="748"/>
                  </a:lnTo>
                  <a:lnTo>
                    <a:pt x="17" y="757"/>
                  </a:lnTo>
                  <a:lnTo>
                    <a:pt x="18" y="767"/>
                  </a:lnTo>
                  <a:lnTo>
                    <a:pt x="19" y="776"/>
                  </a:lnTo>
                  <a:lnTo>
                    <a:pt x="23" y="792"/>
                  </a:lnTo>
                  <a:lnTo>
                    <a:pt x="24" y="799"/>
                  </a:lnTo>
                  <a:lnTo>
                    <a:pt x="26" y="804"/>
                  </a:lnTo>
                  <a:lnTo>
                    <a:pt x="28" y="810"/>
                  </a:lnTo>
                  <a:lnTo>
                    <a:pt x="30" y="814"/>
                  </a:lnTo>
                  <a:lnTo>
                    <a:pt x="32" y="817"/>
                  </a:lnTo>
                  <a:lnTo>
                    <a:pt x="34" y="819"/>
                  </a:lnTo>
                  <a:lnTo>
                    <a:pt x="37" y="820"/>
                  </a:lnTo>
                  <a:lnTo>
                    <a:pt x="39" y="820"/>
                  </a:lnTo>
                  <a:lnTo>
                    <a:pt x="37" y="812"/>
                  </a:lnTo>
                  <a:lnTo>
                    <a:pt x="39" y="812"/>
                  </a:lnTo>
                  <a:lnTo>
                    <a:pt x="38" y="811"/>
                  </a:lnTo>
                  <a:lnTo>
                    <a:pt x="36" y="809"/>
                  </a:lnTo>
                  <a:lnTo>
                    <a:pt x="35" y="806"/>
                  </a:lnTo>
                  <a:lnTo>
                    <a:pt x="33" y="802"/>
                  </a:lnTo>
                  <a:lnTo>
                    <a:pt x="32" y="796"/>
                  </a:lnTo>
                  <a:lnTo>
                    <a:pt x="30" y="791"/>
                  </a:lnTo>
                  <a:lnTo>
                    <a:pt x="28" y="775"/>
                  </a:lnTo>
                  <a:lnTo>
                    <a:pt x="27" y="766"/>
                  </a:lnTo>
                  <a:lnTo>
                    <a:pt x="25" y="756"/>
                  </a:lnTo>
                  <a:lnTo>
                    <a:pt x="24" y="747"/>
                  </a:lnTo>
                  <a:lnTo>
                    <a:pt x="22" y="735"/>
                  </a:lnTo>
                  <a:lnTo>
                    <a:pt x="21" y="723"/>
                  </a:lnTo>
                  <a:lnTo>
                    <a:pt x="18" y="697"/>
                  </a:lnTo>
                  <a:lnTo>
                    <a:pt x="18" y="683"/>
                  </a:lnTo>
                  <a:lnTo>
                    <a:pt x="16" y="653"/>
                  </a:lnTo>
                  <a:lnTo>
                    <a:pt x="13" y="621"/>
                  </a:lnTo>
                  <a:lnTo>
                    <a:pt x="13" y="604"/>
                  </a:lnTo>
                  <a:lnTo>
                    <a:pt x="11" y="587"/>
                  </a:lnTo>
                  <a:lnTo>
                    <a:pt x="11" y="569"/>
                  </a:lnTo>
                  <a:lnTo>
                    <a:pt x="9" y="512"/>
                  </a:lnTo>
                  <a:lnTo>
                    <a:pt x="8" y="492"/>
                  </a:lnTo>
                  <a:lnTo>
                    <a:pt x="8" y="472"/>
                  </a:lnTo>
                  <a:lnTo>
                    <a:pt x="8" y="452"/>
                  </a:lnTo>
                  <a:lnTo>
                    <a:pt x="8" y="329"/>
                  </a:lnTo>
                  <a:lnTo>
                    <a:pt x="8" y="309"/>
                  </a:lnTo>
                  <a:lnTo>
                    <a:pt x="8" y="290"/>
                  </a:lnTo>
                  <a:lnTo>
                    <a:pt x="10" y="252"/>
                  </a:lnTo>
                  <a:lnTo>
                    <a:pt x="11" y="216"/>
                  </a:lnTo>
                  <a:lnTo>
                    <a:pt x="11" y="201"/>
                  </a:lnTo>
                  <a:lnTo>
                    <a:pt x="13" y="184"/>
                  </a:lnTo>
                  <a:lnTo>
                    <a:pt x="13" y="168"/>
                  </a:lnTo>
                  <a:lnTo>
                    <a:pt x="16" y="138"/>
                  </a:lnTo>
                  <a:lnTo>
                    <a:pt x="17" y="123"/>
                  </a:lnTo>
                  <a:lnTo>
                    <a:pt x="17" y="110"/>
                  </a:lnTo>
                  <a:lnTo>
                    <a:pt x="18" y="97"/>
                  </a:lnTo>
                  <a:lnTo>
                    <a:pt x="19" y="85"/>
                  </a:lnTo>
                  <a:lnTo>
                    <a:pt x="21" y="74"/>
                  </a:lnTo>
                  <a:lnTo>
                    <a:pt x="22" y="64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6" y="37"/>
                  </a:lnTo>
                  <a:lnTo>
                    <a:pt x="28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1" y="15"/>
                  </a:lnTo>
                  <a:lnTo>
                    <a:pt x="33" y="11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9" y="18"/>
                  </a:lnTo>
                  <a:lnTo>
                    <a:pt x="41" y="24"/>
                  </a:lnTo>
                  <a:lnTo>
                    <a:pt x="42" y="30"/>
                  </a:lnTo>
                  <a:lnTo>
                    <a:pt x="43" y="37"/>
                  </a:lnTo>
                  <a:lnTo>
                    <a:pt x="44" y="45"/>
                  </a:lnTo>
                  <a:lnTo>
                    <a:pt x="46" y="54"/>
                  </a:lnTo>
                  <a:lnTo>
                    <a:pt x="47" y="64"/>
                  </a:lnTo>
                  <a:lnTo>
                    <a:pt x="49" y="74"/>
                  </a:lnTo>
                  <a:lnTo>
                    <a:pt x="50" y="85"/>
                  </a:lnTo>
                  <a:lnTo>
                    <a:pt x="52" y="97"/>
                  </a:lnTo>
                  <a:lnTo>
                    <a:pt x="53" y="110"/>
                  </a:lnTo>
                  <a:lnTo>
                    <a:pt x="55" y="137"/>
                  </a:lnTo>
                  <a:lnTo>
                    <a:pt x="56" y="152"/>
                  </a:lnTo>
                  <a:lnTo>
                    <a:pt x="57" y="168"/>
                  </a:lnTo>
                  <a:lnTo>
                    <a:pt x="58" y="183"/>
                  </a:lnTo>
                  <a:lnTo>
                    <a:pt x="60" y="216"/>
                  </a:lnTo>
                  <a:lnTo>
                    <a:pt x="61" y="252"/>
                  </a:lnTo>
                  <a:lnTo>
                    <a:pt x="63" y="289"/>
                  </a:lnTo>
                  <a:lnTo>
                    <a:pt x="64" y="348"/>
                  </a:lnTo>
                  <a:lnTo>
                    <a:pt x="64" y="368"/>
                  </a:lnTo>
                  <a:lnTo>
                    <a:pt x="65" y="389"/>
                  </a:lnTo>
                  <a:lnTo>
                    <a:pt x="65" y="472"/>
                  </a:lnTo>
                  <a:lnTo>
                    <a:pt x="64" y="491"/>
                  </a:lnTo>
                  <a:lnTo>
                    <a:pt x="64" y="511"/>
                  </a:lnTo>
                  <a:lnTo>
                    <a:pt x="63" y="550"/>
                  </a:lnTo>
                  <a:lnTo>
                    <a:pt x="63" y="568"/>
                  </a:lnTo>
                  <a:lnTo>
                    <a:pt x="62" y="586"/>
                  </a:lnTo>
                  <a:lnTo>
                    <a:pt x="61" y="620"/>
                  </a:lnTo>
                  <a:lnTo>
                    <a:pt x="60" y="636"/>
                  </a:lnTo>
                  <a:lnTo>
                    <a:pt x="59" y="653"/>
                  </a:lnTo>
                  <a:lnTo>
                    <a:pt x="58" y="668"/>
                  </a:lnTo>
                  <a:lnTo>
                    <a:pt x="57" y="683"/>
                  </a:lnTo>
                  <a:lnTo>
                    <a:pt x="55" y="710"/>
                  </a:lnTo>
                  <a:lnTo>
                    <a:pt x="54" y="723"/>
                  </a:lnTo>
                  <a:lnTo>
                    <a:pt x="53" y="735"/>
                  </a:lnTo>
                  <a:lnTo>
                    <a:pt x="52" y="746"/>
                  </a:lnTo>
                  <a:lnTo>
                    <a:pt x="50" y="756"/>
                  </a:lnTo>
                  <a:lnTo>
                    <a:pt x="49" y="766"/>
                  </a:lnTo>
                  <a:lnTo>
                    <a:pt x="48" y="775"/>
                  </a:lnTo>
                  <a:lnTo>
                    <a:pt x="46" y="783"/>
                  </a:lnTo>
                  <a:lnTo>
                    <a:pt x="45" y="790"/>
                  </a:lnTo>
                  <a:lnTo>
                    <a:pt x="43" y="796"/>
                  </a:lnTo>
                  <a:lnTo>
                    <a:pt x="42" y="802"/>
                  </a:lnTo>
                  <a:lnTo>
                    <a:pt x="41" y="807"/>
                  </a:lnTo>
                  <a:lnTo>
                    <a:pt x="40" y="810"/>
                  </a:lnTo>
                  <a:lnTo>
                    <a:pt x="38" y="812"/>
                  </a:lnTo>
                  <a:lnTo>
                    <a:pt x="37" y="812"/>
                  </a:lnTo>
                  <a:lnTo>
                    <a:pt x="39" y="8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32" name="Freeform 44"/>
            <p:cNvSpPr>
              <a:spLocks/>
            </p:cNvSpPr>
            <p:nvPr/>
          </p:nvSpPr>
          <p:spPr bwMode="auto">
            <a:xfrm>
              <a:off x="3997308" y="2509824"/>
              <a:ext cx="42863" cy="5397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2147483647 w 27"/>
                <a:gd name="T5" fmla="*/ 2147483647 h 34"/>
                <a:gd name="T6" fmla="*/ 2147483647 w 27"/>
                <a:gd name="T7" fmla="*/ 2147483647 h 34"/>
                <a:gd name="T8" fmla="*/ 0 w 27"/>
                <a:gd name="T9" fmla="*/ 2147483647 h 34"/>
                <a:gd name="T10" fmla="*/ 2147483647 w 27"/>
                <a:gd name="T11" fmla="*/ 2147483647 h 34"/>
                <a:gd name="T12" fmla="*/ 2147483647 w 27"/>
                <a:gd name="T13" fmla="*/ 2147483647 h 34"/>
                <a:gd name="T14" fmla="*/ 2147483647 w 27"/>
                <a:gd name="T15" fmla="*/ 2147483647 h 34"/>
                <a:gd name="T16" fmla="*/ 2147483647 w 27"/>
                <a:gd name="T17" fmla="*/ 0 h 34"/>
                <a:gd name="T18" fmla="*/ 2147483647 w 27"/>
                <a:gd name="T19" fmla="*/ 2147483647 h 34"/>
                <a:gd name="T20" fmla="*/ 2147483647 w 27"/>
                <a:gd name="T21" fmla="*/ 2147483647 h 34"/>
                <a:gd name="T22" fmla="*/ 2147483647 w 27"/>
                <a:gd name="T23" fmla="*/ 2147483647 h 34"/>
                <a:gd name="T24" fmla="*/ 2147483647 w 27"/>
                <a:gd name="T25" fmla="*/ 2147483647 h 34"/>
                <a:gd name="T26" fmla="*/ 2147483647 w 27"/>
                <a:gd name="T27" fmla="*/ 2147483647 h 34"/>
                <a:gd name="T28" fmla="*/ 2147483647 w 27"/>
                <a:gd name="T29" fmla="*/ 2147483647 h 34"/>
                <a:gd name="T30" fmla="*/ 2147483647 w 27"/>
                <a:gd name="T31" fmla="*/ 2147483647 h 34"/>
                <a:gd name="T32" fmla="*/ 2147483647 w 27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4"/>
                <a:gd name="T53" fmla="*/ 27 w 2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4">
                  <a:moveTo>
                    <a:pt x="13" y="33"/>
                  </a:moveTo>
                  <a:lnTo>
                    <a:pt x="8" y="32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26" y="16"/>
                  </a:lnTo>
                  <a:lnTo>
                    <a:pt x="25" y="23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3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33" name="Freeform 45"/>
            <p:cNvSpPr>
              <a:spLocks/>
            </p:cNvSpPr>
            <p:nvPr/>
          </p:nvSpPr>
          <p:spPr bwMode="auto">
            <a:xfrm>
              <a:off x="4017946" y="2578087"/>
              <a:ext cx="42863" cy="5397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2147483647 w 27"/>
                <a:gd name="T5" fmla="*/ 2147483647 h 34"/>
                <a:gd name="T6" fmla="*/ 2147483647 w 27"/>
                <a:gd name="T7" fmla="*/ 2147483647 h 34"/>
                <a:gd name="T8" fmla="*/ 0 w 27"/>
                <a:gd name="T9" fmla="*/ 2147483647 h 34"/>
                <a:gd name="T10" fmla="*/ 2147483647 w 27"/>
                <a:gd name="T11" fmla="*/ 2147483647 h 34"/>
                <a:gd name="T12" fmla="*/ 2147483647 w 27"/>
                <a:gd name="T13" fmla="*/ 2147483647 h 34"/>
                <a:gd name="T14" fmla="*/ 2147483647 w 27"/>
                <a:gd name="T15" fmla="*/ 2147483647 h 34"/>
                <a:gd name="T16" fmla="*/ 2147483647 w 27"/>
                <a:gd name="T17" fmla="*/ 0 h 34"/>
                <a:gd name="T18" fmla="*/ 2147483647 w 27"/>
                <a:gd name="T19" fmla="*/ 2147483647 h 34"/>
                <a:gd name="T20" fmla="*/ 2147483647 w 27"/>
                <a:gd name="T21" fmla="*/ 2147483647 h 34"/>
                <a:gd name="T22" fmla="*/ 2147483647 w 27"/>
                <a:gd name="T23" fmla="*/ 2147483647 h 34"/>
                <a:gd name="T24" fmla="*/ 2147483647 w 27"/>
                <a:gd name="T25" fmla="*/ 2147483647 h 34"/>
                <a:gd name="T26" fmla="*/ 2147483647 w 27"/>
                <a:gd name="T27" fmla="*/ 2147483647 h 34"/>
                <a:gd name="T28" fmla="*/ 2147483647 w 27"/>
                <a:gd name="T29" fmla="*/ 2147483647 h 34"/>
                <a:gd name="T30" fmla="*/ 2147483647 w 27"/>
                <a:gd name="T31" fmla="*/ 2147483647 h 34"/>
                <a:gd name="T32" fmla="*/ 2147483647 w 27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4"/>
                <a:gd name="T53" fmla="*/ 27 w 2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4">
                  <a:moveTo>
                    <a:pt x="13" y="33"/>
                  </a:moveTo>
                  <a:lnTo>
                    <a:pt x="8" y="32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25" y="23"/>
                  </a:lnTo>
                  <a:lnTo>
                    <a:pt x="23" y="29"/>
                  </a:lnTo>
                  <a:lnTo>
                    <a:pt x="19" y="32"/>
                  </a:lnTo>
                  <a:lnTo>
                    <a:pt x="13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34" name="Freeform 46"/>
            <p:cNvSpPr>
              <a:spLocks/>
            </p:cNvSpPr>
            <p:nvPr/>
          </p:nvSpPr>
          <p:spPr bwMode="auto">
            <a:xfrm>
              <a:off x="4017946" y="2449499"/>
              <a:ext cx="42863" cy="55563"/>
            </a:xfrm>
            <a:custGeom>
              <a:avLst/>
              <a:gdLst>
                <a:gd name="T0" fmla="*/ 2147483647 w 27"/>
                <a:gd name="T1" fmla="*/ 2147483647 h 35"/>
                <a:gd name="T2" fmla="*/ 2147483647 w 27"/>
                <a:gd name="T3" fmla="*/ 2147483647 h 35"/>
                <a:gd name="T4" fmla="*/ 2147483647 w 27"/>
                <a:gd name="T5" fmla="*/ 2147483647 h 35"/>
                <a:gd name="T6" fmla="*/ 2147483647 w 27"/>
                <a:gd name="T7" fmla="*/ 2147483647 h 35"/>
                <a:gd name="T8" fmla="*/ 0 w 27"/>
                <a:gd name="T9" fmla="*/ 2147483647 h 35"/>
                <a:gd name="T10" fmla="*/ 2147483647 w 27"/>
                <a:gd name="T11" fmla="*/ 2147483647 h 35"/>
                <a:gd name="T12" fmla="*/ 2147483647 w 27"/>
                <a:gd name="T13" fmla="*/ 2147483647 h 35"/>
                <a:gd name="T14" fmla="*/ 2147483647 w 27"/>
                <a:gd name="T15" fmla="*/ 2147483647 h 35"/>
                <a:gd name="T16" fmla="*/ 2147483647 w 27"/>
                <a:gd name="T17" fmla="*/ 0 h 35"/>
                <a:gd name="T18" fmla="*/ 2147483647 w 27"/>
                <a:gd name="T19" fmla="*/ 2147483647 h 35"/>
                <a:gd name="T20" fmla="*/ 2147483647 w 27"/>
                <a:gd name="T21" fmla="*/ 2147483647 h 35"/>
                <a:gd name="T22" fmla="*/ 2147483647 w 27"/>
                <a:gd name="T23" fmla="*/ 2147483647 h 35"/>
                <a:gd name="T24" fmla="*/ 2147483647 w 27"/>
                <a:gd name="T25" fmla="*/ 2147483647 h 35"/>
                <a:gd name="T26" fmla="*/ 2147483647 w 27"/>
                <a:gd name="T27" fmla="*/ 2147483647 h 35"/>
                <a:gd name="T28" fmla="*/ 2147483647 w 27"/>
                <a:gd name="T29" fmla="*/ 2147483647 h 35"/>
                <a:gd name="T30" fmla="*/ 2147483647 w 27"/>
                <a:gd name="T31" fmla="*/ 2147483647 h 35"/>
                <a:gd name="T32" fmla="*/ 2147483647 w 27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5"/>
                <a:gd name="T53" fmla="*/ 27 w 2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5">
                  <a:moveTo>
                    <a:pt x="13" y="34"/>
                  </a:moveTo>
                  <a:lnTo>
                    <a:pt x="8" y="33"/>
                  </a:lnTo>
                  <a:lnTo>
                    <a:pt x="4" y="29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5" y="11"/>
                  </a:lnTo>
                  <a:lnTo>
                    <a:pt x="26" y="17"/>
                  </a:lnTo>
                  <a:lnTo>
                    <a:pt x="25" y="24"/>
                  </a:lnTo>
                  <a:lnTo>
                    <a:pt x="22" y="29"/>
                  </a:lnTo>
                  <a:lnTo>
                    <a:pt x="18" y="33"/>
                  </a:lnTo>
                  <a:lnTo>
                    <a:pt x="13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35" name="Freeform 47"/>
            <p:cNvSpPr>
              <a:spLocks/>
            </p:cNvSpPr>
            <p:nvPr/>
          </p:nvSpPr>
          <p:spPr bwMode="auto">
            <a:xfrm>
              <a:off x="4044933" y="2509824"/>
              <a:ext cx="30163" cy="53975"/>
            </a:xfrm>
            <a:custGeom>
              <a:avLst/>
              <a:gdLst>
                <a:gd name="T0" fmla="*/ 2147483647 w 19"/>
                <a:gd name="T1" fmla="*/ 2147483647 h 34"/>
                <a:gd name="T2" fmla="*/ 2147483647 w 19"/>
                <a:gd name="T3" fmla="*/ 2147483647 h 34"/>
                <a:gd name="T4" fmla="*/ 2147483647 w 19"/>
                <a:gd name="T5" fmla="*/ 2147483647 h 34"/>
                <a:gd name="T6" fmla="*/ 2147483647 w 19"/>
                <a:gd name="T7" fmla="*/ 2147483647 h 34"/>
                <a:gd name="T8" fmla="*/ 0 w 19"/>
                <a:gd name="T9" fmla="*/ 2147483647 h 34"/>
                <a:gd name="T10" fmla="*/ 2147483647 w 19"/>
                <a:gd name="T11" fmla="*/ 2147483647 h 34"/>
                <a:gd name="T12" fmla="*/ 2147483647 w 19"/>
                <a:gd name="T13" fmla="*/ 2147483647 h 34"/>
                <a:gd name="T14" fmla="*/ 2147483647 w 19"/>
                <a:gd name="T15" fmla="*/ 2147483647 h 34"/>
                <a:gd name="T16" fmla="*/ 2147483647 w 19"/>
                <a:gd name="T17" fmla="*/ 0 h 34"/>
                <a:gd name="T18" fmla="*/ 2147483647 w 19"/>
                <a:gd name="T19" fmla="*/ 2147483647 h 34"/>
                <a:gd name="T20" fmla="*/ 2147483647 w 19"/>
                <a:gd name="T21" fmla="*/ 2147483647 h 34"/>
                <a:gd name="T22" fmla="*/ 2147483647 w 19"/>
                <a:gd name="T23" fmla="*/ 2147483647 h 34"/>
                <a:gd name="T24" fmla="*/ 2147483647 w 19"/>
                <a:gd name="T25" fmla="*/ 2147483647 h 34"/>
                <a:gd name="T26" fmla="*/ 2147483647 w 19"/>
                <a:gd name="T27" fmla="*/ 2147483647 h 34"/>
                <a:gd name="T28" fmla="*/ 2147483647 w 19"/>
                <a:gd name="T29" fmla="*/ 2147483647 h 34"/>
                <a:gd name="T30" fmla="*/ 2147483647 w 19"/>
                <a:gd name="T31" fmla="*/ 2147483647 h 34"/>
                <a:gd name="T32" fmla="*/ 2147483647 w 19"/>
                <a:gd name="T33" fmla="*/ 214748364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4"/>
                <a:gd name="T53" fmla="*/ 19 w 1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4">
                  <a:moveTo>
                    <a:pt x="9" y="33"/>
                  </a:moveTo>
                  <a:lnTo>
                    <a:pt x="6" y="31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8" y="16"/>
                  </a:lnTo>
                  <a:lnTo>
                    <a:pt x="17" y="23"/>
                  </a:lnTo>
                  <a:lnTo>
                    <a:pt x="15" y="28"/>
                  </a:lnTo>
                  <a:lnTo>
                    <a:pt x="13" y="31"/>
                  </a:lnTo>
                  <a:lnTo>
                    <a:pt x="9" y="3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36" name="Freeform 48"/>
            <p:cNvSpPr>
              <a:spLocks/>
            </p:cNvSpPr>
            <p:nvPr/>
          </p:nvSpPr>
          <p:spPr bwMode="auto">
            <a:xfrm>
              <a:off x="3905233" y="2038337"/>
              <a:ext cx="166688" cy="1025525"/>
            </a:xfrm>
            <a:custGeom>
              <a:avLst/>
              <a:gdLst>
                <a:gd name="T0" fmla="*/ 2147483647 w 105"/>
                <a:gd name="T1" fmla="*/ 2147483647 h 646"/>
                <a:gd name="T2" fmla="*/ 2147483647 w 105"/>
                <a:gd name="T3" fmla="*/ 2147483647 h 646"/>
                <a:gd name="T4" fmla="*/ 2147483647 w 105"/>
                <a:gd name="T5" fmla="*/ 2147483647 h 646"/>
                <a:gd name="T6" fmla="*/ 2147483647 w 105"/>
                <a:gd name="T7" fmla="*/ 2147483647 h 646"/>
                <a:gd name="T8" fmla="*/ 2147483647 w 105"/>
                <a:gd name="T9" fmla="*/ 2147483647 h 646"/>
                <a:gd name="T10" fmla="*/ 2147483647 w 105"/>
                <a:gd name="T11" fmla="*/ 2147483647 h 646"/>
                <a:gd name="T12" fmla="*/ 2147483647 w 105"/>
                <a:gd name="T13" fmla="*/ 2147483647 h 646"/>
                <a:gd name="T14" fmla="*/ 2147483647 w 105"/>
                <a:gd name="T15" fmla="*/ 2147483647 h 646"/>
                <a:gd name="T16" fmla="*/ 2147483647 w 105"/>
                <a:gd name="T17" fmla="*/ 2147483647 h 646"/>
                <a:gd name="T18" fmla="*/ 2147483647 w 105"/>
                <a:gd name="T19" fmla="*/ 2147483647 h 646"/>
                <a:gd name="T20" fmla="*/ 2147483647 w 105"/>
                <a:gd name="T21" fmla="*/ 2147483647 h 646"/>
                <a:gd name="T22" fmla="*/ 2147483647 w 105"/>
                <a:gd name="T23" fmla="*/ 2147483647 h 646"/>
                <a:gd name="T24" fmla="*/ 2147483647 w 105"/>
                <a:gd name="T25" fmla="*/ 2147483647 h 646"/>
                <a:gd name="T26" fmla="*/ 2147483647 w 105"/>
                <a:gd name="T27" fmla="*/ 2147483647 h 646"/>
                <a:gd name="T28" fmla="*/ 2147483647 w 105"/>
                <a:gd name="T29" fmla="*/ 2147483647 h 646"/>
                <a:gd name="T30" fmla="*/ 2147483647 w 105"/>
                <a:gd name="T31" fmla="*/ 2147483647 h 646"/>
                <a:gd name="T32" fmla="*/ 2147483647 w 105"/>
                <a:gd name="T33" fmla="*/ 2147483647 h 646"/>
                <a:gd name="T34" fmla="*/ 2147483647 w 105"/>
                <a:gd name="T35" fmla="*/ 2147483647 h 646"/>
                <a:gd name="T36" fmla="*/ 2147483647 w 105"/>
                <a:gd name="T37" fmla="*/ 2147483647 h 646"/>
                <a:gd name="T38" fmla="*/ 2147483647 w 105"/>
                <a:gd name="T39" fmla="*/ 2147483647 h 646"/>
                <a:gd name="T40" fmla="*/ 2147483647 w 105"/>
                <a:gd name="T41" fmla="*/ 2147483647 h 646"/>
                <a:gd name="T42" fmla="*/ 2147483647 w 105"/>
                <a:gd name="T43" fmla="*/ 2147483647 h 646"/>
                <a:gd name="T44" fmla="*/ 2147483647 w 105"/>
                <a:gd name="T45" fmla="*/ 2147483647 h 646"/>
                <a:gd name="T46" fmla="*/ 2147483647 w 105"/>
                <a:gd name="T47" fmla="*/ 0 h 646"/>
                <a:gd name="T48" fmla="*/ 2147483647 w 105"/>
                <a:gd name="T49" fmla="*/ 2147483647 h 646"/>
                <a:gd name="T50" fmla="*/ 2147483647 w 105"/>
                <a:gd name="T51" fmla="*/ 2147483647 h 646"/>
                <a:gd name="T52" fmla="*/ 2147483647 w 105"/>
                <a:gd name="T53" fmla="*/ 2147483647 h 646"/>
                <a:gd name="T54" fmla="*/ 2147483647 w 105"/>
                <a:gd name="T55" fmla="*/ 2147483647 h 646"/>
                <a:gd name="T56" fmla="*/ 2147483647 w 105"/>
                <a:gd name="T57" fmla="*/ 2147483647 h 646"/>
                <a:gd name="T58" fmla="*/ 2147483647 w 105"/>
                <a:gd name="T59" fmla="*/ 2147483647 h 646"/>
                <a:gd name="T60" fmla="*/ 2147483647 w 105"/>
                <a:gd name="T61" fmla="*/ 2147483647 h 646"/>
                <a:gd name="T62" fmla="*/ 2147483647 w 105"/>
                <a:gd name="T63" fmla="*/ 2147483647 h 646"/>
                <a:gd name="T64" fmla="*/ 2147483647 w 105"/>
                <a:gd name="T65" fmla="*/ 2147483647 h 646"/>
                <a:gd name="T66" fmla="*/ 2147483647 w 105"/>
                <a:gd name="T67" fmla="*/ 2147483647 h 646"/>
                <a:gd name="T68" fmla="*/ 2147483647 w 105"/>
                <a:gd name="T69" fmla="*/ 2147483647 h 646"/>
                <a:gd name="T70" fmla="*/ 2147483647 w 105"/>
                <a:gd name="T71" fmla="*/ 2147483647 h 646"/>
                <a:gd name="T72" fmla="*/ 2147483647 w 105"/>
                <a:gd name="T73" fmla="*/ 2147483647 h 646"/>
                <a:gd name="T74" fmla="*/ 2147483647 w 105"/>
                <a:gd name="T75" fmla="*/ 2147483647 h 646"/>
                <a:gd name="T76" fmla="*/ 2147483647 w 105"/>
                <a:gd name="T77" fmla="*/ 2147483647 h 646"/>
                <a:gd name="T78" fmla="*/ 2147483647 w 105"/>
                <a:gd name="T79" fmla="*/ 2147483647 h 646"/>
                <a:gd name="T80" fmla="*/ 2147483647 w 105"/>
                <a:gd name="T81" fmla="*/ 2147483647 h 646"/>
                <a:gd name="T82" fmla="*/ 2147483647 w 105"/>
                <a:gd name="T83" fmla="*/ 2147483647 h 646"/>
                <a:gd name="T84" fmla="*/ 2147483647 w 105"/>
                <a:gd name="T85" fmla="*/ 2147483647 h 646"/>
                <a:gd name="T86" fmla="*/ 2147483647 w 105"/>
                <a:gd name="T87" fmla="*/ 2147483647 h 646"/>
                <a:gd name="T88" fmla="*/ 2147483647 w 105"/>
                <a:gd name="T89" fmla="*/ 2147483647 h 646"/>
                <a:gd name="T90" fmla="*/ 2147483647 w 105"/>
                <a:gd name="T91" fmla="*/ 2147483647 h 646"/>
                <a:gd name="T92" fmla="*/ 2147483647 w 105"/>
                <a:gd name="T93" fmla="*/ 2147483647 h 646"/>
                <a:gd name="T94" fmla="*/ 2147483647 w 105"/>
                <a:gd name="T95" fmla="*/ 2147483647 h 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"/>
                <a:gd name="T145" fmla="*/ 0 h 646"/>
                <a:gd name="T146" fmla="*/ 105 w 105"/>
                <a:gd name="T147" fmla="*/ 646 h 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" h="646">
                  <a:moveTo>
                    <a:pt x="9" y="645"/>
                  </a:moveTo>
                  <a:lnTo>
                    <a:pt x="21" y="623"/>
                  </a:lnTo>
                  <a:lnTo>
                    <a:pt x="42" y="581"/>
                  </a:lnTo>
                  <a:lnTo>
                    <a:pt x="46" y="571"/>
                  </a:lnTo>
                  <a:lnTo>
                    <a:pt x="50" y="560"/>
                  </a:lnTo>
                  <a:lnTo>
                    <a:pt x="55" y="550"/>
                  </a:lnTo>
                  <a:lnTo>
                    <a:pt x="59" y="539"/>
                  </a:lnTo>
                  <a:lnTo>
                    <a:pt x="63" y="528"/>
                  </a:lnTo>
                  <a:lnTo>
                    <a:pt x="67" y="517"/>
                  </a:lnTo>
                  <a:lnTo>
                    <a:pt x="71" y="507"/>
                  </a:lnTo>
                  <a:lnTo>
                    <a:pt x="75" y="497"/>
                  </a:lnTo>
                  <a:lnTo>
                    <a:pt x="78" y="486"/>
                  </a:lnTo>
                  <a:lnTo>
                    <a:pt x="80" y="477"/>
                  </a:lnTo>
                  <a:lnTo>
                    <a:pt x="83" y="467"/>
                  </a:lnTo>
                  <a:lnTo>
                    <a:pt x="89" y="446"/>
                  </a:lnTo>
                  <a:lnTo>
                    <a:pt x="91" y="435"/>
                  </a:lnTo>
                  <a:lnTo>
                    <a:pt x="93" y="425"/>
                  </a:lnTo>
                  <a:lnTo>
                    <a:pt x="95" y="415"/>
                  </a:lnTo>
                  <a:lnTo>
                    <a:pt x="96" y="404"/>
                  </a:lnTo>
                  <a:lnTo>
                    <a:pt x="97" y="394"/>
                  </a:lnTo>
                  <a:lnTo>
                    <a:pt x="99" y="384"/>
                  </a:lnTo>
                  <a:lnTo>
                    <a:pt x="102" y="364"/>
                  </a:lnTo>
                  <a:lnTo>
                    <a:pt x="104" y="323"/>
                  </a:lnTo>
                  <a:lnTo>
                    <a:pt x="104" y="313"/>
                  </a:lnTo>
                  <a:lnTo>
                    <a:pt x="103" y="303"/>
                  </a:lnTo>
                  <a:lnTo>
                    <a:pt x="103" y="292"/>
                  </a:lnTo>
                  <a:lnTo>
                    <a:pt x="103" y="282"/>
                  </a:lnTo>
                  <a:lnTo>
                    <a:pt x="102" y="271"/>
                  </a:lnTo>
                  <a:lnTo>
                    <a:pt x="101" y="262"/>
                  </a:lnTo>
                  <a:lnTo>
                    <a:pt x="100" y="253"/>
                  </a:lnTo>
                  <a:lnTo>
                    <a:pt x="98" y="242"/>
                  </a:lnTo>
                  <a:lnTo>
                    <a:pt x="97" y="232"/>
                  </a:lnTo>
                  <a:lnTo>
                    <a:pt x="95" y="223"/>
                  </a:lnTo>
                  <a:lnTo>
                    <a:pt x="94" y="212"/>
                  </a:lnTo>
                  <a:lnTo>
                    <a:pt x="89" y="192"/>
                  </a:lnTo>
                  <a:lnTo>
                    <a:pt x="87" y="182"/>
                  </a:lnTo>
                  <a:lnTo>
                    <a:pt x="85" y="173"/>
                  </a:lnTo>
                  <a:lnTo>
                    <a:pt x="78" y="154"/>
                  </a:lnTo>
                  <a:lnTo>
                    <a:pt x="76" y="144"/>
                  </a:lnTo>
                  <a:lnTo>
                    <a:pt x="69" y="124"/>
                  </a:lnTo>
                  <a:lnTo>
                    <a:pt x="64" y="115"/>
                  </a:lnTo>
                  <a:lnTo>
                    <a:pt x="61" y="105"/>
                  </a:lnTo>
                  <a:lnTo>
                    <a:pt x="58" y="96"/>
                  </a:lnTo>
                  <a:lnTo>
                    <a:pt x="53" y="86"/>
                  </a:lnTo>
                  <a:lnTo>
                    <a:pt x="49" y="76"/>
                  </a:lnTo>
                  <a:lnTo>
                    <a:pt x="44" y="67"/>
                  </a:lnTo>
                  <a:lnTo>
                    <a:pt x="24" y="29"/>
                  </a:lnTo>
                  <a:lnTo>
                    <a:pt x="7" y="0"/>
                  </a:lnTo>
                  <a:lnTo>
                    <a:pt x="0" y="5"/>
                  </a:lnTo>
                  <a:lnTo>
                    <a:pt x="17" y="33"/>
                  </a:lnTo>
                  <a:lnTo>
                    <a:pt x="38" y="70"/>
                  </a:lnTo>
                  <a:lnTo>
                    <a:pt x="42" y="80"/>
                  </a:lnTo>
                  <a:lnTo>
                    <a:pt x="46" y="90"/>
                  </a:lnTo>
                  <a:lnTo>
                    <a:pt x="50" y="99"/>
                  </a:lnTo>
                  <a:lnTo>
                    <a:pt x="55" y="109"/>
                  </a:lnTo>
                  <a:lnTo>
                    <a:pt x="58" y="118"/>
                  </a:lnTo>
                  <a:lnTo>
                    <a:pt x="61" y="128"/>
                  </a:lnTo>
                  <a:lnTo>
                    <a:pt x="68" y="147"/>
                  </a:lnTo>
                  <a:lnTo>
                    <a:pt x="71" y="157"/>
                  </a:lnTo>
                  <a:lnTo>
                    <a:pt x="77" y="175"/>
                  </a:lnTo>
                  <a:lnTo>
                    <a:pt x="78" y="185"/>
                  </a:lnTo>
                  <a:lnTo>
                    <a:pt x="81" y="195"/>
                  </a:lnTo>
                  <a:lnTo>
                    <a:pt x="86" y="213"/>
                  </a:lnTo>
                  <a:lnTo>
                    <a:pt x="88" y="224"/>
                  </a:lnTo>
                  <a:lnTo>
                    <a:pt x="89" y="233"/>
                  </a:lnTo>
                  <a:lnTo>
                    <a:pt x="91" y="244"/>
                  </a:lnTo>
                  <a:lnTo>
                    <a:pt x="92" y="254"/>
                  </a:lnTo>
                  <a:lnTo>
                    <a:pt x="94" y="263"/>
                  </a:lnTo>
                  <a:lnTo>
                    <a:pt x="94" y="273"/>
                  </a:lnTo>
                  <a:lnTo>
                    <a:pt x="95" y="283"/>
                  </a:lnTo>
                  <a:lnTo>
                    <a:pt x="95" y="292"/>
                  </a:lnTo>
                  <a:lnTo>
                    <a:pt x="95" y="303"/>
                  </a:lnTo>
                  <a:lnTo>
                    <a:pt x="96" y="313"/>
                  </a:lnTo>
                  <a:lnTo>
                    <a:pt x="96" y="323"/>
                  </a:lnTo>
                  <a:lnTo>
                    <a:pt x="94" y="363"/>
                  </a:lnTo>
                  <a:lnTo>
                    <a:pt x="92" y="383"/>
                  </a:lnTo>
                  <a:lnTo>
                    <a:pt x="90" y="393"/>
                  </a:lnTo>
                  <a:lnTo>
                    <a:pt x="89" y="403"/>
                  </a:lnTo>
                  <a:lnTo>
                    <a:pt x="87" y="413"/>
                  </a:lnTo>
                  <a:lnTo>
                    <a:pt x="85" y="424"/>
                  </a:lnTo>
                  <a:lnTo>
                    <a:pt x="83" y="434"/>
                  </a:lnTo>
                  <a:lnTo>
                    <a:pt x="80" y="444"/>
                  </a:lnTo>
                  <a:lnTo>
                    <a:pt x="75" y="464"/>
                  </a:lnTo>
                  <a:lnTo>
                    <a:pt x="73" y="475"/>
                  </a:lnTo>
                  <a:lnTo>
                    <a:pt x="69" y="484"/>
                  </a:lnTo>
                  <a:lnTo>
                    <a:pt x="66" y="495"/>
                  </a:lnTo>
                  <a:lnTo>
                    <a:pt x="63" y="505"/>
                  </a:lnTo>
                  <a:lnTo>
                    <a:pt x="59" y="515"/>
                  </a:lnTo>
                  <a:lnTo>
                    <a:pt x="56" y="526"/>
                  </a:lnTo>
                  <a:lnTo>
                    <a:pt x="52" y="536"/>
                  </a:lnTo>
                  <a:lnTo>
                    <a:pt x="48" y="546"/>
                  </a:lnTo>
                  <a:lnTo>
                    <a:pt x="43" y="557"/>
                  </a:lnTo>
                  <a:lnTo>
                    <a:pt x="39" y="567"/>
                  </a:lnTo>
                  <a:lnTo>
                    <a:pt x="35" y="578"/>
                  </a:lnTo>
                  <a:lnTo>
                    <a:pt x="14" y="620"/>
                  </a:lnTo>
                  <a:lnTo>
                    <a:pt x="3" y="641"/>
                  </a:lnTo>
                  <a:lnTo>
                    <a:pt x="9" y="6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37" name="Freeform 49"/>
            <p:cNvSpPr>
              <a:spLocks/>
            </p:cNvSpPr>
            <p:nvPr/>
          </p:nvSpPr>
          <p:spPr bwMode="auto">
            <a:xfrm>
              <a:off x="3854433" y="2041512"/>
              <a:ext cx="92075" cy="1023938"/>
            </a:xfrm>
            <a:custGeom>
              <a:avLst/>
              <a:gdLst>
                <a:gd name="T0" fmla="*/ 2147483647 w 58"/>
                <a:gd name="T1" fmla="*/ 2147483647 h 645"/>
                <a:gd name="T2" fmla="*/ 2147483647 w 58"/>
                <a:gd name="T3" fmla="*/ 2147483647 h 645"/>
                <a:gd name="T4" fmla="*/ 2147483647 w 58"/>
                <a:gd name="T5" fmla="*/ 2147483647 h 645"/>
                <a:gd name="T6" fmla="*/ 2147483647 w 58"/>
                <a:gd name="T7" fmla="*/ 2147483647 h 645"/>
                <a:gd name="T8" fmla="*/ 2147483647 w 58"/>
                <a:gd name="T9" fmla="*/ 2147483647 h 645"/>
                <a:gd name="T10" fmla="*/ 2147483647 w 58"/>
                <a:gd name="T11" fmla="*/ 2147483647 h 645"/>
                <a:gd name="T12" fmla="*/ 2147483647 w 58"/>
                <a:gd name="T13" fmla="*/ 2147483647 h 645"/>
                <a:gd name="T14" fmla="*/ 2147483647 w 58"/>
                <a:gd name="T15" fmla="*/ 2147483647 h 645"/>
                <a:gd name="T16" fmla="*/ 2147483647 w 58"/>
                <a:gd name="T17" fmla="*/ 2147483647 h 645"/>
                <a:gd name="T18" fmla="*/ 2147483647 w 58"/>
                <a:gd name="T19" fmla="*/ 2147483647 h 645"/>
                <a:gd name="T20" fmla="*/ 2147483647 w 58"/>
                <a:gd name="T21" fmla="*/ 2147483647 h 645"/>
                <a:gd name="T22" fmla="*/ 2147483647 w 58"/>
                <a:gd name="T23" fmla="*/ 2147483647 h 645"/>
                <a:gd name="T24" fmla="*/ 2147483647 w 58"/>
                <a:gd name="T25" fmla="*/ 2147483647 h 645"/>
                <a:gd name="T26" fmla="*/ 2147483647 w 58"/>
                <a:gd name="T27" fmla="*/ 2147483647 h 645"/>
                <a:gd name="T28" fmla="*/ 2147483647 w 58"/>
                <a:gd name="T29" fmla="*/ 2147483647 h 645"/>
                <a:gd name="T30" fmla="*/ 2147483647 w 58"/>
                <a:gd name="T31" fmla="*/ 2147483647 h 645"/>
                <a:gd name="T32" fmla="*/ 2147483647 w 58"/>
                <a:gd name="T33" fmla="*/ 2147483647 h 645"/>
                <a:gd name="T34" fmla="*/ 2147483647 w 58"/>
                <a:gd name="T35" fmla="*/ 2147483647 h 645"/>
                <a:gd name="T36" fmla="*/ 2147483647 w 58"/>
                <a:gd name="T37" fmla="*/ 2147483647 h 645"/>
                <a:gd name="T38" fmla="*/ 2147483647 w 58"/>
                <a:gd name="T39" fmla="*/ 2147483647 h 645"/>
                <a:gd name="T40" fmla="*/ 2147483647 w 58"/>
                <a:gd name="T41" fmla="*/ 2147483647 h 645"/>
                <a:gd name="T42" fmla="*/ 2147483647 w 58"/>
                <a:gd name="T43" fmla="*/ 2147483647 h 645"/>
                <a:gd name="T44" fmla="*/ 2147483647 w 58"/>
                <a:gd name="T45" fmla="*/ 2147483647 h 645"/>
                <a:gd name="T46" fmla="*/ 0 w 58"/>
                <a:gd name="T47" fmla="*/ 2147483647 h 645"/>
                <a:gd name="T48" fmla="*/ 0 w 58"/>
                <a:gd name="T49" fmla="*/ 2147483647 h 645"/>
                <a:gd name="T50" fmla="*/ 2147483647 w 58"/>
                <a:gd name="T51" fmla="*/ 2147483647 h 645"/>
                <a:gd name="T52" fmla="*/ 2147483647 w 58"/>
                <a:gd name="T53" fmla="*/ 2147483647 h 645"/>
                <a:gd name="T54" fmla="*/ 2147483647 w 58"/>
                <a:gd name="T55" fmla="*/ 2147483647 h 645"/>
                <a:gd name="T56" fmla="*/ 2147483647 w 58"/>
                <a:gd name="T57" fmla="*/ 2147483647 h 645"/>
                <a:gd name="T58" fmla="*/ 2147483647 w 58"/>
                <a:gd name="T59" fmla="*/ 2147483647 h 645"/>
                <a:gd name="T60" fmla="*/ 2147483647 w 58"/>
                <a:gd name="T61" fmla="*/ 2147483647 h 645"/>
                <a:gd name="T62" fmla="*/ 2147483647 w 58"/>
                <a:gd name="T63" fmla="*/ 2147483647 h 6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645"/>
                <a:gd name="T98" fmla="*/ 58 w 58"/>
                <a:gd name="T99" fmla="*/ 645 h 6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645">
                  <a:moveTo>
                    <a:pt x="30" y="644"/>
                  </a:moveTo>
                  <a:lnTo>
                    <a:pt x="33" y="642"/>
                  </a:lnTo>
                  <a:lnTo>
                    <a:pt x="36" y="638"/>
                  </a:lnTo>
                  <a:lnTo>
                    <a:pt x="39" y="630"/>
                  </a:lnTo>
                  <a:lnTo>
                    <a:pt x="41" y="618"/>
                  </a:lnTo>
                  <a:lnTo>
                    <a:pt x="43" y="605"/>
                  </a:lnTo>
                  <a:lnTo>
                    <a:pt x="46" y="589"/>
                  </a:lnTo>
                  <a:lnTo>
                    <a:pt x="48" y="571"/>
                  </a:lnTo>
                  <a:lnTo>
                    <a:pt x="50" y="550"/>
                  </a:lnTo>
                  <a:lnTo>
                    <a:pt x="52" y="527"/>
                  </a:lnTo>
                  <a:lnTo>
                    <a:pt x="53" y="502"/>
                  </a:lnTo>
                  <a:lnTo>
                    <a:pt x="54" y="476"/>
                  </a:lnTo>
                  <a:lnTo>
                    <a:pt x="55" y="447"/>
                  </a:lnTo>
                  <a:lnTo>
                    <a:pt x="57" y="417"/>
                  </a:lnTo>
                  <a:lnTo>
                    <a:pt x="57" y="386"/>
                  </a:lnTo>
                  <a:lnTo>
                    <a:pt x="57" y="355"/>
                  </a:lnTo>
                  <a:lnTo>
                    <a:pt x="57" y="322"/>
                  </a:lnTo>
                  <a:lnTo>
                    <a:pt x="57" y="289"/>
                  </a:lnTo>
                  <a:lnTo>
                    <a:pt x="57" y="257"/>
                  </a:lnTo>
                  <a:lnTo>
                    <a:pt x="55" y="226"/>
                  </a:lnTo>
                  <a:lnTo>
                    <a:pt x="54" y="196"/>
                  </a:lnTo>
                  <a:lnTo>
                    <a:pt x="53" y="168"/>
                  </a:lnTo>
                  <a:lnTo>
                    <a:pt x="52" y="142"/>
                  </a:lnTo>
                  <a:lnTo>
                    <a:pt x="50" y="117"/>
                  </a:lnTo>
                  <a:lnTo>
                    <a:pt x="48" y="94"/>
                  </a:lnTo>
                  <a:lnTo>
                    <a:pt x="46" y="73"/>
                  </a:lnTo>
                  <a:lnTo>
                    <a:pt x="43" y="54"/>
                  </a:lnTo>
                  <a:lnTo>
                    <a:pt x="41" y="39"/>
                  </a:lnTo>
                  <a:lnTo>
                    <a:pt x="39" y="25"/>
                  </a:lnTo>
                  <a:lnTo>
                    <a:pt x="36" y="14"/>
                  </a:lnTo>
                  <a:lnTo>
                    <a:pt x="33" y="6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4" y="1"/>
                  </a:lnTo>
                  <a:lnTo>
                    <a:pt x="22" y="6"/>
                  </a:lnTo>
                  <a:lnTo>
                    <a:pt x="19" y="14"/>
                  </a:lnTo>
                  <a:lnTo>
                    <a:pt x="16" y="25"/>
                  </a:lnTo>
                  <a:lnTo>
                    <a:pt x="14" y="39"/>
                  </a:lnTo>
                  <a:lnTo>
                    <a:pt x="12" y="54"/>
                  </a:lnTo>
                  <a:lnTo>
                    <a:pt x="9" y="73"/>
                  </a:lnTo>
                  <a:lnTo>
                    <a:pt x="7" y="94"/>
                  </a:lnTo>
                  <a:lnTo>
                    <a:pt x="5" y="117"/>
                  </a:lnTo>
                  <a:lnTo>
                    <a:pt x="4" y="142"/>
                  </a:lnTo>
                  <a:lnTo>
                    <a:pt x="3" y="168"/>
                  </a:lnTo>
                  <a:lnTo>
                    <a:pt x="2" y="196"/>
                  </a:lnTo>
                  <a:lnTo>
                    <a:pt x="1" y="226"/>
                  </a:lnTo>
                  <a:lnTo>
                    <a:pt x="0" y="257"/>
                  </a:lnTo>
                  <a:lnTo>
                    <a:pt x="0" y="289"/>
                  </a:lnTo>
                  <a:lnTo>
                    <a:pt x="0" y="322"/>
                  </a:lnTo>
                  <a:lnTo>
                    <a:pt x="0" y="355"/>
                  </a:lnTo>
                  <a:lnTo>
                    <a:pt x="1" y="386"/>
                  </a:lnTo>
                  <a:lnTo>
                    <a:pt x="2" y="417"/>
                  </a:lnTo>
                  <a:lnTo>
                    <a:pt x="3" y="447"/>
                  </a:lnTo>
                  <a:lnTo>
                    <a:pt x="4" y="476"/>
                  </a:lnTo>
                  <a:lnTo>
                    <a:pt x="5" y="502"/>
                  </a:lnTo>
                  <a:lnTo>
                    <a:pt x="7" y="527"/>
                  </a:lnTo>
                  <a:lnTo>
                    <a:pt x="9" y="550"/>
                  </a:lnTo>
                  <a:lnTo>
                    <a:pt x="12" y="571"/>
                  </a:lnTo>
                  <a:lnTo>
                    <a:pt x="14" y="589"/>
                  </a:lnTo>
                  <a:lnTo>
                    <a:pt x="16" y="605"/>
                  </a:lnTo>
                  <a:lnTo>
                    <a:pt x="19" y="618"/>
                  </a:lnTo>
                  <a:lnTo>
                    <a:pt x="22" y="630"/>
                  </a:lnTo>
                  <a:lnTo>
                    <a:pt x="24" y="638"/>
                  </a:lnTo>
                  <a:lnTo>
                    <a:pt x="27" y="642"/>
                  </a:lnTo>
                  <a:lnTo>
                    <a:pt x="30" y="644"/>
                  </a:lnTo>
                </a:path>
              </a:pathLst>
            </a:custGeom>
            <a:solidFill>
              <a:srgbClr val="F0F0F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38" name="Freeform 50"/>
            <p:cNvSpPr>
              <a:spLocks/>
            </p:cNvSpPr>
            <p:nvPr/>
          </p:nvSpPr>
          <p:spPr bwMode="auto">
            <a:xfrm>
              <a:off x="3848083" y="2033574"/>
              <a:ext cx="104775" cy="1038225"/>
            </a:xfrm>
            <a:custGeom>
              <a:avLst/>
              <a:gdLst>
                <a:gd name="T0" fmla="*/ 2147483647 w 66"/>
                <a:gd name="T1" fmla="*/ 2147483647 h 654"/>
                <a:gd name="T2" fmla="*/ 2147483647 w 66"/>
                <a:gd name="T3" fmla="*/ 2147483647 h 654"/>
                <a:gd name="T4" fmla="*/ 2147483647 w 66"/>
                <a:gd name="T5" fmla="*/ 2147483647 h 654"/>
                <a:gd name="T6" fmla="*/ 2147483647 w 66"/>
                <a:gd name="T7" fmla="*/ 2147483647 h 654"/>
                <a:gd name="T8" fmla="*/ 2147483647 w 66"/>
                <a:gd name="T9" fmla="*/ 2147483647 h 654"/>
                <a:gd name="T10" fmla="*/ 2147483647 w 66"/>
                <a:gd name="T11" fmla="*/ 2147483647 h 654"/>
                <a:gd name="T12" fmla="*/ 2147483647 w 66"/>
                <a:gd name="T13" fmla="*/ 2147483647 h 654"/>
                <a:gd name="T14" fmla="*/ 2147483647 w 66"/>
                <a:gd name="T15" fmla="*/ 2147483647 h 654"/>
                <a:gd name="T16" fmla="*/ 2147483647 w 66"/>
                <a:gd name="T17" fmla="*/ 2147483647 h 654"/>
                <a:gd name="T18" fmla="*/ 2147483647 w 66"/>
                <a:gd name="T19" fmla="*/ 2147483647 h 654"/>
                <a:gd name="T20" fmla="*/ 2147483647 w 66"/>
                <a:gd name="T21" fmla="*/ 2147483647 h 654"/>
                <a:gd name="T22" fmla="*/ 2147483647 w 66"/>
                <a:gd name="T23" fmla="*/ 2147483647 h 654"/>
                <a:gd name="T24" fmla="*/ 2147483647 w 66"/>
                <a:gd name="T25" fmla="*/ 2147483647 h 654"/>
                <a:gd name="T26" fmla="*/ 2147483647 w 66"/>
                <a:gd name="T27" fmla="*/ 0 h 654"/>
                <a:gd name="T28" fmla="*/ 2147483647 w 66"/>
                <a:gd name="T29" fmla="*/ 2147483647 h 654"/>
                <a:gd name="T30" fmla="*/ 2147483647 w 66"/>
                <a:gd name="T31" fmla="*/ 2147483647 h 654"/>
                <a:gd name="T32" fmla="*/ 2147483647 w 66"/>
                <a:gd name="T33" fmla="*/ 2147483647 h 654"/>
                <a:gd name="T34" fmla="*/ 2147483647 w 66"/>
                <a:gd name="T35" fmla="*/ 2147483647 h 654"/>
                <a:gd name="T36" fmla="*/ 0 w 66"/>
                <a:gd name="T37" fmla="*/ 2147483647 h 654"/>
                <a:gd name="T38" fmla="*/ 0 w 66"/>
                <a:gd name="T39" fmla="*/ 2147483647 h 654"/>
                <a:gd name="T40" fmla="*/ 2147483647 w 66"/>
                <a:gd name="T41" fmla="*/ 2147483647 h 654"/>
                <a:gd name="T42" fmla="*/ 2147483647 w 66"/>
                <a:gd name="T43" fmla="*/ 2147483647 h 654"/>
                <a:gd name="T44" fmla="*/ 2147483647 w 66"/>
                <a:gd name="T45" fmla="*/ 2147483647 h 654"/>
                <a:gd name="T46" fmla="*/ 2147483647 w 66"/>
                <a:gd name="T47" fmla="*/ 2147483647 h 654"/>
                <a:gd name="T48" fmla="*/ 2147483647 w 66"/>
                <a:gd name="T49" fmla="*/ 2147483647 h 654"/>
                <a:gd name="T50" fmla="*/ 2147483647 w 66"/>
                <a:gd name="T51" fmla="*/ 2147483647 h 654"/>
                <a:gd name="T52" fmla="*/ 2147483647 w 66"/>
                <a:gd name="T53" fmla="*/ 2147483647 h 654"/>
                <a:gd name="T54" fmla="*/ 2147483647 w 66"/>
                <a:gd name="T55" fmla="*/ 2147483647 h 654"/>
                <a:gd name="T56" fmla="*/ 2147483647 w 66"/>
                <a:gd name="T57" fmla="*/ 2147483647 h 654"/>
                <a:gd name="T58" fmla="*/ 2147483647 w 66"/>
                <a:gd name="T59" fmla="*/ 2147483647 h 654"/>
                <a:gd name="T60" fmla="*/ 2147483647 w 66"/>
                <a:gd name="T61" fmla="*/ 2147483647 h 654"/>
                <a:gd name="T62" fmla="*/ 2147483647 w 66"/>
                <a:gd name="T63" fmla="*/ 2147483647 h 654"/>
                <a:gd name="T64" fmla="*/ 2147483647 w 66"/>
                <a:gd name="T65" fmla="*/ 2147483647 h 654"/>
                <a:gd name="T66" fmla="*/ 2147483647 w 66"/>
                <a:gd name="T67" fmla="*/ 2147483647 h 654"/>
                <a:gd name="T68" fmla="*/ 2147483647 w 66"/>
                <a:gd name="T69" fmla="*/ 2147483647 h 654"/>
                <a:gd name="T70" fmla="*/ 2147483647 w 66"/>
                <a:gd name="T71" fmla="*/ 2147483647 h 654"/>
                <a:gd name="T72" fmla="*/ 2147483647 w 66"/>
                <a:gd name="T73" fmla="*/ 2147483647 h 654"/>
                <a:gd name="T74" fmla="*/ 2147483647 w 66"/>
                <a:gd name="T75" fmla="*/ 2147483647 h 654"/>
                <a:gd name="T76" fmla="*/ 2147483647 w 66"/>
                <a:gd name="T77" fmla="*/ 2147483647 h 654"/>
                <a:gd name="T78" fmla="*/ 2147483647 w 66"/>
                <a:gd name="T79" fmla="*/ 2147483647 h 654"/>
                <a:gd name="T80" fmla="*/ 2147483647 w 66"/>
                <a:gd name="T81" fmla="*/ 2147483647 h 654"/>
                <a:gd name="T82" fmla="*/ 2147483647 w 66"/>
                <a:gd name="T83" fmla="*/ 2147483647 h 654"/>
                <a:gd name="T84" fmla="*/ 2147483647 w 66"/>
                <a:gd name="T85" fmla="*/ 2147483647 h 654"/>
                <a:gd name="T86" fmla="*/ 2147483647 w 66"/>
                <a:gd name="T87" fmla="*/ 2147483647 h 654"/>
                <a:gd name="T88" fmla="*/ 2147483647 w 66"/>
                <a:gd name="T89" fmla="*/ 2147483647 h 654"/>
                <a:gd name="T90" fmla="*/ 2147483647 w 66"/>
                <a:gd name="T91" fmla="*/ 2147483647 h 654"/>
                <a:gd name="T92" fmla="*/ 2147483647 w 66"/>
                <a:gd name="T93" fmla="*/ 2147483647 h 654"/>
                <a:gd name="T94" fmla="*/ 2147483647 w 66"/>
                <a:gd name="T95" fmla="*/ 2147483647 h 654"/>
                <a:gd name="T96" fmla="*/ 2147483647 w 66"/>
                <a:gd name="T97" fmla="*/ 2147483647 h 654"/>
                <a:gd name="T98" fmla="*/ 2147483647 w 66"/>
                <a:gd name="T99" fmla="*/ 2147483647 h 654"/>
                <a:gd name="T100" fmla="*/ 2147483647 w 66"/>
                <a:gd name="T101" fmla="*/ 2147483647 h 654"/>
                <a:gd name="T102" fmla="*/ 2147483647 w 66"/>
                <a:gd name="T103" fmla="*/ 2147483647 h 654"/>
                <a:gd name="T104" fmla="*/ 2147483647 w 66"/>
                <a:gd name="T105" fmla="*/ 2147483647 h 6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"/>
                <a:gd name="T160" fmla="*/ 0 h 654"/>
                <a:gd name="T161" fmla="*/ 66 w 66"/>
                <a:gd name="T162" fmla="*/ 654 h 6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" h="654">
                  <a:moveTo>
                    <a:pt x="36" y="653"/>
                  </a:moveTo>
                  <a:lnTo>
                    <a:pt x="38" y="652"/>
                  </a:lnTo>
                  <a:lnTo>
                    <a:pt x="39" y="650"/>
                  </a:lnTo>
                  <a:lnTo>
                    <a:pt x="42" y="647"/>
                  </a:lnTo>
                  <a:lnTo>
                    <a:pt x="45" y="640"/>
                  </a:lnTo>
                  <a:lnTo>
                    <a:pt x="46" y="635"/>
                  </a:lnTo>
                  <a:lnTo>
                    <a:pt x="48" y="631"/>
                  </a:lnTo>
                  <a:lnTo>
                    <a:pt x="49" y="624"/>
                  </a:lnTo>
                  <a:lnTo>
                    <a:pt x="50" y="617"/>
                  </a:lnTo>
                  <a:lnTo>
                    <a:pt x="51" y="610"/>
                  </a:lnTo>
                  <a:lnTo>
                    <a:pt x="53" y="602"/>
                  </a:lnTo>
                  <a:lnTo>
                    <a:pt x="54" y="595"/>
                  </a:lnTo>
                  <a:lnTo>
                    <a:pt x="55" y="586"/>
                  </a:lnTo>
                  <a:lnTo>
                    <a:pt x="56" y="576"/>
                  </a:lnTo>
                  <a:lnTo>
                    <a:pt x="57" y="566"/>
                  </a:lnTo>
                  <a:lnTo>
                    <a:pt x="58" y="555"/>
                  </a:lnTo>
                  <a:lnTo>
                    <a:pt x="59" y="544"/>
                  </a:lnTo>
                  <a:lnTo>
                    <a:pt x="60" y="532"/>
                  </a:lnTo>
                  <a:lnTo>
                    <a:pt x="60" y="519"/>
                  </a:lnTo>
                  <a:lnTo>
                    <a:pt x="61" y="507"/>
                  </a:lnTo>
                  <a:lnTo>
                    <a:pt x="62" y="493"/>
                  </a:lnTo>
                  <a:lnTo>
                    <a:pt x="63" y="467"/>
                  </a:lnTo>
                  <a:lnTo>
                    <a:pt x="64" y="452"/>
                  </a:lnTo>
                  <a:lnTo>
                    <a:pt x="64" y="437"/>
                  </a:lnTo>
                  <a:lnTo>
                    <a:pt x="64" y="422"/>
                  </a:lnTo>
                  <a:lnTo>
                    <a:pt x="65" y="407"/>
                  </a:lnTo>
                  <a:lnTo>
                    <a:pt x="65" y="391"/>
                  </a:lnTo>
                  <a:lnTo>
                    <a:pt x="65" y="376"/>
                  </a:lnTo>
                  <a:lnTo>
                    <a:pt x="65" y="310"/>
                  </a:lnTo>
                  <a:lnTo>
                    <a:pt x="65" y="293"/>
                  </a:lnTo>
                  <a:lnTo>
                    <a:pt x="65" y="277"/>
                  </a:lnTo>
                  <a:lnTo>
                    <a:pt x="64" y="262"/>
                  </a:lnTo>
                  <a:lnTo>
                    <a:pt x="64" y="246"/>
                  </a:lnTo>
                  <a:lnTo>
                    <a:pt x="62" y="201"/>
                  </a:lnTo>
                  <a:lnTo>
                    <a:pt x="62" y="186"/>
                  </a:lnTo>
                  <a:lnTo>
                    <a:pt x="61" y="173"/>
                  </a:lnTo>
                  <a:lnTo>
                    <a:pt x="60" y="160"/>
                  </a:lnTo>
                  <a:lnTo>
                    <a:pt x="60" y="147"/>
                  </a:lnTo>
                  <a:lnTo>
                    <a:pt x="59" y="133"/>
                  </a:lnTo>
                  <a:lnTo>
                    <a:pt x="58" y="121"/>
                  </a:lnTo>
                  <a:lnTo>
                    <a:pt x="57" y="109"/>
                  </a:lnTo>
                  <a:lnTo>
                    <a:pt x="56" y="98"/>
                  </a:lnTo>
                  <a:lnTo>
                    <a:pt x="55" y="87"/>
                  </a:lnTo>
                  <a:lnTo>
                    <a:pt x="54" y="77"/>
                  </a:lnTo>
                  <a:lnTo>
                    <a:pt x="53" y="67"/>
                  </a:lnTo>
                  <a:lnTo>
                    <a:pt x="51" y="58"/>
                  </a:lnTo>
                  <a:lnTo>
                    <a:pt x="50" y="51"/>
                  </a:lnTo>
                  <a:lnTo>
                    <a:pt x="49" y="43"/>
                  </a:lnTo>
                  <a:lnTo>
                    <a:pt x="48" y="35"/>
                  </a:lnTo>
                  <a:lnTo>
                    <a:pt x="46" y="29"/>
                  </a:lnTo>
                  <a:lnTo>
                    <a:pt x="44" y="18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9" y="6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4" y="6"/>
                  </a:lnTo>
                  <a:lnTo>
                    <a:pt x="22" y="9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7" y="23"/>
                  </a:lnTo>
                  <a:lnTo>
                    <a:pt x="16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3" y="51"/>
                  </a:lnTo>
                  <a:lnTo>
                    <a:pt x="12" y="58"/>
                  </a:lnTo>
                  <a:lnTo>
                    <a:pt x="10" y="67"/>
                  </a:lnTo>
                  <a:lnTo>
                    <a:pt x="8" y="88"/>
                  </a:lnTo>
                  <a:lnTo>
                    <a:pt x="5" y="109"/>
                  </a:lnTo>
                  <a:lnTo>
                    <a:pt x="5" y="121"/>
                  </a:lnTo>
                  <a:lnTo>
                    <a:pt x="5" y="133"/>
                  </a:lnTo>
                  <a:lnTo>
                    <a:pt x="3" y="173"/>
                  </a:lnTo>
                  <a:lnTo>
                    <a:pt x="1" y="216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62"/>
                  </a:lnTo>
                  <a:lnTo>
                    <a:pt x="0" y="360"/>
                  </a:lnTo>
                  <a:lnTo>
                    <a:pt x="0" y="376"/>
                  </a:lnTo>
                  <a:lnTo>
                    <a:pt x="0" y="391"/>
                  </a:lnTo>
                  <a:lnTo>
                    <a:pt x="2" y="422"/>
                  </a:lnTo>
                  <a:lnTo>
                    <a:pt x="3" y="452"/>
                  </a:lnTo>
                  <a:lnTo>
                    <a:pt x="3" y="467"/>
                  </a:lnTo>
                  <a:lnTo>
                    <a:pt x="5" y="493"/>
                  </a:lnTo>
                  <a:lnTo>
                    <a:pt x="5" y="507"/>
                  </a:lnTo>
                  <a:lnTo>
                    <a:pt x="6" y="520"/>
                  </a:lnTo>
                  <a:lnTo>
                    <a:pt x="7" y="532"/>
                  </a:lnTo>
                  <a:lnTo>
                    <a:pt x="8" y="544"/>
                  </a:lnTo>
                  <a:lnTo>
                    <a:pt x="9" y="555"/>
                  </a:lnTo>
                  <a:lnTo>
                    <a:pt x="10" y="566"/>
                  </a:lnTo>
                  <a:lnTo>
                    <a:pt x="12" y="576"/>
                  </a:lnTo>
                  <a:lnTo>
                    <a:pt x="13" y="586"/>
                  </a:lnTo>
                  <a:lnTo>
                    <a:pt x="14" y="595"/>
                  </a:lnTo>
                  <a:lnTo>
                    <a:pt x="15" y="602"/>
                  </a:lnTo>
                  <a:lnTo>
                    <a:pt x="16" y="610"/>
                  </a:lnTo>
                  <a:lnTo>
                    <a:pt x="17" y="617"/>
                  </a:lnTo>
                  <a:lnTo>
                    <a:pt x="18" y="625"/>
                  </a:lnTo>
                  <a:lnTo>
                    <a:pt x="20" y="631"/>
                  </a:lnTo>
                  <a:lnTo>
                    <a:pt x="21" y="635"/>
                  </a:lnTo>
                  <a:lnTo>
                    <a:pt x="23" y="640"/>
                  </a:lnTo>
                  <a:lnTo>
                    <a:pt x="25" y="644"/>
                  </a:lnTo>
                  <a:lnTo>
                    <a:pt x="27" y="647"/>
                  </a:lnTo>
                  <a:lnTo>
                    <a:pt x="28" y="650"/>
                  </a:lnTo>
                  <a:lnTo>
                    <a:pt x="31" y="652"/>
                  </a:lnTo>
                  <a:lnTo>
                    <a:pt x="33" y="653"/>
                  </a:lnTo>
                  <a:lnTo>
                    <a:pt x="36" y="653"/>
                  </a:lnTo>
                  <a:lnTo>
                    <a:pt x="32" y="646"/>
                  </a:lnTo>
                  <a:lnTo>
                    <a:pt x="35" y="645"/>
                  </a:lnTo>
                  <a:lnTo>
                    <a:pt x="34" y="645"/>
                  </a:lnTo>
                  <a:lnTo>
                    <a:pt x="34" y="644"/>
                  </a:lnTo>
                  <a:lnTo>
                    <a:pt x="33" y="643"/>
                  </a:lnTo>
                  <a:lnTo>
                    <a:pt x="31" y="641"/>
                  </a:lnTo>
                  <a:lnTo>
                    <a:pt x="31" y="638"/>
                  </a:lnTo>
                  <a:lnTo>
                    <a:pt x="29" y="633"/>
                  </a:lnTo>
                  <a:lnTo>
                    <a:pt x="28" y="628"/>
                  </a:lnTo>
                  <a:lnTo>
                    <a:pt x="27" y="622"/>
                  </a:lnTo>
                  <a:lnTo>
                    <a:pt x="26" y="616"/>
                  </a:lnTo>
                  <a:lnTo>
                    <a:pt x="24" y="609"/>
                  </a:lnTo>
                  <a:lnTo>
                    <a:pt x="23" y="601"/>
                  </a:lnTo>
                  <a:lnTo>
                    <a:pt x="21" y="594"/>
                  </a:lnTo>
                  <a:lnTo>
                    <a:pt x="20" y="585"/>
                  </a:lnTo>
                  <a:lnTo>
                    <a:pt x="19" y="575"/>
                  </a:lnTo>
                  <a:lnTo>
                    <a:pt x="18" y="565"/>
                  </a:lnTo>
                  <a:lnTo>
                    <a:pt x="17" y="554"/>
                  </a:lnTo>
                  <a:lnTo>
                    <a:pt x="16" y="543"/>
                  </a:lnTo>
                  <a:lnTo>
                    <a:pt x="15" y="531"/>
                  </a:lnTo>
                  <a:lnTo>
                    <a:pt x="15" y="519"/>
                  </a:lnTo>
                  <a:lnTo>
                    <a:pt x="13" y="506"/>
                  </a:lnTo>
                  <a:lnTo>
                    <a:pt x="12" y="493"/>
                  </a:lnTo>
                  <a:lnTo>
                    <a:pt x="11" y="467"/>
                  </a:lnTo>
                  <a:lnTo>
                    <a:pt x="10" y="452"/>
                  </a:lnTo>
                  <a:lnTo>
                    <a:pt x="9" y="422"/>
                  </a:lnTo>
                  <a:lnTo>
                    <a:pt x="8" y="391"/>
                  </a:lnTo>
                  <a:lnTo>
                    <a:pt x="8" y="376"/>
                  </a:lnTo>
                  <a:lnTo>
                    <a:pt x="7" y="360"/>
                  </a:lnTo>
                  <a:lnTo>
                    <a:pt x="7" y="262"/>
                  </a:lnTo>
                  <a:lnTo>
                    <a:pt x="8" y="247"/>
                  </a:lnTo>
                  <a:lnTo>
                    <a:pt x="8" y="231"/>
                  </a:lnTo>
                  <a:lnTo>
                    <a:pt x="9" y="216"/>
                  </a:lnTo>
                  <a:lnTo>
                    <a:pt x="10" y="173"/>
                  </a:lnTo>
                  <a:lnTo>
                    <a:pt x="12" y="135"/>
                  </a:lnTo>
                  <a:lnTo>
                    <a:pt x="13" y="123"/>
                  </a:lnTo>
                  <a:lnTo>
                    <a:pt x="14" y="111"/>
                  </a:lnTo>
                  <a:lnTo>
                    <a:pt x="16" y="89"/>
                  </a:lnTo>
                  <a:lnTo>
                    <a:pt x="18" y="68"/>
                  </a:lnTo>
                  <a:lnTo>
                    <a:pt x="19" y="59"/>
                  </a:lnTo>
                  <a:lnTo>
                    <a:pt x="20" y="52"/>
                  </a:lnTo>
                  <a:lnTo>
                    <a:pt x="21" y="44"/>
                  </a:lnTo>
                  <a:lnTo>
                    <a:pt x="23" y="37"/>
                  </a:lnTo>
                  <a:lnTo>
                    <a:pt x="24" y="31"/>
                  </a:lnTo>
                  <a:lnTo>
                    <a:pt x="26" y="26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7" y="20"/>
                  </a:lnTo>
                  <a:lnTo>
                    <a:pt x="38" y="31"/>
                  </a:lnTo>
                  <a:lnTo>
                    <a:pt x="40" y="38"/>
                  </a:lnTo>
                  <a:lnTo>
                    <a:pt x="41" y="44"/>
                  </a:lnTo>
                  <a:lnTo>
                    <a:pt x="42" y="52"/>
                  </a:lnTo>
                  <a:lnTo>
                    <a:pt x="44" y="59"/>
                  </a:lnTo>
                  <a:lnTo>
                    <a:pt x="45" y="68"/>
                  </a:lnTo>
                  <a:lnTo>
                    <a:pt x="46" y="78"/>
                  </a:lnTo>
                  <a:lnTo>
                    <a:pt x="48" y="88"/>
                  </a:lnTo>
                  <a:lnTo>
                    <a:pt x="49" y="99"/>
                  </a:lnTo>
                  <a:lnTo>
                    <a:pt x="49" y="111"/>
                  </a:lnTo>
                  <a:lnTo>
                    <a:pt x="50" y="123"/>
                  </a:lnTo>
                  <a:lnTo>
                    <a:pt x="51" y="135"/>
                  </a:lnTo>
                  <a:lnTo>
                    <a:pt x="52" y="147"/>
                  </a:lnTo>
                  <a:lnTo>
                    <a:pt x="53" y="160"/>
                  </a:lnTo>
                  <a:lnTo>
                    <a:pt x="53" y="173"/>
                  </a:lnTo>
                  <a:lnTo>
                    <a:pt x="54" y="186"/>
                  </a:lnTo>
                  <a:lnTo>
                    <a:pt x="55" y="201"/>
                  </a:lnTo>
                  <a:lnTo>
                    <a:pt x="57" y="246"/>
                  </a:lnTo>
                  <a:lnTo>
                    <a:pt x="57" y="262"/>
                  </a:lnTo>
                  <a:lnTo>
                    <a:pt x="57" y="277"/>
                  </a:lnTo>
                  <a:lnTo>
                    <a:pt x="57" y="293"/>
                  </a:lnTo>
                  <a:lnTo>
                    <a:pt x="58" y="310"/>
                  </a:lnTo>
                  <a:lnTo>
                    <a:pt x="58" y="376"/>
                  </a:lnTo>
                  <a:lnTo>
                    <a:pt x="57" y="391"/>
                  </a:lnTo>
                  <a:lnTo>
                    <a:pt x="57" y="407"/>
                  </a:lnTo>
                  <a:lnTo>
                    <a:pt x="57" y="422"/>
                  </a:lnTo>
                  <a:lnTo>
                    <a:pt x="57" y="437"/>
                  </a:lnTo>
                  <a:lnTo>
                    <a:pt x="56" y="452"/>
                  </a:lnTo>
                  <a:lnTo>
                    <a:pt x="56" y="467"/>
                  </a:lnTo>
                  <a:lnTo>
                    <a:pt x="54" y="493"/>
                  </a:lnTo>
                  <a:lnTo>
                    <a:pt x="53" y="507"/>
                  </a:lnTo>
                  <a:lnTo>
                    <a:pt x="53" y="519"/>
                  </a:lnTo>
                  <a:lnTo>
                    <a:pt x="52" y="531"/>
                  </a:lnTo>
                  <a:lnTo>
                    <a:pt x="51" y="543"/>
                  </a:lnTo>
                  <a:lnTo>
                    <a:pt x="50" y="554"/>
                  </a:lnTo>
                  <a:lnTo>
                    <a:pt x="49" y="565"/>
                  </a:lnTo>
                  <a:lnTo>
                    <a:pt x="49" y="575"/>
                  </a:lnTo>
                  <a:lnTo>
                    <a:pt x="48" y="585"/>
                  </a:lnTo>
                  <a:lnTo>
                    <a:pt x="46" y="594"/>
                  </a:lnTo>
                  <a:lnTo>
                    <a:pt x="45" y="601"/>
                  </a:lnTo>
                  <a:lnTo>
                    <a:pt x="44" y="609"/>
                  </a:lnTo>
                  <a:lnTo>
                    <a:pt x="42" y="616"/>
                  </a:lnTo>
                  <a:lnTo>
                    <a:pt x="41" y="623"/>
                  </a:lnTo>
                  <a:lnTo>
                    <a:pt x="40" y="628"/>
                  </a:lnTo>
                  <a:lnTo>
                    <a:pt x="38" y="633"/>
                  </a:lnTo>
                  <a:lnTo>
                    <a:pt x="38" y="638"/>
                  </a:lnTo>
                  <a:lnTo>
                    <a:pt x="35" y="643"/>
                  </a:lnTo>
                  <a:lnTo>
                    <a:pt x="34" y="644"/>
                  </a:lnTo>
                  <a:lnTo>
                    <a:pt x="33" y="645"/>
                  </a:lnTo>
                  <a:lnTo>
                    <a:pt x="32" y="646"/>
                  </a:lnTo>
                  <a:lnTo>
                    <a:pt x="36" y="65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39" name="Freeform 51"/>
            <p:cNvSpPr>
              <a:spLocks/>
            </p:cNvSpPr>
            <p:nvPr/>
          </p:nvSpPr>
          <p:spPr bwMode="auto">
            <a:xfrm>
              <a:off x="4743433" y="2014524"/>
              <a:ext cx="228600" cy="1076325"/>
            </a:xfrm>
            <a:custGeom>
              <a:avLst/>
              <a:gdLst>
                <a:gd name="T0" fmla="*/ 2147483647 w 144"/>
                <a:gd name="T1" fmla="*/ 2147483647 h 678"/>
                <a:gd name="T2" fmla="*/ 2147483647 w 144"/>
                <a:gd name="T3" fmla="*/ 2147483647 h 678"/>
                <a:gd name="T4" fmla="*/ 2147483647 w 144"/>
                <a:gd name="T5" fmla="*/ 2147483647 h 678"/>
                <a:gd name="T6" fmla="*/ 2147483647 w 144"/>
                <a:gd name="T7" fmla="*/ 2147483647 h 678"/>
                <a:gd name="T8" fmla="*/ 2147483647 w 144"/>
                <a:gd name="T9" fmla="*/ 2147483647 h 678"/>
                <a:gd name="T10" fmla="*/ 2147483647 w 144"/>
                <a:gd name="T11" fmla="*/ 2147483647 h 678"/>
                <a:gd name="T12" fmla="*/ 2147483647 w 144"/>
                <a:gd name="T13" fmla="*/ 2147483647 h 678"/>
                <a:gd name="T14" fmla="*/ 2147483647 w 144"/>
                <a:gd name="T15" fmla="*/ 2147483647 h 678"/>
                <a:gd name="T16" fmla="*/ 2147483647 w 144"/>
                <a:gd name="T17" fmla="*/ 2147483647 h 678"/>
                <a:gd name="T18" fmla="*/ 2147483647 w 144"/>
                <a:gd name="T19" fmla="*/ 2147483647 h 678"/>
                <a:gd name="T20" fmla="*/ 2147483647 w 144"/>
                <a:gd name="T21" fmla="*/ 2147483647 h 678"/>
                <a:gd name="T22" fmla="*/ 2147483647 w 144"/>
                <a:gd name="T23" fmla="*/ 2147483647 h 678"/>
                <a:gd name="T24" fmla="*/ 2147483647 w 144"/>
                <a:gd name="T25" fmla="*/ 2147483647 h 678"/>
                <a:gd name="T26" fmla="*/ 2147483647 w 144"/>
                <a:gd name="T27" fmla="*/ 2147483647 h 678"/>
                <a:gd name="T28" fmla="*/ 2147483647 w 144"/>
                <a:gd name="T29" fmla="*/ 2147483647 h 678"/>
                <a:gd name="T30" fmla="*/ 2147483647 w 144"/>
                <a:gd name="T31" fmla="*/ 2147483647 h 678"/>
                <a:gd name="T32" fmla="*/ 2147483647 w 144"/>
                <a:gd name="T33" fmla="*/ 2147483647 h 678"/>
                <a:gd name="T34" fmla="*/ 2147483647 w 144"/>
                <a:gd name="T35" fmla="*/ 2147483647 h 678"/>
                <a:gd name="T36" fmla="*/ 2147483647 w 144"/>
                <a:gd name="T37" fmla="*/ 2147483647 h 678"/>
                <a:gd name="T38" fmla="*/ 2147483647 w 144"/>
                <a:gd name="T39" fmla="*/ 2147483647 h 678"/>
                <a:gd name="T40" fmla="*/ 2147483647 w 144"/>
                <a:gd name="T41" fmla="*/ 2147483647 h 678"/>
                <a:gd name="T42" fmla="*/ 2147483647 w 144"/>
                <a:gd name="T43" fmla="*/ 2147483647 h 678"/>
                <a:gd name="T44" fmla="*/ 2147483647 w 144"/>
                <a:gd name="T45" fmla="*/ 2147483647 h 678"/>
                <a:gd name="T46" fmla="*/ 2147483647 w 144"/>
                <a:gd name="T47" fmla="*/ 2147483647 h 678"/>
                <a:gd name="T48" fmla="*/ 2147483647 w 144"/>
                <a:gd name="T49" fmla="*/ 2147483647 h 678"/>
                <a:gd name="T50" fmla="*/ 2147483647 w 144"/>
                <a:gd name="T51" fmla="*/ 2147483647 h 678"/>
                <a:gd name="T52" fmla="*/ 2147483647 w 144"/>
                <a:gd name="T53" fmla="*/ 2147483647 h 678"/>
                <a:gd name="T54" fmla="*/ 2147483647 w 144"/>
                <a:gd name="T55" fmla="*/ 2147483647 h 678"/>
                <a:gd name="T56" fmla="*/ 2147483647 w 144"/>
                <a:gd name="T57" fmla="*/ 2147483647 h 678"/>
                <a:gd name="T58" fmla="*/ 2147483647 w 144"/>
                <a:gd name="T59" fmla="*/ 2147483647 h 678"/>
                <a:gd name="T60" fmla="*/ 2147483647 w 144"/>
                <a:gd name="T61" fmla="*/ 2147483647 h 678"/>
                <a:gd name="T62" fmla="*/ 2147483647 w 144"/>
                <a:gd name="T63" fmla="*/ 2147483647 h 678"/>
                <a:gd name="T64" fmla="*/ 2147483647 w 144"/>
                <a:gd name="T65" fmla="*/ 2147483647 h 678"/>
                <a:gd name="T66" fmla="*/ 2147483647 w 144"/>
                <a:gd name="T67" fmla="*/ 2147483647 h 678"/>
                <a:gd name="T68" fmla="*/ 2147483647 w 144"/>
                <a:gd name="T69" fmla="*/ 2147483647 h 678"/>
                <a:gd name="T70" fmla="*/ 0 w 144"/>
                <a:gd name="T71" fmla="*/ 2147483647 h 678"/>
                <a:gd name="T72" fmla="*/ 2147483647 w 144"/>
                <a:gd name="T73" fmla="*/ 2147483647 h 678"/>
                <a:gd name="T74" fmla="*/ 2147483647 w 144"/>
                <a:gd name="T75" fmla="*/ 2147483647 h 678"/>
                <a:gd name="T76" fmla="*/ 2147483647 w 144"/>
                <a:gd name="T77" fmla="*/ 2147483647 h 678"/>
                <a:gd name="T78" fmla="*/ 2147483647 w 144"/>
                <a:gd name="T79" fmla="*/ 2147483647 h 678"/>
                <a:gd name="T80" fmla="*/ 2147483647 w 144"/>
                <a:gd name="T81" fmla="*/ 2147483647 h 678"/>
                <a:gd name="T82" fmla="*/ 2147483647 w 144"/>
                <a:gd name="T83" fmla="*/ 2147483647 h 678"/>
                <a:gd name="T84" fmla="*/ 2147483647 w 144"/>
                <a:gd name="T85" fmla="*/ 2147483647 h 678"/>
                <a:gd name="T86" fmla="*/ 2147483647 w 144"/>
                <a:gd name="T87" fmla="*/ 2147483647 h 678"/>
                <a:gd name="T88" fmla="*/ 2147483647 w 144"/>
                <a:gd name="T89" fmla="*/ 2147483647 h 678"/>
                <a:gd name="T90" fmla="*/ 2147483647 w 144"/>
                <a:gd name="T91" fmla="*/ 2147483647 h 678"/>
                <a:gd name="T92" fmla="*/ 2147483647 w 144"/>
                <a:gd name="T93" fmla="*/ 2147483647 h 678"/>
                <a:gd name="T94" fmla="*/ 2147483647 w 144"/>
                <a:gd name="T95" fmla="*/ 2147483647 h 678"/>
                <a:gd name="T96" fmla="*/ 2147483647 w 144"/>
                <a:gd name="T97" fmla="*/ 2147483647 h 678"/>
                <a:gd name="T98" fmla="*/ 2147483647 w 144"/>
                <a:gd name="T99" fmla="*/ 2147483647 h 678"/>
                <a:gd name="T100" fmla="*/ 2147483647 w 144"/>
                <a:gd name="T101" fmla="*/ 2147483647 h 678"/>
                <a:gd name="T102" fmla="*/ 2147483647 w 144"/>
                <a:gd name="T103" fmla="*/ 2147483647 h 678"/>
                <a:gd name="T104" fmla="*/ 2147483647 w 144"/>
                <a:gd name="T105" fmla="*/ 2147483647 h 678"/>
                <a:gd name="T106" fmla="*/ 2147483647 w 144"/>
                <a:gd name="T107" fmla="*/ 2147483647 h 678"/>
                <a:gd name="T108" fmla="*/ 2147483647 w 144"/>
                <a:gd name="T109" fmla="*/ 2147483647 h 678"/>
                <a:gd name="T110" fmla="*/ 2147483647 w 144"/>
                <a:gd name="T111" fmla="*/ 2147483647 h 678"/>
                <a:gd name="T112" fmla="*/ 2147483647 w 144"/>
                <a:gd name="T113" fmla="*/ 2147483647 h 6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4"/>
                <a:gd name="T172" fmla="*/ 0 h 678"/>
                <a:gd name="T173" fmla="*/ 144 w 144"/>
                <a:gd name="T174" fmla="*/ 678 h 6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4" h="678">
                  <a:moveTo>
                    <a:pt x="91" y="20"/>
                  </a:moveTo>
                  <a:lnTo>
                    <a:pt x="91" y="20"/>
                  </a:lnTo>
                  <a:lnTo>
                    <a:pt x="93" y="29"/>
                  </a:lnTo>
                  <a:lnTo>
                    <a:pt x="95" y="39"/>
                  </a:lnTo>
                  <a:lnTo>
                    <a:pt x="98" y="49"/>
                  </a:lnTo>
                  <a:lnTo>
                    <a:pt x="100" y="58"/>
                  </a:lnTo>
                  <a:lnTo>
                    <a:pt x="103" y="68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7" y="87"/>
                  </a:lnTo>
                  <a:lnTo>
                    <a:pt x="107" y="88"/>
                  </a:lnTo>
                  <a:lnTo>
                    <a:pt x="108" y="98"/>
                  </a:lnTo>
                  <a:lnTo>
                    <a:pt x="108" y="97"/>
                  </a:lnTo>
                  <a:lnTo>
                    <a:pt x="110" y="107"/>
                  </a:lnTo>
                  <a:lnTo>
                    <a:pt x="112" y="117"/>
                  </a:lnTo>
                  <a:lnTo>
                    <a:pt x="114" y="127"/>
                  </a:lnTo>
                  <a:lnTo>
                    <a:pt x="117" y="147"/>
                  </a:lnTo>
                  <a:lnTo>
                    <a:pt x="119" y="157"/>
                  </a:lnTo>
                  <a:lnTo>
                    <a:pt x="120" y="167"/>
                  </a:lnTo>
                  <a:lnTo>
                    <a:pt x="122" y="176"/>
                  </a:lnTo>
                  <a:lnTo>
                    <a:pt x="123" y="186"/>
                  </a:lnTo>
                  <a:lnTo>
                    <a:pt x="126" y="206"/>
                  </a:lnTo>
                  <a:lnTo>
                    <a:pt x="127" y="216"/>
                  </a:lnTo>
                  <a:lnTo>
                    <a:pt x="129" y="236"/>
                  </a:lnTo>
                  <a:lnTo>
                    <a:pt x="130" y="246"/>
                  </a:lnTo>
                  <a:lnTo>
                    <a:pt x="130" y="247"/>
                  </a:lnTo>
                  <a:lnTo>
                    <a:pt x="131" y="257"/>
                  </a:lnTo>
                  <a:lnTo>
                    <a:pt x="131" y="256"/>
                  </a:lnTo>
                  <a:lnTo>
                    <a:pt x="131" y="266"/>
                  </a:lnTo>
                  <a:lnTo>
                    <a:pt x="134" y="326"/>
                  </a:lnTo>
                  <a:lnTo>
                    <a:pt x="134" y="346"/>
                  </a:lnTo>
                  <a:lnTo>
                    <a:pt x="135" y="357"/>
                  </a:lnTo>
                  <a:lnTo>
                    <a:pt x="135" y="387"/>
                  </a:lnTo>
                  <a:lnTo>
                    <a:pt x="134" y="397"/>
                  </a:lnTo>
                  <a:lnTo>
                    <a:pt x="134" y="418"/>
                  </a:lnTo>
                  <a:lnTo>
                    <a:pt x="132" y="448"/>
                  </a:lnTo>
                  <a:lnTo>
                    <a:pt x="132" y="458"/>
                  </a:lnTo>
                  <a:lnTo>
                    <a:pt x="131" y="469"/>
                  </a:lnTo>
                  <a:lnTo>
                    <a:pt x="131" y="490"/>
                  </a:lnTo>
                  <a:lnTo>
                    <a:pt x="130" y="500"/>
                  </a:lnTo>
                  <a:lnTo>
                    <a:pt x="128" y="519"/>
                  </a:lnTo>
                  <a:lnTo>
                    <a:pt x="127" y="530"/>
                  </a:lnTo>
                  <a:lnTo>
                    <a:pt x="127" y="531"/>
                  </a:lnTo>
                  <a:lnTo>
                    <a:pt x="126" y="541"/>
                  </a:lnTo>
                  <a:lnTo>
                    <a:pt x="126" y="540"/>
                  </a:lnTo>
                  <a:lnTo>
                    <a:pt x="124" y="551"/>
                  </a:lnTo>
                  <a:lnTo>
                    <a:pt x="123" y="561"/>
                  </a:lnTo>
                  <a:lnTo>
                    <a:pt x="122" y="572"/>
                  </a:lnTo>
                  <a:lnTo>
                    <a:pt x="121" y="582"/>
                  </a:lnTo>
                  <a:lnTo>
                    <a:pt x="119" y="593"/>
                  </a:lnTo>
                  <a:lnTo>
                    <a:pt x="117" y="603"/>
                  </a:lnTo>
                  <a:lnTo>
                    <a:pt x="116" y="614"/>
                  </a:lnTo>
                  <a:lnTo>
                    <a:pt x="114" y="623"/>
                  </a:lnTo>
                  <a:lnTo>
                    <a:pt x="112" y="634"/>
                  </a:lnTo>
                  <a:lnTo>
                    <a:pt x="111" y="644"/>
                  </a:lnTo>
                  <a:lnTo>
                    <a:pt x="108" y="654"/>
                  </a:lnTo>
                  <a:lnTo>
                    <a:pt x="108" y="655"/>
                  </a:lnTo>
                  <a:lnTo>
                    <a:pt x="107" y="665"/>
                  </a:lnTo>
                  <a:lnTo>
                    <a:pt x="114" y="664"/>
                  </a:lnTo>
                  <a:lnTo>
                    <a:pt x="108" y="653"/>
                  </a:lnTo>
                  <a:lnTo>
                    <a:pt x="103" y="643"/>
                  </a:lnTo>
                  <a:lnTo>
                    <a:pt x="103" y="642"/>
                  </a:lnTo>
                  <a:lnTo>
                    <a:pt x="96" y="631"/>
                  </a:lnTo>
                  <a:lnTo>
                    <a:pt x="96" y="632"/>
                  </a:lnTo>
                  <a:lnTo>
                    <a:pt x="90" y="621"/>
                  </a:lnTo>
                  <a:lnTo>
                    <a:pt x="69" y="579"/>
                  </a:lnTo>
                  <a:lnTo>
                    <a:pt x="56" y="546"/>
                  </a:lnTo>
                  <a:lnTo>
                    <a:pt x="52" y="536"/>
                  </a:lnTo>
                  <a:lnTo>
                    <a:pt x="44" y="514"/>
                  </a:lnTo>
                  <a:lnTo>
                    <a:pt x="44" y="515"/>
                  </a:lnTo>
                  <a:lnTo>
                    <a:pt x="40" y="505"/>
                  </a:lnTo>
                  <a:lnTo>
                    <a:pt x="37" y="495"/>
                  </a:lnTo>
                  <a:lnTo>
                    <a:pt x="34" y="484"/>
                  </a:lnTo>
                  <a:lnTo>
                    <a:pt x="31" y="473"/>
                  </a:lnTo>
                  <a:lnTo>
                    <a:pt x="28" y="463"/>
                  </a:lnTo>
                  <a:lnTo>
                    <a:pt x="25" y="452"/>
                  </a:lnTo>
                  <a:lnTo>
                    <a:pt x="23" y="442"/>
                  </a:lnTo>
                  <a:lnTo>
                    <a:pt x="18" y="421"/>
                  </a:lnTo>
                  <a:lnTo>
                    <a:pt x="14" y="401"/>
                  </a:lnTo>
                  <a:lnTo>
                    <a:pt x="12" y="391"/>
                  </a:lnTo>
                  <a:lnTo>
                    <a:pt x="12" y="381"/>
                  </a:lnTo>
                  <a:lnTo>
                    <a:pt x="11" y="370"/>
                  </a:lnTo>
                  <a:lnTo>
                    <a:pt x="10" y="360"/>
                  </a:lnTo>
                  <a:lnTo>
                    <a:pt x="9" y="350"/>
                  </a:lnTo>
                  <a:lnTo>
                    <a:pt x="9" y="339"/>
                  </a:lnTo>
                  <a:lnTo>
                    <a:pt x="8" y="329"/>
                  </a:lnTo>
                  <a:lnTo>
                    <a:pt x="8" y="28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10" y="269"/>
                  </a:lnTo>
                  <a:lnTo>
                    <a:pt x="10" y="268"/>
                  </a:lnTo>
                  <a:lnTo>
                    <a:pt x="10" y="258"/>
                  </a:lnTo>
                  <a:lnTo>
                    <a:pt x="10" y="259"/>
                  </a:lnTo>
                  <a:lnTo>
                    <a:pt x="12" y="238"/>
                  </a:lnTo>
                  <a:lnTo>
                    <a:pt x="19" y="197"/>
                  </a:lnTo>
                  <a:lnTo>
                    <a:pt x="19" y="198"/>
                  </a:lnTo>
                  <a:lnTo>
                    <a:pt x="24" y="177"/>
                  </a:lnTo>
                  <a:lnTo>
                    <a:pt x="33" y="148"/>
                  </a:lnTo>
                  <a:lnTo>
                    <a:pt x="36" y="138"/>
                  </a:lnTo>
                  <a:lnTo>
                    <a:pt x="39" y="128"/>
                  </a:lnTo>
                  <a:lnTo>
                    <a:pt x="38" y="129"/>
                  </a:lnTo>
                  <a:lnTo>
                    <a:pt x="42" y="118"/>
                  </a:lnTo>
                  <a:lnTo>
                    <a:pt x="43" y="118"/>
                  </a:lnTo>
                  <a:lnTo>
                    <a:pt x="46" y="108"/>
                  </a:lnTo>
                  <a:lnTo>
                    <a:pt x="46" y="109"/>
                  </a:lnTo>
                  <a:lnTo>
                    <a:pt x="54" y="88"/>
                  </a:lnTo>
                  <a:lnTo>
                    <a:pt x="58" y="79"/>
                  </a:lnTo>
                  <a:lnTo>
                    <a:pt x="67" y="58"/>
                  </a:lnTo>
                  <a:lnTo>
                    <a:pt x="72" y="50"/>
                  </a:lnTo>
                  <a:lnTo>
                    <a:pt x="78" y="39"/>
                  </a:lnTo>
                  <a:lnTo>
                    <a:pt x="83" y="30"/>
                  </a:lnTo>
                  <a:lnTo>
                    <a:pt x="88" y="20"/>
                  </a:lnTo>
                  <a:lnTo>
                    <a:pt x="94" y="11"/>
                  </a:lnTo>
                  <a:lnTo>
                    <a:pt x="86" y="10"/>
                  </a:lnTo>
                  <a:lnTo>
                    <a:pt x="91" y="20"/>
                  </a:lnTo>
                  <a:lnTo>
                    <a:pt x="99" y="17"/>
                  </a:lnTo>
                  <a:lnTo>
                    <a:pt x="91" y="0"/>
                  </a:lnTo>
                  <a:lnTo>
                    <a:pt x="81" y="15"/>
                  </a:lnTo>
                  <a:lnTo>
                    <a:pt x="81" y="16"/>
                  </a:lnTo>
                  <a:lnTo>
                    <a:pt x="76" y="26"/>
                  </a:lnTo>
                  <a:lnTo>
                    <a:pt x="71" y="36"/>
                  </a:lnTo>
                  <a:lnTo>
                    <a:pt x="65" y="46"/>
                  </a:lnTo>
                  <a:lnTo>
                    <a:pt x="60" y="56"/>
                  </a:lnTo>
                  <a:lnTo>
                    <a:pt x="51" y="75"/>
                  </a:lnTo>
                  <a:lnTo>
                    <a:pt x="47" y="85"/>
                  </a:lnTo>
                  <a:lnTo>
                    <a:pt x="39" y="105"/>
                  </a:lnTo>
                  <a:lnTo>
                    <a:pt x="38" y="106"/>
                  </a:lnTo>
                  <a:lnTo>
                    <a:pt x="35" y="115"/>
                  </a:lnTo>
                  <a:lnTo>
                    <a:pt x="36" y="115"/>
                  </a:lnTo>
                  <a:lnTo>
                    <a:pt x="32" y="125"/>
                  </a:lnTo>
                  <a:lnTo>
                    <a:pt x="31" y="126"/>
                  </a:lnTo>
                  <a:lnTo>
                    <a:pt x="28" y="136"/>
                  </a:lnTo>
                  <a:lnTo>
                    <a:pt x="24" y="145"/>
                  </a:lnTo>
                  <a:lnTo>
                    <a:pt x="15" y="175"/>
                  </a:lnTo>
                  <a:lnTo>
                    <a:pt x="12" y="195"/>
                  </a:lnTo>
                  <a:lnTo>
                    <a:pt x="12" y="196"/>
                  </a:lnTo>
                  <a:lnTo>
                    <a:pt x="4" y="237"/>
                  </a:lnTo>
                  <a:lnTo>
                    <a:pt x="2" y="257"/>
                  </a:lnTo>
                  <a:lnTo>
                    <a:pt x="2" y="258"/>
                  </a:lnTo>
                  <a:lnTo>
                    <a:pt x="1" y="268"/>
                  </a:lnTo>
                  <a:lnTo>
                    <a:pt x="0" y="278"/>
                  </a:lnTo>
                  <a:lnTo>
                    <a:pt x="0" y="288"/>
                  </a:lnTo>
                  <a:lnTo>
                    <a:pt x="0" y="329"/>
                  </a:lnTo>
                  <a:lnTo>
                    <a:pt x="0" y="339"/>
                  </a:lnTo>
                  <a:lnTo>
                    <a:pt x="1" y="350"/>
                  </a:lnTo>
                  <a:lnTo>
                    <a:pt x="1" y="360"/>
                  </a:lnTo>
                  <a:lnTo>
                    <a:pt x="1" y="361"/>
                  </a:lnTo>
                  <a:lnTo>
                    <a:pt x="3" y="371"/>
                  </a:lnTo>
                  <a:lnTo>
                    <a:pt x="4" y="382"/>
                  </a:lnTo>
                  <a:lnTo>
                    <a:pt x="5" y="392"/>
                  </a:lnTo>
                  <a:lnTo>
                    <a:pt x="7" y="402"/>
                  </a:lnTo>
                  <a:lnTo>
                    <a:pt x="10" y="422"/>
                  </a:lnTo>
                  <a:lnTo>
                    <a:pt x="10" y="423"/>
                  </a:lnTo>
                  <a:lnTo>
                    <a:pt x="14" y="445"/>
                  </a:lnTo>
                  <a:lnTo>
                    <a:pt x="17" y="455"/>
                  </a:lnTo>
                  <a:lnTo>
                    <a:pt x="20" y="466"/>
                  </a:lnTo>
                  <a:lnTo>
                    <a:pt x="23" y="476"/>
                  </a:lnTo>
                  <a:lnTo>
                    <a:pt x="26" y="487"/>
                  </a:lnTo>
                  <a:lnTo>
                    <a:pt x="29" y="497"/>
                  </a:lnTo>
                  <a:lnTo>
                    <a:pt x="33" y="508"/>
                  </a:lnTo>
                  <a:lnTo>
                    <a:pt x="36" y="517"/>
                  </a:lnTo>
                  <a:lnTo>
                    <a:pt x="36" y="518"/>
                  </a:lnTo>
                  <a:lnTo>
                    <a:pt x="44" y="540"/>
                  </a:lnTo>
                  <a:lnTo>
                    <a:pt x="45" y="540"/>
                  </a:lnTo>
                  <a:lnTo>
                    <a:pt x="49" y="550"/>
                  </a:lnTo>
                  <a:lnTo>
                    <a:pt x="62" y="582"/>
                  </a:lnTo>
                  <a:lnTo>
                    <a:pt x="83" y="625"/>
                  </a:lnTo>
                  <a:lnTo>
                    <a:pt x="89" y="635"/>
                  </a:lnTo>
                  <a:lnTo>
                    <a:pt x="89" y="636"/>
                  </a:lnTo>
                  <a:lnTo>
                    <a:pt x="95" y="647"/>
                  </a:lnTo>
                  <a:lnTo>
                    <a:pt x="95" y="646"/>
                  </a:lnTo>
                  <a:lnTo>
                    <a:pt x="101" y="657"/>
                  </a:lnTo>
                  <a:lnTo>
                    <a:pt x="101" y="658"/>
                  </a:lnTo>
                  <a:lnTo>
                    <a:pt x="113" y="677"/>
                  </a:lnTo>
                  <a:lnTo>
                    <a:pt x="117" y="656"/>
                  </a:lnTo>
                  <a:lnTo>
                    <a:pt x="119" y="646"/>
                  </a:lnTo>
                  <a:lnTo>
                    <a:pt x="121" y="635"/>
                  </a:lnTo>
                  <a:lnTo>
                    <a:pt x="123" y="625"/>
                  </a:lnTo>
                  <a:lnTo>
                    <a:pt x="124" y="615"/>
                  </a:lnTo>
                  <a:lnTo>
                    <a:pt x="126" y="605"/>
                  </a:lnTo>
                  <a:lnTo>
                    <a:pt x="127" y="594"/>
                  </a:lnTo>
                  <a:lnTo>
                    <a:pt x="129" y="584"/>
                  </a:lnTo>
                  <a:lnTo>
                    <a:pt x="130" y="573"/>
                  </a:lnTo>
                  <a:lnTo>
                    <a:pt x="131" y="563"/>
                  </a:lnTo>
                  <a:lnTo>
                    <a:pt x="132" y="552"/>
                  </a:lnTo>
                  <a:lnTo>
                    <a:pt x="134" y="541"/>
                  </a:lnTo>
                  <a:lnTo>
                    <a:pt x="134" y="531"/>
                  </a:lnTo>
                  <a:lnTo>
                    <a:pt x="135" y="520"/>
                  </a:lnTo>
                  <a:lnTo>
                    <a:pt x="138" y="501"/>
                  </a:lnTo>
                  <a:lnTo>
                    <a:pt x="138" y="500"/>
                  </a:lnTo>
                  <a:lnTo>
                    <a:pt x="138" y="490"/>
                  </a:lnTo>
                  <a:lnTo>
                    <a:pt x="140" y="469"/>
                  </a:lnTo>
                  <a:lnTo>
                    <a:pt x="140" y="470"/>
                  </a:lnTo>
                  <a:lnTo>
                    <a:pt x="141" y="459"/>
                  </a:lnTo>
                  <a:lnTo>
                    <a:pt x="141" y="448"/>
                  </a:lnTo>
                  <a:lnTo>
                    <a:pt x="143" y="418"/>
                  </a:lnTo>
                  <a:lnTo>
                    <a:pt x="143" y="397"/>
                  </a:lnTo>
                  <a:lnTo>
                    <a:pt x="143" y="387"/>
                  </a:lnTo>
                  <a:lnTo>
                    <a:pt x="143" y="357"/>
                  </a:lnTo>
                  <a:lnTo>
                    <a:pt x="143" y="346"/>
                  </a:lnTo>
                  <a:lnTo>
                    <a:pt x="143" y="326"/>
                  </a:lnTo>
                  <a:lnTo>
                    <a:pt x="139" y="266"/>
                  </a:lnTo>
                  <a:lnTo>
                    <a:pt x="138" y="256"/>
                  </a:lnTo>
                  <a:lnTo>
                    <a:pt x="137" y="245"/>
                  </a:lnTo>
                  <a:lnTo>
                    <a:pt x="137" y="246"/>
                  </a:lnTo>
                  <a:lnTo>
                    <a:pt x="137" y="236"/>
                  </a:lnTo>
                  <a:lnTo>
                    <a:pt x="137" y="235"/>
                  </a:lnTo>
                  <a:lnTo>
                    <a:pt x="134" y="215"/>
                  </a:lnTo>
                  <a:lnTo>
                    <a:pt x="133" y="205"/>
                  </a:lnTo>
                  <a:lnTo>
                    <a:pt x="131" y="185"/>
                  </a:lnTo>
                  <a:lnTo>
                    <a:pt x="130" y="175"/>
                  </a:lnTo>
                  <a:lnTo>
                    <a:pt x="129" y="166"/>
                  </a:lnTo>
                  <a:lnTo>
                    <a:pt x="127" y="156"/>
                  </a:lnTo>
                  <a:lnTo>
                    <a:pt x="126" y="146"/>
                  </a:lnTo>
                  <a:lnTo>
                    <a:pt x="122" y="126"/>
                  </a:lnTo>
                  <a:lnTo>
                    <a:pt x="120" y="116"/>
                  </a:lnTo>
                  <a:lnTo>
                    <a:pt x="118" y="106"/>
                  </a:lnTo>
                  <a:lnTo>
                    <a:pt x="117" y="96"/>
                  </a:lnTo>
                  <a:lnTo>
                    <a:pt x="114" y="85"/>
                  </a:lnTo>
                  <a:lnTo>
                    <a:pt x="114" y="86"/>
                  </a:lnTo>
                  <a:lnTo>
                    <a:pt x="112" y="76"/>
                  </a:lnTo>
                  <a:lnTo>
                    <a:pt x="110" y="65"/>
                  </a:lnTo>
                  <a:lnTo>
                    <a:pt x="108" y="56"/>
                  </a:lnTo>
                  <a:lnTo>
                    <a:pt x="106" y="47"/>
                  </a:lnTo>
                  <a:lnTo>
                    <a:pt x="104" y="37"/>
                  </a:lnTo>
                  <a:lnTo>
                    <a:pt x="101" y="27"/>
                  </a:lnTo>
                  <a:lnTo>
                    <a:pt x="99" y="17"/>
                  </a:lnTo>
                  <a:lnTo>
                    <a:pt x="91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40" name="Freeform 52"/>
            <p:cNvSpPr>
              <a:spLocks/>
            </p:cNvSpPr>
            <p:nvPr/>
          </p:nvSpPr>
          <p:spPr bwMode="auto">
            <a:xfrm>
              <a:off x="4784708" y="2524112"/>
              <a:ext cx="42863" cy="55563"/>
            </a:xfrm>
            <a:custGeom>
              <a:avLst/>
              <a:gdLst>
                <a:gd name="T0" fmla="*/ 2147483647 w 27"/>
                <a:gd name="T1" fmla="*/ 2147483647 h 35"/>
                <a:gd name="T2" fmla="*/ 2147483647 w 27"/>
                <a:gd name="T3" fmla="*/ 2147483647 h 35"/>
                <a:gd name="T4" fmla="*/ 2147483647 w 27"/>
                <a:gd name="T5" fmla="*/ 2147483647 h 35"/>
                <a:gd name="T6" fmla="*/ 2147483647 w 27"/>
                <a:gd name="T7" fmla="*/ 2147483647 h 35"/>
                <a:gd name="T8" fmla="*/ 2147483647 w 27"/>
                <a:gd name="T9" fmla="*/ 2147483647 h 35"/>
                <a:gd name="T10" fmla="*/ 2147483647 w 27"/>
                <a:gd name="T11" fmla="*/ 2147483647 h 35"/>
                <a:gd name="T12" fmla="*/ 2147483647 w 27"/>
                <a:gd name="T13" fmla="*/ 2147483647 h 35"/>
                <a:gd name="T14" fmla="*/ 2147483647 w 27"/>
                <a:gd name="T15" fmla="*/ 2147483647 h 35"/>
                <a:gd name="T16" fmla="*/ 2147483647 w 27"/>
                <a:gd name="T17" fmla="*/ 0 h 35"/>
                <a:gd name="T18" fmla="*/ 2147483647 w 27"/>
                <a:gd name="T19" fmla="*/ 2147483647 h 35"/>
                <a:gd name="T20" fmla="*/ 2147483647 w 27"/>
                <a:gd name="T21" fmla="*/ 2147483647 h 35"/>
                <a:gd name="T22" fmla="*/ 2147483647 w 27"/>
                <a:gd name="T23" fmla="*/ 2147483647 h 35"/>
                <a:gd name="T24" fmla="*/ 0 w 27"/>
                <a:gd name="T25" fmla="*/ 2147483647 h 35"/>
                <a:gd name="T26" fmla="*/ 2147483647 w 27"/>
                <a:gd name="T27" fmla="*/ 2147483647 h 35"/>
                <a:gd name="T28" fmla="*/ 2147483647 w 27"/>
                <a:gd name="T29" fmla="*/ 2147483647 h 35"/>
                <a:gd name="T30" fmla="*/ 2147483647 w 27"/>
                <a:gd name="T31" fmla="*/ 2147483647 h 35"/>
                <a:gd name="T32" fmla="*/ 2147483647 w 27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5"/>
                <a:gd name="T53" fmla="*/ 27 w 2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5">
                  <a:moveTo>
                    <a:pt x="13" y="34"/>
                  </a:moveTo>
                  <a:lnTo>
                    <a:pt x="19" y="32"/>
                  </a:lnTo>
                  <a:lnTo>
                    <a:pt x="23" y="28"/>
                  </a:lnTo>
                  <a:lnTo>
                    <a:pt x="25" y="23"/>
                  </a:lnTo>
                  <a:lnTo>
                    <a:pt x="26" y="16"/>
                  </a:lnTo>
                  <a:lnTo>
                    <a:pt x="25" y="10"/>
                  </a:lnTo>
                  <a:lnTo>
                    <a:pt x="22" y="5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29"/>
                  </a:lnTo>
                  <a:lnTo>
                    <a:pt x="9" y="33"/>
                  </a:lnTo>
                  <a:lnTo>
                    <a:pt x="13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41" name="Freeform 53"/>
            <p:cNvSpPr>
              <a:spLocks/>
            </p:cNvSpPr>
            <p:nvPr/>
          </p:nvSpPr>
          <p:spPr bwMode="auto">
            <a:xfrm>
              <a:off x="4765658" y="2587612"/>
              <a:ext cx="44450" cy="55563"/>
            </a:xfrm>
            <a:custGeom>
              <a:avLst/>
              <a:gdLst>
                <a:gd name="T0" fmla="*/ 2147483647 w 28"/>
                <a:gd name="T1" fmla="*/ 2147483647 h 35"/>
                <a:gd name="T2" fmla="*/ 2147483647 w 28"/>
                <a:gd name="T3" fmla="*/ 2147483647 h 35"/>
                <a:gd name="T4" fmla="*/ 2147483647 w 28"/>
                <a:gd name="T5" fmla="*/ 2147483647 h 35"/>
                <a:gd name="T6" fmla="*/ 2147483647 w 28"/>
                <a:gd name="T7" fmla="*/ 2147483647 h 35"/>
                <a:gd name="T8" fmla="*/ 2147483647 w 28"/>
                <a:gd name="T9" fmla="*/ 2147483647 h 35"/>
                <a:gd name="T10" fmla="*/ 2147483647 w 28"/>
                <a:gd name="T11" fmla="*/ 2147483647 h 35"/>
                <a:gd name="T12" fmla="*/ 2147483647 w 28"/>
                <a:gd name="T13" fmla="*/ 2147483647 h 35"/>
                <a:gd name="T14" fmla="*/ 2147483647 w 28"/>
                <a:gd name="T15" fmla="*/ 2147483647 h 35"/>
                <a:gd name="T16" fmla="*/ 2147483647 w 28"/>
                <a:gd name="T17" fmla="*/ 0 h 35"/>
                <a:gd name="T18" fmla="*/ 2147483647 w 28"/>
                <a:gd name="T19" fmla="*/ 2147483647 h 35"/>
                <a:gd name="T20" fmla="*/ 2147483647 w 28"/>
                <a:gd name="T21" fmla="*/ 2147483647 h 35"/>
                <a:gd name="T22" fmla="*/ 2147483647 w 28"/>
                <a:gd name="T23" fmla="*/ 2147483647 h 35"/>
                <a:gd name="T24" fmla="*/ 0 w 28"/>
                <a:gd name="T25" fmla="*/ 2147483647 h 35"/>
                <a:gd name="T26" fmla="*/ 2147483647 w 28"/>
                <a:gd name="T27" fmla="*/ 2147483647 h 35"/>
                <a:gd name="T28" fmla="*/ 2147483647 w 28"/>
                <a:gd name="T29" fmla="*/ 2147483647 h 35"/>
                <a:gd name="T30" fmla="*/ 2147483647 w 28"/>
                <a:gd name="T31" fmla="*/ 2147483647 h 35"/>
                <a:gd name="T32" fmla="*/ 2147483647 w 28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5"/>
                <a:gd name="T53" fmla="*/ 28 w 2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5">
                  <a:moveTo>
                    <a:pt x="14" y="34"/>
                  </a:moveTo>
                  <a:lnTo>
                    <a:pt x="19" y="33"/>
                  </a:lnTo>
                  <a:lnTo>
                    <a:pt x="23" y="29"/>
                  </a:lnTo>
                  <a:lnTo>
                    <a:pt x="25" y="24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4" y="29"/>
                  </a:lnTo>
                  <a:lnTo>
                    <a:pt x="8" y="33"/>
                  </a:lnTo>
                  <a:lnTo>
                    <a:pt x="14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42" name="Freeform 54"/>
            <p:cNvSpPr>
              <a:spLocks/>
            </p:cNvSpPr>
            <p:nvPr/>
          </p:nvSpPr>
          <p:spPr bwMode="auto">
            <a:xfrm>
              <a:off x="4762483" y="2460612"/>
              <a:ext cx="42863" cy="55563"/>
            </a:xfrm>
            <a:custGeom>
              <a:avLst/>
              <a:gdLst>
                <a:gd name="T0" fmla="*/ 2147483647 w 27"/>
                <a:gd name="T1" fmla="*/ 2147483647 h 35"/>
                <a:gd name="T2" fmla="*/ 2147483647 w 27"/>
                <a:gd name="T3" fmla="*/ 2147483647 h 35"/>
                <a:gd name="T4" fmla="*/ 2147483647 w 27"/>
                <a:gd name="T5" fmla="*/ 2147483647 h 35"/>
                <a:gd name="T6" fmla="*/ 2147483647 w 27"/>
                <a:gd name="T7" fmla="*/ 2147483647 h 35"/>
                <a:gd name="T8" fmla="*/ 2147483647 w 27"/>
                <a:gd name="T9" fmla="*/ 2147483647 h 35"/>
                <a:gd name="T10" fmla="*/ 2147483647 w 27"/>
                <a:gd name="T11" fmla="*/ 2147483647 h 35"/>
                <a:gd name="T12" fmla="*/ 2147483647 w 27"/>
                <a:gd name="T13" fmla="*/ 2147483647 h 35"/>
                <a:gd name="T14" fmla="*/ 2147483647 w 27"/>
                <a:gd name="T15" fmla="*/ 2147483647 h 35"/>
                <a:gd name="T16" fmla="*/ 2147483647 w 27"/>
                <a:gd name="T17" fmla="*/ 0 h 35"/>
                <a:gd name="T18" fmla="*/ 2147483647 w 27"/>
                <a:gd name="T19" fmla="*/ 2147483647 h 35"/>
                <a:gd name="T20" fmla="*/ 2147483647 w 27"/>
                <a:gd name="T21" fmla="*/ 2147483647 h 35"/>
                <a:gd name="T22" fmla="*/ 0 w 27"/>
                <a:gd name="T23" fmla="*/ 2147483647 h 35"/>
                <a:gd name="T24" fmla="*/ 0 w 27"/>
                <a:gd name="T25" fmla="*/ 2147483647 h 35"/>
                <a:gd name="T26" fmla="*/ 2147483647 w 27"/>
                <a:gd name="T27" fmla="*/ 2147483647 h 35"/>
                <a:gd name="T28" fmla="*/ 2147483647 w 27"/>
                <a:gd name="T29" fmla="*/ 2147483647 h 35"/>
                <a:gd name="T30" fmla="*/ 2147483647 w 27"/>
                <a:gd name="T31" fmla="*/ 2147483647 h 35"/>
                <a:gd name="T32" fmla="*/ 2147483647 w 27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5"/>
                <a:gd name="T53" fmla="*/ 27 w 2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5">
                  <a:moveTo>
                    <a:pt x="13" y="34"/>
                  </a:moveTo>
                  <a:lnTo>
                    <a:pt x="18" y="32"/>
                  </a:lnTo>
                  <a:lnTo>
                    <a:pt x="23" y="29"/>
                  </a:lnTo>
                  <a:lnTo>
                    <a:pt x="25" y="23"/>
                  </a:lnTo>
                  <a:lnTo>
                    <a:pt x="26" y="17"/>
                  </a:lnTo>
                  <a:lnTo>
                    <a:pt x="24" y="10"/>
                  </a:lnTo>
                  <a:lnTo>
                    <a:pt x="22" y="5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29"/>
                  </a:lnTo>
                  <a:lnTo>
                    <a:pt x="8" y="32"/>
                  </a:lnTo>
                  <a:lnTo>
                    <a:pt x="13" y="34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43" name="Freeform 55"/>
            <p:cNvSpPr>
              <a:spLocks/>
            </p:cNvSpPr>
            <p:nvPr/>
          </p:nvSpPr>
          <p:spPr bwMode="auto">
            <a:xfrm>
              <a:off x="4370371" y="2017699"/>
              <a:ext cx="26988" cy="225425"/>
            </a:xfrm>
            <a:custGeom>
              <a:avLst/>
              <a:gdLst>
                <a:gd name="T0" fmla="*/ 2147483647 w 17"/>
                <a:gd name="T1" fmla="*/ 2147483647 h 142"/>
                <a:gd name="T2" fmla="*/ 2147483647 w 17"/>
                <a:gd name="T3" fmla="*/ 0 h 142"/>
                <a:gd name="T4" fmla="*/ 0 w 17"/>
                <a:gd name="T5" fmla="*/ 0 h 142"/>
                <a:gd name="T6" fmla="*/ 0 w 17"/>
                <a:gd name="T7" fmla="*/ 2147483647 h 142"/>
                <a:gd name="T8" fmla="*/ 2147483647 w 17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2"/>
                <a:gd name="T17" fmla="*/ 17 w 1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2">
                  <a:moveTo>
                    <a:pt x="16" y="141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6" y="141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44" name="Freeform 56"/>
            <p:cNvSpPr>
              <a:spLocks/>
            </p:cNvSpPr>
            <p:nvPr/>
          </p:nvSpPr>
          <p:spPr bwMode="auto">
            <a:xfrm>
              <a:off x="4983146" y="1695437"/>
              <a:ext cx="301625" cy="503238"/>
            </a:xfrm>
            <a:custGeom>
              <a:avLst/>
              <a:gdLst>
                <a:gd name="T0" fmla="*/ 2147483647 w 190"/>
                <a:gd name="T1" fmla="*/ 2147483647 h 317"/>
                <a:gd name="T2" fmla="*/ 2147483647 w 190"/>
                <a:gd name="T3" fmla="*/ 2147483647 h 317"/>
                <a:gd name="T4" fmla="*/ 2147483647 w 190"/>
                <a:gd name="T5" fmla="*/ 2147483647 h 317"/>
                <a:gd name="T6" fmla="*/ 2147483647 w 190"/>
                <a:gd name="T7" fmla="*/ 2147483647 h 317"/>
                <a:gd name="T8" fmla="*/ 2147483647 w 190"/>
                <a:gd name="T9" fmla="*/ 2147483647 h 317"/>
                <a:gd name="T10" fmla="*/ 2147483647 w 190"/>
                <a:gd name="T11" fmla="*/ 2147483647 h 317"/>
                <a:gd name="T12" fmla="*/ 2147483647 w 190"/>
                <a:gd name="T13" fmla="*/ 2147483647 h 317"/>
                <a:gd name="T14" fmla="*/ 2147483647 w 190"/>
                <a:gd name="T15" fmla="*/ 2147483647 h 317"/>
                <a:gd name="T16" fmla="*/ 2147483647 w 190"/>
                <a:gd name="T17" fmla="*/ 2147483647 h 317"/>
                <a:gd name="T18" fmla="*/ 2147483647 w 190"/>
                <a:gd name="T19" fmla="*/ 2147483647 h 317"/>
                <a:gd name="T20" fmla="*/ 2147483647 w 190"/>
                <a:gd name="T21" fmla="*/ 2147483647 h 317"/>
                <a:gd name="T22" fmla="*/ 2147483647 w 190"/>
                <a:gd name="T23" fmla="*/ 2147483647 h 317"/>
                <a:gd name="T24" fmla="*/ 2147483647 w 190"/>
                <a:gd name="T25" fmla="*/ 2147483647 h 317"/>
                <a:gd name="T26" fmla="*/ 2147483647 w 190"/>
                <a:gd name="T27" fmla="*/ 2147483647 h 317"/>
                <a:gd name="T28" fmla="*/ 2147483647 w 190"/>
                <a:gd name="T29" fmla="*/ 2147483647 h 317"/>
                <a:gd name="T30" fmla="*/ 2147483647 w 190"/>
                <a:gd name="T31" fmla="*/ 2147483647 h 317"/>
                <a:gd name="T32" fmla="*/ 2147483647 w 190"/>
                <a:gd name="T33" fmla="*/ 2147483647 h 317"/>
                <a:gd name="T34" fmla="*/ 2147483647 w 190"/>
                <a:gd name="T35" fmla="*/ 2147483647 h 317"/>
                <a:gd name="T36" fmla="*/ 2147483647 w 190"/>
                <a:gd name="T37" fmla="*/ 2147483647 h 317"/>
                <a:gd name="T38" fmla="*/ 2147483647 w 190"/>
                <a:gd name="T39" fmla="*/ 2147483647 h 317"/>
                <a:gd name="T40" fmla="*/ 2147483647 w 190"/>
                <a:gd name="T41" fmla="*/ 2147483647 h 317"/>
                <a:gd name="T42" fmla="*/ 2147483647 w 190"/>
                <a:gd name="T43" fmla="*/ 2147483647 h 317"/>
                <a:gd name="T44" fmla="*/ 2147483647 w 190"/>
                <a:gd name="T45" fmla="*/ 2147483647 h 317"/>
                <a:gd name="T46" fmla="*/ 2147483647 w 190"/>
                <a:gd name="T47" fmla="*/ 2147483647 h 317"/>
                <a:gd name="T48" fmla="*/ 2147483647 w 190"/>
                <a:gd name="T49" fmla="*/ 2147483647 h 317"/>
                <a:gd name="T50" fmla="*/ 2147483647 w 190"/>
                <a:gd name="T51" fmla="*/ 2147483647 h 317"/>
                <a:gd name="T52" fmla="*/ 2147483647 w 190"/>
                <a:gd name="T53" fmla="*/ 2147483647 h 317"/>
                <a:gd name="T54" fmla="*/ 2147483647 w 190"/>
                <a:gd name="T55" fmla="*/ 2147483647 h 317"/>
                <a:gd name="T56" fmla="*/ 2147483647 w 190"/>
                <a:gd name="T57" fmla="*/ 2147483647 h 317"/>
                <a:gd name="T58" fmla="*/ 2147483647 w 190"/>
                <a:gd name="T59" fmla="*/ 2147483647 h 317"/>
                <a:gd name="T60" fmla="*/ 2147483647 w 190"/>
                <a:gd name="T61" fmla="*/ 2147483647 h 317"/>
                <a:gd name="T62" fmla="*/ 2147483647 w 190"/>
                <a:gd name="T63" fmla="*/ 2147483647 h 317"/>
                <a:gd name="T64" fmla="*/ 2147483647 w 190"/>
                <a:gd name="T65" fmla="*/ 2147483647 h 317"/>
                <a:gd name="T66" fmla="*/ 2147483647 w 190"/>
                <a:gd name="T67" fmla="*/ 0 h 317"/>
                <a:gd name="T68" fmla="*/ 2147483647 w 190"/>
                <a:gd name="T69" fmla="*/ 2147483647 h 317"/>
                <a:gd name="T70" fmla="*/ 2147483647 w 190"/>
                <a:gd name="T71" fmla="*/ 2147483647 h 317"/>
                <a:gd name="T72" fmla="*/ 2147483647 w 190"/>
                <a:gd name="T73" fmla="*/ 2147483647 h 317"/>
                <a:gd name="T74" fmla="*/ 2147483647 w 190"/>
                <a:gd name="T75" fmla="*/ 2147483647 h 317"/>
                <a:gd name="T76" fmla="*/ 2147483647 w 190"/>
                <a:gd name="T77" fmla="*/ 2147483647 h 317"/>
                <a:gd name="T78" fmla="*/ 2147483647 w 190"/>
                <a:gd name="T79" fmla="*/ 2147483647 h 317"/>
                <a:gd name="T80" fmla="*/ 2147483647 w 190"/>
                <a:gd name="T81" fmla="*/ 2147483647 h 317"/>
                <a:gd name="T82" fmla="*/ 2147483647 w 190"/>
                <a:gd name="T83" fmla="*/ 2147483647 h 317"/>
                <a:gd name="T84" fmla="*/ 2147483647 w 190"/>
                <a:gd name="T85" fmla="*/ 2147483647 h 317"/>
                <a:gd name="T86" fmla="*/ 2147483647 w 190"/>
                <a:gd name="T87" fmla="*/ 2147483647 h 317"/>
                <a:gd name="T88" fmla="*/ 2147483647 w 190"/>
                <a:gd name="T89" fmla="*/ 2147483647 h 317"/>
                <a:gd name="T90" fmla="*/ 2147483647 w 190"/>
                <a:gd name="T91" fmla="*/ 2147483647 h 317"/>
                <a:gd name="T92" fmla="*/ 2147483647 w 190"/>
                <a:gd name="T93" fmla="*/ 2147483647 h 317"/>
                <a:gd name="T94" fmla="*/ 2147483647 w 190"/>
                <a:gd name="T95" fmla="*/ 2147483647 h 317"/>
                <a:gd name="T96" fmla="*/ 2147483647 w 190"/>
                <a:gd name="T97" fmla="*/ 2147483647 h 317"/>
                <a:gd name="T98" fmla="*/ 2147483647 w 190"/>
                <a:gd name="T99" fmla="*/ 2147483647 h 317"/>
                <a:gd name="T100" fmla="*/ 2147483647 w 190"/>
                <a:gd name="T101" fmla="*/ 2147483647 h 317"/>
                <a:gd name="T102" fmla="*/ 2147483647 w 190"/>
                <a:gd name="T103" fmla="*/ 2147483647 h 317"/>
                <a:gd name="T104" fmla="*/ 2147483647 w 190"/>
                <a:gd name="T105" fmla="*/ 2147483647 h 317"/>
                <a:gd name="T106" fmla="*/ 2147483647 w 190"/>
                <a:gd name="T107" fmla="*/ 2147483647 h 317"/>
                <a:gd name="T108" fmla="*/ 2147483647 w 190"/>
                <a:gd name="T109" fmla="*/ 2147483647 h 317"/>
                <a:gd name="T110" fmla="*/ 2147483647 w 190"/>
                <a:gd name="T111" fmla="*/ 2147483647 h 317"/>
                <a:gd name="T112" fmla="*/ 2147483647 w 190"/>
                <a:gd name="T113" fmla="*/ 2147483647 h 317"/>
                <a:gd name="T114" fmla="*/ 2147483647 w 190"/>
                <a:gd name="T115" fmla="*/ 2147483647 h 317"/>
                <a:gd name="T116" fmla="*/ 2147483647 w 190"/>
                <a:gd name="T117" fmla="*/ 2147483647 h 317"/>
                <a:gd name="T118" fmla="*/ 2147483647 w 190"/>
                <a:gd name="T119" fmla="*/ 2147483647 h 317"/>
                <a:gd name="T120" fmla="*/ 0 w 190"/>
                <a:gd name="T121" fmla="*/ 2147483647 h 3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317"/>
                <a:gd name="T185" fmla="*/ 190 w 190"/>
                <a:gd name="T186" fmla="*/ 317 h 3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317">
                  <a:moveTo>
                    <a:pt x="16" y="184"/>
                  </a:moveTo>
                  <a:lnTo>
                    <a:pt x="16" y="182"/>
                  </a:lnTo>
                  <a:lnTo>
                    <a:pt x="18" y="177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9" y="173"/>
                  </a:lnTo>
                  <a:lnTo>
                    <a:pt x="20" y="171"/>
                  </a:lnTo>
                  <a:lnTo>
                    <a:pt x="23" y="165"/>
                  </a:lnTo>
                  <a:lnTo>
                    <a:pt x="23" y="164"/>
                  </a:lnTo>
                  <a:lnTo>
                    <a:pt x="21" y="166"/>
                  </a:lnTo>
                  <a:lnTo>
                    <a:pt x="22" y="165"/>
                  </a:lnTo>
                  <a:lnTo>
                    <a:pt x="23" y="164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4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21" y="164"/>
                  </a:lnTo>
                  <a:lnTo>
                    <a:pt x="18" y="162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56"/>
                  </a:lnTo>
                  <a:lnTo>
                    <a:pt x="17" y="160"/>
                  </a:lnTo>
                  <a:lnTo>
                    <a:pt x="18" y="162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8" y="164"/>
                  </a:lnTo>
                  <a:lnTo>
                    <a:pt x="19" y="166"/>
                  </a:lnTo>
                  <a:lnTo>
                    <a:pt x="19" y="168"/>
                  </a:lnTo>
                  <a:lnTo>
                    <a:pt x="20" y="171"/>
                  </a:lnTo>
                  <a:lnTo>
                    <a:pt x="20" y="174"/>
                  </a:lnTo>
                  <a:lnTo>
                    <a:pt x="21" y="177"/>
                  </a:lnTo>
                  <a:lnTo>
                    <a:pt x="23" y="185"/>
                  </a:lnTo>
                  <a:lnTo>
                    <a:pt x="23" y="187"/>
                  </a:lnTo>
                  <a:lnTo>
                    <a:pt x="24" y="191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6" y="197"/>
                  </a:lnTo>
                  <a:lnTo>
                    <a:pt x="27" y="199"/>
                  </a:lnTo>
                  <a:lnTo>
                    <a:pt x="27" y="202"/>
                  </a:lnTo>
                  <a:lnTo>
                    <a:pt x="28" y="203"/>
                  </a:lnTo>
                  <a:lnTo>
                    <a:pt x="29" y="205"/>
                  </a:lnTo>
                  <a:lnTo>
                    <a:pt x="31" y="209"/>
                  </a:lnTo>
                  <a:lnTo>
                    <a:pt x="36" y="214"/>
                  </a:lnTo>
                  <a:lnTo>
                    <a:pt x="41" y="214"/>
                  </a:lnTo>
                  <a:lnTo>
                    <a:pt x="47" y="212"/>
                  </a:lnTo>
                  <a:lnTo>
                    <a:pt x="48" y="209"/>
                  </a:lnTo>
                  <a:lnTo>
                    <a:pt x="49" y="206"/>
                  </a:lnTo>
                  <a:lnTo>
                    <a:pt x="50" y="204"/>
                  </a:lnTo>
                  <a:lnTo>
                    <a:pt x="52" y="196"/>
                  </a:lnTo>
                  <a:lnTo>
                    <a:pt x="53" y="193"/>
                  </a:lnTo>
                  <a:lnTo>
                    <a:pt x="53" y="190"/>
                  </a:lnTo>
                  <a:lnTo>
                    <a:pt x="54" y="187"/>
                  </a:lnTo>
                  <a:lnTo>
                    <a:pt x="55" y="183"/>
                  </a:lnTo>
                  <a:lnTo>
                    <a:pt x="56" y="179"/>
                  </a:lnTo>
                  <a:lnTo>
                    <a:pt x="56" y="176"/>
                  </a:lnTo>
                  <a:lnTo>
                    <a:pt x="58" y="173"/>
                  </a:lnTo>
                  <a:lnTo>
                    <a:pt x="58" y="168"/>
                  </a:lnTo>
                  <a:lnTo>
                    <a:pt x="59" y="165"/>
                  </a:lnTo>
                  <a:lnTo>
                    <a:pt x="60" y="161"/>
                  </a:lnTo>
                  <a:lnTo>
                    <a:pt x="61" y="156"/>
                  </a:lnTo>
                  <a:lnTo>
                    <a:pt x="61" y="152"/>
                  </a:lnTo>
                  <a:lnTo>
                    <a:pt x="62" y="149"/>
                  </a:lnTo>
                  <a:lnTo>
                    <a:pt x="63" y="146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5" y="137"/>
                  </a:lnTo>
                  <a:lnTo>
                    <a:pt x="66" y="132"/>
                  </a:lnTo>
                  <a:lnTo>
                    <a:pt x="67" y="131"/>
                  </a:lnTo>
                  <a:lnTo>
                    <a:pt x="68" y="129"/>
                  </a:lnTo>
                  <a:lnTo>
                    <a:pt x="65" y="131"/>
                  </a:lnTo>
                  <a:lnTo>
                    <a:pt x="60" y="131"/>
                  </a:lnTo>
                  <a:lnTo>
                    <a:pt x="58" y="130"/>
                  </a:lnTo>
                  <a:lnTo>
                    <a:pt x="56" y="129"/>
                  </a:lnTo>
                  <a:lnTo>
                    <a:pt x="56" y="127"/>
                  </a:lnTo>
                  <a:lnTo>
                    <a:pt x="56" y="128"/>
                  </a:lnTo>
                  <a:lnTo>
                    <a:pt x="56" y="131"/>
                  </a:lnTo>
                  <a:lnTo>
                    <a:pt x="57" y="133"/>
                  </a:lnTo>
                  <a:lnTo>
                    <a:pt x="58" y="136"/>
                  </a:lnTo>
                  <a:lnTo>
                    <a:pt x="58" y="140"/>
                  </a:lnTo>
                  <a:lnTo>
                    <a:pt x="59" y="150"/>
                  </a:lnTo>
                  <a:lnTo>
                    <a:pt x="60" y="155"/>
                  </a:lnTo>
                  <a:lnTo>
                    <a:pt x="62" y="173"/>
                  </a:lnTo>
                  <a:lnTo>
                    <a:pt x="62" y="179"/>
                  </a:lnTo>
                  <a:lnTo>
                    <a:pt x="63" y="184"/>
                  </a:lnTo>
                  <a:lnTo>
                    <a:pt x="65" y="204"/>
                  </a:lnTo>
                  <a:lnTo>
                    <a:pt x="65" y="210"/>
                  </a:lnTo>
                  <a:lnTo>
                    <a:pt x="66" y="217"/>
                  </a:lnTo>
                  <a:lnTo>
                    <a:pt x="67" y="223"/>
                  </a:lnTo>
                  <a:lnTo>
                    <a:pt x="68" y="238"/>
                  </a:lnTo>
                  <a:lnTo>
                    <a:pt x="69" y="244"/>
                  </a:lnTo>
                  <a:lnTo>
                    <a:pt x="70" y="248"/>
                  </a:lnTo>
                  <a:lnTo>
                    <a:pt x="71" y="252"/>
                  </a:lnTo>
                  <a:lnTo>
                    <a:pt x="71" y="255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6" y="264"/>
                  </a:lnTo>
                  <a:lnTo>
                    <a:pt x="83" y="267"/>
                  </a:lnTo>
                  <a:lnTo>
                    <a:pt x="88" y="264"/>
                  </a:lnTo>
                  <a:lnTo>
                    <a:pt x="90" y="263"/>
                  </a:lnTo>
                  <a:lnTo>
                    <a:pt x="90" y="261"/>
                  </a:lnTo>
                  <a:lnTo>
                    <a:pt x="91" y="259"/>
                  </a:lnTo>
                  <a:lnTo>
                    <a:pt x="92" y="256"/>
                  </a:lnTo>
                  <a:lnTo>
                    <a:pt x="93" y="252"/>
                  </a:lnTo>
                  <a:lnTo>
                    <a:pt x="94" y="247"/>
                  </a:lnTo>
                  <a:lnTo>
                    <a:pt x="95" y="241"/>
                  </a:lnTo>
                  <a:lnTo>
                    <a:pt x="96" y="236"/>
                  </a:lnTo>
                  <a:lnTo>
                    <a:pt x="97" y="230"/>
                  </a:lnTo>
                  <a:lnTo>
                    <a:pt x="97" y="222"/>
                  </a:lnTo>
                  <a:lnTo>
                    <a:pt x="99" y="215"/>
                  </a:lnTo>
                  <a:lnTo>
                    <a:pt x="100" y="206"/>
                  </a:lnTo>
                  <a:lnTo>
                    <a:pt x="100" y="197"/>
                  </a:lnTo>
                  <a:lnTo>
                    <a:pt x="102" y="188"/>
                  </a:lnTo>
                  <a:lnTo>
                    <a:pt x="102" y="180"/>
                  </a:lnTo>
                  <a:lnTo>
                    <a:pt x="103" y="171"/>
                  </a:lnTo>
                  <a:lnTo>
                    <a:pt x="106" y="153"/>
                  </a:lnTo>
                  <a:lnTo>
                    <a:pt x="106" y="143"/>
                  </a:lnTo>
                  <a:lnTo>
                    <a:pt x="109" y="126"/>
                  </a:lnTo>
                  <a:lnTo>
                    <a:pt x="110" y="118"/>
                  </a:lnTo>
                  <a:lnTo>
                    <a:pt x="110" y="110"/>
                  </a:lnTo>
                  <a:lnTo>
                    <a:pt x="111" y="102"/>
                  </a:lnTo>
                  <a:lnTo>
                    <a:pt x="112" y="94"/>
                  </a:lnTo>
                  <a:lnTo>
                    <a:pt x="113" y="88"/>
                  </a:lnTo>
                  <a:lnTo>
                    <a:pt x="114" y="82"/>
                  </a:lnTo>
                  <a:lnTo>
                    <a:pt x="115" y="77"/>
                  </a:lnTo>
                  <a:lnTo>
                    <a:pt x="115" y="73"/>
                  </a:lnTo>
                  <a:lnTo>
                    <a:pt x="117" y="69"/>
                  </a:lnTo>
                  <a:lnTo>
                    <a:pt x="117" y="66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08" y="68"/>
                  </a:lnTo>
                  <a:lnTo>
                    <a:pt x="106" y="66"/>
                  </a:lnTo>
                  <a:lnTo>
                    <a:pt x="105" y="65"/>
                  </a:lnTo>
                  <a:lnTo>
                    <a:pt x="106" y="65"/>
                  </a:lnTo>
                  <a:lnTo>
                    <a:pt x="106" y="66"/>
                  </a:lnTo>
                  <a:lnTo>
                    <a:pt x="106" y="71"/>
                  </a:lnTo>
                  <a:lnTo>
                    <a:pt x="107" y="76"/>
                  </a:lnTo>
                  <a:lnTo>
                    <a:pt x="108" y="81"/>
                  </a:lnTo>
                  <a:lnTo>
                    <a:pt x="109" y="88"/>
                  </a:lnTo>
                  <a:lnTo>
                    <a:pt x="109" y="95"/>
                  </a:lnTo>
                  <a:lnTo>
                    <a:pt x="110" y="104"/>
                  </a:lnTo>
                  <a:lnTo>
                    <a:pt x="110" y="114"/>
                  </a:lnTo>
                  <a:lnTo>
                    <a:pt x="110" y="134"/>
                  </a:lnTo>
                  <a:lnTo>
                    <a:pt x="111" y="144"/>
                  </a:lnTo>
                  <a:lnTo>
                    <a:pt x="112" y="155"/>
                  </a:lnTo>
                  <a:lnTo>
                    <a:pt x="112" y="167"/>
                  </a:lnTo>
                  <a:lnTo>
                    <a:pt x="112" y="179"/>
                  </a:lnTo>
                  <a:lnTo>
                    <a:pt x="113" y="190"/>
                  </a:lnTo>
                  <a:lnTo>
                    <a:pt x="113" y="202"/>
                  </a:lnTo>
                  <a:lnTo>
                    <a:pt x="115" y="224"/>
                  </a:lnTo>
                  <a:lnTo>
                    <a:pt x="115" y="235"/>
                  </a:lnTo>
                  <a:lnTo>
                    <a:pt x="115" y="244"/>
                  </a:lnTo>
                  <a:lnTo>
                    <a:pt x="116" y="264"/>
                  </a:lnTo>
                  <a:lnTo>
                    <a:pt x="117" y="273"/>
                  </a:lnTo>
                  <a:lnTo>
                    <a:pt x="118" y="282"/>
                  </a:lnTo>
                  <a:lnTo>
                    <a:pt x="119" y="289"/>
                  </a:lnTo>
                  <a:lnTo>
                    <a:pt x="119" y="294"/>
                  </a:lnTo>
                  <a:lnTo>
                    <a:pt x="120" y="300"/>
                  </a:lnTo>
                  <a:lnTo>
                    <a:pt x="121" y="305"/>
                  </a:lnTo>
                  <a:lnTo>
                    <a:pt x="122" y="310"/>
                  </a:lnTo>
                  <a:lnTo>
                    <a:pt x="125" y="313"/>
                  </a:lnTo>
                  <a:lnTo>
                    <a:pt x="128" y="316"/>
                  </a:lnTo>
                  <a:lnTo>
                    <a:pt x="137" y="314"/>
                  </a:lnTo>
                  <a:lnTo>
                    <a:pt x="140" y="310"/>
                  </a:lnTo>
                  <a:lnTo>
                    <a:pt x="140" y="309"/>
                  </a:lnTo>
                  <a:lnTo>
                    <a:pt x="142" y="305"/>
                  </a:lnTo>
                  <a:lnTo>
                    <a:pt x="142" y="299"/>
                  </a:lnTo>
                  <a:lnTo>
                    <a:pt x="143" y="293"/>
                  </a:lnTo>
                  <a:lnTo>
                    <a:pt x="144" y="288"/>
                  </a:lnTo>
                  <a:lnTo>
                    <a:pt x="145" y="280"/>
                  </a:lnTo>
                  <a:lnTo>
                    <a:pt x="146" y="271"/>
                  </a:lnTo>
                  <a:lnTo>
                    <a:pt x="147" y="261"/>
                  </a:lnTo>
                  <a:lnTo>
                    <a:pt x="148" y="250"/>
                  </a:lnTo>
                  <a:lnTo>
                    <a:pt x="151" y="228"/>
                  </a:lnTo>
                  <a:lnTo>
                    <a:pt x="153" y="203"/>
                  </a:lnTo>
                  <a:lnTo>
                    <a:pt x="155" y="190"/>
                  </a:lnTo>
                  <a:lnTo>
                    <a:pt x="161" y="126"/>
                  </a:lnTo>
                  <a:lnTo>
                    <a:pt x="163" y="113"/>
                  </a:lnTo>
                  <a:lnTo>
                    <a:pt x="164" y="100"/>
                  </a:lnTo>
                  <a:lnTo>
                    <a:pt x="165" y="88"/>
                  </a:lnTo>
                  <a:lnTo>
                    <a:pt x="168" y="66"/>
                  </a:lnTo>
                  <a:lnTo>
                    <a:pt x="169" y="56"/>
                  </a:lnTo>
                  <a:lnTo>
                    <a:pt x="171" y="38"/>
                  </a:lnTo>
                  <a:lnTo>
                    <a:pt x="172" y="31"/>
                  </a:lnTo>
                  <a:lnTo>
                    <a:pt x="173" y="26"/>
                  </a:lnTo>
                  <a:lnTo>
                    <a:pt x="173" y="21"/>
                  </a:lnTo>
                  <a:lnTo>
                    <a:pt x="173" y="17"/>
                  </a:lnTo>
                  <a:lnTo>
                    <a:pt x="174" y="16"/>
                  </a:lnTo>
                  <a:lnTo>
                    <a:pt x="174" y="15"/>
                  </a:lnTo>
                  <a:lnTo>
                    <a:pt x="175" y="13"/>
                  </a:lnTo>
                  <a:lnTo>
                    <a:pt x="174" y="14"/>
                  </a:lnTo>
                  <a:lnTo>
                    <a:pt x="171" y="16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5"/>
                  </a:lnTo>
                  <a:lnTo>
                    <a:pt x="166" y="18"/>
                  </a:lnTo>
                  <a:lnTo>
                    <a:pt x="166" y="20"/>
                  </a:lnTo>
                  <a:lnTo>
                    <a:pt x="166" y="24"/>
                  </a:lnTo>
                  <a:lnTo>
                    <a:pt x="167" y="27"/>
                  </a:lnTo>
                  <a:lnTo>
                    <a:pt x="168" y="36"/>
                  </a:lnTo>
                  <a:lnTo>
                    <a:pt x="169" y="41"/>
                  </a:lnTo>
                  <a:lnTo>
                    <a:pt x="169" y="47"/>
                  </a:lnTo>
                  <a:lnTo>
                    <a:pt x="169" y="53"/>
                  </a:lnTo>
                  <a:lnTo>
                    <a:pt x="170" y="60"/>
                  </a:lnTo>
                  <a:lnTo>
                    <a:pt x="170" y="68"/>
                  </a:lnTo>
                  <a:lnTo>
                    <a:pt x="171" y="75"/>
                  </a:lnTo>
                  <a:lnTo>
                    <a:pt x="171" y="82"/>
                  </a:lnTo>
                  <a:lnTo>
                    <a:pt x="171" y="91"/>
                  </a:lnTo>
                  <a:lnTo>
                    <a:pt x="172" y="100"/>
                  </a:lnTo>
                  <a:lnTo>
                    <a:pt x="172" y="119"/>
                  </a:lnTo>
                  <a:lnTo>
                    <a:pt x="172" y="130"/>
                  </a:lnTo>
                  <a:lnTo>
                    <a:pt x="172" y="164"/>
                  </a:lnTo>
                  <a:lnTo>
                    <a:pt x="173" y="177"/>
                  </a:lnTo>
                  <a:lnTo>
                    <a:pt x="173" y="189"/>
                  </a:lnTo>
                  <a:lnTo>
                    <a:pt x="189" y="189"/>
                  </a:lnTo>
                  <a:lnTo>
                    <a:pt x="189" y="177"/>
                  </a:lnTo>
                  <a:lnTo>
                    <a:pt x="188" y="164"/>
                  </a:lnTo>
                  <a:lnTo>
                    <a:pt x="188" y="130"/>
                  </a:lnTo>
                  <a:lnTo>
                    <a:pt x="188" y="119"/>
                  </a:lnTo>
                  <a:lnTo>
                    <a:pt x="188" y="100"/>
                  </a:lnTo>
                  <a:lnTo>
                    <a:pt x="187" y="91"/>
                  </a:lnTo>
                  <a:lnTo>
                    <a:pt x="187" y="82"/>
                  </a:lnTo>
                  <a:lnTo>
                    <a:pt x="186" y="74"/>
                  </a:lnTo>
                  <a:lnTo>
                    <a:pt x="186" y="66"/>
                  </a:lnTo>
                  <a:lnTo>
                    <a:pt x="186" y="59"/>
                  </a:lnTo>
                  <a:lnTo>
                    <a:pt x="185" y="52"/>
                  </a:lnTo>
                  <a:lnTo>
                    <a:pt x="185" y="46"/>
                  </a:lnTo>
                  <a:lnTo>
                    <a:pt x="185" y="40"/>
                  </a:lnTo>
                  <a:lnTo>
                    <a:pt x="184" y="34"/>
                  </a:lnTo>
                  <a:lnTo>
                    <a:pt x="183" y="25"/>
                  </a:lnTo>
                  <a:lnTo>
                    <a:pt x="182" y="22"/>
                  </a:lnTo>
                  <a:lnTo>
                    <a:pt x="182" y="19"/>
                  </a:lnTo>
                  <a:lnTo>
                    <a:pt x="182" y="15"/>
                  </a:lnTo>
                  <a:lnTo>
                    <a:pt x="180" y="9"/>
                  </a:lnTo>
                  <a:lnTo>
                    <a:pt x="177" y="4"/>
                  </a:lnTo>
                  <a:lnTo>
                    <a:pt x="175" y="2"/>
                  </a:lnTo>
                  <a:lnTo>
                    <a:pt x="169" y="0"/>
                  </a:lnTo>
                  <a:lnTo>
                    <a:pt x="162" y="4"/>
                  </a:lnTo>
                  <a:lnTo>
                    <a:pt x="160" y="7"/>
                  </a:lnTo>
                  <a:lnTo>
                    <a:pt x="160" y="10"/>
                  </a:lnTo>
                  <a:lnTo>
                    <a:pt x="160" y="9"/>
                  </a:lnTo>
                  <a:lnTo>
                    <a:pt x="159" y="12"/>
                  </a:lnTo>
                  <a:lnTo>
                    <a:pt x="157" y="17"/>
                  </a:lnTo>
                  <a:lnTo>
                    <a:pt x="156" y="22"/>
                  </a:lnTo>
                  <a:lnTo>
                    <a:pt x="155" y="29"/>
                  </a:lnTo>
                  <a:lnTo>
                    <a:pt x="154" y="36"/>
                  </a:lnTo>
                  <a:lnTo>
                    <a:pt x="152" y="54"/>
                  </a:lnTo>
                  <a:lnTo>
                    <a:pt x="151" y="64"/>
                  </a:lnTo>
                  <a:lnTo>
                    <a:pt x="148" y="86"/>
                  </a:lnTo>
                  <a:lnTo>
                    <a:pt x="147" y="98"/>
                  </a:lnTo>
                  <a:lnTo>
                    <a:pt x="146" y="110"/>
                  </a:lnTo>
                  <a:lnTo>
                    <a:pt x="144" y="124"/>
                  </a:lnTo>
                  <a:lnTo>
                    <a:pt x="139" y="188"/>
                  </a:lnTo>
                  <a:lnTo>
                    <a:pt x="137" y="201"/>
                  </a:lnTo>
                  <a:lnTo>
                    <a:pt x="135" y="227"/>
                  </a:lnTo>
                  <a:lnTo>
                    <a:pt x="133" y="248"/>
                  </a:lnTo>
                  <a:lnTo>
                    <a:pt x="131" y="259"/>
                  </a:lnTo>
                  <a:lnTo>
                    <a:pt x="130" y="268"/>
                  </a:lnTo>
                  <a:lnTo>
                    <a:pt x="129" y="277"/>
                  </a:lnTo>
                  <a:lnTo>
                    <a:pt x="128" y="285"/>
                  </a:lnTo>
                  <a:lnTo>
                    <a:pt x="127" y="291"/>
                  </a:lnTo>
                  <a:lnTo>
                    <a:pt x="126" y="297"/>
                  </a:lnTo>
                  <a:lnTo>
                    <a:pt x="125" y="301"/>
                  </a:lnTo>
                  <a:lnTo>
                    <a:pt x="125" y="303"/>
                  </a:lnTo>
                  <a:lnTo>
                    <a:pt x="124" y="305"/>
                  </a:lnTo>
                  <a:lnTo>
                    <a:pt x="125" y="302"/>
                  </a:lnTo>
                  <a:lnTo>
                    <a:pt x="128" y="300"/>
                  </a:lnTo>
                  <a:lnTo>
                    <a:pt x="136" y="300"/>
                  </a:lnTo>
                  <a:lnTo>
                    <a:pt x="138" y="302"/>
                  </a:lnTo>
                  <a:lnTo>
                    <a:pt x="137" y="301"/>
                  </a:lnTo>
                  <a:lnTo>
                    <a:pt x="137" y="298"/>
                  </a:lnTo>
                  <a:lnTo>
                    <a:pt x="136" y="293"/>
                  </a:lnTo>
                  <a:lnTo>
                    <a:pt x="136" y="287"/>
                  </a:lnTo>
                  <a:lnTo>
                    <a:pt x="134" y="279"/>
                  </a:lnTo>
                  <a:lnTo>
                    <a:pt x="134" y="272"/>
                  </a:lnTo>
                  <a:lnTo>
                    <a:pt x="133" y="263"/>
                  </a:lnTo>
                  <a:lnTo>
                    <a:pt x="132" y="244"/>
                  </a:lnTo>
                  <a:lnTo>
                    <a:pt x="132" y="235"/>
                  </a:lnTo>
                  <a:lnTo>
                    <a:pt x="131" y="223"/>
                  </a:lnTo>
                  <a:lnTo>
                    <a:pt x="130" y="200"/>
                  </a:lnTo>
                  <a:lnTo>
                    <a:pt x="130" y="188"/>
                  </a:lnTo>
                  <a:lnTo>
                    <a:pt x="129" y="178"/>
                  </a:lnTo>
                  <a:lnTo>
                    <a:pt x="128" y="167"/>
                  </a:lnTo>
                  <a:lnTo>
                    <a:pt x="128" y="155"/>
                  </a:lnTo>
                  <a:lnTo>
                    <a:pt x="128" y="143"/>
                  </a:lnTo>
                  <a:lnTo>
                    <a:pt x="127" y="132"/>
                  </a:lnTo>
                  <a:lnTo>
                    <a:pt x="126" y="113"/>
                  </a:lnTo>
                  <a:lnTo>
                    <a:pt x="125" y="103"/>
                  </a:lnTo>
                  <a:lnTo>
                    <a:pt x="125" y="95"/>
                  </a:lnTo>
                  <a:lnTo>
                    <a:pt x="125" y="86"/>
                  </a:lnTo>
                  <a:lnTo>
                    <a:pt x="124" y="79"/>
                  </a:lnTo>
                  <a:lnTo>
                    <a:pt x="123" y="74"/>
                  </a:lnTo>
                  <a:lnTo>
                    <a:pt x="122" y="68"/>
                  </a:lnTo>
                  <a:lnTo>
                    <a:pt x="122" y="64"/>
                  </a:lnTo>
                  <a:lnTo>
                    <a:pt x="121" y="59"/>
                  </a:lnTo>
                  <a:lnTo>
                    <a:pt x="120" y="57"/>
                  </a:lnTo>
                  <a:lnTo>
                    <a:pt x="118" y="55"/>
                  </a:lnTo>
                  <a:lnTo>
                    <a:pt x="112" y="53"/>
                  </a:lnTo>
                  <a:lnTo>
                    <a:pt x="109" y="53"/>
                  </a:lnTo>
                  <a:lnTo>
                    <a:pt x="105" y="57"/>
                  </a:lnTo>
                  <a:lnTo>
                    <a:pt x="102" y="61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7" y="85"/>
                  </a:lnTo>
                  <a:lnTo>
                    <a:pt x="96" y="92"/>
                  </a:lnTo>
                  <a:lnTo>
                    <a:pt x="95" y="100"/>
                  </a:lnTo>
                  <a:lnTo>
                    <a:pt x="94" y="107"/>
                  </a:lnTo>
                  <a:lnTo>
                    <a:pt x="93" y="116"/>
                  </a:lnTo>
                  <a:lnTo>
                    <a:pt x="92" y="125"/>
                  </a:lnTo>
                  <a:lnTo>
                    <a:pt x="90" y="142"/>
                  </a:lnTo>
                  <a:lnTo>
                    <a:pt x="89" y="152"/>
                  </a:lnTo>
                  <a:lnTo>
                    <a:pt x="87" y="169"/>
                  </a:lnTo>
                  <a:lnTo>
                    <a:pt x="85" y="179"/>
                  </a:lnTo>
                  <a:lnTo>
                    <a:pt x="85" y="187"/>
                  </a:lnTo>
                  <a:lnTo>
                    <a:pt x="84" y="196"/>
                  </a:lnTo>
                  <a:lnTo>
                    <a:pt x="83" y="205"/>
                  </a:lnTo>
                  <a:lnTo>
                    <a:pt x="82" y="212"/>
                  </a:lnTo>
                  <a:lnTo>
                    <a:pt x="81" y="220"/>
                  </a:lnTo>
                  <a:lnTo>
                    <a:pt x="80" y="227"/>
                  </a:lnTo>
                  <a:lnTo>
                    <a:pt x="79" y="234"/>
                  </a:lnTo>
                  <a:lnTo>
                    <a:pt x="79" y="239"/>
                  </a:lnTo>
                  <a:lnTo>
                    <a:pt x="78" y="244"/>
                  </a:lnTo>
                  <a:lnTo>
                    <a:pt x="77" y="248"/>
                  </a:lnTo>
                  <a:lnTo>
                    <a:pt x="76" y="251"/>
                  </a:lnTo>
                  <a:lnTo>
                    <a:pt x="76" y="254"/>
                  </a:lnTo>
                  <a:lnTo>
                    <a:pt x="76" y="256"/>
                  </a:lnTo>
                  <a:lnTo>
                    <a:pt x="76" y="253"/>
                  </a:lnTo>
                  <a:lnTo>
                    <a:pt x="77" y="252"/>
                  </a:lnTo>
                  <a:lnTo>
                    <a:pt x="81" y="250"/>
                  </a:lnTo>
                  <a:lnTo>
                    <a:pt x="87" y="252"/>
                  </a:lnTo>
                  <a:lnTo>
                    <a:pt x="88" y="254"/>
                  </a:lnTo>
                  <a:lnTo>
                    <a:pt x="87" y="253"/>
                  </a:lnTo>
                  <a:lnTo>
                    <a:pt x="87" y="251"/>
                  </a:lnTo>
                  <a:lnTo>
                    <a:pt x="87" y="248"/>
                  </a:lnTo>
                  <a:lnTo>
                    <a:pt x="86" y="244"/>
                  </a:lnTo>
                  <a:lnTo>
                    <a:pt x="85" y="240"/>
                  </a:lnTo>
                  <a:lnTo>
                    <a:pt x="84" y="237"/>
                  </a:lnTo>
                  <a:lnTo>
                    <a:pt x="82" y="221"/>
                  </a:lnTo>
                  <a:lnTo>
                    <a:pt x="82" y="215"/>
                  </a:lnTo>
                  <a:lnTo>
                    <a:pt x="81" y="209"/>
                  </a:lnTo>
                  <a:lnTo>
                    <a:pt x="81" y="203"/>
                  </a:lnTo>
                  <a:lnTo>
                    <a:pt x="79" y="184"/>
                  </a:lnTo>
                  <a:lnTo>
                    <a:pt x="79" y="178"/>
                  </a:lnTo>
                  <a:lnTo>
                    <a:pt x="79" y="171"/>
                  </a:lnTo>
                  <a:lnTo>
                    <a:pt x="77" y="153"/>
                  </a:lnTo>
                  <a:lnTo>
                    <a:pt x="76" y="147"/>
                  </a:lnTo>
                  <a:lnTo>
                    <a:pt x="75" y="138"/>
                  </a:lnTo>
                  <a:lnTo>
                    <a:pt x="74" y="134"/>
                  </a:lnTo>
                  <a:lnTo>
                    <a:pt x="74" y="130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0" y="118"/>
                  </a:lnTo>
                  <a:lnTo>
                    <a:pt x="66" y="115"/>
                  </a:lnTo>
                  <a:lnTo>
                    <a:pt x="59" y="115"/>
                  </a:lnTo>
                  <a:lnTo>
                    <a:pt x="55" y="119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0" y="127"/>
                  </a:lnTo>
                  <a:lnTo>
                    <a:pt x="49" y="132"/>
                  </a:lnTo>
                  <a:lnTo>
                    <a:pt x="48" y="135"/>
                  </a:lnTo>
                  <a:lnTo>
                    <a:pt x="47" y="138"/>
                  </a:lnTo>
                  <a:lnTo>
                    <a:pt x="47" y="142"/>
                  </a:lnTo>
                  <a:lnTo>
                    <a:pt x="46" y="146"/>
                  </a:lnTo>
                  <a:lnTo>
                    <a:pt x="45" y="150"/>
                  </a:lnTo>
                  <a:lnTo>
                    <a:pt x="45" y="154"/>
                  </a:lnTo>
                  <a:lnTo>
                    <a:pt x="44" y="157"/>
                  </a:lnTo>
                  <a:lnTo>
                    <a:pt x="43" y="161"/>
                  </a:lnTo>
                  <a:lnTo>
                    <a:pt x="42" y="165"/>
                  </a:lnTo>
                  <a:lnTo>
                    <a:pt x="42" y="169"/>
                  </a:lnTo>
                  <a:lnTo>
                    <a:pt x="41" y="173"/>
                  </a:lnTo>
                  <a:lnTo>
                    <a:pt x="40" y="177"/>
                  </a:lnTo>
                  <a:lnTo>
                    <a:pt x="39" y="181"/>
                  </a:lnTo>
                  <a:lnTo>
                    <a:pt x="39" y="183"/>
                  </a:lnTo>
                  <a:lnTo>
                    <a:pt x="38" y="185"/>
                  </a:lnTo>
                  <a:lnTo>
                    <a:pt x="37" y="190"/>
                  </a:lnTo>
                  <a:lnTo>
                    <a:pt x="36" y="193"/>
                  </a:lnTo>
                  <a:lnTo>
                    <a:pt x="35" y="199"/>
                  </a:lnTo>
                  <a:lnTo>
                    <a:pt x="35" y="200"/>
                  </a:lnTo>
                  <a:lnTo>
                    <a:pt x="33" y="202"/>
                  </a:lnTo>
                  <a:lnTo>
                    <a:pt x="38" y="198"/>
                  </a:lnTo>
                  <a:lnTo>
                    <a:pt x="41" y="197"/>
                  </a:lnTo>
                  <a:lnTo>
                    <a:pt x="42" y="198"/>
                  </a:lnTo>
                  <a:lnTo>
                    <a:pt x="44" y="199"/>
                  </a:lnTo>
                  <a:lnTo>
                    <a:pt x="44" y="197"/>
                  </a:lnTo>
                  <a:lnTo>
                    <a:pt x="43" y="196"/>
                  </a:lnTo>
                  <a:lnTo>
                    <a:pt x="42" y="194"/>
                  </a:lnTo>
                  <a:lnTo>
                    <a:pt x="42" y="192"/>
                  </a:lnTo>
                  <a:lnTo>
                    <a:pt x="41" y="190"/>
                  </a:lnTo>
                  <a:lnTo>
                    <a:pt x="41" y="188"/>
                  </a:lnTo>
                  <a:lnTo>
                    <a:pt x="40" y="186"/>
                  </a:lnTo>
                  <a:lnTo>
                    <a:pt x="40" y="183"/>
                  </a:lnTo>
                  <a:lnTo>
                    <a:pt x="37" y="173"/>
                  </a:lnTo>
                  <a:lnTo>
                    <a:pt x="37" y="170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4" y="158"/>
                  </a:lnTo>
                  <a:lnTo>
                    <a:pt x="34" y="157"/>
                  </a:lnTo>
                  <a:lnTo>
                    <a:pt x="32" y="153"/>
                  </a:lnTo>
                  <a:lnTo>
                    <a:pt x="32" y="154"/>
                  </a:lnTo>
                  <a:lnTo>
                    <a:pt x="33" y="156"/>
                  </a:lnTo>
                  <a:lnTo>
                    <a:pt x="30" y="150"/>
                  </a:lnTo>
                  <a:lnTo>
                    <a:pt x="27" y="148"/>
                  </a:lnTo>
                  <a:lnTo>
                    <a:pt x="29" y="150"/>
                  </a:lnTo>
                  <a:lnTo>
                    <a:pt x="29" y="149"/>
                  </a:lnTo>
                  <a:lnTo>
                    <a:pt x="19" y="147"/>
                  </a:lnTo>
                  <a:lnTo>
                    <a:pt x="18" y="148"/>
                  </a:lnTo>
                  <a:lnTo>
                    <a:pt x="17" y="148"/>
                  </a:lnTo>
                  <a:lnTo>
                    <a:pt x="17" y="149"/>
                  </a:lnTo>
                  <a:lnTo>
                    <a:pt x="16" y="149"/>
                  </a:lnTo>
                  <a:lnTo>
                    <a:pt x="10" y="155"/>
                  </a:lnTo>
                  <a:lnTo>
                    <a:pt x="10" y="156"/>
                  </a:lnTo>
                  <a:lnTo>
                    <a:pt x="9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4" y="167"/>
                  </a:lnTo>
                  <a:lnTo>
                    <a:pt x="4" y="168"/>
                  </a:lnTo>
                  <a:lnTo>
                    <a:pt x="3" y="170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0" y="180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16" y="18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45" name="Oval 57"/>
            <p:cNvSpPr>
              <a:spLocks noChangeArrowheads="1"/>
            </p:cNvSpPr>
            <p:nvPr/>
          </p:nvSpPr>
          <p:spPr bwMode="auto">
            <a:xfrm>
              <a:off x="4375133" y="2573324"/>
              <a:ext cx="39688" cy="30163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46" name="Oval 58"/>
            <p:cNvSpPr>
              <a:spLocks noChangeArrowheads="1"/>
            </p:cNvSpPr>
            <p:nvPr/>
          </p:nvSpPr>
          <p:spPr bwMode="auto">
            <a:xfrm>
              <a:off x="4290996" y="2520937"/>
              <a:ext cx="38100" cy="30163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47" name="Oval 59"/>
            <p:cNvSpPr>
              <a:spLocks noChangeArrowheads="1"/>
            </p:cNvSpPr>
            <p:nvPr/>
          </p:nvSpPr>
          <p:spPr bwMode="auto">
            <a:xfrm>
              <a:off x="4384658" y="2454262"/>
              <a:ext cx="39688" cy="28575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48" name="Oval 60"/>
            <p:cNvSpPr>
              <a:spLocks noChangeArrowheads="1"/>
            </p:cNvSpPr>
            <p:nvPr/>
          </p:nvSpPr>
          <p:spPr bwMode="auto">
            <a:xfrm>
              <a:off x="4503721" y="2497124"/>
              <a:ext cx="39688" cy="2857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49" name="Oval 61"/>
            <p:cNvSpPr>
              <a:spLocks noChangeArrowheads="1"/>
            </p:cNvSpPr>
            <p:nvPr/>
          </p:nvSpPr>
          <p:spPr bwMode="auto">
            <a:xfrm>
              <a:off x="4556108" y="2616187"/>
              <a:ext cx="38100" cy="30163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50" name="Oval 62"/>
            <p:cNvSpPr>
              <a:spLocks noChangeArrowheads="1"/>
            </p:cNvSpPr>
            <p:nvPr/>
          </p:nvSpPr>
          <p:spPr bwMode="auto">
            <a:xfrm>
              <a:off x="4451333" y="2716199"/>
              <a:ext cx="39688" cy="3016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51" name="Oval 63"/>
            <p:cNvSpPr>
              <a:spLocks noChangeArrowheads="1"/>
            </p:cNvSpPr>
            <p:nvPr/>
          </p:nvSpPr>
          <p:spPr bwMode="auto">
            <a:xfrm>
              <a:off x="4324333" y="2730487"/>
              <a:ext cx="39688" cy="30163"/>
            </a:xfrm>
            <a:prstGeom prst="ellipse">
              <a:avLst/>
            </a:prstGeom>
            <a:solidFill>
              <a:srgbClr val="FF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52" name="Oval 64"/>
            <p:cNvSpPr>
              <a:spLocks noChangeArrowheads="1"/>
            </p:cNvSpPr>
            <p:nvPr/>
          </p:nvSpPr>
          <p:spPr bwMode="auto">
            <a:xfrm>
              <a:off x="4189396" y="2681274"/>
              <a:ext cx="38100" cy="30163"/>
            </a:xfrm>
            <a:prstGeom prst="ellipse">
              <a:avLst/>
            </a:prstGeom>
            <a:solidFill>
              <a:srgbClr val="FF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53" name="Oval 65"/>
            <p:cNvSpPr>
              <a:spLocks noChangeArrowheads="1"/>
            </p:cNvSpPr>
            <p:nvPr/>
          </p:nvSpPr>
          <p:spPr bwMode="auto">
            <a:xfrm>
              <a:off x="4148121" y="2538399"/>
              <a:ext cx="38100" cy="30163"/>
            </a:xfrm>
            <a:prstGeom prst="ellipse">
              <a:avLst/>
            </a:prstGeom>
            <a:solidFill>
              <a:srgbClr val="FF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54" name="Oval 66"/>
            <p:cNvSpPr>
              <a:spLocks noChangeArrowheads="1"/>
            </p:cNvSpPr>
            <p:nvPr/>
          </p:nvSpPr>
          <p:spPr bwMode="auto">
            <a:xfrm>
              <a:off x="4198921" y="2379649"/>
              <a:ext cx="38100" cy="3016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55" name="Oval 67"/>
            <p:cNvSpPr>
              <a:spLocks noChangeArrowheads="1"/>
            </p:cNvSpPr>
            <p:nvPr/>
          </p:nvSpPr>
          <p:spPr bwMode="auto">
            <a:xfrm>
              <a:off x="4349733" y="2303449"/>
              <a:ext cx="39688" cy="3016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56" name="Oval 68"/>
            <p:cNvSpPr>
              <a:spLocks noChangeArrowheads="1"/>
            </p:cNvSpPr>
            <p:nvPr/>
          </p:nvSpPr>
          <p:spPr bwMode="auto">
            <a:xfrm>
              <a:off x="4519596" y="2322499"/>
              <a:ext cx="39688" cy="3016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57" name="Freeform 69"/>
            <p:cNvSpPr>
              <a:spLocks/>
            </p:cNvSpPr>
            <p:nvPr/>
          </p:nvSpPr>
          <p:spPr bwMode="auto">
            <a:xfrm>
              <a:off x="4549758" y="2363774"/>
              <a:ext cx="142875" cy="128588"/>
            </a:xfrm>
            <a:custGeom>
              <a:avLst/>
              <a:gdLst>
                <a:gd name="T0" fmla="*/ 0 w 90"/>
                <a:gd name="T1" fmla="*/ 2147483647 h 81"/>
                <a:gd name="T2" fmla="*/ 2147483647 w 90"/>
                <a:gd name="T3" fmla="*/ 2147483647 h 81"/>
                <a:gd name="T4" fmla="*/ 2147483647 w 90"/>
                <a:gd name="T5" fmla="*/ 2147483647 h 81"/>
                <a:gd name="T6" fmla="*/ 2147483647 w 90"/>
                <a:gd name="T7" fmla="*/ 0 h 81"/>
                <a:gd name="T8" fmla="*/ 0 w 90"/>
                <a:gd name="T9" fmla="*/ 2147483647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81"/>
                <a:gd name="T17" fmla="*/ 90 w 9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81">
                  <a:moveTo>
                    <a:pt x="0" y="6"/>
                  </a:moveTo>
                  <a:lnTo>
                    <a:pt x="83" y="80"/>
                  </a:lnTo>
                  <a:lnTo>
                    <a:pt x="89" y="74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58" name="Freeform 70"/>
            <p:cNvSpPr>
              <a:spLocks/>
            </p:cNvSpPr>
            <p:nvPr/>
          </p:nvSpPr>
          <p:spPr bwMode="auto">
            <a:xfrm>
              <a:off x="4638658" y="2439974"/>
              <a:ext cx="49213" cy="47625"/>
            </a:xfrm>
            <a:custGeom>
              <a:avLst/>
              <a:gdLst>
                <a:gd name="T0" fmla="*/ 2147483647 w 31"/>
                <a:gd name="T1" fmla="*/ 0 h 30"/>
                <a:gd name="T2" fmla="*/ 2147483647 w 31"/>
                <a:gd name="T3" fmla="*/ 2147483647 h 30"/>
                <a:gd name="T4" fmla="*/ 0 w 31"/>
                <a:gd name="T5" fmla="*/ 2147483647 h 30"/>
                <a:gd name="T6" fmla="*/ 2147483647 w 31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0"/>
                <a:gd name="T14" fmla="*/ 31 w 3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0">
                  <a:moveTo>
                    <a:pt x="18" y="0"/>
                  </a:moveTo>
                  <a:lnTo>
                    <a:pt x="30" y="29"/>
                  </a:lnTo>
                  <a:lnTo>
                    <a:pt x="0" y="21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59" name="Freeform 71"/>
            <p:cNvSpPr>
              <a:spLocks/>
            </p:cNvSpPr>
            <p:nvPr/>
          </p:nvSpPr>
          <p:spPr bwMode="auto">
            <a:xfrm>
              <a:off x="4627546" y="2427274"/>
              <a:ext cx="71438" cy="69850"/>
            </a:xfrm>
            <a:custGeom>
              <a:avLst/>
              <a:gdLst>
                <a:gd name="T0" fmla="*/ 2147483647 w 45"/>
                <a:gd name="T1" fmla="*/ 2147483647 h 44"/>
                <a:gd name="T2" fmla="*/ 2147483647 w 45"/>
                <a:gd name="T3" fmla="*/ 2147483647 h 44"/>
                <a:gd name="T4" fmla="*/ 2147483647 w 45"/>
                <a:gd name="T5" fmla="*/ 2147483647 h 44"/>
                <a:gd name="T6" fmla="*/ 2147483647 w 45"/>
                <a:gd name="T7" fmla="*/ 2147483647 h 44"/>
                <a:gd name="T8" fmla="*/ 2147483647 w 45"/>
                <a:gd name="T9" fmla="*/ 2147483647 h 44"/>
                <a:gd name="T10" fmla="*/ 2147483647 w 45"/>
                <a:gd name="T11" fmla="*/ 2147483647 h 44"/>
                <a:gd name="T12" fmla="*/ 2147483647 w 45"/>
                <a:gd name="T13" fmla="*/ 2147483647 h 44"/>
                <a:gd name="T14" fmla="*/ 2147483647 w 45"/>
                <a:gd name="T15" fmla="*/ 0 h 44"/>
                <a:gd name="T16" fmla="*/ 0 w 45"/>
                <a:gd name="T17" fmla="*/ 2147483647 h 44"/>
                <a:gd name="T18" fmla="*/ 2147483647 w 45"/>
                <a:gd name="T19" fmla="*/ 2147483647 h 44"/>
                <a:gd name="T20" fmla="*/ 2147483647 w 45"/>
                <a:gd name="T21" fmla="*/ 0 h 44"/>
                <a:gd name="T22" fmla="*/ 2147483647 w 45"/>
                <a:gd name="T23" fmla="*/ 2147483647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44"/>
                <a:gd name="T38" fmla="*/ 45 w 45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44">
                  <a:moveTo>
                    <a:pt x="28" y="10"/>
                  </a:moveTo>
                  <a:lnTo>
                    <a:pt x="22" y="9"/>
                  </a:lnTo>
                  <a:lnTo>
                    <a:pt x="34" y="39"/>
                  </a:lnTo>
                  <a:lnTo>
                    <a:pt x="39" y="33"/>
                  </a:lnTo>
                  <a:lnTo>
                    <a:pt x="7" y="25"/>
                  </a:lnTo>
                  <a:lnTo>
                    <a:pt x="9" y="32"/>
                  </a:lnTo>
                  <a:lnTo>
                    <a:pt x="28" y="10"/>
                  </a:lnTo>
                  <a:lnTo>
                    <a:pt x="27" y="0"/>
                  </a:lnTo>
                  <a:lnTo>
                    <a:pt x="0" y="31"/>
                  </a:lnTo>
                  <a:lnTo>
                    <a:pt x="44" y="43"/>
                  </a:lnTo>
                  <a:lnTo>
                    <a:pt x="27" y="0"/>
                  </a:lnTo>
                  <a:lnTo>
                    <a:pt x="28" y="1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60" name="Freeform 207"/>
            <p:cNvSpPr>
              <a:spLocks/>
            </p:cNvSpPr>
            <p:nvPr/>
          </p:nvSpPr>
          <p:spPr bwMode="auto">
            <a:xfrm>
              <a:off x="4284646" y="1852599"/>
              <a:ext cx="211138" cy="234950"/>
            </a:xfrm>
            <a:custGeom>
              <a:avLst/>
              <a:gdLst>
                <a:gd name="T0" fmla="*/ 2147483647 w 133"/>
                <a:gd name="T1" fmla="*/ 2147483647 h 148"/>
                <a:gd name="T2" fmla="*/ 2147483647 w 133"/>
                <a:gd name="T3" fmla="*/ 2147483647 h 148"/>
                <a:gd name="T4" fmla="*/ 2147483647 w 133"/>
                <a:gd name="T5" fmla="*/ 2147483647 h 148"/>
                <a:gd name="T6" fmla="*/ 2147483647 w 133"/>
                <a:gd name="T7" fmla="*/ 2147483647 h 148"/>
                <a:gd name="T8" fmla="*/ 2147483647 w 133"/>
                <a:gd name="T9" fmla="*/ 2147483647 h 148"/>
                <a:gd name="T10" fmla="*/ 2147483647 w 133"/>
                <a:gd name="T11" fmla="*/ 2147483647 h 148"/>
                <a:gd name="T12" fmla="*/ 2147483647 w 133"/>
                <a:gd name="T13" fmla="*/ 2147483647 h 148"/>
                <a:gd name="T14" fmla="*/ 2147483647 w 133"/>
                <a:gd name="T15" fmla="*/ 2147483647 h 148"/>
                <a:gd name="T16" fmla="*/ 2147483647 w 133"/>
                <a:gd name="T17" fmla="*/ 2147483647 h 148"/>
                <a:gd name="T18" fmla="*/ 2147483647 w 133"/>
                <a:gd name="T19" fmla="*/ 2147483647 h 148"/>
                <a:gd name="T20" fmla="*/ 2147483647 w 133"/>
                <a:gd name="T21" fmla="*/ 2147483647 h 148"/>
                <a:gd name="T22" fmla="*/ 2147483647 w 133"/>
                <a:gd name="T23" fmla="*/ 2147483647 h 148"/>
                <a:gd name="T24" fmla="*/ 2147483647 w 133"/>
                <a:gd name="T25" fmla="*/ 2147483647 h 148"/>
                <a:gd name="T26" fmla="*/ 2147483647 w 133"/>
                <a:gd name="T27" fmla="*/ 2147483647 h 148"/>
                <a:gd name="T28" fmla="*/ 2147483647 w 133"/>
                <a:gd name="T29" fmla="*/ 2147483647 h 148"/>
                <a:gd name="T30" fmla="*/ 2147483647 w 133"/>
                <a:gd name="T31" fmla="*/ 2147483647 h 148"/>
                <a:gd name="T32" fmla="*/ 2147483647 w 133"/>
                <a:gd name="T33" fmla="*/ 2147483647 h 148"/>
                <a:gd name="T34" fmla="*/ 2147483647 w 133"/>
                <a:gd name="T35" fmla="*/ 2147483647 h 148"/>
                <a:gd name="T36" fmla="*/ 2147483647 w 133"/>
                <a:gd name="T37" fmla="*/ 0 h 148"/>
                <a:gd name="T38" fmla="*/ 2147483647 w 133"/>
                <a:gd name="T39" fmla="*/ 2147483647 h 148"/>
                <a:gd name="T40" fmla="*/ 2147483647 w 133"/>
                <a:gd name="T41" fmla="*/ 2147483647 h 148"/>
                <a:gd name="T42" fmla="*/ 2147483647 w 133"/>
                <a:gd name="T43" fmla="*/ 2147483647 h 148"/>
                <a:gd name="T44" fmla="*/ 2147483647 w 133"/>
                <a:gd name="T45" fmla="*/ 2147483647 h 148"/>
                <a:gd name="T46" fmla="*/ 2147483647 w 133"/>
                <a:gd name="T47" fmla="*/ 2147483647 h 148"/>
                <a:gd name="T48" fmla="*/ 2147483647 w 133"/>
                <a:gd name="T49" fmla="*/ 2147483647 h 148"/>
                <a:gd name="T50" fmla="*/ 0 w 133"/>
                <a:gd name="T51" fmla="*/ 2147483647 h 148"/>
                <a:gd name="T52" fmla="*/ 2147483647 w 133"/>
                <a:gd name="T53" fmla="*/ 2147483647 h 148"/>
                <a:gd name="T54" fmla="*/ 2147483647 w 133"/>
                <a:gd name="T55" fmla="*/ 2147483647 h 148"/>
                <a:gd name="T56" fmla="*/ 2147483647 w 133"/>
                <a:gd name="T57" fmla="*/ 2147483647 h 148"/>
                <a:gd name="T58" fmla="*/ 2147483647 w 133"/>
                <a:gd name="T59" fmla="*/ 2147483647 h 148"/>
                <a:gd name="T60" fmla="*/ 2147483647 w 133"/>
                <a:gd name="T61" fmla="*/ 2147483647 h 148"/>
                <a:gd name="T62" fmla="*/ 2147483647 w 133"/>
                <a:gd name="T63" fmla="*/ 2147483647 h 148"/>
                <a:gd name="T64" fmla="*/ 2147483647 w 133"/>
                <a:gd name="T65" fmla="*/ 2147483647 h 148"/>
                <a:gd name="T66" fmla="*/ 2147483647 w 133"/>
                <a:gd name="T67" fmla="*/ 2147483647 h 148"/>
                <a:gd name="T68" fmla="*/ 2147483647 w 133"/>
                <a:gd name="T69" fmla="*/ 2147483647 h 148"/>
                <a:gd name="T70" fmla="*/ 2147483647 w 133"/>
                <a:gd name="T71" fmla="*/ 2147483647 h 148"/>
                <a:gd name="T72" fmla="*/ 2147483647 w 133"/>
                <a:gd name="T73" fmla="*/ 2147483647 h 148"/>
                <a:gd name="T74" fmla="*/ 2147483647 w 133"/>
                <a:gd name="T75" fmla="*/ 2147483647 h 148"/>
                <a:gd name="T76" fmla="*/ 2147483647 w 133"/>
                <a:gd name="T77" fmla="*/ 2147483647 h 148"/>
                <a:gd name="T78" fmla="*/ 2147483647 w 133"/>
                <a:gd name="T79" fmla="*/ 2147483647 h 148"/>
                <a:gd name="T80" fmla="*/ 2147483647 w 133"/>
                <a:gd name="T81" fmla="*/ 2147483647 h 148"/>
                <a:gd name="T82" fmla="*/ 2147483647 w 133"/>
                <a:gd name="T83" fmla="*/ 2147483647 h 148"/>
                <a:gd name="T84" fmla="*/ 2147483647 w 133"/>
                <a:gd name="T85" fmla="*/ 2147483647 h 148"/>
                <a:gd name="T86" fmla="*/ 2147483647 w 133"/>
                <a:gd name="T87" fmla="*/ 2147483647 h 148"/>
                <a:gd name="T88" fmla="*/ 2147483647 w 133"/>
                <a:gd name="T89" fmla="*/ 2147483647 h 148"/>
                <a:gd name="T90" fmla="*/ 2147483647 w 133"/>
                <a:gd name="T91" fmla="*/ 2147483647 h 148"/>
                <a:gd name="T92" fmla="*/ 2147483647 w 133"/>
                <a:gd name="T93" fmla="*/ 2147483647 h 148"/>
                <a:gd name="T94" fmla="*/ 2147483647 w 133"/>
                <a:gd name="T95" fmla="*/ 2147483647 h 148"/>
                <a:gd name="T96" fmla="*/ 2147483647 w 133"/>
                <a:gd name="T97" fmla="*/ 2147483647 h 148"/>
                <a:gd name="T98" fmla="*/ 2147483647 w 133"/>
                <a:gd name="T99" fmla="*/ 2147483647 h 148"/>
                <a:gd name="T100" fmla="*/ 2147483647 w 133"/>
                <a:gd name="T101" fmla="*/ 2147483647 h 148"/>
                <a:gd name="T102" fmla="*/ 2147483647 w 133"/>
                <a:gd name="T103" fmla="*/ 2147483647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148"/>
                <a:gd name="T158" fmla="*/ 133 w 133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148">
                  <a:moveTo>
                    <a:pt x="117" y="63"/>
                  </a:moveTo>
                  <a:lnTo>
                    <a:pt x="117" y="63"/>
                  </a:lnTo>
                  <a:lnTo>
                    <a:pt x="115" y="74"/>
                  </a:lnTo>
                  <a:lnTo>
                    <a:pt x="114" y="86"/>
                  </a:lnTo>
                  <a:lnTo>
                    <a:pt x="112" y="91"/>
                  </a:lnTo>
                  <a:lnTo>
                    <a:pt x="112" y="96"/>
                  </a:lnTo>
                  <a:lnTo>
                    <a:pt x="111" y="100"/>
                  </a:lnTo>
                  <a:lnTo>
                    <a:pt x="111" y="104"/>
                  </a:lnTo>
                  <a:lnTo>
                    <a:pt x="110" y="107"/>
                  </a:lnTo>
                  <a:lnTo>
                    <a:pt x="109" y="110"/>
                  </a:lnTo>
                  <a:lnTo>
                    <a:pt x="108" y="115"/>
                  </a:lnTo>
                  <a:lnTo>
                    <a:pt x="107" y="118"/>
                  </a:lnTo>
                  <a:lnTo>
                    <a:pt x="106" y="120"/>
                  </a:lnTo>
                  <a:lnTo>
                    <a:pt x="105" y="123"/>
                  </a:lnTo>
                  <a:lnTo>
                    <a:pt x="105" y="124"/>
                  </a:lnTo>
                  <a:lnTo>
                    <a:pt x="103" y="127"/>
                  </a:lnTo>
                  <a:lnTo>
                    <a:pt x="103" y="128"/>
                  </a:lnTo>
                  <a:lnTo>
                    <a:pt x="102" y="130"/>
                  </a:lnTo>
                  <a:lnTo>
                    <a:pt x="101" y="131"/>
                  </a:lnTo>
                  <a:lnTo>
                    <a:pt x="102" y="130"/>
                  </a:lnTo>
                  <a:lnTo>
                    <a:pt x="99" y="132"/>
                  </a:lnTo>
                  <a:lnTo>
                    <a:pt x="103" y="131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101" y="130"/>
                  </a:lnTo>
                  <a:lnTo>
                    <a:pt x="100" y="130"/>
                  </a:lnTo>
                  <a:lnTo>
                    <a:pt x="99" y="128"/>
                  </a:lnTo>
                  <a:lnTo>
                    <a:pt x="99" y="126"/>
                  </a:lnTo>
                  <a:lnTo>
                    <a:pt x="95" y="119"/>
                  </a:lnTo>
                  <a:lnTo>
                    <a:pt x="94" y="115"/>
                  </a:lnTo>
                  <a:lnTo>
                    <a:pt x="92" y="111"/>
                  </a:lnTo>
                  <a:lnTo>
                    <a:pt x="89" y="103"/>
                  </a:lnTo>
                  <a:lnTo>
                    <a:pt x="88" y="98"/>
                  </a:lnTo>
                  <a:lnTo>
                    <a:pt x="84" y="87"/>
                  </a:lnTo>
                  <a:lnTo>
                    <a:pt x="82" y="82"/>
                  </a:lnTo>
                  <a:lnTo>
                    <a:pt x="80" y="77"/>
                  </a:lnTo>
                  <a:lnTo>
                    <a:pt x="80" y="71"/>
                  </a:lnTo>
                  <a:lnTo>
                    <a:pt x="77" y="65"/>
                  </a:lnTo>
                  <a:lnTo>
                    <a:pt x="76" y="61"/>
                  </a:lnTo>
                  <a:lnTo>
                    <a:pt x="75" y="55"/>
                  </a:lnTo>
                  <a:lnTo>
                    <a:pt x="73" y="49"/>
                  </a:lnTo>
                  <a:lnTo>
                    <a:pt x="71" y="45"/>
                  </a:lnTo>
                  <a:lnTo>
                    <a:pt x="70" y="39"/>
                  </a:lnTo>
                  <a:lnTo>
                    <a:pt x="66" y="30"/>
                  </a:lnTo>
                  <a:lnTo>
                    <a:pt x="64" y="26"/>
                  </a:lnTo>
                  <a:lnTo>
                    <a:pt x="63" y="21"/>
                  </a:lnTo>
                  <a:lnTo>
                    <a:pt x="61" y="17"/>
                  </a:lnTo>
                  <a:lnTo>
                    <a:pt x="60" y="14"/>
                  </a:lnTo>
                  <a:lnTo>
                    <a:pt x="58" y="11"/>
                  </a:lnTo>
                  <a:lnTo>
                    <a:pt x="53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5" y="23"/>
                  </a:lnTo>
                  <a:lnTo>
                    <a:pt x="13" y="29"/>
                  </a:lnTo>
                  <a:lnTo>
                    <a:pt x="12" y="33"/>
                  </a:lnTo>
                  <a:lnTo>
                    <a:pt x="11" y="36"/>
                  </a:lnTo>
                  <a:lnTo>
                    <a:pt x="10" y="40"/>
                  </a:lnTo>
                  <a:lnTo>
                    <a:pt x="9" y="44"/>
                  </a:lnTo>
                  <a:lnTo>
                    <a:pt x="8" y="48"/>
                  </a:lnTo>
                  <a:lnTo>
                    <a:pt x="6" y="56"/>
                  </a:lnTo>
                  <a:lnTo>
                    <a:pt x="3" y="65"/>
                  </a:lnTo>
                  <a:lnTo>
                    <a:pt x="2" y="71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16" y="85"/>
                  </a:lnTo>
                  <a:lnTo>
                    <a:pt x="17" y="79"/>
                  </a:lnTo>
                  <a:lnTo>
                    <a:pt x="18" y="74"/>
                  </a:lnTo>
                  <a:lnTo>
                    <a:pt x="19" y="69"/>
                  </a:lnTo>
                  <a:lnTo>
                    <a:pt x="21" y="61"/>
                  </a:lnTo>
                  <a:lnTo>
                    <a:pt x="24" y="52"/>
                  </a:lnTo>
                  <a:lnTo>
                    <a:pt x="24" y="48"/>
                  </a:lnTo>
                  <a:lnTo>
                    <a:pt x="25" y="45"/>
                  </a:lnTo>
                  <a:lnTo>
                    <a:pt x="26" y="41"/>
                  </a:lnTo>
                  <a:lnTo>
                    <a:pt x="27" y="38"/>
                  </a:lnTo>
                  <a:lnTo>
                    <a:pt x="29" y="35"/>
                  </a:lnTo>
                  <a:lnTo>
                    <a:pt x="31" y="30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1" y="16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9" y="28"/>
                  </a:lnTo>
                  <a:lnTo>
                    <a:pt x="50" y="32"/>
                  </a:lnTo>
                  <a:lnTo>
                    <a:pt x="52" y="36"/>
                  </a:lnTo>
                  <a:lnTo>
                    <a:pt x="55" y="44"/>
                  </a:lnTo>
                  <a:lnTo>
                    <a:pt x="55" y="49"/>
                  </a:lnTo>
                  <a:lnTo>
                    <a:pt x="57" y="55"/>
                  </a:lnTo>
                  <a:lnTo>
                    <a:pt x="59" y="60"/>
                  </a:lnTo>
                  <a:lnTo>
                    <a:pt x="61" y="65"/>
                  </a:lnTo>
                  <a:lnTo>
                    <a:pt x="63" y="70"/>
                  </a:lnTo>
                  <a:lnTo>
                    <a:pt x="64" y="76"/>
                  </a:lnTo>
                  <a:lnTo>
                    <a:pt x="66" y="81"/>
                  </a:lnTo>
                  <a:lnTo>
                    <a:pt x="67" y="86"/>
                  </a:lnTo>
                  <a:lnTo>
                    <a:pt x="69" y="92"/>
                  </a:lnTo>
                  <a:lnTo>
                    <a:pt x="73" y="103"/>
                  </a:lnTo>
                  <a:lnTo>
                    <a:pt x="74" y="107"/>
                  </a:lnTo>
                  <a:lnTo>
                    <a:pt x="77" y="117"/>
                  </a:lnTo>
                  <a:lnTo>
                    <a:pt x="78" y="121"/>
                  </a:lnTo>
                  <a:lnTo>
                    <a:pt x="80" y="125"/>
                  </a:lnTo>
                  <a:lnTo>
                    <a:pt x="83" y="133"/>
                  </a:lnTo>
                  <a:lnTo>
                    <a:pt x="85" y="135"/>
                  </a:lnTo>
                  <a:lnTo>
                    <a:pt x="88" y="138"/>
                  </a:lnTo>
                  <a:lnTo>
                    <a:pt x="89" y="141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8" y="146"/>
                  </a:lnTo>
                  <a:lnTo>
                    <a:pt x="99" y="146"/>
                  </a:lnTo>
                  <a:lnTo>
                    <a:pt x="99" y="147"/>
                  </a:lnTo>
                  <a:lnTo>
                    <a:pt x="105" y="146"/>
                  </a:lnTo>
                  <a:lnTo>
                    <a:pt x="108" y="144"/>
                  </a:lnTo>
                  <a:lnTo>
                    <a:pt x="111" y="143"/>
                  </a:lnTo>
                  <a:lnTo>
                    <a:pt x="114" y="140"/>
                  </a:lnTo>
                  <a:lnTo>
                    <a:pt x="115" y="138"/>
                  </a:lnTo>
                  <a:lnTo>
                    <a:pt x="116" y="138"/>
                  </a:lnTo>
                  <a:lnTo>
                    <a:pt x="118" y="135"/>
                  </a:lnTo>
                  <a:lnTo>
                    <a:pt x="119" y="133"/>
                  </a:lnTo>
                  <a:lnTo>
                    <a:pt x="120" y="130"/>
                  </a:lnTo>
                  <a:lnTo>
                    <a:pt x="121" y="129"/>
                  </a:lnTo>
                  <a:lnTo>
                    <a:pt x="121" y="125"/>
                  </a:lnTo>
                  <a:lnTo>
                    <a:pt x="122" y="123"/>
                  </a:lnTo>
                  <a:lnTo>
                    <a:pt x="123" y="120"/>
                  </a:lnTo>
                  <a:lnTo>
                    <a:pt x="125" y="114"/>
                  </a:lnTo>
                  <a:lnTo>
                    <a:pt x="126" y="110"/>
                  </a:lnTo>
                  <a:lnTo>
                    <a:pt x="126" y="106"/>
                  </a:lnTo>
                  <a:lnTo>
                    <a:pt x="127" y="102"/>
                  </a:lnTo>
                  <a:lnTo>
                    <a:pt x="128" y="98"/>
                  </a:lnTo>
                  <a:lnTo>
                    <a:pt x="128" y="94"/>
                  </a:lnTo>
                  <a:lnTo>
                    <a:pt x="129" y="90"/>
                  </a:lnTo>
                  <a:lnTo>
                    <a:pt x="131" y="76"/>
                  </a:lnTo>
                  <a:lnTo>
                    <a:pt x="132" y="65"/>
                  </a:lnTo>
                  <a:lnTo>
                    <a:pt x="117" y="63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61" name="Freeform 208"/>
            <p:cNvSpPr>
              <a:spLocks/>
            </p:cNvSpPr>
            <p:nvPr/>
          </p:nvSpPr>
          <p:spPr bwMode="auto">
            <a:xfrm>
              <a:off x="4960921" y="2122474"/>
              <a:ext cx="192088" cy="211138"/>
            </a:xfrm>
            <a:custGeom>
              <a:avLst/>
              <a:gdLst>
                <a:gd name="T0" fmla="*/ 0 w 121"/>
                <a:gd name="T1" fmla="*/ 2147483647 h 133"/>
                <a:gd name="T2" fmla="*/ 2147483647 w 121"/>
                <a:gd name="T3" fmla="*/ 2147483647 h 133"/>
                <a:gd name="T4" fmla="*/ 2147483647 w 121"/>
                <a:gd name="T5" fmla="*/ 0 h 133"/>
                <a:gd name="T6" fmla="*/ 2147483647 w 121"/>
                <a:gd name="T7" fmla="*/ 0 h 133"/>
                <a:gd name="T8" fmla="*/ 2147483647 w 121"/>
                <a:gd name="T9" fmla="*/ 2147483647 h 133"/>
                <a:gd name="T10" fmla="*/ 2147483647 w 121"/>
                <a:gd name="T11" fmla="*/ 2147483647 h 133"/>
                <a:gd name="T12" fmla="*/ 0 w 121"/>
                <a:gd name="T13" fmla="*/ 2147483647 h 133"/>
                <a:gd name="T14" fmla="*/ 0 w 121"/>
                <a:gd name="T15" fmla="*/ 2147483647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33"/>
                <a:gd name="T26" fmla="*/ 121 w 12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33">
                  <a:moveTo>
                    <a:pt x="0" y="132"/>
                  </a:moveTo>
                  <a:lnTo>
                    <a:pt x="119" y="131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104" y="123"/>
                  </a:lnTo>
                  <a:lnTo>
                    <a:pt x="111" y="116"/>
                  </a:lnTo>
                  <a:lnTo>
                    <a:pt x="0" y="116"/>
                  </a:lnTo>
                  <a:lnTo>
                    <a:pt x="0" y="13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62" name="Rectangle 213"/>
            <p:cNvSpPr>
              <a:spLocks noChangeArrowheads="1"/>
            </p:cNvSpPr>
            <p:nvPr/>
          </p:nvSpPr>
          <p:spPr bwMode="auto">
            <a:xfrm>
              <a:off x="3754421" y="1500174"/>
              <a:ext cx="1397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r-FR" sz="2000" b="1">
                  <a:solidFill>
                    <a:srgbClr val="000000"/>
                  </a:solidFill>
                </a:rPr>
                <a:t>Excitation</a:t>
              </a:r>
            </a:p>
          </p:txBody>
        </p:sp>
        <p:sp>
          <p:nvSpPr>
            <p:cNvPr id="68763" name="Oval 225"/>
            <p:cNvSpPr>
              <a:spLocks noChangeArrowheads="1"/>
            </p:cNvSpPr>
            <p:nvPr/>
          </p:nvSpPr>
          <p:spPr bwMode="auto">
            <a:xfrm>
              <a:off x="3514708" y="1927212"/>
              <a:ext cx="228600" cy="228600"/>
            </a:xfrm>
            <a:prstGeom prst="ellips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fr-FR" sz="1400" b="1">
                  <a:solidFill>
                    <a:srgbClr val="FF0033"/>
                  </a:solidFill>
                </a:rPr>
                <a:t>3</a:t>
              </a:r>
              <a:endParaRPr lang="fr-FR" b="1"/>
            </a:p>
          </p:txBody>
        </p:sp>
      </p:grpSp>
      <p:grpSp>
        <p:nvGrpSpPr>
          <p:cNvPr id="9" name="Groupe 289"/>
          <p:cNvGrpSpPr>
            <a:grpSpLocks/>
          </p:cNvGrpSpPr>
          <p:nvPr/>
        </p:nvGrpSpPr>
        <p:grpSpPr bwMode="auto">
          <a:xfrm>
            <a:off x="5114925" y="4081463"/>
            <a:ext cx="4029075" cy="2138362"/>
            <a:chOff x="5114925" y="4081449"/>
            <a:chExt cx="4029075" cy="2138376"/>
          </a:xfrm>
        </p:grpSpPr>
        <p:sp>
          <p:nvSpPr>
            <p:cNvPr id="68677" name="Freeform 35"/>
            <p:cNvSpPr>
              <a:spLocks/>
            </p:cNvSpPr>
            <p:nvPr/>
          </p:nvSpPr>
          <p:spPr bwMode="auto">
            <a:xfrm>
              <a:off x="6353158" y="4081449"/>
              <a:ext cx="300038" cy="801688"/>
            </a:xfrm>
            <a:custGeom>
              <a:avLst/>
              <a:gdLst>
                <a:gd name="T0" fmla="*/ 2147483647 w 189"/>
                <a:gd name="T1" fmla="*/ 2147483647 h 505"/>
                <a:gd name="T2" fmla="*/ 2147483647 w 189"/>
                <a:gd name="T3" fmla="*/ 2147483647 h 505"/>
                <a:gd name="T4" fmla="*/ 2147483647 w 189"/>
                <a:gd name="T5" fmla="*/ 2147483647 h 505"/>
                <a:gd name="T6" fmla="*/ 2147483647 w 189"/>
                <a:gd name="T7" fmla="*/ 2147483647 h 505"/>
                <a:gd name="T8" fmla="*/ 2147483647 w 189"/>
                <a:gd name="T9" fmla="*/ 2147483647 h 505"/>
                <a:gd name="T10" fmla="*/ 2147483647 w 189"/>
                <a:gd name="T11" fmla="*/ 2147483647 h 505"/>
                <a:gd name="T12" fmla="*/ 2147483647 w 189"/>
                <a:gd name="T13" fmla="*/ 2147483647 h 505"/>
                <a:gd name="T14" fmla="*/ 2147483647 w 189"/>
                <a:gd name="T15" fmla="*/ 2147483647 h 505"/>
                <a:gd name="T16" fmla="*/ 2147483647 w 189"/>
                <a:gd name="T17" fmla="*/ 2147483647 h 505"/>
                <a:gd name="T18" fmla="*/ 2147483647 w 189"/>
                <a:gd name="T19" fmla="*/ 2147483647 h 505"/>
                <a:gd name="T20" fmla="*/ 2147483647 w 189"/>
                <a:gd name="T21" fmla="*/ 2147483647 h 505"/>
                <a:gd name="T22" fmla="*/ 2147483647 w 189"/>
                <a:gd name="T23" fmla="*/ 2147483647 h 505"/>
                <a:gd name="T24" fmla="*/ 2147483647 w 189"/>
                <a:gd name="T25" fmla="*/ 2147483647 h 505"/>
                <a:gd name="T26" fmla="*/ 2147483647 w 189"/>
                <a:gd name="T27" fmla="*/ 2147483647 h 505"/>
                <a:gd name="T28" fmla="*/ 2147483647 w 189"/>
                <a:gd name="T29" fmla="*/ 2147483647 h 505"/>
                <a:gd name="T30" fmla="*/ 2147483647 w 189"/>
                <a:gd name="T31" fmla="*/ 2147483647 h 505"/>
                <a:gd name="T32" fmla="*/ 2147483647 w 189"/>
                <a:gd name="T33" fmla="*/ 2147483647 h 505"/>
                <a:gd name="T34" fmla="*/ 2147483647 w 189"/>
                <a:gd name="T35" fmla="*/ 2147483647 h 505"/>
                <a:gd name="T36" fmla="*/ 2147483647 w 189"/>
                <a:gd name="T37" fmla="*/ 2147483647 h 505"/>
                <a:gd name="T38" fmla="*/ 2147483647 w 189"/>
                <a:gd name="T39" fmla="*/ 2147483647 h 505"/>
                <a:gd name="T40" fmla="*/ 2147483647 w 189"/>
                <a:gd name="T41" fmla="*/ 2147483647 h 505"/>
                <a:gd name="T42" fmla="*/ 2147483647 w 189"/>
                <a:gd name="T43" fmla="*/ 2147483647 h 505"/>
                <a:gd name="T44" fmla="*/ 2147483647 w 189"/>
                <a:gd name="T45" fmla="*/ 2147483647 h 505"/>
                <a:gd name="T46" fmla="*/ 2147483647 w 189"/>
                <a:gd name="T47" fmla="*/ 2147483647 h 505"/>
                <a:gd name="T48" fmla="*/ 2147483647 w 189"/>
                <a:gd name="T49" fmla="*/ 2147483647 h 505"/>
                <a:gd name="T50" fmla="*/ 2147483647 w 189"/>
                <a:gd name="T51" fmla="*/ 2147483647 h 505"/>
                <a:gd name="T52" fmla="*/ 2147483647 w 189"/>
                <a:gd name="T53" fmla="*/ 2147483647 h 505"/>
                <a:gd name="T54" fmla="*/ 2147483647 w 189"/>
                <a:gd name="T55" fmla="*/ 2147483647 h 505"/>
                <a:gd name="T56" fmla="*/ 2147483647 w 189"/>
                <a:gd name="T57" fmla="*/ 2147483647 h 505"/>
                <a:gd name="T58" fmla="*/ 2147483647 w 189"/>
                <a:gd name="T59" fmla="*/ 2147483647 h 505"/>
                <a:gd name="T60" fmla="*/ 2147483647 w 189"/>
                <a:gd name="T61" fmla="*/ 2147483647 h 505"/>
                <a:gd name="T62" fmla="*/ 2147483647 w 189"/>
                <a:gd name="T63" fmla="*/ 2147483647 h 505"/>
                <a:gd name="T64" fmla="*/ 2147483647 w 189"/>
                <a:gd name="T65" fmla="*/ 2147483647 h 505"/>
                <a:gd name="T66" fmla="*/ 2147483647 w 189"/>
                <a:gd name="T67" fmla="*/ 2147483647 h 505"/>
                <a:gd name="T68" fmla="*/ 2147483647 w 189"/>
                <a:gd name="T69" fmla="*/ 0 h 505"/>
                <a:gd name="T70" fmla="*/ 2147483647 w 189"/>
                <a:gd name="T71" fmla="*/ 2147483647 h 505"/>
                <a:gd name="T72" fmla="*/ 2147483647 w 189"/>
                <a:gd name="T73" fmla="*/ 2147483647 h 505"/>
                <a:gd name="T74" fmla="*/ 2147483647 w 189"/>
                <a:gd name="T75" fmla="*/ 2147483647 h 505"/>
                <a:gd name="T76" fmla="*/ 2147483647 w 189"/>
                <a:gd name="T77" fmla="*/ 2147483647 h 505"/>
                <a:gd name="T78" fmla="*/ 2147483647 w 189"/>
                <a:gd name="T79" fmla="*/ 2147483647 h 505"/>
                <a:gd name="T80" fmla="*/ 2147483647 w 189"/>
                <a:gd name="T81" fmla="*/ 2147483647 h 505"/>
                <a:gd name="T82" fmla="*/ 2147483647 w 189"/>
                <a:gd name="T83" fmla="*/ 2147483647 h 505"/>
                <a:gd name="T84" fmla="*/ 2147483647 w 189"/>
                <a:gd name="T85" fmla="*/ 2147483647 h 505"/>
                <a:gd name="T86" fmla="*/ 2147483647 w 189"/>
                <a:gd name="T87" fmla="*/ 2147483647 h 505"/>
                <a:gd name="T88" fmla="*/ 2147483647 w 189"/>
                <a:gd name="T89" fmla="*/ 2147483647 h 505"/>
                <a:gd name="T90" fmla="*/ 2147483647 w 189"/>
                <a:gd name="T91" fmla="*/ 2147483647 h 505"/>
                <a:gd name="T92" fmla="*/ 2147483647 w 189"/>
                <a:gd name="T93" fmla="*/ 2147483647 h 505"/>
                <a:gd name="T94" fmla="*/ 2147483647 w 189"/>
                <a:gd name="T95" fmla="*/ 2147483647 h 505"/>
                <a:gd name="T96" fmla="*/ 2147483647 w 189"/>
                <a:gd name="T97" fmla="*/ 2147483647 h 505"/>
                <a:gd name="T98" fmla="*/ 2147483647 w 189"/>
                <a:gd name="T99" fmla="*/ 2147483647 h 505"/>
                <a:gd name="T100" fmla="*/ 2147483647 w 189"/>
                <a:gd name="T101" fmla="*/ 2147483647 h 505"/>
                <a:gd name="T102" fmla="*/ 2147483647 w 189"/>
                <a:gd name="T103" fmla="*/ 2147483647 h 505"/>
                <a:gd name="T104" fmla="*/ 2147483647 w 189"/>
                <a:gd name="T105" fmla="*/ 2147483647 h 505"/>
                <a:gd name="T106" fmla="*/ 2147483647 w 189"/>
                <a:gd name="T107" fmla="*/ 2147483647 h 505"/>
                <a:gd name="T108" fmla="*/ 2147483647 w 189"/>
                <a:gd name="T109" fmla="*/ 2147483647 h 505"/>
                <a:gd name="T110" fmla="*/ 2147483647 w 189"/>
                <a:gd name="T111" fmla="*/ 2147483647 h 505"/>
                <a:gd name="T112" fmla="*/ 2147483647 w 189"/>
                <a:gd name="T113" fmla="*/ 2147483647 h 505"/>
                <a:gd name="T114" fmla="*/ 2147483647 w 189"/>
                <a:gd name="T115" fmla="*/ 2147483647 h 505"/>
                <a:gd name="T116" fmla="*/ 2147483647 w 189"/>
                <a:gd name="T117" fmla="*/ 2147483647 h 505"/>
                <a:gd name="T118" fmla="*/ 2147483647 w 189"/>
                <a:gd name="T119" fmla="*/ 2147483647 h 505"/>
                <a:gd name="T120" fmla="*/ 2147483647 w 189"/>
                <a:gd name="T121" fmla="*/ 2147483647 h 505"/>
                <a:gd name="T122" fmla="*/ 2147483647 w 189"/>
                <a:gd name="T123" fmla="*/ 2147483647 h 505"/>
                <a:gd name="T124" fmla="*/ 2147483647 w 189"/>
                <a:gd name="T125" fmla="*/ 2147483647 h 5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9"/>
                <a:gd name="T190" fmla="*/ 0 h 505"/>
                <a:gd name="T191" fmla="*/ 189 w 189"/>
                <a:gd name="T192" fmla="*/ 505 h 5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9" h="505">
                  <a:moveTo>
                    <a:pt x="16" y="293"/>
                  </a:moveTo>
                  <a:lnTo>
                    <a:pt x="16" y="289"/>
                  </a:lnTo>
                  <a:lnTo>
                    <a:pt x="17" y="280"/>
                  </a:lnTo>
                  <a:lnTo>
                    <a:pt x="17" y="278"/>
                  </a:lnTo>
                  <a:lnTo>
                    <a:pt x="18" y="276"/>
                  </a:lnTo>
                  <a:lnTo>
                    <a:pt x="19" y="269"/>
                  </a:lnTo>
                  <a:lnTo>
                    <a:pt x="20" y="268"/>
                  </a:lnTo>
                  <a:lnTo>
                    <a:pt x="20" y="265"/>
                  </a:lnTo>
                  <a:lnTo>
                    <a:pt x="22" y="260"/>
                  </a:lnTo>
                  <a:lnTo>
                    <a:pt x="22" y="259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3" y="257"/>
                  </a:lnTo>
                  <a:lnTo>
                    <a:pt x="23" y="256"/>
                  </a:lnTo>
                  <a:lnTo>
                    <a:pt x="24" y="255"/>
                  </a:lnTo>
                  <a:lnTo>
                    <a:pt x="23" y="256"/>
                  </a:lnTo>
                  <a:lnTo>
                    <a:pt x="24" y="255"/>
                  </a:lnTo>
                  <a:lnTo>
                    <a:pt x="16" y="253"/>
                  </a:lnTo>
                  <a:lnTo>
                    <a:pt x="16" y="254"/>
                  </a:lnTo>
                  <a:lnTo>
                    <a:pt x="20" y="256"/>
                  </a:lnTo>
                  <a:lnTo>
                    <a:pt x="18" y="255"/>
                  </a:lnTo>
                  <a:lnTo>
                    <a:pt x="17" y="254"/>
                  </a:lnTo>
                  <a:lnTo>
                    <a:pt x="17" y="253"/>
                  </a:lnTo>
                  <a:lnTo>
                    <a:pt x="16" y="249"/>
                  </a:lnTo>
                  <a:lnTo>
                    <a:pt x="16" y="251"/>
                  </a:lnTo>
                  <a:lnTo>
                    <a:pt x="17" y="254"/>
                  </a:lnTo>
                  <a:lnTo>
                    <a:pt x="17" y="256"/>
                  </a:lnTo>
                  <a:lnTo>
                    <a:pt x="17" y="259"/>
                  </a:lnTo>
                  <a:lnTo>
                    <a:pt x="18" y="262"/>
                  </a:lnTo>
                  <a:lnTo>
                    <a:pt x="18" y="263"/>
                  </a:lnTo>
                  <a:lnTo>
                    <a:pt x="18" y="266"/>
                  </a:lnTo>
                  <a:lnTo>
                    <a:pt x="19" y="271"/>
                  </a:lnTo>
                  <a:lnTo>
                    <a:pt x="20" y="273"/>
                  </a:lnTo>
                  <a:lnTo>
                    <a:pt x="20" y="277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3" y="294"/>
                  </a:lnTo>
                  <a:lnTo>
                    <a:pt x="23" y="298"/>
                  </a:lnTo>
                  <a:lnTo>
                    <a:pt x="24" y="307"/>
                  </a:lnTo>
                  <a:lnTo>
                    <a:pt x="24" y="310"/>
                  </a:lnTo>
                  <a:lnTo>
                    <a:pt x="25" y="313"/>
                  </a:lnTo>
                  <a:lnTo>
                    <a:pt x="26" y="319"/>
                  </a:lnTo>
                  <a:lnTo>
                    <a:pt x="29" y="327"/>
                  </a:lnTo>
                  <a:lnTo>
                    <a:pt x="29" y="330"/>
                  </a:lnTo>
                  <a:lnTo>
                    <a:pt x="31" y="333"/>
                  </a:lnTo>
                  <a:lnTo>
                    <a:pt x="36" y="337"/>
                  </a:lnTo>
                  <a:lnTo>
                    <a:pt x="41" y="337"/>
                  </a:lnTo>
                  <a:lnTo>
                    <a:pt x="47" y="334"/>
                  </a:lnTo>
                  <a:lnTo>
                    <a:pt x="47" y="333"/>
                  </a:lnTo>
                  <a:lnTo>
                    <a:pt x="48" y="331"/>
                  </a:lnTo>
                  <a:lnTo>
                    <a:pt x="50" y="325"/>
                  </a:lnTo>
                  <a:lnTo>
                    <a:pt x="51" y="317"/>
                  </a:lnTo>
                  <a:lnTo>
                    <a:pt x="52" y="313"/>
                  </a:lnTo>
                  <a:lnTo>
                    <a:pt x="52" y="308"/>
                  </a:lnTo>
                  <a:lnTo>
                    <a:pt x="53" y="303"/>
                  </a:lnTo>
                  <a:lnTo>
                    <a:pt x="54" y="297"/>
                  </a:lnTo>
                  <a:lnTo>
                    <a:pt x="55" y="286"/>
                  </a:lnTo>
                  <a:lnTo>
                    <a:pt x="56" y="280"/>
                  </a:lnTo>
                  <a:lnTo>
                    <a:pt x="57" y="274"/>
                  </a:lnTo>
                  <a:lnTo>
                    <a:pt x="58" y="260"/>
                  </a:lnTo>
                  <a:lnTo>
                    <a:pt x="59" y="254"/>
                  </a:lnTo>
                  <a:lnTo>
                    <a:pt x="60" y="247"/>
                  </a:lnTo>
                  <a:lnTo>
                    <a:pt x="61" y="241"/>
                  </a:lnTo>
                  <a:lnTo>
                    <a:pt x="61" y="235"/>
                  </a:lnTo>
                  <a:lnTo>
                    <a:pt x="62" y="229"/>
                  </a:lnTo>
                  <a:lnTo>
                    <a:pt x="63" y="223"/>
                  </a:lnTo>
                  <a:lnTo>
                    <a:pt x="64" y="218"/>
                  </a:lnTo>
                  <a:lnTo>
                    <a:pt x="65" y="214"/>
                  </a:lnTo>
                  <a:lnTo>
                    <a:pt x="66" y="207"/>
                  </a:lnTo>
                  <a:lnTo>
                    <a:pt x="67" y="204"/>
                  </a:lnTo>
                  <a:lnTo>
                    <a:pt x="68" y="200"/>
                  </a:lnTo>
                  <a:lnTo>
                    <a:pt x="68" y="199"/>
                  </a:lnTo>
                  <a:lnTo>
                    <a:pt x="67" y="200"/>
                  </a:lnTo>
                  <a:lnTo>
                    <a:pt x="64" y="202"/>
                  </a:lnTo>
                  <a:lnTo>
                    <a:pt x="58" y="201"/>
                  </a:lnTo>
                  <a:lnTo>
                    <a:pt x="55" y="199"/>
                  </a:lnTo>
                  <a:lnTo>
                    <a:pt x="55" y="198"/>
                  </a:lnTo>
                  <a:lnTo>
                    <a:pt x="55" y="200"/>
                  </a:lnTo>
                  <a:lnTo>
                    <a:pt x="56" y="201"/>
                  </a:lnTo>
                  <a:lnTo>
                    <a:pt x="56" y="206"/>
                  </a:lnTo>
                  <a:lnTo>
                    <a:pt x="57" y="210"/>
                  </a:lnTo>
                  <a:lnTo>
                    <a:pt x="58" y="215"/>
                  </a:lnTo>
                  <a:lnTo>
                    <a:pt x="58" y="222"/>
                  </a:lnTo>
                  <a:lnTo>
                    <a:pt x="59" y="230"/>
                  </a:lnTo>
                  <a:lnTo>
                    <a:pt x="60" y="247"/>
                  </a:lnTo>
                  <a:lnTo>
                    <a:pt x="61" y="266"/>
                  </a:lnTo>
                  <a:lnTo>
                    <a:pt x="62" y="275"/>
                  </a:lnTo>
                  <a:lnTo>
                    <a:pt x="62" y="286"/>
                  </a:lnTo>
                  <a:lnTo>
                    <a:pt x="62" y="295"/>
                  </a:lnTo>
                  <a:lnTo>
                    <a:pt x="63" y="306"/>
                  </a:lnTo>
                  <a:lnTo>
                    <a:pt x="65" y="347"/>
                  </a:lnTo>
                  <a:lnTo>
                    <a:pt x="67" y="366"/>
                  </a:lnTo>
                  <a:lnTo>
                    <a:pt x="68" y="382"/>
                  </a:lnTo>
                  <a:lnTo>
                    <a:pt x="69" y="390"/>
                  </a:lnTo>
                  <a:lnTo>
                    <a:pt x="70" y="397"/>
                  </a:lnTo>
                  <a:lnTo>
                    <a:pt x="70" y="402"/>
                  </a:lnTo>
                  <a:lnTo>
                    <a:pt x="71" y="408"/>
                  </a:lnTo>
                  <a:lnTo>
                    <a:pt x="72" y="413"/>
                  </a:lnTo>
                  <a:lnTo>
                    <a:pt x="73" y="416"/>
                  </a:lnTo>
                  <a:lnTo>
                    <a:pt x="75" y="419"/>
                  </a:lnTo>
                  <a:lnTo>
                    <a:pt x="80" y="424"/>
                  </a:lnTo>
                  <a:lnTo>
                    <a:pt x="86" y="423"/>
                  </a:lnTo>
                  <a:lnTo>
                    <a:pt x="90" y="419"/>
                  </a:lnTo>
                  <a:lnTo>
                    <a:pt x="91" y="417"/>
                  </a:lnTo>
                  <a:lnTo>
                    <a:pt x="92" y="414"/>
                  </a:lnTo>
                  <a:lnTo>
                    <a:pt x="93" y="410"/>
                  </a:lnTo>
                  <a:lnTo>
                    <a:pt x="93" y="404"/>
                  </a:lnTo>
                  <a:lnTo>
                    <a:pt x="95" y="397"/>
                  </a:lnTo>
                  <a:lnTo>
                    <a:pt x="95" y="387"/>
                  </a:lnTo>
                  <a:lnTo>
                    <a:pt x="96" y="378"/>
                  </a:lnTo>
                  <a:lnTo>
                    <a:pt x="97" y="368"/>
                  </a:lnTo>
                  <a:lnTo>
                    <a:pt x="98" y="356"/>
                  </a:lnTo>
                  <a:lnTo>
                    <a:pt x="99" y="344"/>
                  </a:lnTo>
                  <a:lnTo>
                    <a:pt x="100" y="330"/>
                  </a:lnTo>
                  <a:lnTo>
                    <a:pt x="101" y="316"/>
                  </a:lnTo>
                  <a:lnTo>
                    <a:pt x="102" y="302"/>
                  </a:lnTo>
                  <a:lnTo>
                    <a:pt x="102" y="288"/>
                  </a:lnTo>
                  <a:lnTo>
                    <a:pt x="104" y="273"/>
                  </a:lnTo>
                  <a:lnTo>
                    <a:pt x="104" y="258"/>
                  </a:lnTo>
                  <a:lnTo>
                    <a:pt x="107" y="228"/>
                  </a:lnTo>
                  <a:lnTo>
                    <a:pt x="107" y="213"/>
                  </a:lnTo>
                  <a:lnTo>
                    <a:pt x="108" y="200"/>
                  </a:lnTo>
                  <a:lnTo>
                    <a:pt x="109" y="185"/>
                  </a:lnTo>
                  <a:lnTo>
                    <a:pt x="110" y="159"/>
                  </a:lnTo>
                  <a:lnTo>
                    <a:pt x="111" y="147"/>
                  </a:lnTo>
                  <a:lnTo>
                    <a:pt x="112" y="136"/>
                  </a:lnTo>
                  <a:lnTo>
                    <a:pt x="113" y="126"/>
                  </a:lnTo>
                  <a:lnTo>
                    <a:pt x="114" y="118"/>
                  </a:lnTo>
                  <a:lnTo>
                    <a:pt x="115" y="110"/>
                  </a:lnTo>
                  <a:lnTo>
                    <a:pt x="116" y="104"/>
                  </a:lnTo>
                  <a:lnTo>
                    <a:pt x="116" y="100"/>
                  </a:lnTo>
                  <a:lnTo>
                    <a:pt x="118" y="98"/>
                  </a:lnTo>
                  <a:lnTo>
                    <a:pt x="113" y="101"/>
                  </a:lnTo>
                  <a:lnTo>
                    <a:pt x="109" y="101"/>
                  </a:lnTo>
                  <a:lnTo>
                    <a:pt x="106" y="99"/>
                  </a:lnTo>
                  <a:lnTo>
                    <a:pt x="105" y="98"/>
                  </a:lnTo>
                  <a:lnTo>
                    <a:pt x="104" y="95"/>
                  </a:lnTo>
                  <a:lnTo>
                    <a:pt x="105" y="98"/>
                  </a:lnTo>
                  <a:lnTo>
                    <a:pt x="105" y="101"/>
                  </a:lnTo>
                  <a:lnTo>
                    <a:pt x="106" y="108"/>
                  </a:lnTo>
                  <a:lnTo>
                    <a:pt x="107" y="116"/>
                  </a:lnTo>
                  <a:lnTo>
                    <a:pt x="108" y="126"/>
                  </a:lnTo>
                  <a:lnTo>
                    <a:pt x="108" y="136"/>
                  </a:lnTo>
                  <a:lnTo>
                    <a:pt x="108" y="150"/>
                  </a:lnTo>
                  <a:lnTo>
                    <a:pt x="109" y="164"/>
                  </a:lnTo>
                  <a:lnTo>
                    <a:pt x="110" y="180"/>
                  </a:lnTo>
                  <a:lnTo>
                    <a:pt x="110" y="195"/>
                  </a:lnTo>
                  <a:lnTo>
                    <a:pt x="110" y="212"/>
                  </a:lnTo>
                  <a:lnTo>
                    <a:pt x="111" y="248"/>
                  </a:lnTo>
                  <a:lnTo>
                    <a:pt x="111" y="267"/>
                  </a:lnTo>
                  <a:lnTo>
                    <a:pt x="114" y="360"/>
                  </a:lnTo>
                  <a:lnTo>
                    <a:pt x="115" y="378"/>
                  </a:lnTo>
                  <a:lnTo>
                    <a:pt x="115" y="394"/>
                  </a:lnTo>
                  <a:lnTo>
                    <a:pt x="115" y="410"/>
                  </a:lnTo>
                  <a:lnTo>
                    <a:pt x="116" y="426"/>
                  </a:lnTo>
                  <a:lnTo>
                    <a:pt x="116" y="440"/>
                  </a:lnTo>
                  <a:lnTo>
                    <a:pt x="117" y="453"/>
                  </a:lnTo>
                  <a:lnTo>
                    <a:pt x="118" y="464"/>
                  </a:lnTo>
                  <a:lnTo>
                    <a:pt x="119" y="474"/>
                  </a:lnTo>
                  <a:lnTo>
                    <a:pt x="119" y="482"/>
                  </a:lnTo>
                  <a:lnTo>
                    <a:pt x="120" y="489"/>
                  </a:lnTo>
                  <a:lnTo>
                    <a:pt x="125" y="502"/>
                  </a:lnTo>
                  <a:lnTo>
                    <a:pt x="131" y="504"/>
                  </a:lnTo>
                  <a:lnTo>
                    <a:pt x="139" y="500"/>
                  </a:lnTo>
                  <a:lnTo>
                    <a:pt x="140" y="497"/>
                  </a:lnTo>
                  <a:lnTo>
                    <a:pt x="140" y="493"/>
                  </a:lnTo>
                  <a:lnTo>
                    <a:pt x="141" y="489"/>
                  </a:lnTo>
                  <a:lnTo>
                    <a:pt x="141" y="481"/>
                  </a:lnTo>
                  <a:lnTo>
                    <a:pt x="142" y="471"/>
                  </a:lnTo>
                  <a:lnTo>
                    <a:pt x="143" y="461"/>
                  </a:lnTo>
                  <a:lnTo>
                    <a:pt x="144" y="448"/>
                  </a:lnTo>
                  <a:lnTo>
                    <a:pt x="145" y="434"/>
                  </a:lnTo>
                  <a:lnTo>
                    <a:pt x="147" y="418"/>
                  </a:lnTo>
                  <a:lnTo>
                    <a:pt x="148" y="401"/>
                  </a:lnTo>
                  <a:lnTo>
                    <a:pt x="149" y="383"/>
                  </a:lnTo>
                  <a:lnTo>
                    <a:pt x="150" y="365"/>
                  </a:lnTo>
                  <a:lnTo>
                    <a:pt x="151" y="345"/>
                  </a:lnTo>
                  <a:lnTo>
                    <a:pt x="153" y="324"/>
                  </a:lnTo>
                  <a:lnTo>
                    <a:pt x="154" y="303"/>
                  </a:lnTo>
                  <a:lnTo>
                    <a:pt x="157" y="261"/>
                  </a:lnTo>
                  <a:lnTo>
                    <a:pt x="159" y="239"/>
                  </a:lnTo>
                  <a:lnTo>
                    <a:pt x="161" y="197"/>
                  </a:lnTo>
                  <a:lnTo>
                    <a:pt x="162" y="176"/>
                  </a:lnTo>
                  <a:lnTo>
                    <a:pt x="164" y="156"/>
                  </a:lnTo>
                  <a:lnTo>
                    <a:pt x="166" y="118"/>
                  </a:lnTo>
                  <a:lnTo>
                    <a:pt x="168" y="101"/>
                  </a:lnTo>
                  <a:lnTo>
                    <a:pt x="169" y="84"/>
                  </a:lnTo>
                  <a:lnTo>
                    <a:pt x="170" y="68"/>
                  </a:lnTo>
                  <a:lnTo>
                    <a:pt x="171" y="55"/>
                  </a:lnTo>
                  <a:lnTo>
                    <a:pt x="172" y="43"/>
                  </a:lnTo>
                  <a:lnTo>
                    <a:pt x="172" y="33"/>
                  </a:lnTo>
                  <a:lnTo>
                    <a:pt x="173" y="25"/>
                  </a:lnTo>
                  <a:lnTo>
                    <a:pt x="174" y="19"/>
                  </a:lnTo>
                  <a:lnTo>
                    <a:pt x="174" y="15"/>
                  </a:lnTo>
                  <a:lnTo>
                    <a:pt x="175" y="15"/>
                  </a:lnTo>
                  <a:lnTo>
                    <a:pt x="176" y="12"/>
                  </a:lnTo>
                  <a:lnTo>
                    <a:pt x="176" y="11"/>
                  </a:lnTo>
                  <a:lnTo>
                    <a:pt x="173" y="14"/>
                  </a:lnTo>
                  <a:lnTo>
                    <a:pt x="167" y="14"/>
                  </a:lnTo>
                  <a:lnTo>
                    <a:pt x="164" y="11"/>
                  </a:lnTo>
                  <a:lnTo>
                    <a:pt x="164" y="12"/>
                  </a:lnTo>
                  <a:lnTo>
                    <a:pt x="165" y="17"/>
                  </a:lnTo>
                  <a:lnTo>
                    <a:pt x="166" y="21"/>
                  </a:lnTo>
                  <a:lnTo>
                    <a:pt x="166" y="25"/>
                  </a:lnTo>
                  <a:lnTo>
                    <a:pt x="166" y="32"/>
                  </a:lnTo>
                  <a:lnTo>
                    <a:pt x="167" y="38"/>
                  </a:lnTo>
                  <a:lnTo>
                    <a:pt x="168" y="44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69" y="70"/>
                  </a:lnTo>
                  <a:lnTo>
                    <a:pt x="169" y="80"/>
                  </a:lnTo>
                  <a:lnTo>
                    <a:pt x="170" y="103"/>
                  </a:lnTo>
                  <a:lnTo>
                    <a:pt x="170" y="115"/>
                  </a:lnTo>
                  <a:lnTo>
                    <a:pt x="171" y="127"/>
                  </a:lnTo>
                  <a:lnTo>
                    <a:pt x="171" y="157"/>
                  </a:lnTo>
                  <a:lnTo>
                    <a:pt x="171" y="172"/>
                  </a:lnTo>
                  <a:lnTo>
                    <a:pt x="171" y="189"/>
                  </a:lnTo>
                  <a:lnTo>
                    <a:pt x="172" y="206"/>
                  </a:lnTo>
                  <a:lnTo>
                    <a:pt x="172" y="262"/>
                  </a:lnTo>
                  <a:lnTo>
                    <a:pt x="172" y="282"/>
                  </a:lnTo>
                  <a:lnTo>
                    <a:pt x="172" y="302"/>
                  </a:lnTo>
                  <a:lnTo>
                    <a:pt x="188" y="302"/>
                  </a:lnTo>
                  <a:lnTo>
                    <a:pt x="188" y="282"/>
                  </a:lnTo>
                  <a:lnTo>
                    <a:pt x="188" y="262"/>
                  </a:lnTo>
                  <a:lnTo>
                    <a:pt x="188" y="206"/>
                  </a:lnTo>
                  <a:lnTo>
                    <a:pt x="187" y="189"/>
                  </a:lnTo>
                  <a:lnTo>
                    <a:pt x="187" y="172"/>
                  </a:lnTo>
                  <a:lnTo>
                    <a:pt x="187" y="157"/>
                  </a:lnTo>
                  <a:lnTo>
                    <a:pt x="187" y="127"/>
                  </a:lnTo>
                  <a:lnTo>
                    <a:pt x="186" y="115"/>
                  </a:lnTo>
                  <a:lnTo>
                    <a:pt x="186" y="103"/>
                  </a:lnTo>
                  <a:lnTo>
                    <a:pt x="185" y="80"/>
                  </a:lnTo>
                  <a:lnTo>
                    <a:pt x="185" y="70"/>
                  </a:lnTo>
                  <a:lnTo>
                    <a:pt x="184" y="60"/>
                  </a:lnTo>
                  <a:lnTo>
                    <a:pt x="184" y="52"/>
                  </a:lnTo>
                  <a:lnTo>
                    <a:pt x="184" y="43"/>
                  </a:lnTo>
                  <a:lnTo>
                    <a:pt x="183" y="36"/>
                  </a:lnTo>
                  <a:lnTo>
                    <a:pt x="182" y="30"/>
                  </a:lnTo>
                  <a:lnTo>
                    <a:pt x="182" y="24"/>
                  </a:lnTo>
                  <a:lnTo>
                    <a:pt x="182" y="19"/>
                  </a:lnTo>
                  <a:lnTo>
                    <a:pt x="181" y="15"/>
                  </a:lnTo>
                  <a:lnTo>
                    <a:pt x="180" y="7"/>
                  </a:lnTo>
                  <a:lnTo>
                    <a:pt x="179" y="5"/>
                  </a:lnTo>
                  <a:lnTo>
                    <a:pt x="174" y="0"/>
                  </a:lnTo>
                  <a:lnTo>
                    <a:pt x="165" y="0"/>
                  </a:lnTo>
                  <a:lnTo>
                    <a:pt x="161" y="5"/>
                  </a:lnTo>
                  <a:lnTo>
                    <a:pt x="160" y="7"/>
                  </a:lnTo>
                  <a:lnTo>
                    <a:pt x="159" y="11"/>
                  </a:lnTo>
                  <a:lnTo>
                    <a:pt x="159" y="10"/>
                  </a:lnTo>
                  <a:lnTo>
                    <a:pt x="159" y="11"/>
                  </a:lnTo>
                  <a:lnTo>
                    <a:pt x="160" y="10"/>
                  </a:lnTo>
                  <a:lnTo>
                    <a:pt x="158" y="15"/>
                  </a:lnTo>
                  <a:lnTo>
                    <a:pt x="157" y="22"/>
                  </a:lnTo>
                  <a:lnTo>
                    <a:pt x="156" y="32"/>
                  </a:lnTo>
                  <a:lnTo>
                    <a:pt x="156" y="42"/>
                  </a:lnTo>
                  <a:lnTo>
                    <a:pt x="154" y="53"/>
                  </a:lnTo>
                  <a:lnTo>
                    <a:pt x="153" y="67"/>
                  </a:lnTo>
                  <a:lnTo>
                    <a:pt x="152" y="83"/>
                  </a:lnTo>
                  <a:lnTo>
                    <a:pt x="151" y="100"/>
                  </a:lnTo>
                  <a:lnTo>
                    <a:pt x="150" y="117"/>
                  </a:lnTo>
                  <a:lnTo>
                    <a:pt x="147" y="154"/>
                  </a:lnTo>
                  <a:lnTo>
                    <a:pt x="145" y="175"/>
                  </a:lnTo>
                  <a:lnTo>
                    <a:pt x="144" y="196"/>
                  </a:lnTo>
                  <a:lnTo>
                    <a:pt x="142" y="238"/>
                  </a:lnTo>
                  <a:lnTo>
                    <a:pt x="141" y="260"/>
                  </a:lnTo>
                  <a:lnTo>
                    <a:pt x="139" y="302"/>
                  </a:lnTo>
                  <a:lnTo>
                    <a:pt x="137" y="323"/>
                  </a:lnTo>
                  <a:lnTo>
                    <a:pt x="136" y="344"/>
                  </a:lnTo>
                  <a:lnTo>
                    <a:pt x="134" y="364"/>
                  </a:lnTo>
                  <a:lnTo>
                    <a:pt x="133" y="382"/>
                  </a:lnTo>
                  <a:lnTo>
                    <a:pt x="132" y="400"/>
                  </a:lnTo>
                  <a:lnTo>
                    <a:pt x="131" y="417"/>
                  </a:lnTo>
                  <a:lnTo>
                    <a:pt x="130" y="433"/>
                  </a:lnTo>
                  <a:lnTo>
                    <a:pt x="128" y="447"/>
                  </a:lnTo>
                  <a:lnTo>
                    <a:pt x="127" y="460"/>
                  </a:lnTo>
                  <a:lnTo>
                    <a:pt x="127" y="470"/>
                  </a:lnTo>
                  <a:lnTo>
                    <a:pt x="125" y="479"/>
                  </a:lnTo>
                  <a:lnTo>
                    <a:pt x="124" y="486"/>
                  </a:lnTo>
                  <a:lnTo>
                    <a:pt x="124" y="491"/>
                  </a:lnTo>
                  <a:lnTo>
                    <a:pt x="123" y="493"/>
                  </a:lnTo>
                  <a:lnTo>
                    <a:pt x="124" y="492"/>
                  </a:lnTo>
                  <a:lnTo>
                    <a:pt x="125" y="490"/>
                  </a:lnTo>
                  <a:lnTo>
                    <a:pt x="131" y="487"/>
                  </a:lnTo>
                  <a:lnTo>
                    <a:pt x="136" y="489"/>
                  </a:lnTo>
                  <a:lnTo>
                    <a:pt x="137" y="487"/>
                  </a:lnTo>
                  <a:lnTo>
                    <a:pt x="136" y="481"/>
                  </a:lnTo>
                  <a:lnTo>
                    <a:pt x="136" y="472"/>
                  </a:lnTo>
                  <a:lnTo>
                    <a:pt x="135" y="463"/>
                  </a:lnTo>
                  <a:lnTo>
                    <a:pt x="134" y="452"/>
                  </a:lnTo>
                  <a:lnTo>
                    <a:pt x="133" y="439"/>
                  </a:lnTo>
                  <a:lnTo>
                    <a:pt x="133" y="425"/>
                  </a:lnTo>
                  <a:lnTo>
                    <a:pt x="132" y="409"/>
                  </a:lnTo>
                  <a:lnTo>
                    <a:pt x="131" y="394"/>
                  </a:lnTo>
                  <a:lnTo>
                    <a:pt x="131" y="378"/>
                  </a:lnTo>
                  <a:lnTo>
                    <a:pt x="131" y="360"/>
                  </a:lnTo>
                  <a:lnTo>
                    <a:pt x="128" y="267"/>
                  </a:lnTo>
                  <a:lnTo>
                    <a:pt x="128" y="248"/>
                  </a:lnTo>
                  <a:lnTo>
                    <a:pt x="127" y="212"/>
                  </a:lnTo>
                  <a:lnTo>
                    <a:pt x="126" y="195"/>
                  </a:lnTo>
                  <a:lnTo>
                    <a:pt x="125" y="178"/>
                  </a:lnTo>
                  <a:lnTo>
                    <a:pt x="125" y="163"/>
                  </a:lnTo>
                  <a:lnTo>
                    <a:pt x="124" y="150"/>
                  </a:lnTo>
                  <a:lnTo>
                    <a:pt x="124" y="136"/>
                  </a:lnTo>
                  <a:lnTo>
                    <a:pt x="124" y="125"/>
                  </a:lnTo>
                  <a:lnTo>
                    <a:pt x="122" y="115"/>
                  </a:lnTo>
                  <a:lnTo>
                    <a:pt x="122" y="107"/>
                  </a:lnTo>
                  <a:lnTo>
                    <a:pt x="121" y="100"/>
                  </a:lnTo>
                  <a:lnTo>
                    <a:pt x="121" y="94"/>
                  </a:lnTo>
                  <a:lnTo>
                    <a:pt x="120" y="92"/>
                  </a:lnTo>
                  <a:lnTo>
                    <a:pt x="119" y="89"/>
                  </a:lnTo>
                  <a:lnTo>
                    <a:pt x="118" y="88"/>
                  </a:lnTo>
                  <a:lnTo>
                    <a:pt x="115" y="86"/>
                  </a:lnTo>
                  <a:lnTo>
                    <a:pt x="108" y="85"/>
                  </a:lnTo>
                  <a:lnTo>
                    <a:pt x="103" y="92"/>
                  </a:lnTo>
                  <a:lnTo>
                    <a:pt x="102" y="95"/>
                  </a:lnTo>
                  <a:lnTo>
                    <a:pt x="100" y="101"/>
                  </a:lnTo>
                  <a:lnTo>
                    <a:pt x="99" y="108"/>
                  </a:lnTo>
                  <a:lnTo>
                    <a:pt x="98" y="116"/>
                  </a:lnTo>
                  <a:lnTo>
                    <a:pt x="97" y="125"/>
                  </a:lnTo>
                  <a:lnTo>
                    <a:pt x="96" y="135"/>
                  </a:lnTo>
                  <a:lnTo>
                    <a:pt x="95" y="145"/>
                  </a:lnTo>
                  <a:lnTo>
                    <a:pt x="95" y="157"/>
                  </a:lnTo>
                  <a:lnTo>
                    <a:pt x="92" y="184"/>
                  </a:lnTo>
                  <a:lnTo>
                    <a:pt x="92" y="198"/>
                  </a:lnTo>
                  <a:lnTo>
                    <a:pt x="90" y="212"/>
                  </a:lnTo>
                  <a:lnTo>
                    <a:pt x="90" y="227"/>
                  </a:lnTo>
                  <a:lnTo>
                    <a:pt x="87" y="257"/>
                  </a:lnTo>
                  <a:lnTo>
                    <a:pt x="87" y="272"/>
                  </a:lnTo>
                  <a:lnTo>
                    <a:pt x="86" y="287"/>
                  </a:lnTo>
                  <a:lnTo>
                    <a:pt x="85" y="301"/>
                  </a:lnTo>
                  <a:lnTo>
                    <a:pt x="84" y="315"/>
                  </a:lnTo>
                  <a:lnTo>
                    <a:pt x="83" y="329"/>
                  </a:lnTo>
                  <a:lnTo>
                    <a:pt x="82" y="342"/>
                  </a:lnTo>
                  <a:lnTo>
                    <a:pt x="81" y="355"/>
                  </a:lnTo>
                  <a:lnTo>
                    <a:pt x="80" y="366"/>
                  </a:lnTo>
                  <a:lnTo>
                    <a:pt x="79" y="377"/>
                  </a:lnTo>
                  <a:lnTo>
                    <a:pt x="78" y="386"/>
                  </a:lnTo>
                  <a:lnTo>
                    <a:pt x="78" y="394"/>
                  </a:lnTo>
                  <a:lnTo>
                    <a:pt x="78" y="401"/>
                  </a:lnTo>
                  <a:lnTo>
                    <a:pt x="77" y="406"/>
                  </a:lnTo>
                  <a:lnTo>
                    <a:pt x="76" y="410"/>
                  </a:lnTo>
                  <a:lnTo>
                    <a:pt x="75" y="413"/>
                  </a:lnTo>
                  <a:lnTo>
                    <a:pt x="76" y="412"/>
                  </a:lnTo>
                  <a:lnTo>
                    <a:pt x="79" y="407"/>
                  </a:lnTo>
                  <a:lnTo>
                    <a:pt x="83" y="407"/>
                  </a:lnTo>
                  <a:lnTo>
                    <a:pt x="88" y="411"/>
                  </a:lnTo>
                  <a:lnTo>
                    <a:pt x="88" y="410"/>
                  </a:lnTo>
                  <a:lnTo>
                    <a:pt x="87" y="408"/>
                  </a:lnTo>
                  <a:lnTo>
                    <a:pt x="87" y="406"/>
                  </a:lnTo>
                  <a:lnTo>
                    <a:pt x="86" y="401"/>
                  </a:lnTo>
                  <a:lnTo>
                    <a:pt x="86" y="394"/>
                  </a:lnTo>
                  <a:lnTo>
                    <a:pt x="84" y="388"/>
                  </a:lnTo>
                  <a:lnTo>
                    <a:pt x="84" y="381"/>
                  </a:lnTo>
                  <a:lnTo>
                    <a:pt x="83" y="365"/>
                  </a:lnTo>
                  <a:lnTo>
                    <a:pt x="81" y="346"/>
                  </a:lnTo>
                  <a:lnTo>
                    <a:pt x="79" y="305"/>
                  </a:lnTo>
                  <a:lnTo>
                    <a:pt x="78" y="294"/>
                  </a:lnTo>
                  <a:lnTo>
                    <a:pt x="78" y="286"/>
                  </a:lnTo>
                  <a:lnTo>
                    <a:pt x="78" y="275"/>
                  </a:lnTo>
                  <a:lnTo>
                    <a:pt x="78" y="265"/>
                  </a:lnTo>
                  <a:lnTo>
                    <a:pt x="77" y="245"/>
                  </a:lnTo>
                  <a:lnTo>
                    <a:pt x="76" y="229"/>
                  </a:lnTo>
                  <a:lnTo>
                    <a:pt x="75" y="221"/>
                  </a:lnTo>
                  <a:lnTo>
                    <a:pt x="75" y="214"/>
                  </a:lnTo>
                  <a:lnTo>
                    <a:pt x="74" y="209"/>
                  </a:lnTo>
                  <a:lnTo>
                    <a:pt x="73" y="203"/>
                  </a:lnTo>
                  <a:lnTo>
                    <a:pt x="73" y="199"/>
                  </a:lnTo>
                  <a:lnTo>
                    <a:pt x="72" y="195"/>
                  </a:lnTo>
                  <a:lnTo>
                    <a:pt x="71" y="193"/>
                  </a:lnTo>
                  <a:lnTo>
                    <a:pt x="71" y="192"/>
                  </a:lnTo>
                  <a:lnTo>
                    <a:pt x="67" y="187"/>
                  </a:lnTo>
                  <a:lnTo>
                    <a:pt x="58" y="186"/>
                  </a:lnTo>
                  <a:lnTo>
                    <a:pt x="54" y="190"/>
                  </a:lnTo>
                  <a:lnTo>
                    <a:pt x="52" y="193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49" y="202"/>
                  </a:lnTo>
                  <a:lnTo>
                    <a:pt x="48" y="210"/>
                  </a:lnTo>
                  <a:lnTo>
                    <a:pt x="47" y="215"/>
                  </a:lnTo>
                  <a:lnTo>
                    <a:pt x="47" y="221"/>
                  </a:lnTo>
                  <a:lnTo>
                    <a:pt x="47" y="227"/>
                  </a:lnTo>
                  <a:lnTo>
                    <a:pt x="45" y="232"/>
                  </a:lnTo>
                  <a:lnTo>
                    <a:pt x="45" y="239"/>
                  </a:lnTo>
                  <a:lnTo>
                    <a:pt x="44" y="245"/>
                  </a:lnTo>
                  <a:lnTo>
                    <a:pt x="44" y="251"/>
                  </a:lnTo>
                  <a:lnTo>
                    <a:pt x="42" y="258"/>
                  </a:lnTo>
                  <a:lnTo>
                    <a:pt x="41" y="271"/>
                  </a:lnTo>
                  <a:lnTo>
                    <a:pt x="40" y="277"/>
                  </a:lnTo>
                  <a:lnTo>
                    <a:pt x="39" y="284"/>
                  </a:lnTo>
                  <a:lnTo>
                    <a:pt x="38" y="295"/>
                  </a:lnTo>
                  <a:lnTo>
                    <a:pt x="37" y="300"/>
                  </a:lnTo>
                  <a:lnTo>
                    <a:pt x="36" y="306"/>
                  </a:lnTo>
                  <a:lnTo>
                    <a:pt x="36" y="310"/>
                  </a:lnTo>
                  <a:lnTo>
                    <a:pt x="35" y="315"/>
                  </a:lnTo>
                  <a:lnTo>
                    <a:pt x="34" y="321"/>
                  </a:lnTo>
                  <a:lnTo>
                    <a:pt x="33" y="325"/>
                  </a:lnTo>
                  <a:lnTo>
                    <a:pt x="35" y="323"/>
                  </a:lnTo>
                  <a:lnTo>
                    <a:pt x="41" y="321"/>
                  </a:lnTo>
                  <a:lnTo>
                    <a:pt x="42" y="321"/>
                  </a:lnTo>
                  <a:lnTo>
                    <a:pt x="44" y="323"/>
                  </a:lnTo>
                  <a:lnTo>
                    <a:pt x="45" y="324"/>
                  </a:lnTo>
                  <a:lnTo>
                    <a:pt x="44" y="322"/>
                  </a:lnTo>
                  <a:lnTo>
                    <a:pt x="43" y="316"/>
                  </a:lnTo>
                  <a:lnTo>
                    <a:pt x="42" y="310"/>
                  </a:lnTo>
                  <a:lnTo>
                    <a:pt x="41" y="306"/>
                  </a:lnTo>
                  <a:lnTo>
                    <a:pt x="41" y="303"/>
                  </a:lnTo>
                  <a:lnTo>
                    <a:pt x="39" y="297"/>
                  </a:lnTo>
                  <a:lnTo>
                    <a:pt x="39" y="294"/>
                  </a:lnTo>
                  <a:lnTo>
                    <a:pt x="38" y="286"/>
                  </a:lnTo>
                  <a:lnTo>
                    <a:pt x="38" y="282"/>
                  </a:lnTo>
                  <a:lnTo>
                    <a:pt x="36" y="275"/>
                  </a:lnTo>
                  <a:lnTo>
                    <a:pt x="36" y="272"/>
                  </a:lnTo>
                  <a:lnTo>
                    <a:pt x="36" y="267"/>
                  </a:lnTo>
                  <a:lnTo>
                    <a:pt x="35" y="265"/>
                  </a:lnTo>
                  <a:lnTo>
                    <a:pt x="35" y="261"/>
                  </a:lnTo>
                  <a:lnTo>
                    <a:pt x="35" y="258"/>
                  </a:lnTo>
                  <a:lnTo>
                    <a:pt x="34" y="255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5"/>
                  </a:lnTo>
                  <a:lnTo>
                    <a:pt x="30" y="244"/>
                  </a:lnTo>
                  <a:lnTo>
                    <a:pt x="30" y="243"/>
                  </a:lnTo>
                  <a:lnTo>
                    <a:pt x="26" y="240"/>
                  </a:lnTo>
                  <a:lnTo>
                    <a:pt x="28" y="242"/>
                  </a:lnTo>
                  <a:lnTo>
                    <a:pt x="28" y="241"/>
                  </a:lnTo>
                  <a:lnTo>
                    <a:pt x="18" y="239"/>
                  </a:lnTo>
                  <a:lnTo>
                    <a:pt x="17" y="240"/>
                  </a:lnTo>
                  <a:lnTo>
                    <a:pt x="12" y="245"/>
                  </a:lnTo>
                  <a:lnTo>
                    <a:pt x="11" y="247"/>
                  </a:lnTo>
                  <a:lnTo>
                    <a:pt x="10" y="247"/>
                  </a:lnTo>
                  <a:lnTo>
                    <a:pt x="9" y="250"/>
                  </a:lnTo>
                  <a:lnTo>
                    <a:pt x="8" y="252"/>
                  </a:lnTo>
                  <a:lnTo>
                    <a:pt x="6" y="256"/>
                  </a:lnTo>
                  <a:lnTo>
                    <a:pt x="6" y="258"/>
                  </a:lnTo>
                  <a:lnTo>
                    <a:pt x="6" y="260"/>
                  </a:lnTo>
                  <a:lnTo>
                    <a:pt x="5" y="263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1" y="277"/>
                  </a:lnTo>
                  <a:lnTo>
                    <a:pt x="1" y="279"/>
                  </a:lnTo>
                  <a:lnTo>
                    <a:pt x="0" y="288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16" y="29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78" name="Oval 226"/>
            <p:cNvSpPr>
              <a:spLocks noChangeArrowheads="1"/>
            </p:cNvSpPr>
            <p:nvPr/>
          </p:nvSpPr>
          <p:spPr bwMode="auto">
            <a:xfrm>
              <a:off x="5724508" y="4518012"/>
              <a:ext cx="228600" cy="2286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fr-FR" sz="1400" b="1">
                  <a:solidFill>
                    <a:srgbClr val="FF0000"/>
                  </a:solidFill>
                </a:rPr>
                <a:t>6</a:t>
              </a:r>
              <a:endParaRPr lang="fr-FR" b="1"/>
            </a:p>
          </p:txBody>
        </p:sp>
        <p:grpSp>
          <p:nvGrpSpPr>
            <p:cNvPr id="68679" name="Groupe 280"/>
            <p:cNvGrpSpPr>
              <a:grpSpLocks/>
            </p:cNvGrpSpPr>
            <p:nvPr/>
          </p:nvGrpSpPr>
          <p:grpSpPr bwMode="auto">
            <a:xfrm>
              <a:off x="5114925" y="4494213"/>
              <a:ext cx="4029075" cy="1725612"/>
              <a:chOff x="5114925" y="4494213"/>
              <a:chExt cx="4029075" cy="1725612"/>
            </a:xfrm>
          </p:grpSpPr>
          <p:sp>
            <p:nvSpPr>
              <p:cNvPr id="68680" name="Rectangle 4"/>
              <p:cNvSpPr>
                <a:spLocks noChangeArrowheads="1"/>
              </p:cNvSpPr>
              <p:nvPr/>
            </p:nvSpPr>
            <p:spPr bwMode="auto">
              <a:xfrm>
                <a:off x="7258050" y="5822950"/>
                <a:ext cx="18859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fr-FR" sz="2000" b="1">
                    <a:solidFill>
                      <a:srgbClr val="FF0000"/>
                    </a:solidFill>
                  </a:rPr>
                  <a:t>Spectre </a:t>
                </a:r>
                <a:r>
                  <a:rPr lang="fr-FR" sz="2000">
                    <a:solidFill>
                      <a:srgbClr val="FF0000"/>
                    </a:solidFill>
                  </a:rPr>
                  <a:t>(MS)</a:t>
                </a:r>
                <a:r>
                  <a:rPr lang="fr-FR" sz="2000" baseline="30000">
                    <a:solidFill>
                      <a:srgbClr val="FF0000"/>
                    </a:solidFill>
                  </a:rPr>
                  <a:t>n</a:t>
                </a:r>
                <a:r>
                  <a:rPr lang="fr-FR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68681" name="Freeform 5"/>
              <p:cNvSpPr>
                <a:spLocks/>
              </p:cNvSpPr>
              <p:nvPr/>
            </p:nvSpPr>
            <p:spPr bwMode="auto">
              <a:xfrm>
                <a:off x="6523038" y="4646613"/>
                <a:ext cx="26988" cy="227013"/>
              </a:xfrm>
              <a:custGeom>
                <a:avLst/>
                <a:gdLst>
                  <a:gd name="T0" fmla="*/ 2147483647 w 17"/>
                  <a:gd name="T1" fmla="*/ 2147483647 h 143"/>
                  <a:gd name="T2" fmla="*/ 2147483647 w 17"/>
                  <a:gd name="T3" fmla="*/ 0 h 143"/>
                  <a:gd name="T4" fmla="*/ 0 w 17"/>
                  <a:gd name="T5" fmla="*/ 0 h 143"/>
                  <a:gd name="T6" fmla="*/ 2147483647 w 17"/>
                  <a:gd name="T7" fmla="*/ 2147483647 h 143"/>
                  <a:gd name="T8" fmla="*/ 2147483647 w 17"/>
                  <a:gd name="T9" fmla="*/ 2147483647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3"/>
                  <a:gd name="T17" fmla="*/ 17 w 17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3">
                    <a:moveTo>
                      <a:pt x="16" y="142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1" y="142"/>
                    </a:lnTo>
                    <a:lnTo>
                      <a:pt x="16" y="142"/>
                    </a:lnTo>
                  </a:path>
                </a:pathLst>
              </a:custGeom>
              <a:solidFill>
                <a:srgbClr val="C0C0C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82" name="Freeform 106"/>
              <p:cNvSpPr>
                <a:spLocks/>
              </p:cNvSpPr>
              <p:nvPr/>
            </p:nvSpPr>
            <p:spPr bwMode="auto">
              <a:xfrm>
                <a:off x="7021513" y="4645025"/>
                <a:ext cx="111125" cy="1054100"/>
              </a:xfrm>
              <a:custGeom>
                <a:avLst/>
                <a:gdLst>
                  <a:gd name="T0" fmla="*/ 2147483647 w 70"/>
                  <a:gd name="T1" fmla="*/ 2147483647 h 664"/>
                  <a:gd name="T2" fmla="*/ 2147483647 w 70"/>
                  <a:gd name="T3" fmla="*/ 2147483647 h 664"/>
                  <a:gd name="T4" fmla="*/ 2147483647 w 70"/>
                  <a:gd name="T5" fmla="*/ 2147483647 h 664"/>
                  <a:gd name="T6" fmla="*/ 2147483647 w 70"/>
                  <a:gd name="T7" fmla="*/ 2147483647 h 664"/>
                  <a:gd name="T8" fmla="*/ 2147483647 w 70"/>
                  <a:gd name="T9" fmla="*/ 2147483647 h 664"/>
                  <a:gd name="T10" fmla="*/ 2147483647 w 70"/>
                  <a:gd name="T11" fmla="*/ 2147483647 h 664"/>
                  <a:gd name="T12" fmla="*/ 2147483647 w 70"/>
                  <a:gd name="T13" fmla="*/ 2147483647 h 664"/>
                  <a:gd name="T14" fmla="*/ 2147483647 w 70"/>
                  <a:gd name="T15" fmla="*/ 2147483647 h 664"/>
                  <a:gd name="T16" fmla="*/ 2147483647 w 70"/>
                  <a:gd name="T17" fmla="*/ 2147483647 h 664"/>
                  <a:gd name="T18" fmla="*/ 2147483647 w 70"/>
                  <a:gd name="T19" fmla="*/ 2147483647 h 664"/>
                  <a:gd name="T20" fmla="*/ 2147483647 w 70"/>
                  <a:gd name="T21" fmla="*/ 2147483647 h 664"/>
                  <a:gd name="T22" fmla="*/ 2147483647 w 70"/>
                  <a:gd name="T23" fmla="*/ 2147483647 h 664"/>
                  <a:gd name="T24" fmla="*/ 2147483647 w 70"/>
                  <a:gd name="T25" fmla="*/ 2147483647 h 664"/>
                  <a:gd name="T26" fmla="*/ 2147483647 w 70"/>
                  <a:gd name="T27" fmla="*/ 2147483647 h 664"/>
                  <a:gd name="T28" fmla="*/ 2147483647 w 70"/>
                  <a:gd name="T29" fmla="*/ 2147483647 h 664"/>
                  <a:gd name="T30" fmla="*/ 2147483647 w 70"/>
                  <a:gd name="T31" fmla="*/ 2147483647 h 664"/>
                  <a:gd name="T32" fmla="*/ 2147483647 w 70"/>
                  <a:gd name="T33" fmla="*/ 2147483647 h 664"/>
                  <a:gd name="T34" fmla="*/ 2147483647 w 70"/>
                  <a:gd name="T35" fmla="*/ 2147483647 h 664"/>
                  <a:gd name="T36" fmla="*/ 2147483647 w 70"/>
                  <a:gd name="T37" fmla="*/ 2147483647 h 664"/>
                  <a:gd name="T38" fmla="*/ 2147483647 w 70"/>
                  <a:gd name="T39" fmla="*/ 2147483647 h 664"/>
                  <a:gd name="T40" fmla="*/ 2147483647 w 70"/>
                  <a:gd name="T41" fmla="*/ 2147483647 h 664"/>
                  <a:gd name="T42" fmla="*/ 2147483647 w 70"/>
                  <a:gd name="T43" fmla="*/ 2147483647 h 664"/>
                  <a:gd name="T44" fmla="*/ 2147483647 w 70"/>
                  <a:gd name="T45" fmla="*/ 2147483647 h 664"/>
                  <a:gd name="T46" fmla="*/ 2147483647 w 70"/>
                  <a:gd name="T47" fmla="*/ 2147483647 h 664"/>
                  <a:gd name="T48" fmla="*/ 2147483647 w 70"/>
                  <a:gd name="T49" fmla="*/ 2147483647 h 664"/>
                  <a:gd name="T50" fmla="*/ 2147483647 w 70"/>
                  <a:gd name="T51" fmla="*/ 2147483647 h 664"/>
                  <a:gd name="T52" fmla="*/ 2147483647 w 70"/>
                  <a:gd name="T53" fmla="*/ 2147483647 h 664"/>
                  <a:gd name="T54" fmla="*/ 2147483647 w 70"/>
                  <a:gd name="T55" fmla="*/ 2147483647 h 664"/>
                  <a:gd name="T56" fmla="*/ 2147483647 w 70"/>
                  <a:gd name="T57" fmla="*/ 2147483647 h 664"/>
                  <a:gd name="T58" fmla="*/ 2147483647 w 70"/>
                  <a:gd name="T59" fmla="*/ 2147483647 h 664"/>
                  <a:gd name="T60" fmla="*/ 2147483647 w 70"/>
                  <a:gd name="T61" fmla="*/ 2147483647 h 664"/>
                  <a:gd name="T62" fmla="*/ 0 w 70"/>
                  <a:gd name="T63" fmla="*/ 2147483647 h 664"/>
                  <a:gd name="T64" fmla="*/ 2147483647 w 70"/>
                  <a:gd name="T65" fmla="*/ 2147483647 h 6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64"/>
                  <a:gd name="T101" fmla="*/ 70 w 70"/>
                  <a:gd name="T102" fmla="*/ 664 h 6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64">
                    <a:moveTo>
                      <a:pt x="19" y="3"/>
                    </a:moveTo>
                    <a:lnTo>
                      <a:pt x="22" y="13"/>
                    </a:lnTo>
                    <a:lnTo>
                      <a:pt x="25" y="24"/>
                    </a:lnTo>
                    <a:lnTo>
                      <a:pt x="27" y="34"/>
                    </a:lnTo>
                    <a:lnTo>
                      <a:pt x="29" y="44"/>
                    </a:lnTo>
                    <a:lnTo>
                      <a:pt x="32" y="54"/>
                    </a:lnTo>
                    <a:lnTo>
                      <a:pt x="35" y="63"/>
                    </a:lnTo>
                    <a:lnTo>
                      <a:pt x="37" y="74"/>
                    </a:lnTo>
                    <a:lnTo>
                      <a:pt x="40" y="84"/>
                    </a:lnTo>
                    <a:lnTo>
                      <a:pt x="40" y="94"/>
                    </a:lnTo>
                    <a:lnTo>
                      <a:pt x="43" y="104"/>
                    </a:lnTo>
                    <a:lnTo>
                      <a:pt x="45" y="114"/>
                    </a:lnTo>
                    <a:lnTo>
                      <a:pt x="47" y="125"/>
                    </a:lnTo>
                    <a:lnTo>
                      <a:pt x="49" y="136"/>
                    </a:lnTo>
                    <a:lnTo>
                      <a:pt x="51" y="146"/>
                    </a:lnTo>
                    <a:lnTo>
                      <a:pt x="52" y="156"/>
                    </a:lnTo>
                    <a:lnTo>
                      <a:pt x="53" y="166"/>
                    </a:lnTo>
                    <a:lnTo>
                      <a:pt x="55" y="175"/>
                    </a:lnTo>
                    <a:lnTo>
                      <a:pt x="57" y="186"/>
                    </a:lnTo>
                    <a:lnTo>
                      <a:pt x="58" y="196"/>
                    </a:lnTo>
                    <a:lnTo>
                      <a:pt x="59" y="206"/>
                    </a:lnTo>
                    <a:lnTo>
                      <a:pt x="60" y="217"/>
                    </a:lnTo>
                    <a:lnTo>
                      <a:pt x="62" y="227"/>
                    </a:lnTo>
                    <a:lnTo>
                      <a:pt x="63" y="237"/>
                    </a:lnTo>
                    <a:lnTo>
                      <a:pt x="63" y="247"/>
                    </a:lnTo>
                    <a:lnTo>
                      <a:pt x="64" y="258"/>
                    </a:lnTo>
                    <a:lnTo>
                      <a:pt x="65" y="268"/>
                    </a:lnTo>
                    <a:lnTo>
                      <a:pt x="65" y="278"/>
                    </a:lnTo>
                    <a:lnTo>
                      <a:pt x="67" y="288"/>
                    </a:lnTo>
                    <a:lnTo>
                      <a:pt x="67" y="298"/>
                    </a:lnTo>
                    <a:lnTo>
                      <a:pt x="68" y="308"/>
                    </a:lnTo>
                    <a:lnTo>
                      <a:pt x="68" y="319"/>
                    </a:lnTo>
                    <a:lnTo>
                      <a:pt x="68" y="329"/>
                    </a:lnTo>
                    <a:lnTo>
                      <a:pt x="68" y="340"/>
                    </a:lnTo>
                    <a:lnTo>
                      <a:pt x="69" y="350"/>
                    </a:lnTo>
                    <a:lnTo>
                      <a:pt x="69" y="401"/>
                    </a:lnTo>
                    <a:lnTo>
                      <a:pt x="68" y="411"/>
                    </a:lnTo>
                    <a:lnTo>
                      <a:pt x="68" y="422"/>
                    </a:lnTo>
                    <a:lnTo>
                      <a:pt x="68" y="432"/>
                    </a:lnTo>
                    <a:lnTo>
                      <a:pt x="67" y="443"/>
                    </a:lnTo>
                    <a:lnTo>
                      <a:pt x="67" y="453"/>
                    </a:lnTo>
                    <a:lnTo>
                      <a:pt x="66" y="464"/>
                    </a:lnTo>
                    <a:lnTo>
                      <a:pt x="65" y="474"/>
                    </a:lnTo>
                    <a:lnTo>
                      <a:pt x="64" y="485"/>
                    </a:lnTo>
                    <a:lnTo>
                      <a:pt x="63" y="495"/>
                    </a:lnTo>
                    <a:lnTo>
                      <a:pt x="63" y="505"/>
                    </a:lnTo>
                    <a:lnTo>
                      <a:pt x="62" y="515"/>
                    </a:lnTo>
                    <a:lnTo>
                      <a:pt x="61" y="526"/>
                    </a:lnTo>
                    <a:lnTo>
                      <a:pt x="60" y="536"/>
                    </a:lnTo>
                    <a:lnTo>
                      <a:pt x="58" y="547"/>
                    </a:lnTo>
                    <a:lnTo>
                      <a:pt x="57" y="557"/>
                    </a:lnTo>
                    <a:lnTo>
                      <a:pt x="55" y="567"/>
                    </a:lnTo>
                    <a:lnTo>
                      <a:pt x="54" y="578"/>
                    </a:lnTo>
                    <a:lnTo>
                      <a:pt x="52" y="588"/>
                    </a:lnTo>
                    <a:lnTo>
                      <a:pt x="51" y="599"/>
                    </a:lnTo>
                    <a:lnTo>
                      <a:pt x="49" y="608"/>
                    </a:lnTo>
                    <a:lnTo>
                      <a:pt x="47" y="619"/>
                    </a:lnTo>
                    <a:lnTo>
                      <a:pt x="45" y="629"/>
                    </a:lnTo>
                    <a:lnTo>
                      <a:pt x="43" y="640"/>
                    </a:lnTo>
                    <a:lnTo>
                      <a:pt x="41" y="650"/>
                    </a:lnTo>
                    <a:lnTo>
                      <a:pt x="40" y="661"/>
                    </a:lnTo>
                    <a:lnTo>
                      <a:pt x="40" y="663"/>
                    </a:lnTo>
                    <a:lnTo>
                      <a:pt x="17" y="621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0F0F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83" name="Freeform 107"/>
              <p:cNvSpPr>
                <a:spLocks/>
              </p:cNvSpPr>
              <p:nvPr/>
            </p:nvSpPr>
            <p:spPr bwMode="auto">
              <a:xfrm>
                <a:off x="6127750" y="4498975"/>
                <a:ext cx="954088" cy="1336675"/>
              </a:xfrm>
              <a:custGeom>
                <a:avLst/>
                <a:gdLst>
                  <a:gd name="T0" fmla="*/ 2147483647 w 601"/>
                  <a:gd name="T1" fmla="*/ 2147483647 h 842"/>
                  <a:gd name="T2" fmla="*/ 2147483647 w 601"/>
                  <a:gd name="T3" fmla="*/ 2147483647 h 842"/>
                  <a:gd name="T4" fmla="*/ 2147483647 w 601"/>
                  <a:gd name="T5" fmla="*/ 2147483647 h 842"/>
                  <a:gd name="T6" fmla="*/ 2147483647 w 601"/>
                  <a:gd name="T7" fmla="*/ 2147483647 h 842"/>
                  <a:gd name="T8" fmla="*/ 2147483647 w 601"/>
                  <a:gd name="T9" fmla="*/ 2147483647 h 842"/>
                  <a:gd name="T10" fmla="*/ 2147483647 w 601"/>
                  <a:gd name="T11" fmla="*/ 2147483647 h 842"/>
                  <a:gd name="T12" fmla="*/ 2147483647 w 601"/>
                  <a:gd name="T13" fmla="*/ 2147483647 h 842"/>
                  <a:gd name="T14" fmla="*/ 2147483647 w 601"/>
                  <a:gd name="T15" fmla="*/ 2147483647 h 842"/>
                  <a:gd name="T16" fmla="*/ 2147483647 w 601"/>
                  <a:gd name="T17" fmla="*/ 2147483647 h 842"/>
                  <a:gd name="T18" fmla="*/ 2147483647 w 601"/>
                  <a:gd name="T19" fmla="*/ 2147483647 h 842"/>
                  <a:gd name="T20" fmla="*/ 2147483647 w 601"/>
                  <a:gd name="T21" fmla="*/ 2147483647 h 842"/>
                  <a:gd name="T22" fmla="*/ 2147483647 w 601"/>
                  <a:gd name="T23" fmla="*/ 2147483647 h 842"/>
                  <a:gd name="T24" fmla="*/ 2147483647 w 601"/>
                  <a:gd name="T25" fmla="*/ 2147483647 h 842"/>
                  <a:gd name="T26" fmla="*/ 2147483647 w 601"/>
                  <a:gd name="T27" fmla="*/ 2147483647 h 842"/>
                  <a:gd name="T28" fmla="*/ 2147483647 w 601"/>
                  <a:gd name="T29" fmla="*/ 2147483647 h 842"/>
                  <a:gd name="T30" fmla="*/ 2147483647 w 601"/>
                  <a:gd name="T31" fmla="*/ 2147483647 h 842"/>
                  <a:gd name="T32" fmla="*/ 2147483647 w 601"/>
                  <a:gd name="T33" fmla="*/ 2147483647 h 842"/>
                  <a:gd name="T34" fmla="*/ 2147483647 w 601"/>
                  <a:gd name="T35" fmla="*/ 2147483647 h 842"/>
                  <a:gd name="T36" fmla="*/ 2147483647 w 601"/>
                  <a:gd name="T37" fmla="*/ 2147483647 h 842"/>
                  <a:gd name="T38" fmla="*/ 2147483647 w 601"/>
                  <a:gd name="T39" fmla="*/ 2147483647 h 842"/>
                  <a:gd name="T40" fmla="*/ 2147483647 w 601"/>
                  <a:gd name="T41" fmla="*/ 2147483647 h 842"/>
                  <a:gd name="T42" fmla="*/ 2147483647 w 601"/>
                  <a:gd name="T43" fmla="*/ 2147483647 h 842"/>
                  <a:gd name="T44" fmla="*/ 2147483647 w 601"/>
                  <a:gd name="T45" fmla="*/ 2147483647 h 842"/>
                  <a:gd name="T46" fmla="*/ 2147483647 w 601"/>
                  <a:gd name="T47" fmla="*/ 2147483647 h 842"/>
                  <a:gd name="T48" fmla="*/ 2147483647 w 601"/>
                  <a:gd name="T49" fmla="*/ 2147483647 h 842"/>
                  <a:gd name="T50" fmla="*/ 2147483647 w 601"/>
                  <a:gd name="T51" fmla="*/ 2147483647 h 842"/>
                  <a:gd name="T52" fmla="*/ 2147483647 w 601"/>
                  <a:gd name="T53" fmla="*/ 2147483647 h 842"/>
                  <a:gd name="T54" fmla="*/ 2147483647 w 601"/>
                  <a:gd name="T55" fmla="*/ 2147483647 h 842"/>
                  <a:gd name="T56" fmla="*/ 2147483647 w 601"/>
                  <a:gd name="T57" fmla="*/ 2147483647 h 842"/>
                  <a:gd name="T58" fmla="*/ 2147483647 w 601"/>
                  <a:gd name="T59" fmla="*/ 2147483647 h 842"/>
                  <a:gd name="T60" fmla="*/ 2147483647 w 601"/>
                  <a:gd name="T61" fmla="*/ 2147483647 h 842"/>
                  <a:gd name="T62" fmla="*/ 2147483647 w 601"/>
                  <a:gd name="T63" fmla="*/ 2147483647 h 842"/>
                  <a:gd name="T64" fmla="*/ 2147483647 w 601"/>
                  <a:gd name="T65" fmla="*/ 2147483647 h 842"/>
                  <a:gd name="T66" fmla="*/ 2147483647 w 601"/>
                  <a:gd name="T67" fmla="*/ 2147483647 h 842"/>
                  <a:gd name="T68" fmla="*/ 2147483647 w 601"/>
                  <a:gd name="T69" fmla="*/ 2147483647 h 842"/>
                  <a:gd name="T70" fmla="*/ 2147483647 w 601"/>
                  <a:gd name="T71" fmla="*/ 2147483647 h 842"/>
                  <a:gd name="T72" fmla="*/ 2147483647 w 601"/>
                  <a:gd name="T73" fmla="*/ 2147483647 h 842"/>
                  <a:gd name="T74" fmla="*/ 2147483647 w 601"/>
                  <a:gd name="T75" fmla="*/ 2147483647 h 842"/>
                  <a:gd name="T76" fmla="*/ 2147483647 w 601"/>
                  <a:gd name="T77" fmla="*/ 2147483647 h 842"/>
                  <a:gd name="T78" fmla="*/ 2147483647 w 601"/>
                  <a:gd name="T79" fmla="*/ 2147483647 h 842"/>
                  <a:gd name="T80" fmla="*/ 2147483647 w 601"/>
                  <a:gd name="T81" fmla="*/ 2147483647 h 842"/>
                  <a:gd name="T82" fmla="*/ 2147483647 w 601"/>
                  <a:gd name="T83" fmla="*/ 2147483647 h 842"/>
                  <a:gd name="T84" fmla="*/ 2147483647 w 601"/>
                  <a:gd name="T85" fmla="*/ 2147483647 h 842"/>
                  <a:gd name="T86" fmla="*/ 2147483647 w 601"/>
                  <a:gd name="T87" fmla="*/ 2147483647 h 842"/>
                  <a:gd name="T88" fmla="*/ 2147483647 w 601"/>
                  <a:gd name="T89" fmla="*/ 2147483647 h 842"/>
                  <a:gd name="T90" fmla="*/ 2147483647 w 601"/>
                  <a:gd name="T91" fmla="*/ 2147483647 h 842"/>
                  <a:gd name="T92" fmla="*/ 2147483647 w 601"/>
                  <a:gd name="T93" fmla="*/ 2147483647 h 842"/>
                  <a:gd name="T94" fmla="*/ 2147483647 w 601"/>
                  <a:gd name="T95" fmla="*/ 2147483647 h 8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1"/>
                  <a:gd name="T145" fmla="*/ 0 h 842"/>
                  <a:gd name="T146" fmla="*/ 601 w 601"/>
                  <a:gd name="T147" fmla="*/ 842 h 8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1" h="842">
                    <a:moveTo>
                      <a:pt x="3" y="817"/>
                    </a:moveTo>
                    <a:lnTo>
                      <a:pt x="11" y="803"/>
                    </a:lnTo>
                    <a:lnTo>
                      <a:pt x="20" y="789"/>
                    </a:lnTo>
                    <a:lnTo>
                      <a:pt x="28" y="776"/>
                    </a:lnTo>
                    <a:lnTo>
                      <a:pt x="36" y="764"/>
                    </a:lnTo>
                    <a:lnTo>
                      <a:pt x="45" y="752"/>
                    </a:lnTo>
                    <a:lnTo>
                      <a:pt x="52" y="740"/>
                    </a:lnTo>
                    <a:lnTo>
                      <a:pt x="61" y="728"/>
                    </a:lnTo>
                    <a:lnTo>
                      <a:pt x="69" y="717"/>
                    </a:lnTo>
                    <a:lnTo>
                      <a:pt x="77" y="706"/>
                    </a:lnTo>
                    <a:lnTo>
                      <a:pt x="86" y="696"/>
                    </a:lnTo>
                    <a:lnTo>
                      <a:pt x="95" y="686"/>
                    </a:lnTo>
                    <a:lnTo>
                      <a:pt x="103" y="677"/>
                    </a:lnTo>
                    <a:lnTo>
                      <a:pt x="120" y="660"/>
                    </a:lnTo>
                    <a:lnTo>
                      <a:pt x="129" y="652"/>
                    </a:lnTo>
                    <a:lnTo>
                      <a:pt x="138" y="645"/>
                    </a:lnTo>
                    <a:lnTo>
                      <a:pt x="146" y="638"/>
                    </a:lnTo>
                    <a:lnTo>
                      <a:pt x="154" y="632"/>
                    </a:lnTo>
                    <a:lnTo>
                      <a:pt x="162" y="627"/>
                    </a:lnTo>
                    <a:lnTo>
                      <a:pt x="171" y="622"/>
                    </a:lnTo>
                    <a:lnTo>
                      <a:pt x="180" y="616"/>
                    </a:lnTo>
                    <a:lnTo>
                      <a:pt x="188" y="612"/>
                    </a:lnTo>
                    <a:lnTo>
                      <a:pt x="197" y="608"/>
                    </a:lnTo>
                    <a:lnTo>
                      <a:pt x="206" y="604"/>
                    </a:lnTo>
                    <a:lnTo>
                      <a:pt x="215" y="601"/>
                    </a:lnTo>
                    <a:lnTo>
                      <a:pt x="223" y="598"/>
                    </a:lnTo>
                    <a:lnTo>
                      <a:pt x="232" y="596"/>
                    </a:lnTo>
                    <a:lnTo>
                      <a:pt x="241" y="595"/>
                    </a:lnTo>
                    <a:lnTo>
                      <a:pt x="250" y="593"/>
                    </a:lnTo>
                    <a:lnTo>
                      <a:pt x="258" y="592"/>
                    </a:lnTo>
                    <a:lnTo>
                      <a:pt x="275" y="592"/>
                    </a:lnTo>
                    <a:lnTo>
                      <a:pt x="284" y="593"/>
                    </a:lnTo>
                    <a:lnTo>
                      <a:pt x="292" y="594"/>
                    </a:lnTo>
                    <a:lnTo>
                      <a:pt x="301" y="595"/>
                    </a:lnTo>
                    <a:lnTo>
                      <a:pt x="310" y="598"/>
                    </a:lnTo>
                    <a:lnTo>
                      <a:pt x="319" y="600"/>
                    </a:lnTo>
                    <a:lnTo>
                      <a:pt x="329" y="603"/>
                    </a:lnTo>
                    <a:lnTo>
                      <a:pt x="338" y="606"/>
                    </a:lnTo>
                    <a:lnTo>
                      <a:pt x="346" y="610"/>
                    </a:lnTo>
                    <a:lnTo>
                      <a:pt x="354" y="614"/>
                    </a:lnTo>
                    <a:lnTo>
                      <a:pt x="363" y="619"/>
                    </a:lnTo>
                    <a:lnTo>
                      <a:pt x="372" y="625"/>
                    </a:lnTo>
                    <a:lnTo>
                      <a:pt x="381" y="630"/>
                    </a:lnTo>
                    <a:lnTo>
                      <a:pt x="390" y="636"/>
                    </a:lnTo>
                    <a:lnTo>
                      <a:pt x="399" y="642"/>
                    </a:lnTo>
                    <a:lnTo>
                      <a:pt x="408" y="649"/>
                    </a:lnTo>
                    <a:lnTo>
                      <a:pt x="417" y="657"/>
                    </a:lnTo>
                    <a:lnTo>
                      <a:pt x="426" y="665"/>
                    </a:lnTo>
                    <a:lnTo>
                      <a:pt x="436" y="674"/>
                    </a:lnTo>
                    <a:lnTo>
                      <a:pt x="453" y="692"/>
                    </a:lnTo>
                    <a:lnTo>
                      <a:pt x="462" y="702"/>
                    </a:lnTo>
                    <a:lnTo>
                      <a:pt x="471" y="712"/>
                    </a:lnTo>
                    <a:lnTo>
                      <a:pt x="480" y="723"/>
                    </a:lnTo>
                    <a:lnTo>
                      <a:pt x="489" y="734"/>
                    </a:lnTo>
                    <a:lnTo>
                      <a:pt x="498" y="746"/>
                    </a:lnTo>
                    <a:lnTo>
                      <a:pt x="508" y="758"/>
                    </a:lnTo>
                    <a:lnTo>
                      <a:pt x="517" y="771"/>
                    </a:lnTo>
                    <a:lnTo>
                      <a:pt x="526" y="783"/>
                    </a:lnTo>
                    <a:lnTo>
                      <a:pt x="536" y="797"/>
                    </a:lnTo>
                    <a:lnTo>
                      <a:pt x="545" y="811"/>
                    </a:lnTo>
                    <a:lnTo>
                      <a:pt x="553" y="826"/>
                    </a:lnTo>
                    <a:lnTo>
                      <a:pt x="562" y="841"/>
                    </a:lnTo>
                    <a:lnTo>
                      <a:pt x="565" y="829"/>
                    </a:lnTo>
                    <a:lnTo>
                      <a:pt x="567" y="816"/>
                    </a:lnTo>
                    <a:lnTo>
                      <a:pt x="570" y="804"/>
                    </a:lnTo>
                    <a:lnTo>
                      <a:pt x="572" y="791"/>
                    </a:lnTo>
                    <a:lnTo>
                      <a:pt x="574" y="779"/>
                    </a:lnTo>
                    <a:lnTo>
                      <a:pt x="576" y="768"/>
                    </a:lnTo>
                    <a:lnTo>
                      <a:pt x="579" y="755"/>
                    </a:lnTo>
                    <a:lnTo>
                      <a:pt x="580" y="743"/>
                    </a:lnTo>
                    <a:lnTo>
                      <a:pt x="582" y="730"/>
                    </a:lnTo>
                    <a:lnTo>
                      <a:pt x="584" y="717"/>
                    </a:lnTo>
                    <a:lnTo>
                      <a:pt x="585" y="705"/>
                    </a:lnTo>
                    <a:lnTo>
                      <a:pt x="587" y="693"/>
                    </a:lnTo>
                    <a:lnTo>
                      <a:pt x="589" y="680"/>
                    </a:lnTo>
                    <a:lnTo>
                      <a:pt x="590" y="667"/>
                    </a:lnTo>
                    <a:lnTo>
                      <a:pt x="591" y="655"/>
                    </a:lnTo>
                    <a:lnTo>
                      <a:pt x="592" y="642"/>
                    </a:lnTo>
                    <a:lnTo>
                      <a:pt x="594" y="630"/>
                    </a:lnTo>
                    <a:lnTo>
                      <a:pt x="595" y="617"/>
                    </a:lnTo>
                    <a:lnTo>
                      <a:pt x="595" y="605"/>
                    </a:lnTo>
                    <a:lnTo>
                      <a:pt x="597" y="592"/>
                    </a:lnTo>
                    <a:lnTo>
                      <a:pt x="597" y="579"/>
                    </a:lnTo>
                    <a:lnTo>
                      <a:pt x="598" y="566"/>
                    </a:lnTo>
                    <a:lnTo>
                      <a:pt x="598" y="553"/>
                    </a:lnTo>
                    <a:lnTo>
                      <a:pt x="599" y="541"/>
                    </a:lnTo>
                    <a:lnTo>
                      <a:pt x="599" y="527"/>
                    </a:lnTo>
                    <a:lnTo>
                      <a:pt x="600" y="515"/>
                    </a:lnTo>
                    <a:lnTo>
                      <a:pt x="600" y="501"/>
                    </a:lnTo>
                    <a:lnTo>
                      <a:pt x="600" y="489"/>
                    </a:lnTo>
                    <a:lnTo>
                      <a:pt x="600" y="463"/>
                    </a:lnTo>
                    <a:lnTo>
                      <a:pt x="600" y="450"/>
                    </a:lnTo>
                    <a:lnTo>
                      <a:pt x="600" y="437"/>
                    </a:lnTo>
                    <a:lnTo>
                      <a:pt x="599" y="424"/>
                    </a:lnTo>
                    <a:lnTo>
                      <a:pt x="599" y="411"/>
                    </a:lnTo>
                    <a:lnTo>
                      <a:pt x="598" y="397"/>
                    </a:lnTo>
                    <a:lnTo>
                      <a:pt x="598" y="384"/>
                    </a:lnTo>
                    <a:lnTo>
                      <a:pt x="597" y="371"/>
                    </a:lnTo>
                    <a:lnTo>
                      <a:pt x="597" y="358"/>
                    </a:lnTo>
                    <a:lnTo>
                      <a:pt x="595" y="345"/>
                    </a:lnTo>
                    <a:lnTo>
                      <a:pt x="595" y="332"/>
                    </a:lnTo>
                    <a:lnTo>
                      <a:pt x="594" y="318"/>
                    </a:lnTo>
                    <a:lnTo>
                      <a:pt x="592" y="305"/>
                    </a:lnTo>
                    <a:lnTo>
                      <a:pt x="591" y="291"/>
                    </a:lnTo>
                    <a:lnTo>
                      <a:pt x="590" y="278"/>
                    </a:lnTo>
                    <a:lnTo>
                      <a:pt x="589" y="265"/>
                    </a:lnTo>
                    <a:lnTo>
                      <a:pt x="587" y="251"/>
                    </a:lnTo>
                    <a:lnTo>
                      <a:pt x="586" y="237"/>
                    </a:lnTo>
                    <a:lnTo>
                      <a:pt x="584" y="224"/>
                    </a:lnTo>
                    <a:lnTo>
                      <a:pt x="582" y="210"/>
                    </a:lnTo>
                    <a:lnTo>
                      <a:pt x="580" y="198"/>
                    </a:lnTo>
                    <a:lnTo>
                      <a:pt x="579" y="184"/>
                    </a:lnTo>
                    <a:lnTo>
                      <a:pt x="577" y="170"/>
                    </a:lnTo>
                    <a:lnTo>
                      <a:pt x="574" y="157"/>
                    </a:lnTo>
                    <a:lnTo>
                      <a:pt x="572" y="143"/>
                    </a:lnTo>
                    <a:lnTo>
                      <a:pt x="570" y="129"/>
                    </a:lnTo>
                    <a:lnTo>
                      <a:pt x="568" y="115"/>
                    </a:lnTo>
                    <a:lnTo>
                      <a:pt x="565" y="101"/>
                    </a:lnTo>
                    <a:lnTo>
                      <a:pt x="562" y="88"/>
                    </a:lnTo>
                    <a:lnTo>
                      <a:pt x="560" y="74"/>
                    </a:lnTo>
                    <a:lnTo>
                      <a:pt x="558" y="61"/>
                    </a:lnTo>
                    <a:lnTo>
                      <a:pt x="554" y="47"/>
                    </a:lnTo>
                    <a:lnTo>
                      <a:pt x="551" y="33"/>
                    </a:lnTo>
                    <a:lnTo>
                      <a:pt x="549" y="19"/>
                    </a:lnTo>
                    <a:lnTo>
                      <a:pt x="546" y="5"/>
                    </a:lnTo>
                    <a:lnTo>
                      <a:pt x="550" y="0"/>
                    </a:lnTo>
                    <a:lnTo>
                      <a:pt x="542" y="15"/>
                    </a:lnTo>
                    <a:lnTo>
                      <a:pt x="533" y="28"/>
                    </a:lnTo>
                    <a:lnTo>
                      <a:pt x="524" y="42"/>
                    </a:lnTo>
                    <a:lnTo>
                      <a:pt x="515" y="55"/>
                    </a:lnTo>
                    <a:lnTo>
                      <a:pt x="506" y="68"/>
                    </a:lnTo>
                    <a:lnTo>
                      <a:pt x="497" y="79"/>
                    </a:lnTo>
                    <a:lnTo>
                      <a:pt x="488" y="90"/>
                    </a:lnTo>
                    <a:lnTo>
                      <a:pt x="479" y="101"/>
                    </a:lnTo>
                    <a:lnTo>
                      <a:pt x="470" y="112"/>
                    </a:lnTo>
                    <a:lnTo>
                      <a:pt x="461" y="122"/>
                    </a:lnTo>
                    <a:lnTo>
                      <a:pt x="452" y="132"/>
                    </a:lnTo>
                    <a:lnTo>
                      <a:pt x="445" y="142"/>
                    </a:lnTo>
                    <a:lnTo>
                      <a:pt x="436" y="151"/>
                    </a:lnTo>
                    <a:lnTo>
                      <a:pt x="427" y="159"/>
                    </a:lnTo>
                    <a:lnTo>
                      <a:pt x="418" y="167"/>
                    </a:lnTo>
                    <a:lnTo>
                      <a:pt x="409" y="175"/>
                    </a:lnTo>
                    <a:lnTo>
                      <a:pt x="400" y="182"/>
                    </a:lnTo>
                    <a:lnTo>
                      <a:pt x="391" y="189"/>
                    </a:lnTo>
                    <a:lnTo>
                      <a:pt x="383" y="196"/>
                    </a:lnTo>
                    <a:lnTo>
                      <a:pt x="374" y="201"/>
                    </a:lnTo>
                    <a:lnTo>
                      <a:pt x="365" y="206"/>
                    </a:lnTo>
                    <a:lnTo>
                      <a:pt x="356" y="211"/>
                    </a:lnTo>
                    <a:lnTo>
                      <a:pt x="348" y="215"/>
                    </a:lnTo>
                    <a:lnTo>
                      <a:pt x="340" y="219"/>
                    </a:lnTo>
                    <a:lnTo>
                      <a:pt x="331" y="223"/>
                    </a:lnTo>
                    <a:lnTo>
                      <a:pt x="322" y="227"/>
                    </a:lnTo>
                    <a:lnTo>
                      <a:pt x="313" y="230"/>
                    </a:lnTo>
                    <a:lnTo>
                      <a:pt x="305" y="232"/>
                    </a:lnTo>
                    <a:lnTo>
                      <a:pt x="296" y="234"/>
                    </a:lnTo>
                    <a:lnTo>
                      <a:pt x="288" y="235"/>
                    </a:lnTo>
                    <a:lnTo>
                      <a:pt x="279" y="236"/>
                    </a:lnTo>
                    <a:lnTo>
                      <a:pt x="270" y="237"/>
                    </a:lnTo>
                    <a:lnTo>
                      <a:pt x="253" y="237"/>
                    </a:lnTo>
                    <a:lnTo>
                      <a:pt x="245" y="236"/>
                    </a:lnTo>
                    <a:lnTo>
                      <a:pt x="237" y="235"/>
                    </a:lnTo>
                    <a:lnTo>
                      <a:pt x="228" y="233"/>
                    </a:lnTo>
                    <a:lnTo>
                      <a:pt x="220" y="231"/>
                    </a:lnTo>
                    <a:lnTo>
                      <a:pt x="211" y="228"/>
                    </a:lnTo>
                    <a:lnTo>
                      <a:pt x="202" y="226"/>
                    </a:lnTo>
                    <a:lnTo>
                      <a:pt x="194" y="222"/>
                    </a:lnTo>
                    <a:lnTo>
                      <a:pt x="185" y="219"/>
                    </a:lnTo>
                    <a:lnTo>
                      <a:pt x="177" y="215"/>
                    </a:lnTo>
                    <a:lnTo>
                      <a:pt x="168" y="210"/>
                    </a:lnTo>
                    <a:lnTo>
                      <a:pt x="159" y="205"/>
                    </a:lnTo>
                    <a:lnTo>
                      <a:pt x="151" y="200"/>
                    </a:lnTo>
                    <a:lnTo>
                      <a:pt x="144" y="194"/>
                    </a:lnTo>
                    <a:lnTo>
                      <a:pt x="135" y="187"/>
                    </a:lnTo>
                    <a:lnTo>
                      <a:pt x="127" y="181"/>
                    </a:lnTo>
                    <a:lnTo>
                      <a:pt x="118" y="173"/>
                    </a:lnTo>
                    <a:lnTo>
                      <a:pt x="109" y="165"/>
                    </a:lnTo>
                    <a:lnTo>
                      <a:pt x="101" y="157"/>
                    </a:lnTo>
                    <a:lnTo>
                      <a:pt x="92" y="148"/>
                    </a:lnTo>
                    <a:lnTo>
                      <a:pt x="84" y="139"/>
                    </a:lnTo>
                    <a:lnTo>
                      <a:pt x="76" y="130"/>
                    </a:lnTo>
                    <a:lnTo>
                      <a:pt x="67" y="120"/>
                    </a:lnTo>
                    <a:lnTo>
                      <a:pt x="59" y="109"/>
                    </a:lnTo>
                    <a:lnTo>
                      <a:pt x="50" y="98"/>
                    </a:lnTo>
                    <a:lnTo>
                      <a:pt x="43" y="87"/>
                    </a:lnTo>
                    <a:lnTo>
                      <a:pt x="35" y="76"/>
                    </a:lnTo>
                    <a:lnTo>
                      <a:pt x="27" y="64"/>
                    </a:lnTo>
                    <a:lnTo>
                      <a:pt x="18" y="51"/>
                    </a:lnTo>
                    <a:lnTo>
                      <a:pt x="10" y="3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811"/>
                    </a:lnTo>
                    <a:lnTo>
                      <a:pt x="3" y="817"/>
                    </a:lnTo>
                  </a:path>
                </a:pathLst>
              </a:custGeom>
              <a:solidFill>
                <a:srgbClr val="FFC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84" name="Freeform 108"/>
              <p:cNvSpPr>
                <a:spLocks/>
              </p:cNvSpPr>
              <p:nvPr/>
            </p:nvSpPr>
            <p:spPr bwMode="auto">
              <a:xfrm>
                <a:off x="6121400" y="4494213"/>
                <a:ext cx="966788" cy="1358900"/>
              </a:xfrm>
              <a:custGeom>
                <a:avLst/>
                <a:gdLst>
                  <a:gd name="T0" fmla="*/ 2147483647 w 609"/>
                  <a:gd name="T1" fmla="*/ 2147483647 h 856"/>
                  <a:gd name="T2" fmla="*/ 2147483647 w 609"/>
                  <a:gd name="T3" fmla="*/ 2147483647 h 856"/>
                  <a:gd name="T4" fmla="*/ 2147483647 w 609"/>
                  <a:gd name="T5" fmla="*/ 2147483647 h 856"/>
                  <a:gd name="T6" fmla="*/ 2147483647 w 609"/>
                  <a:gd name="T7" fmla="*/ 2147483647 h 856"/>
                  <a:gd name="T8" fmla="*/ 2147483647 w 609"/>
                  <a:gd name="T9" fmla="*/ 2147483647 h 856"/>
                  <a:gd name="T10" fmla="*/ 2147483647 w 609"/>
                  <a:gd name="T11" fmla="*/ 2147483647 h 856"/>
                  <a:gd name="T12" fmla="*/ 2147483647 w 609"/>
                  <a:gd name="T13" fmla="*/ 2147483647 h 856"/>
                  <a:gd name="T14" fmla="*/ 2147483647 w 609"/>
                  <a:gd name="T15" fmla="*/ 2147483647 h 856"/>
                  <a:gd name="T16" fmla="*/ 2147483647 w 609"/>
                  <a:gd name="T17" fmla="*/ 2147483647 h 856"/>
                  <a:gd name="T18" fmla="*/ 2147483647 w 609"/>
                  <a:gd name="T19" fmla="*/ 2147483647 h 856"/>
                  <a:gd name="T20" fmla="*/ 2147483647 w 609"/>
                  <a:gd name="T21" fmla="*/ 2147483647 h 856"/>
                  <a:gd name="T22" fmla="*/ 2147483647 w 609"/>
                  <a:gd name="T23" fmla="*/ 2147483647 h 856"/>
                  <a:gd name="T24" fmla="*/ 2147483647 w 609"/>
                  <a:gd name="T25" fmla="*/ 2147483647 h 856"/>
                  <a:gd name="T26" fmla="*/ 2147483647 w 609"/>
                  <a:gd name="T27" fmla="*/ 2147483647 h 856"/>
                  <a:gd name="T28" fmla="*/ 2147483647 w 609"/>
                  <a:gd name="T29" fmla="*/ 2147483647 h 856"/>
                  <a:gd name="T30" fmla="*/ 2147483647 w 609"/>
                  <a:gd name="T31" fmla="*/ 2147483647 h 856"/>
                  <a:gd name="T32" fmla="*/ 2147483647 w 609"/>
                  <a:gd name="T33" fmla="*/ 2147483647 h 856"/>
                  <a:gd name="T34" fmla="*/ 2147483647 w 609"/>
                  <a:gd name="T35" fmla="*/ 2147483647 h 856"/>
                  <a:gd name="T36" fmla="*/ 2147483647 w 609"/>
                  <a:gd name="T37" fmla="*/ 2147483647 h 856"/>
                  <a:gd name="T38" fmla="*/ 2147483647 w 609"/>
                  <a:gd name="T39" fmla="*/ 2147483647 h 856"/>
                  <a:gd name="T40" fmla="*/ 2147483647 w 609"/>
                  <a:gd name="T41" fmla="*/ 2147483647 h 856"/>
                  <a:gd name="T42" fmla="*/ 2147483647 w 609"/>
                  <a:gd name="T43" fmla="*/ 2147483647 h 856"/>
                  <a:gd name="T44" fmla="*/ 2147483647 w 609"/>
                  <a:gd name="T45" fmla="*/ 2147483647 h 856"/>
                  <a:gd name="T46" fmla="*/ 2147483647 w 609"/>
                  <a:gd name="T47" fmla="*/ 2147483647 h 856"/>
                  <a:gd name="T48" fmla="*/ 2147483647 w 609"/>
                  <a:gd name="T49" fmla="*/ 2147483647 h 856"/>
                  <a:gd name="T50" fmla="*/ 2147483647 w 609"/>
                  <a:gd name="T51" fmla="*/ 2147483647 h 856"/>
                  <a:gd name="T52" fmla="*/ 2147483647 w 609"/>
                  <a:gd name="T53" fmla="*/ 2147483647 h 856"/>
                  <a:gd name="T54" fmla="*/ 2147483647 w 609"/>
                  <a:gd name="T55" fmla="*/ 2147483647 h 856"/>
                  <a:gd name="T56" fmla="*/ 2147483647 w 609"/>
                  <a:gd name="T57" fmla="*/ 2147483647 h 856"/>
                  <a:gd name="T58" fmla="*/ 2147483647 w 609"/>
                  <a:gd name="T59" fmla="*/ 2147483647 h 856"/>
                  <a:gd name="T60" fmla="*/ 2147483647 w 609"/>
                  <a:gd name="T61" fmla="*/ 2147483647 h 856"/>
                  <a:gd name="T62" fmla="*/ 2147483647 w 609"/>
                  <a:gd name="T63" fmla="*/ 2147483647 h 856"/>
                  <a:gd name="T64" fmla="*/ 2147483647 w 609"/>
                  <a:gd name="T65" fmla="*/ 2147483647 h 856"/>
                  <a:gd name="T66" fmla="*/ 2147483647 w 609"/>
                  <a:gd name="T67" fmla="*/ 2147483647 h 856"/>
                  <a:gd name="T68" fmla="*/ 2147483647 w 609"/>
                  <a:gd name="T69" fmla="*/ 2147483647 h 856"/>
                  <a:gd name="T70" fmla="*/ 2147483647 w 609"/>
                  <a:gd name="T71" fmla="*/ 2147483647 h 856"/>
                  <a:gd name="T72" fmla="*/ 2147483647 w 609"/>
                  <a:gd name="T73" fmla="*/ 2147483647 h 856"/>
                  <a:gd name="T74" fmla="*/ 2147483647 w 609"/>
                  <a:gd name="T75" fmla="*/ 2147483647 h 856"/>
                  <a:gd name="T76" fmla="*/ 2147483647 w 609"/>
                  <a:gd name="T77" fmla="*/ 2147483647 h 856"/>
                  <a:gd name="T78" fmla="*/ 2147483647 w 609"/>
                  <a:gd name="T79" fmla="*/ 2147483647 h 856"/>
                  <a:gd name="T80" fmla="*/ 2147483647 w 609"/>
                  <a:gd name="T81" fmla="*/ 2147483647 h 856"/>
                  <a:gd name="T82" fmla="*/ 2147483647 w 609"/>
                  <a:gd name="T83" fmla="*/ 2147483647 h 856"/>
                  <a:gd name="T84" fmla="*/ 2147483647 w 609"/>
                  <a:gd name="T85" fmla="*/ 2147483647 h 856"/>
                  <a:gd name="T86" fmla="*/ 2147483647 w 609"/>
                  <a:gd name="T87" fmla="*/ 2147483647 h 856"/>
                  <a:gd name="T88" fmla="*/ 2147483647 w 609"/>
                  <a:gd name="T89" fmla="*/ 2147483647 h 856"/>
                  <a:gd name="T90" fmla="*/ 2147483647 w 609"/>
                  <a:gd name="T91" fmla="*/ 2147483647 h 856"/>
                  <a:gd name="T92" fmla="*/ 2147483647 w 609"/>
                  <a:gd name="T93" fmla="*/ 2147483647 h 856"/>
                  <a:gd name="T94" fmla="*/ 2147483647 w 609"/>
                  <a:gd name="T95" fmla="*/ 2147483647 h 856"/>
                  <a:gd name="T96" fmla="*/ 2147483647 w 609"/>
                  <a:gd name="T97" fmla="*/ 2147483647 h 856"/>
                  <a:gd name="T98" fmla="*/ 2147483647 w 609"/>
                  <a:gd name="T99" fmla="*/ 2147483647 h 856"/>
                  <a:gd name="T100" fmla="*/ 2147483647 w 609"/>
                  <a:gd name="T101" fmla="*/ 2147483647 h 856"/>
                  <a:gd name="T102" fmla="*/ 2147483647 w 609"/>
                  <a:gd name="T103" fmla="*/ 2147483647 h 856"/>
                  <a:gd name="T104" fmla="*/ 2147483647 w 609"/>
                  <a:gd name="T105" fmla="*/ 2147483647 h 856"/>
                  <a:gd name="T106" fmla="*/ 2147483647 w 609"/>
                  <a:gd name="T107" fmla="*/ 2147483647 h 856"/>
                  <a:gd name="T108" fmla="*/ 2147483647 w 609"/>
                  <a:gd name="T109" fmla="*/ 2147483647 h 856"/>
                  <a:gd name="T110" fmla="*/ 2147483647 w 609"/>
                  <a:gd name="T111" fmla="*/ 2147483647 h 856"/>
                  <a:gd name="T112" fmla="*/ 2147483647 w 609"/>
                  <a:gd name="T113" fmla="*/ 2147483647 h 856"/>
                  <a:gd name="T114" fmla="*/ 2147483647 w 609"/>
                  <a:gd name="T115" fmla="*/ 2147483647 h 8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9"/>
                  <a:gd name="T175" fmla="*/ 0 h 856"/>
                  <a:gd name="T176" fmla="*/ 609 w 609"/>
                  <a:gd name="T177" fmla="*/ 856 h 8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9" h="856">
                    <a:moveTo>
                      <a:pt x="4" y="833"/>
                    </a:moveTo>
                    <a:lnTo>
                      <a:pt x="19" y="808"/>
                    </a:lnTo>
                    <a:lnTo>
                      <a:pt x="27" y="794"/>
                    </a:lnTo>
                    <a:lnTo>
                      <a:pt x="44" y="769"/>
                    </a:lnTo>
                    <a:lnTo>
                      <a:pt x="68" y="733"/>
                    </a:lnTo>
                    <a:lnTo>
                      <a:pt x="85" y="711"/>
                    </a:lnTo>
                    <a:lnTo>
                      <a:pt x="84" y="711"/>
                    </a:lnTo>
                    <a:lnTo>
                      <a:pt x="93" y="701"/>
                    </a:lnTo>
                    <a:lnTo>
                      <a:pt x="93" y="702"/>
                    </a:lnTo>
                    <a:lnTo>
                      <a:pt x="102" y="692"/>
                    </a:lnTo>
                    <a:lnTo>
                      <a:pt x="110" y="683"/>
                    </a:lnTo>
                    <a:lnTo>
                      <a:pt x="127" y="666"/>
                    </a:lnTo>
                    <a:lnTo>
                      <a:pt x="136" y="658"/>
                    </a:lnTo>
                    <a:lnTo>
                      <a:pt x="152" y="644"/>
                    </a:lnTo>
                    <a:lnTo>
                      <a:pt x="152" y="645"/>
                    </a:lnTo>
                    <a:lnTo>
                      <a:pt x="160" y="640"/>
                    </a:lnTo>
                    <a:lnTo>
                      <a:pt x="169" y="634"/>
                    </a:lnTo>
                    <a:lnTo>
                      <a:pt x="177" y="628"/>
                    </a:lnTo>
                    <a:lnTo>
                      <a:pt x="186" y="623"/>
                    </a:lnTo>
                    <a:lnTo>
                      <a:pt x="194" y="619"/>
                    </a:lnTo>
                    <a:lnTo>
                      <a:pt x="203" y="614"/>
                    </a:lnTo>
                    <a:lnTo>
                      <a:pt x="211" y="611"/>
                    </a:lnTo>
                    <a:lnTo>
                      <a:pt x="220" y="608"/>
                    </a:lnTo>
                    <a:lnTo>
                      <a:pt x="228" y="605"/>
                    </a:lnTo>
                    <a:lnTo>
                      <a:pt x="237" y="604"/>
                    </a:lnTo>
                    <a:lnTo>
                      <a:pt x="245" y="602"/>
                    </a:lnTo>
                    <a:lnTo>
                      <a:pt x="262" y="599"/>
                    </a:lnTo>
                    <a:lnTo>
                      <a:pt x="279" y="599"/>
                    </a:lnTo>
                    <a:lnTo>
                      <a:pt x="288" y="600"/>
                    </a:lnTo>
                    <a:lnTo>
                      <a:pt x="287" y="600"/>
                    </a:lnTo>
                    <a:lnTo>
                      <a:pt x="296" y="601"/>
                    </a:lnTo>
                    <a:lnTo>
                      <a:pt x="305" y="602"/>
                    </a:lnTo>
                    <a:lnTo>
                      <a:pt x="304" y="602"/>
                    </a:lnTo>
                    <a:lnTo>
                      <a:pt x="322" y="607"/>
                    </a:lnTo>
                    <a:lnTo>
                      <a:pt x="340" y="613"/>
                    </a:lnTo>
                    <a:lnTo>
                      <a:pt x="348" y="617"/>
                    </a:lnTo>
                    <a:lnTo>
                      <a:pt x="356" y="621"/>
                    </a:lnTo>
                    <a:lnTo>
                      <a:pt x="365" y="626"/>
                    </a:lnTo>
                    <a:lnTo>
                      <a:pt x="383" y="637"/>
                    </a:lnTo>
                    <a:lnTo>
                      <a:pt x="410" y="655"/>
                    </a:lnTo>
                    <a:lnTo>
                      <a:pt x="409" y="655"/>
                    </a:lnTo>
                    <a:lnTo>
                      <a:pt x="418" y="663"/>
                    </a:lnTo>
                    <a:lnTo>
                      <a:pt x="427" y="671"/>
                    </a:lnTo>
                    <a:lnTo>
                      <a:pt x="437" y="680"/>
                    </a:lnTo>
                    <a:lnTo>
                      <a:pt x="455" y="698"/>
                    </a:lnTo>
                    <a:lnTo>
                      <a:pt x="472" y="718"/>
                    </a:lnTo>
                    <a:lnTo>
                      <a:pt x="481" y="729"/>
                    </a:lnTo>
                    <a:lnTo>
                      <a:pt x="481" y="728"/>
                    </a:lnTo>
                    <a:lnTo>
                      <a:pt x="490" y="740"/>
                    </a:lnTo>
                    <a:lnTo>
                      <a:pt x="499" y="752"/>
                    </a:lnTo>
                    <a:lnTo>
                      <a:pt x="509" y="764"/>
                    </a:lnTo>
                    <a:lnTo>
                      <a:pt x="508" y="764"/>
                    </a:lnTo>
                    <a:lnTo>
                      <a:pt x="517" y="776"/>
                    </a:lnTo>
                    <a:lnTo>
                      <a:pt x="526" y="788"/>
                    </a:lnTo>
                    <a:lnTo>
                      <a:pt x="536" y="802"/>
                    </a:lnTo>
                    <a:lnTo>
                      <a:pt x="545" y="817"/>
                    </a:lnTo>
                    <a:lnTo>
                      <a:pt x="555" y="831"/>
                    </a:lnTo>
                    <a:lnTo>
                      <a:pt x="568" y="855"/>
                    </a:lnTo>
                    <a:lnTo>
                      <a:pt x="573" y="832"/>
                    </a:lnTo>
                    <a:lnTo>
                      <a:pt x="575" y="820"/>
                    </a:lnTo>
                    <a:lnTo>
                      <a:pt x="578" y="808"/>
                    </a:lnTo>
                    <a:lnTo>
                      <a:pt x="583" y="783"/>
                    </a:lnTo>
                    <a:lnTo>
                      <a:pt x="584" y="771"/>
                    </a:lnTo>
                    <a:lnTo>
                      <a:pt x="587" y="759"/>
                    </a:lnTo>
                    <a:lnTo>
                      <a:pt x="592" y="721"/>
                    </a:lnTo>
                    <a:lnTo>
                      <a:pt x="593" y="709"/>
                    </a:lnTo>
                    <a:lnTo>
                      <a:pt x="597" y="684"/>
                    </a:lnTo>
                    <a:lnTo>
                      <a:pt x="599" y="658"/>
                    </a:lnTo>
                    <a:lnTo>
                      <a:pt x="601" y="645"/>
                    </a:lnTo>
                    <a:lnTo>
                      <a:pt x="603" y="621"/>
                    </a:lnTo>
                    <a:lnTo>
                      <a:pt x="603" y="620"/>
                    </a:lnTo>
                    <a:lnTo>
                      <a:pt x="604" y="608"/>
                    </a:lnTo>
                    <a:lnTo>
                      <a:pt x="605" y="595"/>
                    </a:lnTo>
                    <a:lnTo>
                      <a:pt x="606" y="569"/>
                    </a:lnTo>
                    <a:lnTo>
                      <a:pt x="607" y="556"/>
                    </a:lnTo>
                    <a:lnTo>
                      <a:pt x="607" y="544"/>
                    </a:lnTo>
                    <a:lnTo>
                      <a:pt x="607" y="530"/>
                    </a:lnTo>
                    <a:lnTo>
                      <a:pt x="608" y="518"/>
                    </a:lnTo>
                    <a:lnTo>
                      <a:pt x="608" y="504"/>
                    </a:lnTo>
                    <a:lnTo>
                      <a:pt x="608" y="492"/>
                    </a:lnTo>
                    <a:lnTo>
                      <a:pt x="608" y="466"/>
                    </a:lnTo>
                    <a:lnTo>
                      <a:pt x="608" y="453"/>
                    </a:lnTo>
                    <a:lnTo>
                      <a:pt x="608" y="440"/>
                    </a:lnTo>
                    <a:lnTo>
                      <a:pt x="607" y="427"/>
                    </a:lnTo>
                    <a:lnTo>
                      <a:pt x="607" y="414"/>
                    </a:lnTo>
                    <a:lnTo>
                      <a:pt x="605" y="361"/>
                    </a:lnTo>
                    <a:lnTo>
                      <a:pt x="605" y="360"/>
                    </a:lnTo>
                    <a:lnTo>
                      <a:pt x="604" y="348"/>
                    </a:lnTo>
                    <a:lnTo>
                      <a:pt x="603" y="335"/>
                    </a:lnTo>
                    <a:lnTo>
                      <a:pt x="603" y="334"/>
                    </a:lnTo>
                    <a:lnTo>
                      <a:pt x="601" y="308"/>
                    </a:lnTo>
                    <a:lnTo>
                      <a:pt x="599" y="294"/>
                    </a:lnTo>
                    <a:lnTo>
                      <a:pt x="597" y="267"/>
                    </a:lnTo>
                    <a:lnTo>
                      <a:pt x="595" y="254"/>
                    </a:lnTo>
                    <a:lnTo>
                      <a:pt x="594" y="240"/>
                    </a:lnTo>
                    <a:lnTo>
                      <a:pt x="592" y="227"/>
                    </a:lnTo>
                    <a:lnTo>
                      <a:pt x="590" y="214"/>
                    </a:lnTo>
                    <a:lnTo>
                      <a:pt x="589" y="200"/>
                    </a:lnTo>
                    <a:lnTo>
                      <a:pt x="585" y="173"/>
                    </a:lnTo>
                    <a:lnTo>
                      <a:pt x="580" y="145"/>
                    </a:lnTo>
                    <a:lnTo>
                      <a:pt x="578" y="131"/>
                    </a:lnTo>
                    <a:lnTo>
                      <a:pt x="574" y="104"/>
                    </a:lnTo>
                    <a:lnTo>
                      <a:pt x="571" y="90"/>
                    </a:lnTo>
                    <a:lnTo>
                      <a:pt x="566" y="63"/>
                    </a:lnTo>
                    <a:lnTo>
                      <a:pt x="560" y="36"/>
                    </a:lnTo>
                    <a:lnTo>
                      <a:pt x="557" y="21"/>
                    </a:lnTo>
                    <a:lnTo>
                      <a:pt x="555" y="7"/>
                    </a:lnTo>
                    <a:lnTo>
                      <a:pt x="553" y="11"/>
                    </a:lnTo>
                    <a:lnTo>
                      <a:pt x="557" y="6"/>
                    </a:lnTo>
                    <a:lnTo>
                      <a:pt x="551" y="1"/>
                    </a:lnTo>
                    <a:lnTo>
                      <a:pt x="542" y="15"/>
                    </a:lnTo>
                    <a:lnTo>
                      <a:pt x="533" y="29"/>
                    </a:lnTo>
                    <a:lnTo>
                      <a:pt x="515" y="56"/>
                    </a:lnTo>
                    <a:lnTo>
                      <a:pt x="506" y="68"/>
                    </a:lnTo>
                    <a:lnTo>
                      <a:pt x="498" y="79"/>
                    </a:lnTo>
                    <a:lnTo>
                      <a:pt x="480" y="102"/>
                    </a:lnTo>
                    <a:lnTo>
                      <a:pt x="471" y="113"/>
                    </a:lnTo>
                    <a:lnTo>
                      <a:pt x="471" y="112"/>
                    </a:lnTo>
                    <a:lnTo>
                      <a:pt x="462" y="122"/>
                    </a:lnTo>
                    <a:lnTo>
                      <a:pt x="454" y="132"/>
                    </a:lnTo>
                    <a:lnTo>
                      <a:pt x="446" y="142"/>
                    </a:lnTo>
                    <a:lnTo>
                      <a:pt x="437" y="151"/>
                    </a:lnTo>
                    <a:lnTo>
                      <a:pt x="419" y="167"/>
                    </a:lnTo>
                    <a:lnTo>
                      <a:pt x="410" y="175"/>
                    </a:lnTo>
                    <a:lnTo>
                      <a:pt x="411" y="175"/>
                    </a:lnTo>
                    <a:lnTo>
                      <a:pt x="402" y="182"/>
                    </a:lnTo>
                    <a:lnTo>
                      <a:pt x="393" y="188"/>
                    </a:lnTo>
                    <a:lnTo>
                      <a:pt x="384" y="195"/>
                    </a:lnTo>
                    <a:lnTo>
                      <a:pt x="375" y="200"/>
                    </a:lnTo>
                    <a:lnTo>
                      <a:pt x="367" y="206"/>
                    </a:lnTo>
                    <a:lnTo>
                      <a:pt x="358" y="211"/>
                    </a:lnTo>
                    <a:lnTo>
                      <a:pt x="359" y="211"/>
                    </a:lnTo>
                    <a:lnTo>
                      <a:pt x="351" y="215"/>
                    </a:lnTo>
                    <a:lnTo>
                      <a:pt x="342" y="219"/>
                    </a:lnTo>
                    <a:lnTo>
                      <a:pt x="333" y="222"/>
                    </a:lnTo>
                    <a:lnTo>
                      <a:pt x="325" y="226"/>
                    </a:lnTo>
                    <a:lnTo>
                      <a:pt x="325" y="225"/>
                    </a:lnTo>
                    <a:lnTo>
                      <a:pt x="316" y="228"/>
                    </a:lnTo>
                    <a:lnTo>
                      <a:pt x="308" y="231"/>
                    </a:lnTo>
                    <a:lnTo>
                      <a:pt x="299" y="233"/>
                    </a:lnTo>
                    <a:lnTo>
                      <a:pt x="291" y="234"/>
                    </a:lnTo>
                    <a:lnTo>
                      <a:pt x="282" y="235"/>
                    </a:lnTo>
                    <a:lnTo>
                      <a:pt x="274" y="236"/>
                    </a:lnTo>
                    <a:lnTo>
                      <a:pt x="257" y="236"/>
                    </a:lnTo>
                    <a:lnTo>
                      <a:pt x="250" y="235"/>
                    </a:lnTo>
                    <a:lnTo>
                      <a:pt x="242" y="234"/>
                    </a:lnTo>
                    <a:lnTo>
                      <a:pt x="233" y="232"/>
                    </a:lnTo>
                    <a:lnTo>
                      <a:pt x="224" y="230"/>
                    </a:lnTo>
                    <a:lnTo>
                      <a:pt x="225" y="230"/>
                    </a:lnTo>
                    <a:lnTo>
                      <a:pt x="216" y="227"/>
                    </a:lnTo>
                    <a:lnTo>
                      <a:pt x="207" y="225"/>
                    </a:lnTo>
                    <a:lnTo>
                      <a:pt x="208" y="225"/>
                    </a:lnTo>
                    <a:lnTo>
                      <a:pt x="191" y="218"/>
                    </a:lnTo>
                    <a:lnTo>
                      <a:pt x="183" y="214"/>
                    </a:lnTo>
                    <a:lnTo>
                      <a:pt x="174" y="210"/>
                    </a:lnTo>
                    <a:lnTo>
                      <a:pt x="157" y="199"/>
                    </a:lnTo>
                    <a:lnTo>
                      <a:pt x="150" y="193"/>
                    </a:lnTo>
                    <a:lnTo>
                      <a:pt x="133" y="180"/>
                    </a:lnTo>
                    <a:lnTo>
                      <a:pt x="134" y="181"/>
                    </a:lnTo>
                    <a:lnTo>
                      <a:pt x="125" y="173"/>
                    </a:lnTo>
                    <a:lnTo>
                      <a:pt x="116" y="165"/>
                    </a:lnTo>
                    <a:lnTo>
                      <a:pt x="108" y="157"/>
                    </a:lnTo>
                    <a:lnTo>
                      <a:pt x="91" y="139"/>
                    </a:lnTo>
                    <a:lnTo>
                      <a:pt x="74" y="120"/>
                    </a:lnTo>
                    <a:lnTo>
                      <a:pt x="75" y="121"/>
                    </a:lnTo>
                    <a:lnTo>
                      <a:pt x="58" y="99"/>
                    </a:lnTo>
                    <a:lnTo>
                      <a:pt x="51" y="88"/>
                    </a:lnTo>
                    <a:lnTo>
                      <a:pt x="43" y="76"/>
                    </a:lnTo>
                    <a:lnTo>
                      <a:pt x="18" y="39"/>
                    </a:lnTo>
                    <a:lnTo>
                      <a:pt x="4" y="18"/>
                    </a:lnTo>
                    <a:lnTo>
                      <a:pt x="0" y="34"/>
                    </a:lnTo>
                    <a:lnTo>
                      <a:pt x="2" y="814"/>
                    </a:lnTo>
                    <a:lnTo>
                      <a:pt x="2" y="815"/>
                    </a:lnTo>
                    <a:lnTo>
                      <a:pt x="4" y="833"/>
                    </a:lnTo>
                    <a:lnTo>
                      <a:pt x="11" y="820"/>
                    </a:lnTo>
                    <a:lnTo>
                      <a:pt x="10" y="81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2" y="30"/>
                    </a:lnTo>
                    <a:lnTo>
                      <a:pt x="10" y="44"/>
                    </a:lnTo>
                    <a:lnTo>
                      <a:pt x="36" y="81"/>
                    </a:lnTo>
                    <a:lnTo>
                      <a:pt x="43" y="92"/>
                    </a:lnTo>
                    <a:lnTo>
                      <a:pt x="51" y="104"/>
                    </a:lnTo>
                    <a:lnTo>
                      <a:pt x="68" y="125"/>
                    </a:lnTo>
                    <a:lnTo>
                      <a:pt x="68" y="126"/>
                    </a:lnTo>
                    <a:lnTo>
                      <a:pt x="85" y="145"/>
                    </a:lnTo>
                    <a:lnTo>
                      <a:pt x="102" y="163"/>
                    </a:lnTo>
                    <a:lnTo>
                      <a:pt x="110" y="171"/>
                    </a:lnTo>
                    <a:lnTo>
                      <a:pt x="119" y="179"/>
                    </a:lnTo>
                    <a:lnTo>
                      <a:pt x="128" y="187"/>
                    </a:lnTo>
                    <a:lnTo>
                      <a:pt x="145" y="200"/>
                    </a:lnTo>
                    <a:lnTo>
                      <a:pt x="153" y="206"/>
                    </a:lnTo>
                    <a:lnTo>
                      <a:pt x="169" y="216"/>
                    </a:lnTo>
                    <a:lnTo>
                      <a:pt x="170" y="216"/>
                    </a:lnTo>
                    <a:lnTo>
                      <a:pt x="179" y="221"/>
                    </a:lnTo>
                    <a:lnTo>
                      <a:pt x="187" y="225"/>
                    </a:lnTo>
                    <a:lnTo>
                      <a:pt x="204" y="233"/>
                    </a:lnTo>
                    <a:lnTo>
                      <a:pt x="205" y="233"/>
                    </a:lnTo>
                    <a:lnTo>
                      <a:pt x="214" y="236"/>
                    </a:lnTo>
                    <a:lnTo>
                      <a:pt x="222" y="239"/>
                    </a:lnTo>
                    <a:lnTo>
                      <a:pt x="223" y="239"/>
                    </a:lnTo>
                    <a:lnTo>
                      <a:pt x="231" y="240"/>
                    </a:lnTo>
                    <a:lnTo>
                      <a:pt x="240" y="242"/>
                    </a:lnTo>
                    <a:lnTo>
                      <a:pt x="249" y="243"/>
                    </a:lnTo>
                    <a:lnTo>
                      <a:pt x="256" y="244"/>
                    </a:lnTo>
                    <a:lnTo>
                      <a:pt x="275" y="244"/>
                    </a:lnTo>
                    <a:lnTo>
                      <a:pt x="283" y="243"/>
                    </a:lnTo>
                    <a:lnTo>
                      <a:pt x="292" y="242"/>
                    </a:lnTo>
                    <a:lnTo>
                      <a:pt x="301" y="241"/>
                    </a:lnTo>
                    <a:lnTo>
                      <a:pt x="310" y="239"/>
                    </a:lnTo>
                    <a:lnTo>
                      <a:pt x="319" y="237"/>
                    </a:lnTo>
                    <a:lnTo>
                      <a:pt x="328" y="234"/>
                    </a:lnTo>
                    <a:lnTo>
                      <a:pt x="328" y="233"/>
                    </a:lnTo>
                    <a:lnTo>
                      <a:pt x="337" y="230"/>
                    </a:lnTo>
                    <a:lnTo>
                      <a:pt x="346" y="226"/>
                    </a:lnTo>
                    <a:lnTo>
                      <a:pt x="354" y="222"/>
                    </a:lnTo>
                    <a:lnTo>
                      <a:pt x="362" y="218"/>
                    </a:lnTo>
                    <a:lnTo>
                      <a:pt x="363" y="218"/>
                    </a:lnTo>
                    <a:lnTo>
                      <a:pt x="372" y="213"/>
                    </a:lnTo>
                    <a:lnTo>
                      <a:pt x="380" y="208"/>
                    </a:lnTo>
                    <a:lnTo>
                      <a:pt x="389" y="202"/>
                    </a:lnTo>
                    <a:lnTo>
                      <a:pt x="398" y="196"/>
                    </a:lnTo>
                    <a:lnTo>
                      <a:pt x="407" y="189"/>
                    </a:lnTo>
                    <a:lnTo>
                      <a:pt x="407" y="188"/>
                    </a:lnTo>
                    <a:lnTo>
                      <a:pt x="416" y="181"/>
                    </a:lnTo>
                    <a:lnTo>
                      <a:pt x="425" y="173"/>
                    </a:lnTo>
                    <a:lnTo>
                      <a:pt x="443" y="157"/>
                    </a:lnTo>
                    <a:lnTo>
                      <a:pt x="452" y="148"/>
                    </a:lnTo>
                    <a:lnTo>
                      <a:pt x="459" y="138"/>
                    </a:lnTo>
                    <a:lnTo>
                      <a:pt x="468" y="128"/>
                    </a:lnTo>
                    <a:lnTo>
                      <a:pt x="477" y="118"/>
                    </a:lnTo>
                    <a:lnTo>
                      <a:pt x="486" y="107"/>
                    </a:lnTo>
                    <a:lnTo>
                      <a:pt x="504" y="84"/>
                    </a:lnTo>
                    <a:lnTo>
                      <a:pt x="505" y="84"/>
                    </a:lnTo>
                    <a:lnTo>
                      <a:pt x="513" y="72"/>
                    </a:lnTo>
                    <a:lnTo>
                      <a:pt x="522" y="60"/>
                    </a:lnTo>
                    <a:lnTo>
                      <a:pt x="540" y="34"/>
                    </a:lnTo>
                    <a:lnTo>
                      <a:pt x="549" y="20"/>
                    </a:lnTo>
                    <a:lnTo>
                      <a:pt x="557" y="6"/>
                    </a:lnTo>
                    <a:lnTo>
                      <a:pt x="552" y="0"/>
                    </a:lnTo>
                    <a:lnTo>
                      <a:pt x="546" y="7"/>
                    </a:lnTo>
                    <a:lnTo>
                      <a:pt x="549" y="22"/>
                    </a:lnTo>
                    <a:lnTo>
                      <a:pt x="552" y="37"/>
                    </a:lnTo>
                    <a:lnTo>
                      <a:pt x="557" y="65"/>
                    </a:lnTo>
                    <a:lnTo>
                      <a:pt x="562" y="91"/>
                    </a:lnTo>
                    <a:lnTo>
                      <a:pt x="565" y="105"/>
                    </a:lnTo>
                    <a:lnTo>
                      <a:pt x="570" y="133"/>
                    </a:lnTo>
                    <a:lnTo>
                      <a:pt x="572" y="146"/>
                    </a:lnTo>
                    <a:lnTo>
                      <a:pt x="577" y="174"/>
                    </a:lnTo>
                    <a:lnTo>
                      <a:pt x="580" y="202"/>
                    </a:lnTo>
                    <a:lnTo>
                      <a:pt x="582" y="214"/>
                    </a:lnTo>
                    <a:lnTo>
                      <a:pt x="584" y="228"/>
                    </a:lnTo>
                    <a:lnTo>
                      <a:pt x="586" y="241"/>
                    </a:lnTo>
                    <a:lnTo>
                      <a:pt x="587" y="255"/>
                    </a:lnTo>
                    <a:lnTo>
                      <a:pt x="589" y="269"/>
                    </a:lnTo>
                    <a:lnTo>
                      <a:pt x="591" y="295"/>
                    </a:lnTo>
                    <a:lnTo>
                      <a:pt x="592" y="309"/>
                    </a:lnTo>
                    <a:lnTo>
                      <a:pt x="595" y="335"/>
                    </a:lnTo>
                    <a:lnTo>
                      <a:pt x="595" y="348"/>
                    </a:lnTo>
                    <a:lnTo>
                      <a:pt x="595" y="349"/>
                    </a:lnTo>
                    <a:lnTo>
                      <a:pt x="596" y="361"/>
                    </a:lnTo>
                    <a:lnTo>
                      <a:pt x="599" y="414"/>
                    </a:lnTo>
                    <a:lnTo>
                      <a:pt x="599" y="427"/>
                    </a:lnTo>
                    <a:lnTo>
                      <a:pt x="599" y="440"/>
                    </a:lnTo>
                    <a:lnTo>
                      <a:pt x="599" y="453"/>
                    </a:lnTo>
                    <a:lnTo>
                      <a:pt x="600" y="466"/>
                    </a:lnTo>
                    <a:lnTo>
                      <a:pt x="600" y="492"/>
                    </a:lnTo>
                    <a:lnTo>
                      <a:pt x="599" y="504"/>
                    </a:lnTo>
                    <a:lnTo>
                      <a:pt x="599" y="518"/>
                    </a:lnTo>
                    <a:lnTo>
                      <a:pt x="599" y="530"/>
                    </a:lnTo>
                    <a:lnTo>
                      <a:pt x="599" y="544"/>
                    </a:lnTo>
                    <a:lnTo>
                      <a:pt x="598" y="556"/>
                    </a:lnTo>
                    <a:lnTo>
                      <a:pt x="598" y="569"/>
                    </a:lnTo>
                    <a:lnTo>
                      <a:pt x="596" y="595"/>
                    </a:lnTo>
                    <a:lnTo>
                      <a:pt x="596" y="594"/>
                    </a:lnTo>
                    <a:lnTo>
                      <a:pt x="595" y="607"/>
                    </a:lnTo>
                    <a:lnTo>
                      <a:pt x="595" y="608"/>
                    </a:lnTo>
                    <a:lnTo>
                      <a:pt x="595" y="620"/>
                    </a:lnTo>
                    <a:lnTo>
                      <a:pt x="592" y="644"/>
                    </a:lnTo>
                    <a:lnTo>
                      <a:pt x="591" y="657"/>
                    </a:lnTo>
                    <a:lnTo>
                      <a:pt x="589" y="683"/>
                    </a:lnTo>
                    <a:lnTo>
                      <a:pt x="585" y="708"/>
                    </a:lnTo>
                    <a:lnTo>
                      <a:pt x="584" y="720"/>
                    </a:lnTo>
                    <a:lnTo>
                      <a:pt x="578" y="758"/>
                    </a:lnTo>
                    <a:lnTo>
                      <a:pt x="576" y="770"/>
                    </a:lnTo>
                    <a:lnTo>
                      <a:pt x="574" y="782"/>
                    </a:lnTo>
                    <a:lnTo>
                      <a:pt x="569" y="806"/>
                    </a:lnTo>
                    <a:lnTo>
                      <a:pt x="567" y="818"/>
                    </a:lnTo>
                    <a:lnTo>
                      <a:pt x="565" y="831"/>
                    </a:lnTo>
                    <a:lnTo>
                      <a:pt x="562" y="843"/>
                    </a:lnTo>
                    <a:lnTo>
                      <a:pt x="570" y="841"/>
                    </a:lnTo>
                    <a:lnTo>
                      <a:pt x="561" y="826"/>
                    </a:lnTo>
                    <a:lnTo>
                      <a:pt x="552" y="812"/>
                    </a:lnTo>
                    <a:lnTo>
                      <a:pt x="543" y="797"/>
                    </a:lnTo>
                    <a:lnTo>
                      <a:pt x="534" y="784"/>
                    </a:lnTo>
                    <a:lnTo>
                      <a:pt x="525" y="771"/>
                    </a:lnTo>
                    <a:lnTo>
                      <a:pt x="516" y="759"/>
                    </a:lnTo>
                    <a:lnTo>
                      <a:pt x="515" y="759"/>
                    </a:lnTo>
                    <a:lnTo>
                      <a:pt x="505" y="747"/>
                    </a:lnTo>
                    <a:lnTo>
                      <a:pt x="506" y="747"/>
                    </a:lnTo>
                    <a:lnTo>
                      <a:pt x="497" y="735"/>
                    </a:lnTo>
                    <a:lnTo>
                      <a:pt x="496" y="735"/>
                    </a:lnTo>
                    <a:lnTo>
                      <a:pt x="487" y="723"/>
                    </a:lnTo>
                    <a:lnTo>
                      <a:pt x="478" y="712"/>
                    </a:lnTo>
                    <a:lnTo>
                      <a:pt x="460" y="692"/>
                    </a:lnTo>
                    <a:lnTo>
                      <a:pt x="443" y="673"/>
                    </a:lnTo>
                    <a:lnTo>
                      <a:pt x="433" y="665"/>
                    </a:lnTo>
                    <a:lnTo>
                      <a:pt x="424" y="657"/>
                    </a:lnTo>
                    <a:lnTo>
                      <a:pt x="415" y="649"/>
                    </a:lnTo>
                    <a:lnTo>
                      <a:pt x="414" y="648"/>
                    </a:lnTo>
                    <a:lnTo>
                      <a:pt x="387" y="629"/>
                    </a:lnTo>
                    <a:lnTo>
                      <a:pt x="369" y="619"/>
                    </a:lnTo>
                    <a:lnTo>
                      <a:pt x="360" y="614"/>
                    </a:lnTo>
                    <a:lnTo>
                      <a:pt x="352" y="610"/>
                    </a:lnTo>
                    <a:lnTo>
                      <a:pt x="343" y="605"/>
                    </a:lnTo>
                    <a:lnTo>
                      <a:pt x="325" y="599"/>
                    </a:lnTo>
                    <a:lnTo>
                      <a:pt x="307" y="594"/>
                    </a:lnTo>
                    <a:lnTo>
                      <a:pt x="306" y="594"/>
                    </a:lnTo>
                    <a:lnTo>
                      <a:pt x="297" y="593"/>
                    </a:lnTo>
                    <a:lnTo>
                      <a:pt x="289" y="592"/>
                    </a:lnTo>
                    <a:lnTo>
                      <a:pt x="288" y="592"/>
                    </a:lnTo>
                    <a:lnTo>
                      <a:pt x="279" y="591"/>
                    </a:lnTo>
                    <a:lnTo>
                      <a:pt x="261" y="591"/>
                    </a:lnTo>
                    <a:lnTo>
                      <a:pt x="244" y="593"/>
                    </a:lnTo>
                    <a:lnTo>
                      <a:pt x="236" y="595"/>
                    </a:lnTo>
                    <a:lnTo>
                      <a:pt x="227" y="597"/>
                    </a:lnTo>
                    <a:lnTo>
                      <a:pt x="226" y="597"/>
                    </a:lnTo>
                    <a:lnTo>
                      <a:pt x="218" y="600"/>
                    </a:lnTo>
                    <a:lnTo>
                      <a:pt x="208" y="603"/>
                    </a:lnTo>
                    <a:lnTo>
                      <a:pt x="208" y="604"/>
                    </a:lnTo>
                    <a:lnTo>
                      <a:pt x="199" y="607"/>
                    </a:lnTo>
                    <a:lnTo>
                      <a:pt x="190" y="611"/>
                    </a:lnTo>
                    <a:lnTo>
                      <a:pt x="182" y="616"/>
                    </a:lnTo>
                    <a:lnTo>
                      <a:pt x="181" y="616"/>
                    </a:lnTo>
                    <a:lnTo>
                      <a:pt x="172" y="621"/>
                    </a:lnTo>
                    <a:lnTo>
                      <a:pt x="164" y="626"/>
                    </a:lnTo>
                    <a:lnTo>
                      <a:pt x="156" y="632"/>
                    </a:lnTo>
                    <a:lnTo>
                      <a:pt x="148" y="638"/>
                    </a:lnTo>
                    <a:lnTo>
                      <a:pt x="147" y="639"/>
                    </a:lnTo>
                    <a:lnTo>
                      <a:pt x="130" y="652"/>
                    </a:lnTo>
                    <a:lnTo>
                      <a:pt x="121" y="660"/>
                    </a:lnTo>
                    <a:lnTo>
                      <a:pt x="104" y="677"/>
                    </a:lnTo>
                    <a:lnTo>
                      <a:pt x="96" y="686"/>
                    </a:lnTo>
                    <a:lnTo>
                      <a:pt x="87" y="696"/>
                    </a:lnTo>
                    <a:lnTo>
                      <a:pt x="78" y="707"/>
                    </a:lnTo>
                    <a:lnTo>
                      <a:pt x="61" y="728"/>
                    </a:lnTo>
                    <a:lnTo>
                      <a:pt x="37" y="764"/>
                    </a:lnTo>
                    <a:lnTo>
                      <a:pt x="20" y="790"/>
                    </a:lnTo>
                    <a:lnTo>
                      <a:pt x="12" y="803"/>
                    </a:lnTo>
                    <a:lnTo>
                      <a:pt x="3" y="818"/>
                    </a:lnTo>
                    <a:lnTo>
                      <a:pt x="11" y="820"/>
                    </a:lnTo>
                    <a:lnTo>
                      <a:pt x="4" y="83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85" name="Freeform 109"/>
              <p:cNvSpPr>
                <a:spLocks/>
              </p:cNvSpPr>
              <p:nvPr/>
            </p:nvSpPr>
            <p:spPr bwMode="auto">
              <a:xfrm>
                <a:off x="6062663" y="4514850"/>
                <a:ext cx="103188" cy="1292225"/>
              </a:xfrm>
              <a:custGeom>
                <a:avLst/>
                <a:gdLst>
                  <a:gd name="T0" fmla="*/ 2147483647 w 65"/>
                  <a:gd name="T1" fmla="*/ 2147483647 h 814"/>
                  <a:gd name="T2" fmla="*/ 2147483647 w 65"/>
                  <a:gd name="T3" fmla="*/ 2147483647 h 814"/>
                  <a:gd name="T4" fmla="*/ 2147483647 w 65"/>
                  <a:gd name="T5" fmla="*/ 2147483647 h 814"/>
                  <a:gd name="T6" fmla="*/ 2147483647 w 65"/>
                  <a:gd name="T7" fmla="*/ 2147483647 h 814"/>
                  <a:gd name="T8" fmla="*/ 2147483647 w 65"/>
                  <a:gd name="T9" fmla="*/ 2147483647 h 814"/>
                  <a:gd name="T10" fmla="*/ 2147483647 w 65"/>
                  <a:gd name="T11" fmla="*/ 2147483647 h 814"/>
                  <a:gd name="T12" fmla="*/ 2147483647 w 65"/>
                  <a:gd name="T13" fmla="*/ 2147483647 h 814"/>
                  <a:gd name="T14" fmla="*/ 2147483647 w 65"/>
                  <a:gd name="T15" fmla="*/ 2147483647 h 814"/>
                  <a:gd name="T16" fmla="*/ 2147483647 w 65"/>
                  <a:gd name="T17" fmla="*/ 2147483647 h 814"/>
                  <a:gd name="T18" fmla="*/ 2147483647 w 65"/>
                  <a:gd name="T19" fmla="*/ 2147483647 h 814"/>
                  <a:gd name="T20" fmla="*/ 2147483647 w 65"/>
                  <a:gd name="T21" fmla="*/ 2147483647 h 814"/>
                  <a:gd name="T22" fmla="*/ 2147483647 w 65"/>
                  <a:gd name="T23" fmla="*/ 2147483647 h 814"/>
                  <a:gd name="T24" fmla="*/ 2147483647 w 65"/>
                  <a:gd name="T25" fmla="*/ 2147483647 h 814"/>
                  <a:gd name="T26" fmla="*/ 2147483647 w 65"/>
                  <a:gd name="T27" fmla="*/ 2147483647 h 814"/>
                  <a:gd name="T28" fmla="*/ 2147483647 w 65"/>
                  <a:gd name="T29" fmla="*/ 2147483647 h 814"/>
                  <a:gd name="T30" fmla="*/ 2147483647 w 65"/>
                  <a:gd name="T31" fmla="*/ 2147483647 h 814"/>
                  <a:gd name="T32" fmla="*/ 2147483647 w 65"/>
                  <a:gd name="T33" fmla="*/ 2147483647 h 814"/>
                  <a:gd name="T34" fmla="*/ 2147483647 w 65"/>
                  <a:gd name="T35" fmla="*/ 2147483647 h 814"/>
                  <a:gd name="T36" fmla="*/ 2147483647 w 65"/>
                  <a:gd name="T37" fmla="*/ 2147483647 h 814"/>
                  <a:gd name="T38" fmla="*/ 2147483647 w 65"/>
                  <a:gd name="T39" fmla="*/ 2147483647 h 814"/>
                  <a:gd name="T40" fmla="*/ 2147483647 w 65"/>
                  <a:gd name="T41" fmla="*/ 2147483647 h 814"/>
                  <a:gd name="T42" fmla="*/ 2147483647 w 65"/>
                  <a:gd name="T43" fmla="*/ 2147483647 h 814"/>
                  <a:gd name="T44" fmla="*/ 2147483647 w 65"/>
                  <a:gd name="T45" fmla="*/ 2147483647 h 814"/>
                  <a:gd name="T46" fmla="*/ 2147483647 w 65"/>
                  <a:gd name="T47" fmla="*/ 2147483647 h 814"/>
                  <a:gd name="T48" fmla="*/ 2147483647 w 65"/>
                  <a:gd name="T49" fmla="*/ 2147483647 h 814"/>
                  <a:gd name="T50" fmla="*/ 2147483647 w 65"/>
                  <a:gd name="T51" fmla="*/ 2147483647 h 814"/>
                  <a:gd name="T52" fmla="*/ 2147483647 w 65"/>
                  <a:gd name="T53" fmla="*/ 2147483647 h 814"/>
                  <a:gd name="T54" fmla="*/ 2147483647 w 65"/>
                  <a:gd name="T55" fmla="*/ 2147483647 h 814"/>
                  <a:gd name="T56" fmla="*/ 2147483647 w 65"/>
                  <a:gd name="T57" fmla="*/ 2147483647 h 814"/>
                  <a:gd name="T58" fmla="*/ 0 w 65"/>
                  <a:gd name="T59" fmla="*/ 2147483647 h 814"/>
                  <a:gd name="T60" fmla="*/ 0 w 65"/>
                  <a:gd name="T61" fmla="*/ 2147483647 h 814"/>
                  <a:gd name="T62" fmla="*/ 2147483647 w 65"/>
                  <a:gd name="T63" fmla="*/ 2147483647 h 814"/>
                  <a:gd name="T64" fmla="*/ 2147483647 w 65"/>
                  <a:gd name="T65" fmla="*/ 2147483647 h 814"/>
                  <a:gd name="T66" fmla="*/ 2147483647 w 65"/>
                  <a:gd name="T67" fmla="*/ 2147483647 h 814"/>
                  <a:gd name="T68" fmla="*/ 2147483647 w 65"/>
                  <a:gd name="T69" fmla="*/ 2147483647 h 814"/>
                  <a:gd name="T70" fmla="*/ 2147483647 w 65"/>
                  <a:gd name="T71" fmla="*/ 2147483647 h 814"/>
                  <a:gd name="T72" fmla="*/ 2147483647 w 65"/>
                  <a:gd name="T73" fmla="*/ 2147483647 h 814"/>
                  <a:gd name="T74" fmla="*/ 2147483647 w 65"/>
                  <a:gd name="T75" fmla="*/ 2147483647 h 814"/>
                  <a:gd name="T76" fmla="*/ 2147483647 w 65"/>
                  <a:gd name="T77" fmla="*/ 2147483647 h 814"/>
                  <a:gd name="T78" fmla="*/ 2147483647 w 65"/>
                  <a:gd name="T79" fmla="*/ 2147483647 h 8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"/>
                  <a:gd name="T121" fmla="*/ 0 h 814"/>
                  <a:gd name="T122" fmla="*/ 65 w 65"/>
                  <a:gd name="T123" fmla="*/ 814 h 81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" h="814">
                    <a:moveTo>
                      <a:pt x="34" y="813"/>
                    </a:moveTo>
                    <a:lnTo>
                      <a:pt x="35" y="812"/>
                    </a:lnTo>
                    <a:lnTo>
                      <a:pt x="37" y="810"/>
                    </a:lnTo>
                    <a:lnTo>
                      <a:pt x="38" y="808"/>
                    </a:lnTo>
                    <a:lnTo>
                      <a:pt x="40" y="804"/>
                    </a:lnTo>
                    <a:lnTo>
                      <a:pt x="41" y="800"/>
                    </a:lnTo>
                    <a:lnTo>
                      <a:pt x="43" y="794"/>
                    </a:lnTo>
                    <a:lnTo>
                      <a:pt x="45" y="788"/>
                    </a:lnTo>
                    <a:lnTo>
                      <a:pt x="46" y="780"/>
                    </a:lnTo>
                    <a:lnTo>
                      <a:pt x="48" y="763"/>
                    </a:lnTo>
                    <a:lnTo>
                      <a:pt x="51" y="744"/>
                    </a:lnTo>
                    <a:lnTo>
                      <a:pt x="53" y="720"/>
                    </a:lnTo>
                    <a:lnTo>
                      <a:pt x="56" y="694"/>
                    </a:lnTo>
                    <a:lnTo>
                      <a:pt x="58" y="665"/>
                    </a:lnTo>
                    <a:lnTo>
                      <a:pt x="59" y="633"/>
                    </a:lnTo>
                    <a:lnTo>
                      <a:pt x="61" y="601"/>
                    </a:lnTo>
                    <a:lnTo>
                      <a:pt x="62" y="565"/>
                    </a:lnTo>
                    <a:lnTo>
                      <a:pt x="62" y="527"/>
                    </a:lnTo>
                    <a:lnTo>
                      <a:pt x="64" y="488"/>
                    </a:lnTo>
                    <a:lnTo>
                      <a:pt x="64" y="449"/>
                    </a:lnTo>
                    <a:lnTo>
                      <a:pt x="64" y="407"/>
                    </a:lnTo>
                    <a:lnTo>
                      <a:pt x="64" y="365"/>
                    </a:lnTo>
                    <a:lnTo>
                      <a:pt x="62" y="325"/>
                    </a:lnTo>
                    <a:lnTo>
                      <a:pt x="62" y="286"/>
                    </a:lnTo>
                    <a:lnTo>
                      <a:pt x="61" y="248"/>
                    </a:lnTo>
                    <a:lnTo>
                      <a:pt x="59" y="212"/>
                    </a:lnTo>
                    <a:lnTo>
                      <a:pt x="58" y="180"/>
                    </a:lnTo>
                    <a:lnTo>
                      <a:pt x="56" y="148"/>
                    </a:lnTo>
                    <a:lnTo>
                      <a:pt x="53" y="120"/>
                    </a:lnTo>
                    <a:lnTo>
                      <a:pt x="51" y="93"/>
                    </a:lnTo>
                    <a:lnTo>
                      <a:pt x="48" y="69"/>
                    </a:lnTo>
                    <a:lnTo>
                      <a:pt x="46" y="50"/>
                    </a:lnTo>
                    <a:lnTo>
                      <a:pt x="43" y="33"/>
                    </a:lnTo>
                    <a:lnTo>
                      <a:pt x="41" y="25"/>
                    </a:lnTo>
                    <a:lnTo>
                      <a:pt x="39" y="19"/>
                    </a:lnTo>
                    <a:lnTo>
                      <a:pt x="38" y="13"/>
                    </a:lnTo>
                    <a:lnTo>
                      <a:pt x="37" y="9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7" y="3"/>
                    </a:lnTo>
                    <a:lnTo>
                      <a:pt x="26" y="5"/>
                    </a:lnTo>
                    <a:lnTo>
                      <a:pt x="24" y="9"/>
                    </a:lnTo>
                    <a:lnTo>
                      <a:pt x="23" y="14"/>
                    </a:lnTo>
                    <a:lnTo>
                      <a:pt x="21" y="19"/>
                    </a:lnTo>
                    <a:lnTo>
                      <a:pt x="19" y="26"/>
                    </a:lnTo>
                    <a:lnTo>
                      <a:pt x="18" y="33"/>
                    </a:lnTo>
                    <a:lnTo>
                      <a:pt x="16" y="50"/>
                    </a:lnTo>
                    <a:lnTo>
                      <a:pt x="13" y="70"/>
                    </a:lnTo>
                    <a:lnTo>
                      <a:pt x="10" y="93"/>
                    </a:lnTo>
                    <a:lnTo>
                      <a:pt x="8" y="120"/>
                    </a:lnTo>
                    <a:lnTo>
                      <a:pt x="5" y="148"/>
                    </a:lnTo>
                    <a:lnTo>
                      <a:pt x="5" y="180"/>
                    </a:lnTo>
                    <a:lnTo>
                      <a:pt x="3" y="213"/>
                    </a:lnTo>
                    <a:lnTo>
                      <a:pt x="2" y="248"/>
                    </a:lnTo>
                    <a:lnTo>
                      <a:pt x="1" y="286"/>
                    </a:lnTo>
                    <a:lnTo>
                      <a:pt x="0" y="325"/>
                    </a:lnTo>
                    <a:lnTo>
                      <a:pt x="0" y="365"/>
                    </a:lnTo>
                    <a:lnTo>
                      <a:pt x="0" y="407"/>
                    </a:lnTo>
                    <a:lnTo>
                      <a:pt x="0" y="449"/>
                    </a:lnTo>
                    <a:lnTo>
                      <a:pt x="1" y="488"/>
                    </a:lnTo>
                    <a:lnTo>
                      <a:pt x="2" y="527"/>
                    </a:lnTo>
                    <a:lnTo>
                      <a:pt x="3" y="565"/>
                    </a:lnTo>
                    <a:lnTo>
                      <a:pt x="5" y="601"/>
                    </a:lnTo>
                    <a:lnTo>
                      <a:pt x="5" y="633"/>
                    </a:lnTo>
                    <a:lnTo>
                      <a:pt x="8" y="665"/>
                    </a:lnTo>
                    <a:lnTo>
                      <a:pt x="10" y="694"/>
                    </a:lnTo>
                    <a:lnTo>
                      <a:pt x="13" y="720"/>
                    </a:lnTo>
                    <a:lnTo>
                      <a:pt x="16" y="744"/>
                    </a:lnTo>
                    <a:lnTo>
                      <a:pt x="18" y="763"/>
                    </a:lnTo>
                    <a:lnTo>
                      <a:pt x="21" y="780"/>
                    </a:lnTo>
                    <a:lnTo>
                      <a:pt x="23" y="788"/>
                    </a:lnTo>
                    <a:lnTo>
                      <a:pt x="24" y="794"/>
                    </a:lnTo>
                    <a:lnTo>
                      <a:pt x="26" y="800"/>
                    </a:lnTo>
                    <a:lnTo>
                      <a:pt x="27" y="804"/>
                    </a:lnTo>
                    <a:lnTo>
                      <a:pt x="28" y="808"/>
                    </a:lnTo>
                    <a:lnTo>
                      <a:pt x="30" y="810"/>
                    </a:lnTo>
                    <a:lnTo>
                      <a:pt x="32" y="812"/>
                    </a:lnTo>
                    <a:lnTo>
                      <a:pt x="34" y="813"/>
                    </a:lnTo>
                  </a:path>
                </a:pathLst>
              </a:custGeom>
              <a:solidFill>
                <a:srgbClr val="FFC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86" name="Freeform 110"/>
              <p:cNvSpPr>
                <a:spLocks/>
              </p:cNvSpPr>
              <p:nvPr/>
            </p:nvSpPr>
            <p:spPr bwMode="auto">
              <a:xfrm>
                <a:off x="6056313" y="4508500"/>
                <a:ext cx="115888" cy="1304925"/>
              </a:xfrm>
              <a:custGeom>
                <a:avLst/>
                <a:gdLst>
                  <a:gd name="T0" fmla="*/ 2147483647 w 73"/>
                  <a:gd name="T1" fmla="*/ 2147483647 h 822"/>
                  <a:gd name="T2" fmla="*/ 2147483647 w 73"/>
                  <a:gd name="T3" fmla="*/ 2147483647 h 822"/>
                  <a:gd name="T4" fmla="*/ 2147483647 w 73"/>
                  <a:gd name="T5" fmla="*/ 2147483647 h 822"/>
                  <a:gd name="T6" fmla="*/ 2147483647 w 73"/>
                  <a:gd name="T7" fmla="*/ 2147483647 h 822"/>
                  <a:gd name="T8" fmla="*/ 2147483647 w 73"/>
                  <a:gd name="T9" fmla="*/ 2147483647 h 822"/>
                  <a:gd name="T10" fmla="*/ 2147483647 w 73"/>
                  <a:gd name="T11" fmla="*/ 2147483647 h 822"/>
                  <a:gd name="T12" fmla="*/ 2147483647 w 73"/>
                  <a:gd name="T13" fmla="*/ 2147483647 h 822"/>
                  <a:gd name="T14" fmla="*/ 2147483647 w 73"/>
                  <a:gd name="T15" fmla="*/ 2147483647 h 822"/>
                  <a:gd name="T16" fmla="*/ 2147483647 w 73"/>
                  <a:gd name="T17" fmla="*/ 2147483647 h 822"/>
                  <a:gd name="T18" fmla="*/ 2147483647 w 73"/>
                  <a:gd name="T19" fmla="*/ 2147483647 h 822"/>
                  <a:gd name="T20" fmla="*/ 2147483647 w 73"/>
                  <a:gd name="T21" fmla="*/ 2147483647 h 822"/>
                  <a:gd name="T22" fmla="*/ 2147483647 w 73"/>
                  <a:gd name="T23" fmla="*/ 2147483647 h 822"/>
                  <a:gd name="T24" fmla="*/ 2147483647 w 73"/>
                  <a:gd name="T25" fmla="*/ 0 h 822"/>
                  <a:gd name="T26" fmla="*/ 2147483647 w 73"/>
                  <a:gd name="T27" fmla="*/ 2147483647 h 822"/>
                  <a:gd name="T28" fmla="*/ 2147483647 w 73"/>
                  <a:gd name="T29" fmla="*/ 2147483647 h 822"/>
                  <a:gd name="T30" fmla="*/ 2147483647 w 73"/>
                  <a:gd name="T31" fmla="*/ 2147483647 h 822"/>
                  <a:gd name="T32" fmla="*/ 2147483647 w 73"/>
                  <a:gd name="T33" fmla="*/ 2147483647 h 822"/>
                  <a:gd name="T34" fmla="*/ 2147483647 w 73"/>
                  <a:gd name="T35" fmla="*/ 2147483647 h 822"/>
                  <a:gd name="T36" fmla="*/ 2147483647 w 73"/>
                  <a:gd name="T37" fmla="*/ 2147483647 h 822"/>
                  <a:gd name="T38" fmla="*/ 0 w 73"/>
                  <a:gd name="T39" fmla="*/ 2147483647 h 822"/>
                  <a:gd name="T40" fmla="*/ 2147483647 w 73"/>
                  <a:gd name="T41" fmla="*/ 2147483647 h 822"/>
                  <a:gd name="T42" fmla="*/ 2147483647 w 73"/>
                  <a:gd name="T43" fmla="*/ 2147483647 h 822"/>
                  <a:gd name="T44" fmla="*/ 2147483647 w 73"/>
                  <a:gd name="T45" fmla="*/ 2147483647 h 822"/>
                  <a:gd name="T46" fmla="*/ 2147483647 w 73"/>
                  <a:gd name="T47" fmla="*/ 2147483647 h 822"/>
                  <a:gd name="T48" fmla="*/ 2147483647 w 73"/>
                  <a:gd name="T49" fmla="*/ 2147483647 h 822"/>
                  <a:gd name="T50" fmla="*/ 2147483647 w 73"/>
                  <a:gd name="T51" fmla="*/ 2147483647 h 822"/>
                  <a:gd name="T52" fmla="*/ 2147483647 w 73"/>
                  <a:gd name="T53" fmla="*/ 2147483647 h 822"/>
                  <a:gd name="T54" fmla="*/ 2147483647 w 73"/>
                  <a:gd name="T55" fmla="*/ 2147483647 h 822"/>
                  <a:gd name="T56" fmla="*/ 2147483647 w 73"/>
                  <a:gd name="T57" fmla="*/ 2147483647 h 822"/>
                  <a:gd name="T58" fmla="*/ 2147483647 w 73"/>
                  <a:gd name="T59" fmla="*/ 2147483647 h 822"/>
                  <a:gd name="T60" fmla="*/ 2147483647 w 73"/>
                  <a:gd name="T61" fmla="*/ 2147483647 h 822"/>
                  <a:gd name="T62" fmla="*/ 2147483647 w 73"/>
                  <a:gd name="T63" fmla="*/ 2147483647 h 822"/>
                  <a:gd name="T64" fmla="*/ 2147483647 w 73"/>
                  <a:gd name="T65" fmla="*/ 2147483647 h 822"/>
                  <a:gd name="T66" fmla="*/ 2147483647 w 73"/>
                  <a:gd name="T67" fmla="*/ 2147483647 h 822"/>
                  <a:gd name="T68" fmla="*/ 2147483647 w 73"/>
                  <a:gd name="T69" fmla="*/ 2147483647 h 822"/>
                  <a:gd name="T70" fmla="*/ 2147483647 w 73"/>
                  <a:gd name="T71" fmla="*/ 2147483647 h 822"/>
                  <a:gd name="T72" fmla="*/ 2147483647 w 73"/>
                  <a:gd name="T73" fmla="*/ 2147483647 h 822"/>
                  <a:gd name="T74" fmla="*/ 2147483647 w 73"/>
                  <a:gd name="T75" fmla="*/ 2147483647 h 822"/>
                  <a:gd name="T76" fmla="*/ 2147483647 w 73"/>
                  <a:gd name="T77" fmla="*/ 2147483647 h 822"/>
                  <a:gd name="T78" fmla="*/ 2147483647 w 73"/>
                  <a:gd name="T79" fmla="*/ 2147483647 h 822"/>
                  <a:gd name="T80" fmla="*/ 2147483647 w 73"/>
                  <a:gd name="T81" fmla="*/ 2147483647 h 822"/>
                  <a:gd name="T82" fmla="*/ 2147483647 w 73"/>
                  <a:gd name="T83" fmla="*/ 2147483647 h 822"/>
                  <a:gd name="T84" fmla="*/ 2147483647 w 73"/>
                  <a:gd name="T85" fmla="*/ 2147483647 h 822"/>
                  <a:gd name="T86" fmla="*/ 2147483647 w 73"/>
                  <a:gd name="T87" fmla="*/ 2147483647 h 822"/>
                  <a:gd name="T88" fmla="*/ 2147483647 w 73"/>
                  <a:gd name="T89" fmla="*/ 2147483647 h 822"/>
                  <a:gd name="T90" fmla="*/ 2147483647 w 73"/>
                  <a:gd name="T91" fmla="*/ 2147483647 h 822"/>
                  <a:gd name="T92" fmla="*/ 2147483647 w 73"/>
                  <a:gd name="T93" fmla="*/ 2147483647 h 822"/>
                  <a:gd name="T94" fmla="*/ 2147483647 w 73"/>
                  <a:gd name="T95" fmla="*/ 2147483647 h 822"/>
                  <a:gd name="T96" fmla="*/ 2147483647 w 73"/>
                  <a:gd name="T97" fmla="*/ 2147483647 h 822"/>
                  <a:gd name="T98" fmla="*/ 2147483647 w 73"/>
                  <a:gd name="T99" fmla="*/ 2147483647 h 822"/>
                  <a:gd name="T100" fmla="*/ 2147483647 w 73"/>
                  <a:gd name="T101" fmla="*/ 2147483647 h 822"/>
                  <a:gd name="T102" fmla="*/ 2147483647 w 73"/>
                  <a:gd name="T103" fmla="*/ 2147483647 h 822"/>
                  <a:gd name="T104" fmla="*/ 2147483647 w 73"/>
                  <a:gd name="T105" fmla="*/ 2147483647 h 8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"/>
                  <a:gd name="T160" fmla="*/ 0 h 822"/>
                  <a:gd name="T161" fmla="*/ 73 w 73"/>
                  <a:gd name="T162" fmla="*/ 822 h 8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" h="822">
                    <a:moveTo>
                      <a:pt x="39" y="821"/>
                    </a:moveTo>
                    <a:lnTo>
                      <a:pt x="42" y="820"/>
                    </a:lnTo>
                    <a:lnTo>
                      <a:pt x="43" y="817"/>
                    </a:lnTo>
                    <a:lnTo>
                      <a:pt x="46" y="814"/>
                    </a:lnTo>
                    <a:lnTo>
                      <a:pt x="47" y="809"/>
                    </a:lnTo>
                    <a:lnTo>
                      <a:pt x="49" y="805"/>
                    </a:lnTo>
                    <a:lnTo>
                      <a:pt x="51" y="799"/>
                    </a:lnTo>
                    <a:lnTo>
                      <a:pt x="53" y="793"/>
                    </a:lnTo>
                    <a:lnTo>
                      <a:pt x="54" y="785"/>
                    </a:lnTo>
                    <a:lnTo>
                      <a:pt x="55" y="777"/>
                    </a:lnTo>
                    <a:lnTo>
                      <a:pt x="56" y="768"/>
                    </a:lnTo>
                    <a:lnTo>
                      <a:pt x="57" y="758"/>
                    </a:lnTo>
                    <a:lnTo>
                      <a:pt x="59" y="748"/>
                    </a:lnTo>
                    <a:lnTo>
                      <a:pt x="60" y="737"/>
                    </a:lnTo>
                    <a:lnTo>
                      <a:pt x="61" y="725"/>
                    </a:lnTo>
                    <a:lnTo>
                      <a:pt x="63" y="712"/>
                    </a:lnTo>
                    <a:lnTo>
                      <a:pt x="65" y="684"/>
                    </a:lnTo>
                    <a:lnTo>
                      <a:pt x="66" y="669"/>
                    </a:lnTo>
                    <a:lnTo>
                      <a:pt x="66" y="653"/>
                    </a:lnTo>
                    <a:lnTo>
                      <a:pt x="67" y="637"/>
                    </a:lnTo>
                    <a:lnTo>
                      <a:pt x="68" y="621"/>
                    </a:lnTo>
                    <a:lnTo>
                      <a:pt x="69" y="587"/>
                    </a:lnTo>
                    <a:lnTo>
                      <a:pt x="70" y="569"/>
                    </a:lnTo>
                    <a:lnTo>
                      <a:pt x="70" y="550"/>
                    </a:lnTo>
                    <a:lnTo>
                      <a:pt x="71" y="512"/>
                    </a:lnTo>
                    <a:lnTo>
                      <a:pt x="71" y="492"/>
                    </a:lnTo>
                    <a:lnTo>
                      <a:pt x="72" y="472"/>
                    </a:lnTo>
                    <a:lnTo>
                      <a:pt x="72" y="390"/>
                    </a:lnTo>
                    <a:lnTo>
                      <a:pt x="71" y="369"/>
                    </a:lnTo>
                    <a:lnTo>
                      <a:pt x="71" y="348"/>
                    </a:lnTo>
                    <a:lnTo>
                      <a:pt x="69" y="290"/>
                    </a:lnTo>
                    <a:lnTo>
                      <a:pt x="68" y="252"/>
                    </a:lnTo>
                    <a:lnTo>
                      <a:pt x="67" y="216"/>
                    </a:lnTo>
                    <a:lnTo>
                      <a:pt x="66" y="184"/>
                    </a:lnTo>
                    <a:lnTo>
                      <a:pt x="65" y="167"/>
                    </a:lnTo>
                    <a:lnTo>
                      <a:pt x="63" y="137"/>
                    </a:lnTo>
                    <a:lnTo>
                      <a:pt x="61" y="122"/>
                    </a:lnTo>
                    <a:lnTo>
                      <a:pt x="59" y="96"/>
                    </a:lnTo>
                    <a:lnTo>
                      <a:pt x="57" y="84"/>
                    </a:lnTo>
                    <a:lnTo>
                      <a:pt x="56" y="73"/>
                    </a:lnTo>
                    <a:lnTo>
                      <a:pt x="54" y="63"/>
                    </a:lnTo>
                    <a:lnTo>
                      <a:pt x="54" y="53"/>
                    </a:lnTo>
                    <a:lnTo>
                      <a:pt x="52" y="44"/>
                    </a:lnTo>
                    <a:lnTo>
                      <a:pt x="51" y="36"/>
                    </a:lnTo>
                    <a:lnTo>
                      <a:pt x="49" y="28"/>
                    </a:lnTo>
                    <a:lnTo>
                      <a:pt x="47" y="21"/>
                    </a:lnTo>
                    <a:lnTo>
                      <a:pt x="46" y="16"/>
                    </a:lnTo>
                    <a:lnTo>
                      <a:pt x="44" y="11"/>
                    </a:lnTo>
                    <a:lnTo>
                      <a:pt x="42" y="7"/>
                    </a:lnTo>
                    <a:lnTo>
                      <a:pt x="41" y="3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26" y="7"/>
                    </a:lnTo>
                    <a:lnTo>
                      <a:pt x="24" y="11"/>
                    </a:lnTo>
                    <a:lnTo>
                      <a:pt x="22" y="16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18" y="36"/>
                    </a:lnTo>
                    <a:lnTo>
                      <a:pt x="17" y="44"/>
                    </a:lnTo>
                    <a:lnTo>
                      <a:pt x="15" y="53"/>
                    </a:lnTo>
                    <a:lnTo>
                      <a:pt x="14" y="63"/>
                    </a:lnTo>
                    <a:lnTo>
                      <a:pt x="12" y="73"/>
                    </a:lnTo>
                    <a:lnTo>
                      <a:pt x="11" y="85"/>
                    </a:lnTo>
                    <a:lnTo>
                      <a:pt x="9" y="97"/>
                    </a:lnTo>
                    <a:lnTo>
                      <a:pt x="8" y="110"/>
                    </a:lnTo>
                    <a:lnTo>
                      <a:pt x="8" y="124"/>
                    </a:lnTo>
                    <a:lnTo>
                      <a:pt x="6" y="137"/>
                    </a:lnTo>
                    <a:lnTo>
                      <a:pt x="6" y="152"/>
                    </a:lnTo>
                    <a:lnTo>
                      <a:pt x="5" y="168"/>
                    </a:lnTo>
                    <a:lnTo>
                      <a:pt x="4" y="184"/>
                    </a:lnTo>
                    <a:lnTo>
                      <a:pt x="3" y="200"/>
                    </a:lnTo>
                    <a:lnTo>
                      <a:pt x="3" y="216"/>
                    </a:lnTo>
                    <a:lnTo>
                      <a:pt x="1" y="252"/>
                    </a:lnTo>
                    <a:lnTo>
                      <a:pt x="0" y="290"/>
                    </a:lnTo>
                    <a:lnTo>
                      <a:pt x="0" y="309"/>
                    </a:lnTo>
                    <a:lnTo>
                      <a:pt x="0" y="329"/>
                    </a:lnTo>
                    <a:lnTo>
                      <a:pt x="0" y="452"/>
                    </a:lnTo>
                    <a:lnTo>
                      <a:pt x="0" y="472"/>
                    </a:lnTo>
                    <a:lnTo>
                      <a:pt x="0" y="492"/>
                    </a:lnTo>
                    <a:lnTo>
                      <a:pt x="1" y="512"/>
                    </a:lnTo>
                    <a:lnTo>
                      <a:pt x="3" y="569"/>
                    </a:lnTo>
                    <a:lnTo>
                      <a:pt x="3" y="587"/>
                    </a:lnTo>
                    <a:lnTo>
                      <a:pt x="4" y="604"/>
                    </a:lnTo>
                    <a:lnTo>
                      <a:pt x="5" y="621"/>
                    </a:lnTo>
                    <a:lnTo>
                      <a:pt x="6" y="654"/>
                    </a:lnTo>
                    <a:lnTo>
                      <a:pt x="8" y="669"/>
                    </a:lnTo>
                    <a:lnTo>
                      <a:pt x="9" y="684"/>
                    </a:lnTo>
                    <a:lnTo>
                      <a:pt x="11" y="712"/>
                    </a:lnTo>
                    <a:lnTo>
                      <a:pt x="12" y="725"/>
                    </a:lnTo>
                    <a:lnTo>
                      <a:pt x="14" y="737"/>
                    </a:lnTo>
                    <a:lnTo>
                      <a:pt x="15" y="748"/>
                    </a:lnTo>
                    <a:lnTo>
                      <a:pt x="17" y="758"/>
                    </a:lnTo>
                    <a:lnTo>
                      <a:pt x="18" y="768"/>
                    </a:lnTo>
                    <a:lnTo>
                      <a:pt x="19" y="777"/>
                    </a:lnTo>
                    <a:lnTo>
                      <a:pt x="21" y="785"/>
                    </a:lnTo>
                    <a:lnTo>
                      <a:pt x="22" y="792"/>
                    </a:lnTo>
                    <a:lnTo>
                      <a:pt x="24" y="799"/>
                    </a:lnTo>
                    <a:lnTo>
                      <a:pt x="25" y="805"/>
                    </a:lnTo>
                    <a:lnTo>
                      <a:pt x="28" y="810"/>
                    </a:lnTo>
                    <a:lnTo>
                      <a:pt x="30" y="814"/>
                    </a:lnTo>
                    <a:lnTo>
                      <a:pt x="31" y="817"/>
                    </a:lnTo>
                    <a:lnTo>
                      <a:pt x="33" y="820"/>
                    </a:lnTo>
                    <a:lnTo>
                      <a:pt x="36" y="821"/>
                    </a:lnTo>
                    <a:lnTo>
                      <a:pt x="39" y="821"/>
                    </a:lnTo>
                    <a:lnTo>
                      <a:pt x="36" y="812"/>
                    </a:lnTo>
                    <a:lnTo>
                      <a:pt x="39" y="812"/>
                    </a:lnTo>
                    <a:lnTo>
                      <a:pt x="38" y="812"/>
                    </a:lnTo>
                    <a:lnTo>
                      <a:pt x="37" y="811"/>
                    </a:lnTo>
                    <a:lnTo>
                      <a:pt x="36" y="809"/>
                    </a:lnTo>
                    <a:lnTo>
                      <a:pt x="34" y="806"/>
                    </a:lnTo>
                    <a:lnTo>
                      <a:pt x="33" y="802"/>
                    </a:lnTo>
                    <a:lnTo>
                      <a:pt x="31" y="797"/>
                    </a:lnTo>
                    <a:lnTo>
                      <a:pt x="30" y="791"/>
                    </a:lnTo>
                    <a:lnTo>
                      <a:pt x="29" y="783"/>
                    </a:lnTo>
                    <a:lnTo>
                      <a:pt x="27" y="776"/>
                    </a:lnTo>
                    <a:lnTo>
                      <a:pt x="26" y="767"/>
                    </a:lnTo>
                    <a:lnTo>
                      <a:pt x="24" y="757"/>
                    </a:lnTo>
                    <a:lnTo>
                      <a:pt x="23" y="747"/>
                    </a:lnTo>
                    <a:lnTo>
                      <a:pt x="21" y="735"/>
                    </a:lnTo>
                    <a:lnTo>
                      <a:pt x="20" y="723"/>
                    </a:lnTo>
                    <a:lnTo>
                      <a:pt x="19" y="711"/>
                    </a:lnTo>
                    <a:lnTo>
                      <a:pt x="17" y="683"/>
                    </a:lnTo>
                    <a:lnTo>
                      <a:pt x="16" y="668"/>
                    </a:lnTo>
                    <a:lnTo>
                      <a:pt x="15" y="652"/>
                    </a:lnTo>
                    <a:lnTo>
                      <a:pt x="12" y="621"/>
                    </a:lnTo>
                    <a:lnTo>
                      <a:pt x="12" y="604"/>
                    </a:lnTo>
                    <a:lnTo>
                      <a:pt x="11" y="587"/>
                    </a:lnTo>
                    <a:lnTo>
                      <a:pt x="10" y="569"/>
                    </a:lnTo>
                    <a:lnTo>
                      <a:pt x="8" y="512"/>
                    </a:lnTo>
                    <a:lnTo>
                      <a:pt x="8" y="492"/>
                    </a:lnTo>
                    <a:lnTo>
                      <a:pt x="8" y="472"/>
                    </a:lnTo>
                    <a:lnTo>
                      <a:pt x="7" y="452"/>
                    </a:lnTo>
                    <a:lnTo>
                      <a:pt x="7" y="329"/>
                    </a:lnTo>
                    <a:lnTo>
                      <a:pt x="8" y="309"/>
                    </a:lnTo>
                    <a:lnTo>
                      <a:pt x="8" y="290"/>
                    </a:lnTo>
                    <a:lnTo>
                      <a:pt x="9" y="252"/>
                    </a:lnTo>
                    <a:lnTo>
                      <a:pt x="10" y="216"/>
                    </a:lnTo>
                    <a:lnTo>
                      <a:pt x="11" y="200"/>
                    </a:lnTo>
                    <a:lnTo>
                      <a:pt x="12" y="184"/>
                    </a:lnTo>
                    <a:lnTo>
                      <a:pt x="12" y="168"/>
                    </a:lnTo>
                    <a:lnTo>
                      <a:pt x="14" y="153"/>
                    </a:lnTo>
                    <a:lnTo>
                      <a:pt x="15" y="138"/>
                    </a:lnTo>
                    <a:lnTo>
                      <a:pt x="16" y="124"/>
                    </a:lnTo>
                    <a:lnTo>
                      <a:pt x="17" y="110"/>
                    </a:lnTo>
                    <a:lnTo>
                      <a:pt x="18" y="98"/>
                    </a:lnTo>
                    <a:lnTo>
                      <a:pt x="19" y="86"/>
                    </a:lnTo>
                    <a:lnTo>
                      <a:pt x="20" y="74"/>
                    </a:lnTo>
                    <a:lnTo>
                      <a:pt x="21" y="65"/>
                    </a:lnTo>
                    <a:lnTo>
                      <a:pt x="22" y="54"/>
                    </a:lnTo>
                    <a:lnTo>
                      <a:pt x="24" y="45"/>
                    </a:lnTo>
                    <a:lnTo>
                      <a:pt x="25" y="37"/>
                    </a:lnTo>
                    <a:lnTo>
                      <a:pt x="27" y="30"/>
                    </a:lnTo>
                    <a:lnTo>
                      <a:pt x="29" y="24"/>
                    </a:lnTo>
                    <a:lnTo>
                      <a:pt x="30" y="19"/>
                    </a:lnTo>
                    <a:lnTo>
                      <a:pt x="30" y="15"/>
                    </a:lnTo>
                    <a:lnTo>
                      <a:pt x="32" y="11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43" y="37"/>
                    </a:lnTo>
                    <a:lnTo>
                      <a:pt x="44" y="45"/>
                    </a:lnTo>
                    <a:lnTo>
                      <a:pt x="46" y="54"/>
                    </a:lnTo>
                    <a:lnTo>
                      <a:pt x="47" y="64"/>
                    </a:lnTo>
                    <a:lnTo>
                      <a:pt x="49" y="74"/>
                    </a:lnTo>
                    <a:lnTo>
                      <a:pt x="50" y="85"/>
                    </a:lnTo>
                    <a:lnTo>
                      <a:pt x="52" y="97"/>
                    </a:lnTo>
                    <a:lnTo>
                      <a:pt x="54" y="124"/>
                    </a:lnTo>
                    <a:lnTo>
                      <a:pt x="54" y="138"/>
                    </a:lnTo>
                    <a:lnTo>
                      <a:pt x="57" y="167"/>
                    </a:lnTo>
                    <a:lnTo>
                      <a:pt x="57" y="184"/>
                    </a:lnTo>
                    <a:lnTo>
                      <a:pt x="60" y="216"/>
                    </a:lnTo>
                    <a:lnTo>
                      <a:pt x="61" y="252"/>
                    </a:lnTo>
                    <a:lnTo>
                      <a:pt x="62" y="290"/>
                    </a:lnTo>
                    <a:lnTo>
                      <a:pt x="64" y="348"/>
                    </a:lnTo>
                    <a:lnTo>
                      <a:pt x="64" y="369"/>
                    </a:lnTo>
                    <a:lnTo>
                      <a:pt x="64" y="390"/>
                    </a:lnTo>
                    <a:lnTo>
                      <a:pt x="64" y="472"/>
                    </a:lnTo>
                    <a:lnTo>
                      <a:pt x="64" y="492"/>
                    </a:lnTo>
                    <a:lnTo>
                      <a:pt x="64" y="512"/>
                    </a:lnTo>
                    <a:lnTo>
                      <a:pt x="63" y="550"/>
                    </a:lnTo>
                    <a:lnTo>
                      <a:pt x="63" y="569"/>
                    </a:lnTo>
                    <a:lnTo>
                      <a:pt x="61" y="587"/>
                    </a:lnTo>
                    <a:lnTo>
                      <a:pt x="60" y="621"/>
                    </a:lnTo>
                    <a:lnTo>
                      <a:pt x="60" y="637"/>
                    </a:lnTo>
                    <a:lnTo>
                      <a:pt x="58" y="653"/>
                    </a:lnTo>
                    <a:lnTo>
                      <a:pt x="58" y="669"/>
                    </a:lnTo>
                    <a:lnTo>
                      <a:pt x="57" y="683"/>
                    </a:lnTo>
                    <a:lnTo>
                      <a:pt x="54" y="711"/>
                    </a:lnTo>
                    <a:lnTo>
                      <a:pt x="54" y="723"/>
                    </a:lnTo>
                    <a:lnTo>
                      <a:pt x="53" y="735"/>
                    </a:lnTo>
                    <a:lnTo>
                      <a:pt x="52" y="747"/>
                    </a:lnTo>
                    <a:lnTo>
                      <a:pt x="50" y="757"/>
                    </a:lnTo>
                    <a:lnTo>
                      <a:pt x="49" y="767"/>
                    </a:lnTo>
                    <a:lnTo>
                      <a:pt x="47" y="776"/>
                    </a:lnTo>
                    <a:lnTo>
                      <a:pt x="46" y="784"/>
                    </a:lnTo>
                    <a:lnTo>
                      <a:pt x="44" y="790"/>
                    </a:lnTo>
                    <a:lnTo>
                      <a:pt x="43" y="797"/>
                    </a:lnTo>
                    <a:lnTo>
                      <a:pt x="42" y="802"/>
                    </a:lnTo>
                    <a:lnTo>
                      <a:pt x="40" y="807"/>
                    </a:lnTo>
                    <a:lnTo>
                      <a:pt x="39" y="810"/>
                    </a:lnTo>
                    <a:lnTo>
                      <a:pt x="37" y="812"/>
                    </a:lnTo>
                    <a:lnTo>
                      <a:pt x="36" y="812"/>
                    </a:lnTo>
                    <a:lnTo>
                      <a:pt x="39" y="8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87" name="Freeform 111"/>
              <p:cNvSpPr>
                <a:spLocks/>
              </p:cNvSpPr>
              <p:nvPr/>
            </p:nvSpPr>
            <p:spPr bwMode="auto">
              <a:xfrm>
                <a:off x="6157913" y="5132388"/>
                <a:ext cx="42863" cy="53975"/>
              </a:xfrm>
              <a:custGeom>
                <a:avLst/>
                <a:gdLst>
                  <a:gd name="T0" fmla="*/ 2147483647 w 27"/>
                  <a:gd name="T1" fmla="*/ 2147483647 h 34"/>
                  <a:gd name="T2" fmla="*/ 2147483647 w 27"/>
                  <a:gd name="T3" fmla="*/ 2147483647 h 34"/>
                  <a:gd name="T4" fmla="*/ 2147483647 w 27"/>
                  <a:gd name="T5" fmla="*/ 2147483647 h 34"/>
                  <a:gd name="T6" fmla="*/ 2147483647 w 27"/>
                  <a:gd name="T7" fmla="*/ 2147483647 h 34"/>
                  <a:gd name="T8" fmla="*/ 0 w 27"/>
                  <a:gd name="T9" fmla="*/ 2147483647 h 34"/>
                  <a:gd name="T10" fmla="*/ 2147483647 w 27"/>
                  <a:gd name="T11" fmla="*/ 2147483647 h 34"/>
                  <a:gd name="T12" fmla="*/ 2147483647 w 27"/>
                  <a:gd name="T13" fmla="*/ 2147483647 h 34"/>
                  <a:gd name="T14" fmla="*/ 2147483647 w 27"/>
                  <a:gd name="T15" fmla="*/ 2147483647 h 34"/>
                  <a:gd name="T16" fmla="*/ 2147483647 w 27"/>
                  <a:gd name="T17" fmla="*/ 0 h 34"/>
                  <a:gd name="T18" fmla="*/ 2147483647 w 27"/>
                  <a:gd name="T19" fmla="*/ 2147483647 h 34"/>
                  <a:gd name="T20" fmla="*/ 2147483647 w 27"/>
                  <a:gd name="T21" fmla="*/ 2147483647 h 34"/>
                  <a:gd name="T22" fmla="*/ 2147483647 w 27"/>
                  <a:gd name="T23" fmla="*/ 2147483647 h 34"/>
                  <a:gd name="T24" fmla="*/ 2147483647 w 27"/>
                  <a:gd name="T25" fmla="*/ 2147483647 h 34"/>
                  <a:gd name="T26" fmla="*/ 2147483647 w 27"/>
                  <a:gd name="T27" fmla="*/ 2147483647 h 34"/>
                  <a:gd name="T28" fmla="*/ 2147483647 w 27"/>
                  <a:gd name="T29" fmla="*/ 2147483647 h 34"/>
                  <a:gd name="T30" fmla="*/ 2147483647 w 27"/>
                  <a:gd name="T31" fmla="*/ 2147483647 h 34"/>
                  <a:gd name="T32" fmla="*/ 2147483647 w 27"/>
                  <a:gd name="T33" fmla="*/ 214748364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4"/>
                  <a:gd name="T53" fmla="*/ 27 w 2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4">
                    <a:moveTo>
                      <a:pt x="13" y="33"/>
                    </a:moveTo>
                    <a:lnTo>
                      <a:pt x="8" y="32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5"/>
                    </a:lnTo>
                    <a:lnTo>
                      <a:pt x="25" y="10"/>
                    </a:lnTo>
                    <a:lnTo>
                      <a:pt x="26" y="16"/>
                    </a:lnTo>
                    <a:lnTo>
                      <a:pt x="25" y="23"/>
                    </a:lnTo>
                    <a:lnTo>
                      <a:pt x="23" y="28"/>
                    </a:lnTo>
                    <a:lnTo>
                      <a:pt x="19" y="32"/>
                    </a:lnTo>
                    <a:lnTo>
                      <a:pt x="13" y="33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88" name="Freeform 112"/>
              <p:cNvSpPr>
                <a:spLocks/>
              </p:cNvSpPr>
              <p:nvPr/>
            </p:nvSpPr>
            <p:spPr bwMode="auto">
              <a:xfrm>
                <a:off x="6178550" y="5200650"/>
                <a:ext cx="44450" cy="55563"/>
              </a:xfrm>
              <a:custGeom>
                <a:avLst/>
                <a:gdLst>
                  <a:gd name="T0" fmla="*/ 2147483647 w 28"/>
                  <a:gd name="T1" fmla="*/ 2147483647 h 35"/>
                  <a:gd name="T2" fmla="*/ 2147483647 w 28"/>
                  <a:gd name="T3" fmla="*/ 2147483647 h 35"/>
                  <a:gd name="T4" fmla="*/ 2147483647 w 28"/>
                  <a:gd name="T5" fmla="*/ 2147483647 h 35"/>
                  <a:gd name="T6" fmla="*/ 2147483647 w 28"/>
                  <a:gd name="T7" fmla="*/ 2147483647 h 35"/>
                  <a:gd name="T8" fmla="*/ 0 w 28"/>
                  <a:gd name="T9" fmla="*/ 2147483647 h 35"/>
                  <a:gd name="T10" fmla="*/ 2147483647 w 28"/>
                  <a:gd name="T11" fmla="*/ 2147483647 h 35"/>
                  <a:gd name="T12" fmla="*/ 2147483647 w 28"/>
                  <a:gd name="T13" fmla="*/ 2147483647 h 35"/>
                  <a:gd name="T14" fmla="*/ 2147483647 w 28"/>
                  <a:gd name="T15" fmla="*/ 2147483647 h 35"/>
                  <a:gd name="T16" fmla="*/ 2147483647 w 28"/>
                  <a:gd name="T17" fmla="*/ 0 h 35"/>
                  <a:gd name="T18" fmla="*/ 2147483647 w 28"/>
                  <a:gd name="T19" fmla="*/ 2147483647 h 35"/>
                  <a:gd name="T20" fmla="*/ 2147483647 w 28"/>
                  <a:gd name="T21" fmla="*/ 2147483647 h 35"/>
                  <a:gd name="T22" fmla="*/ 2147483647 w 28"/>
                  <a:gd name="T23" fmla="*/ 2147483647 h 35"/>
                  <a:gd name="T24" fmla="*/ 2147483647 w 28"/>
                  <a:gd name="T25" fmla="*/ 2147483647 h 35"/>
                  <a:gd name="T26" fmla="*/ 2147483647 w 28"/>
                  <a:gd name="T27" fmla="*/ 2147483647 h 35"/>
                  <a:gd name="T28" fmla="*/ 2147483647 w 28"/>
                  <a:gd name="T29" fmla="*/ 2147483647 h 35"/>
                  <a:gd name="T30" fmla="*/ 2147483647 w 28"/>
                  <a:gd name="T31" fmla="*/ 2147483647 h 35"/>
                  <a:gd name="T32" fmla="*/ 2147483647 w 28"/>
                  <a:gd name="T33" fmla="*/ 214748364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5"/>
                  <a:gd name="T53" fmla="*/ 28 w 28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5">
                    <a:moveTo>
                      <a:pt x="13" y="34"/>
                    </a:moveTo>
                    <a:lnTo>
                      <a:pt x="9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11"/>
                    </a:lnTo>
                    <a:lnTo>
                      <a:pt x="27" y="17"/>
                    </a:lnTo>
                    <a:lnTo>
                      <a:pt x="25" y="24"/>
                    </a:lnTo>
                    <a:lnTo>
                      <a:pt x="23" y="29"/>
                    </a:lnTo>
                    <a:lnTo>
                      <a:pt x="19" y="33"/>
                    </a:lnTo>
                    <a:lnTo>
                      <a:pt x="13" y="3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89" name="Freeform 113"/>
              <p:cNvSpPr>
                <a:spLocks/>
              </p:cNvSpPr>
              <p:nvPr/>
            </p:nvSpPr>
            <p:spPr bwMode="auto">
              <a:xfrm>
                <a:off x="6178550" y="5073650"/>
                <a:ext cx="42863" cy="55563"/>
              </a:xfrm>
              <a:custGeom>
                <a:avLst/>
                <a:gdLst>
                  <a:gd name="T0" fmla="*/ 2147483647 w 27"/>
                  <a:gd name="T1" fmla="*/ 2147483647 h 35"/>
                  <a:gd name="T2" fmla="*/ 2147483647 w 27"/>
                  <a:gd name="T3" fmla="*/ 2147483647 h 35"/>
                  <a:gd name="T4" fmla="*/ 2147483647 w 27"/>
                  <a:gd name="T5" fmla="*/ 2147483647 h 35"/>
                  <a:gd name="T6" fmla="*/ 2147483647 w 27"/>
                  <a:gd name="T7" fmla="*/ 2147483647 h 35"/>
                  <a:gd name="T8" fmla="*/ 0 w 27"/>
                  <a:gd name="T9" fmla="*/ 2147483647 h 35"/>
                  <a:gd name="T10" fmla="*/ 2147483647 w 27"/>
                  <a:gd name="T11" fmla="*/ 2147483647 h 35"/>
                  <a:gd name="T12" fmla="*/ 2147483647 w 27"/>
                  <a:gd name="T13" fmla="*/ 2147483647 h 35"/>
                  <a:gd name="T14" fmla="*/ 2147483647 w 27"/>
                  <a:gd name="T15" fmla="*/ 2147483647 h 35"/>
                  <a:gd name="T16" fmla="*/ 2147483647 w 27"/>
                  <a:gd name="T17" fmla="*/ 0 h 35"/>
                  <a:gd name="T18" fmla="*/ 2147483647 w 27"/>
                  <a:gd name="T19" fmla="*/ 2147483647 h 35"/>
                  <a:gd name="T20" fmla="*/ 2147483647 w 27"/>
                  <a:gd name="T21" fmla="*/ 2147483647 h 35"/>
                  <a:gd name="T22" fmla="*/ 2147483647 w 27"/>
                  <a:gd name="T23" fmla="*/ 2147483647 h 35"/>
                  <a:gd name="T24" fmla="*/ 2147483647 w 27"/>
                  <a:gd name="T25" fmla="*/ 2147483647 h 35"/>
                  <a:gd name="T26" fmla="*/ 2147483647 w 27"/>
                  <a:gd name="T27" fmla="*/ 2147483647 h 35"/>
                  <a:gd name="T28" fmla="*/ 2147483647 w 27"/>
                  <a:gd name="T29" fmla="*/ 2147483647 h 35"/>
                  <a:gd name="T30" fmla="*/ 2147483647 w 27"/>
                  <a:gd name="T31" fmla="*/ 2147483647 h 35"/>
                  <a:gd name="T32" fmla="*/ 2147483647 w 27"/>
                  <a:gd name="T33" fmla="*/ 214748364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5"/>
                  <a:gd name="T53" fmla="*/ 27 w 2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5">
                    <a:moveTo>
                      <a:pt x="13" y="34"/>
                    </a:moveTo>
                    <a:lnTo>
                      <a:pt x="9" y="32"/>
                    </a:lnTo>
                    <a:lnTo>
                      <a:pt x="4" y="29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2" y="5"/>
                    </a:lnTo>
                    <a:lnTo>
                      <a:pt x="25" y="10"/>
                    </a:lnTo>
                    <a:lnTo>
                      <a:pt x="26" y="17"/>
                    </a:lnTo>
                    <a:lnTo>
                      <a:pt x="25" y="23"/>
                    </a:lnTo>
                    <a:lnTo>
                      <a:pt x="22" y="29"/>
                    </a:lnTo>
                    <a:lnTo>
                      <a:pt x="18" y="32"/>
                    </a:lnTo>
                    <a:lnTo>
                      <a:pt x="13" y="3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90" name="Freeform 114"/>
              <p:cNvSpPr>
                <a:spLocks/>
              </p:cNvSpPr>
              <p:nvPr/>
            </p:nvSpPr>
            <p:spPr bwMode="auto">
              <a:xfrm>
                <a:off x="6207125" y="5132388"/>
                <a:ext cx="28575" cy="53975"/>
              </a:xfrm>
              <a:custGeom>
                <a:avLst/>
                <a:gdLst>
                  <a:gd name="T0" fmla="*/ 2147483647 w 18"/>
                  <a:gd name="T1" fmla="*/ 2147483647 h 34"/>
                  <a:gd name="T2" fmla="*/ 2147483647 w 18"/>
                  <a:gd name="T3" fmla="*/ 2147483647 h 34"/>
                  <a:gd name="T4" fmla="*/ 2147483647 w 18"/>
                  <a:gd name="T5" fmla="*/ 2147483647 h 34"/>
                  <a:gd name="T6" fmla="*/ 0 w 18"/>
                  <a:gd name="T7" fmla="*/ 2147483647 h 34"/>
                  <a:gd name="T8" fmla="*/ 0 w 18"/>
                  <a:gd name="T9" fmla="*/ 2147483647 h 34"/>
                  <a:gd name="T10" fmla="*/ 0 w 18"/>
                  <a:gd name="T11" fmla="*/ 2147483647 h 34"/>
                  <a:gd name="T12" fmla="*/ 2147483647 w 18"/>
                  <a:gd name="T13" fmla="*/ 2147483647 h 34"/>
                  <a:gd name="T14" fmla="*/ 2147483647 w 18"/>
                  <a:gd name="T15" fmla="*/ 2147483647 h 34"/>
                  <a:gd name="T16" fmla="*/ 2147483647 w 18"/>
                  <a:gd name="T17" fmla="*/ 0 h 34"/>
                  <a:gd name="T18" fmla="*/ 2147483647 w 18"/>
                  <a:gd name="T19" fmla="*/ 2147483647 h 34"/>
                  <a:gd name="T20" fmla="*/ 2147483647 w 18"/>
                  <a:gd name="T21" fmla="*/ 2147483647 h 34"/>
                  <a:gd name="T22" fmla="*/ 2147483647 w 18"/>
                  <a:gd name="T23" fmla="*/ 2147483647 h 34"/>
                  <a:gd name="T24" fmla="*/ 2147483647 w 18"/>
                  <a:gd name="T25" fmla="*/ 2147483647 h 34"/>
                  <a:gd name="T26" fmla="*/ 2147483647 w 18"/>
                  <a:gd name="T27" fmla="*/ 2147483647 h 34"/>
                  <a:gd name="T28" fmla="*/ 2147483647 w 18"/>
                  <a:gd name="T29" fmla="*/ 2147483647 h 34"/>
                  <a:gd name="T30" fmla="*/ 2147483647 w 18"/>
                  <a:gd name="T31" fmla="*/ 2147483647 h 34"/>
                  <a:gd name="T32" fmla="*/ 2147483647 w 18"/>
                  <a:gd name="T33" fmla="*/ 214748364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4"/>
                  <a:gd name="T53" fmla="*/ 18 w 18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4">
                    <a:moveTo>
                      <a:pt x="9" y="33"/>
                    </a:moveTo>
                    <a:lnTo>
                      <a:pt x="5" y="32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4"/>
                    </a:lnTo>
                    <a:lnTo>
                      <a:pt x="16" y="10"/>
                    </a:lnTo>
                    <a:lnTo>
                      <a:pt x="17" y="16"/>
                    </a:lnTo>
                    <a:lnTo>
                      <a:pt x="16" y="23"/>
                    </a:lnTo>
                    <a:lnTo>
                      <a:pt x="15" y="28"/>
                    </a:lnTo>
                    <a:lnTo>
                      <a:pt x="12" y="32"/>
                    </a:lnTo>
                    <a:lnTo>
                      <a:pt x="9" y="33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91" name="Freeform 115"/>
              <p:cNvSpPr>
                <a:spLocks/>
              </p:cNvSpPr>
              <p:nvPr/>
            </p:nvSpPr>
            <p:spPr bwMode="auto">
              <a:xfrm>
                <a:off x="6065838" y="4660900"/>
                <a:ext cx="166688" cy="1027113"/>
              </a:xfrm>
              <a:custGeom>
                <a:avLst/>
                <a:gdLst>
                  <a:gd name="T0" fmla="*/ 2147483647 w 105"/>
                  <a:gd name="T1" fmla="*/ 2147483647 h 647"/>
                  <a:gd name="T2" fmla="*/ 2147483647 w 105"/>
                  <a:gd name="T3" fmla="*/ 2147483647 h 647"/>
                  <a:gd name="T4" fmla="*/ 2147483647 w 105"/>
                  <a:gd name="T5" fmla="*/ 2147483647 h 647"/>
                  <a:gd name="T6" fmla="*/ 2147483647 w 105"/>
                  <a:gd name="T7" fmla="*/ 2147483647 h 647"/>
                  <a:gd name="T8" fmla="*/ 2147483647 w 105"/>
                  <a:gd name="T9" fmla="*/ 2147483647 h 647"/>
                  <a:gd name="T10" fmla="*/ 2147483647 w 105"/>
                  <a:gd name="T11" fmla="*/ 2147483647 h 647"/>
                  <a:gd name="T12" fmla="*/ 2147483647 w 105"/>
                  <a:gd name="T13" fmla="*/ 2147483647 h 647"/>
                  <a:gd name="T14" fmla="*/ 2147483647 w 105"/>
                  <a:gd name="T15" fmla="*/ 2147483647 h 647"/>
                  <a:gd name="T16" fmla="*/ 2147483647 w 105"/>
                  <a:gd name="T17" fmla="*/ 2147483647 h 647"/>
                  <a:gd name="T18" fmla="*/ 2147483647 w 105"/>
                  <a:gd name="T19" fmla="*/ 2147483647 h 647"/>
                  <a:gd name="T20" fmla="*/ 2147483647 w 105"/>
                  <a:gd name="T21" fmla="*/ 2147483647 h 647"/>
                  <a:gd name="T22" fmla="*/ 2147483647 w 105"/>
                  <a:gd name="T23" fmla="*/ 2147483647 h 647"/>
                  <a:gd name="T24" fmla="*/ 2147483647 w 105"/>
                  <a:gd name="T25" fmla="*/ 2147483647 h 647"/>
                  <a:gd name="T26" fmla="*/ 2147483647 w 105"/>
                  <a:gd name="T27" fmla="*/ 2147483647 h 647"/>
                  <a:gd name="T28" fmla="*/ 2147483647 w 105"/>
                  <a:gd name="T29" fmla="*/ 2147483647 h 647"/>
                  <a:gd name="T30" fmla="*/ 2147483647 w 105"/>
                  <a:gd name="T31" fmla="*/ 2147483647 h 647"/>
                  <a:gd name="T32" fmla="*/ 2147483647 w 105"/>
                  <a:gd name="T33" fmla="*/ 2147483647 h 647"/>
                  <a:gd name="T34" fmla="*/ 2147483647 w 105"/>
                  <a:gd name="T35" fmla="*/ 2147483647 h 647"/>
                  <a:gd name="T36" fmla="*/ 2147483647 w 105"/>
                  <a:gd name="T37" fmla="*/ 2147483647 h 647"/>
                  <a:gd name="T38" fmla="*/ 2147483647 w 105"/>
                  <a:gd name="T39" fmla="*/ 2147483647 h 647"/>
                  <a:gd name="T40" fmla="*/ 2147483647 w 105"/>
                  <a:gd name="T41" fmla="*/ 2147483647 h 647"/>
                  <a:gd name="T42" fmla="*/ 2147483647 w 105"/>
                  <a:gd name="T43" fmla="*/ 2147483647 h 647"/>
                  <a:gd name="T44" fmla="*/ 2147483647 w 105"/>
                  <a:gd name="T45" fmla="*/ 2147483647 h 647"/>
                  <a:gd name="T46" fmla="*/ 2147483647 w 105"/>
                  <a:gd name="T47" fmla="*/ 2147483647 h 647"/>
                  <a:gd name="T48" fmla="*/ 2147483647 w 105"/>
                  <a:gd name="T49" fmla="*/ 0 h 647"/>
                  <a:gd name="T50" fmla="*/ 2147483647 w 105"/>
                  <a:gd name="T51" fmla="*/ 2147483647 h 647"/>
                  <a:gd name="T52" fmla="*/ 2147483647 w 105"/>
                  <a:gd name="T53" fmla="*/ 2147483647 h 647"/>
                  <a:gd name="T54" fmla="*/ 2147483647 w 105"/>
                  <a:gd name="T55" fmla="*/ 2147483647 h 647"/>
                  <a:gd name="T56" fmla="*/ 2147483647 w 105"/>
                  <a:gd name="T57" fmla="*/ 2147483647 h 647"/>
                  <a:gd name="T58" fmla="*/ 2147483647 w 105"/>
                  <a:gd name="T59" fmla="*/ 2147483647 h 647"/>
                  <a:gd name="T60" fmla="*/ 2147483647 w 105"/>
                  <a:gd name="T61" fmla="*/ 2147483647 h 647"/>
                  <a:gd name="T62" fmla="*/ 2147483647 w 105"/>
                  <a:gd name="T63" fmla="*/ 2147483647 h 647"/>
                  <a:gd name="T64" fmla="*/ 2147483647 w 105"/>
                  <a:gd name="T65" fmla="*/ 2147483647 h 647"/>
                  <a:gd name="T66" fmla="*/ 2147483647 w 105"/>
                  <a:gd name="T67" fmla="*/ 2147483647 h 647"/>
                  <a:gd name="T68" fmla="*/ 2147483647 w 105"/>
                  <a:gd name="T69" fmla="*/ 2147483647 h 647"/>
                  <a:gd name="T70" fmla="*/ 2147483647 w 105"/>
                  <a:gd name="T71" fmla="*/ 2147483647 h 647"/>
                  <a:gd name="T72" fmla="*/ 2147483647 w 105"/>
                  <a:gd name="T73" fmla="*/ 2147483647 h 647"/>
                  <a:gd name="T74" fmla="*/ 2147483647 w 105"/>
                  <a:gd name="T75" fmla="*/ 2147483647 h 647"/>
                  <a:gd name="T76" fmla="*/ 2147483647 w 105"/>
                  <a:gd name="T77" fmla="*/ 2147483647 h 647"/>
                  <a:gd name="T78" fmla="*/ 2147483647 w 105"/>
                  <a:gd name="T79" fmla="*/ 2147483647 h 647"/>
                  <a:gd name="T80" fmla="*/ 2147483647 w 105"/>
                  <a:gd name="T81" fmla="*/ 2147483647 h 647"/>
                  <a:gd name="T82" fmla="*/ 2147483647 w 105"/>
                  <a:gd name="T83" fmla="*/ 2147483647 h 647"/>
                  <a:gd name="T84" fmla="*/ 2147483647 w 105"/>
                  <a:gd name="T85" fmla="*/ 2147483647 h 647"/>
                  <a:gd name="T86" fmla="*/ 2147483647 w 105"/>
                  <a:gd name="T87" fmla="*/ 2147483647 h 647"/>
                  <a:gd name="T88" fmla="*/ 2147483647 w 105"/>
                  <a:gd name="T89" fmla="*/ 2147483647 h 647"/>
                  <a:gd name="T90" fmla="*/ 2147483647 w 105"/>
                  <a:gd name="T91" fmla="*/ 2147483647 h 647"/>
                  <a:gd name="T92" fmla="*/ 2147483647 w 105"/>
                  <a:gd name="T93" fmla="*/ 2147483647 h 647"/>
                  <a:gd name="T94" fmla="*/ 2147483647 w 105"/>
                  <a:gd name="T95" fmla="*/ 2147483647 h 647"/>
                  <a:gd name="T96" fmla="*/ 2147483647 w 105"/>
                  <a:gd name="T97" fmla="*/ 2147483647 h 647"/>
                  <a:gd name="T98" fmla="*/ 2147483647 w 105"/>
                  <a:gd name="T99" fmla="*/ 2147483647 h 6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5"/>
                  <a:gd name="T151" fmla="*/ 0 h 647"/>
                  <a:gd name="T152" fmla="*/ 105 w 105"/>
                  <a:gd name="T153" fmla="*/ 647 h 6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5" h="647">
                    <a:moveTo>
                      <a:pt x="9" y="646"/>
                    </a:moveTo>
                    <a:lnTo>
                      <a:pt x="22" y="624"/>
                    </a:lnTo>
                    <a:lnTo>
                      <a:pt x="37" y="592"/>
                    </a:lnTo>
                    <a:lnTo>
                      <a:pt x="42" y="582"/>
                    </a:lnTo>
                    <a:lnTo>
                      <a:pt x="51" y="561"/>
                    </a:lnTo>
                    <a:lnTo>
                      <a:pt x="56" y="550"/>
                    </a:lnTo>
                    <a:lnTo>
                      <a:pt x="64" y="528"/>
                    </a:lnTo>
                    <a:lnTo>
                      <a:pt x="67" y="518"/>
                    </a:lnTo>
                    <a:lnTo>
                      <a:pt x="71" y="507"/>
                    </a:lnTo>
                    <a:lnTo>
                      <a:pt x="75" y="497"/>
                    </a:lnTo>
                    <a:lnTo>
                      <a:pt x="78" y="487"/>
                    </a:lnTo>
                    <a:lnTo>
                      <a:pt x="81" y="477"/>
                    </a:lnTo>
                    <a:lnTo>
                      <a:pt x="83" y="467"/>
                    </a:lnTo>
                    <a:lnTo>
                      <a:pt x="86" y="457"/>
                    </a:lnTo>
                    <a:lnTo>
                      <a:pt x="89" y="446"/>
                    </a:lnTo>
                    <a:lnTo>
                      <a:pt x="91" y="435"/>
                    </a:lnTo>
                    <a:lnTo>
                      <a:pt x="93" y="425"/>
                    </a:lnTo>
                    <a:lnTo>
                      <a:pt x="95" y="414"/>
                    </a:lnTo>
                    <a:lnTo>
                      <a:pt x="96" y="404"/>
                    </a:lnTo>
                    <a:lnTo>
                      <a:pt x="98" y="394"/>
                    </a:lnTo>
                    <a:lnTo>
                      <a:pt x="99" y="383"/>
                    </a:lnTo>
                    <a:lnTo>
                      <a:pt x="102" y="364"/>
                    </a:lnTo>
                    <a:lnTo>
                      <a:pt x="103" y="343"/>
                    </a:lnTo>
                    <a:lnTo>
                      <a:pt x="104" y="333"/>
                    </a:lnTo>
                    <a:lnTo>
                      <a:pt x="104" y="323"/>
                    </a:lnTo>
                    <a:lnTo>
                      <a:pt x="104" y="313"/>
                    </a:lnTo>
                    <a:lnTo>
                      <a:pt x="104" y="303"/>
                    </a:lnTo>
                    <a:lnTo>
                      <a:pt x="104" y="292"/>
                    </a:lnTo>
                    <a:lnTo>
                      <a:pt x="103" y="282"/>
                    </a:lnTo>
                    <a:lnTo>
                      <a:pt x="102" y="271"/>
                    </a:lnTo>
                    <a:lnTo>
                      <a:pt x="101" y="262"/>
                    </a:lnTo>
                    <a:lnTo>
                      <a:pt x="100" y="252"/>
                    </a:lnTo>
                    <a:lnTo>
                      <a:pt x="98" y="242"/>
                    </a:lnTo>
                    <a:lnTo>
                      <a:pt x="97" y="232"/>
                    </a:lnTo>
                    <a:lnTo>
                      <a:pt x="95" y="222"/>
                    </a:lnTo>
                    <a:lnTo>
                      <a:pt x="94" y="212"/>
                    </a:lnTo>
                    <a:lnTo>
                      <a:pt x="90" y="192"/>
                    </a:lnTo>
                    <a:lnTo>
                      <a:pt x="87" y="182"/>
                    </a:lnTo>
                    <a:lnTo>
                      <a:pt x="85" y="173"/>
                    </a:lnTo>
                    <a:lnTo>
                      <a:pt x="79" y="154"/>
                    </a:lnTo>
                    <a:lnTo>
                      <a:pt x="77" y="144"/>
                    </a:lnTo>
                    <a:lnTo>
                      <a:pt x="69" y="124"/>
                    </a:lnTo>
                    <a:lnTo>
                      <a:pt x="65" y="115"/>
                    </a:lnTo>
                    <a:lnTo>
                      <a:pt x="61" y="105"/>
                    </a:lnTo>
                    <a:lnTo>
                      <a:pt x="58" y="95"/>
                    </a:lnTo>
                    <a:lnTo>
                      <a:pt x="53" y="86"/>
                    </a:lnTo>
                    <a:lnTo>
                      <a:pt x="49" y="76"/>
                    </a:lnTo>
                    <a:lnTo>
                      <a:pt x="44" y="67"/>
                    </a:lnTo>
                    <a:lnTo>
                      <a:pt x="25" y="29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17" y="33"/>
                    </a:lnTo>
                    <a:lnTo>
                      <a:pt x="38" y="70"/>
                    </a:lnTo>
                    <a:lnTo>
                      <a:pt x="43" y="80"/>
                    </a:lnTo>
                    <a:lnTo>
                      <a:pt x="46" y="89"/>
                    </a:lnTo>
                    <a:lnTo>
                      <a:pt x="51" y="99"/>
                    </a:lnTo>
                    <a:lnTo>
                      <a:pt x="55" y="109"/>
                    </a:lnTo>
                    <a:lnTo>
                      <a:pt x="59" y="118"/>
                    </a:lnTo>
                    <a:lnTo>
                      <a:pt x="62" y="128"/>
                    </a:lnTo>
                    <a:lnTo>
                      <a:pt x="68" y="147"/>
                    </a:lnTo>
                    <a:lnTo>
                      <a:pt x="71" y="157"/>
                    </a:lnTo>
                    <a:lnTo>
                      <a:pt x="77" y="175"/>
                    </a:lnTo>
                    <a:lnTo>
                      <a:pt x="79" y="185"/>
                    </a:lnTo>
                    <a:lnTo>
                      <a:pt x="81" y="195"/>
                    </a:lnTo>
                    <a:lnTo>
                      <a:pt x="86" y="213"/>
                    </a:lnTo>
                    <a:lnTo>
                      <a:pt x="88" y="224"/>
                    </a:lnTo>
                    <a:lnTo>
                      <a:pt x="90" y="233"/>
                    </a:lnTo>
                    <a:lnTo>
                      <a:pt x="91" y="243"/>
                    </a:lnTo>
                    <a:lnTo>
                      <a:pt x="93" y="254"/>
                    </a:lnTo>
                    <a:lnTo>
                      <a:pt x="94" y="263"/>
                    </a:lnTo>
                    <a:lnTo>
                      <a:pt x="94" y="273"/>
                    </a:lnTo>
                    <a:lnTo>
                      <a:pt x="95" y="283"/>
                    </a:lnTo>
                    <a:lnTo>
                      <a:pt x="95" y="292"/>
                    </a:lnTo>
                    <a:lnTo>
                      <a:pt x="95" y="303"/>
                    </a:lnTo>
                    <a:lnTo>
                      <a:pt x="96" y="313"/>
                    </a:lnTo>
                    <a:lnTo>
                      <a:pt x="96" y="323"/>
                    </a:lnTo>
                    <a:lnTo>
                      <a:pt x="95" y="333"/>
                    </a:lnTo>
                    <a:lnTo>
                      <a:pt x="95" y="343"/>
                    </a:lnTo>
                    <a:lnTo>
                      <a:pt x="94" y="363"/>
                    </a:lnTo>
                    <a:lnTo>
                      <a:pt x="92" y="382"/>
                    </a:lnTo>
                    <a:lnTo>
                      <a:pt x="90" y="393"/>
                    </a:lnTo>
                    <a:lnTo>
                      <a:pt x="89" y="403"/>
                    </a:lnTo>
                    <a:lnTo>
                      <a:pt x="87" y="413"/>
                    </a:lnTo>
                    <a:lnTo>
                      <a:pt x="85" y="424"/>
                    </a:lnTo>
                    <a:lnTo>
                      <a:pt x="83" y="434"/>
                    </a:lnTo>
                    <a:lnTo>
                      <a:pt x="81" y="443"/>
                    </a:lnTo>
                    <a:lnTo>
                      <a:pt x="78" y="454"/>
                    </a:lnTo>
                    <a:lnTo>
                      <a:pt x="76" y="464"/>
                    </a:lnTo>
                    <a:lnTo>
                      <a:pt x="73" y="475"/>
                    </a:lnTo>
                    <a:lnTo>
                      <a:pt x="70" y="485"/>
                    </a:lnTo>
                    <a:lnTo>
                      <a:pt x="67" y="495"/>
                    </a:lnTo>
                    <a:lnTo>
                      <a:pt x="63" y="505"/>
                    </a:lnTo>
                    <a:lnTo>
                      <a:pt x="60" y="516"/>
                    </a:lnTo>
                    <a:lnTo>
                      <a:pt x="56" y="526"/>
                    </a:lnTo>
                    <a:lnTo>
                      <a:pt x="48" y="547"/>
                    </a:lnTo>
                    <a:lnTo>
                      <a:pt x="44" y="557"/>
                    </a:lnTo>
                    <a:lnTo>
                      <a:pt x="35" y="579"/>
                    </a:lnTo>
                    <a:lnTo>
                      <a:pt x="30" y="589"/>
                    </a:lnTo>
                    <a:lnTo>
                      <a:pt x="14" y="620"/>
                    </a:lnTo>
                    <a:lnTo>
                      <a:pt x="3" y="642"/>
                    </a:lnTo>
                    <a:lnTo>
                      <a:pt x="9" y="6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92" name="Freeform 116"/>
              <p:cNvSpPr>
                <a:spLocks/>
              </p:cNvSpPr>
              <p:nvPr/>
            </p:nvSpPr>
            <p:spPr bwMode="auto">
              <a:xfrm>
                <a:off x="6015038" y="4664075"/>
                <a:ext cx="93663" cy="1023938"/>
              </a:xfrm>
              <a:custGeom>
                <a:avLst/>
                <a:gdLst>
                  <a:gd name="T0" fmla="*/ 2147483647 w 59"/>
                  <a:gd name="T1" fmla="*/ 2147483647 h 645"/>
                  <a:gd name="T2" fmla="*/ 2147483647 w 59"/>
                  <a:gd name="T3" fmla="*/ 2147483647 h 645"/>
                  <a:gd name="T4" fmla="*/ 2147483647 w 59"/>
                  <a:gd name="T5" fmla="*/ 2147483647 h 645"/>
                  <a:gd name="T6" fmla="*/ 2147483647 w 59"/>
                  <a:gd name="T7" fmla="*/ 2147483647 h 645"/>
                  <a:gd name="T8" fmla="*/ 2147483647 w 59"/>
                  <a:gd name="T9" fmla="*/ 2147483647 h 645"/>
                  <a:gd name="T10" fmla="*/ 2147483647 w 59"/>
                  <a:gd name="T11" fmla="*/ 2147483647 h 645"/>
                  <a:gd name="T12" fmla="*/ 2147483647 w 59"/>
                  <a:gd name="T13" fmla="*/ 2147483647 h 645"/>
                  <a:gd name="T14" fmla="*/ 2147483647 w 59"/>
                  <a:gd name="T15" fmla="*/ 2147483647 h 645"/>
                  <a:gd name="T16" fmla="*/ 2147483647 w 59"/>
                  <a:gd name="T17" fmla="*/ 2147483647 h 645"/>
                  <a:gd name="T18" fmla="*/ 2147483647 w 59"/>
                  <a:gd name="T19" fmla="*/ 2147483647 h 645"/>
                  <a:gd name="T20" fmla="*/ 2147483647 w 59"/>
                  <a:gd name="T21" fmla="*/ 2147483647 h 645"/>
                  <a:gd name="T22" fmla="*/ 2147483647 w 59"/>
                  <a:gd name="T23" fmla="*/ 2147483647 h 645"/>
                  <a:gd name="T24" fmla="*/ 2147483647 w 59"/>
                  <a:gd name="T25" fmla="*/ 2147483647 h 645"/>
                  <a:gd name="T26" fmla="*/ 2147483647 w 59"/>
                  <a:gd name="T27" fmla="*/ 2147483647 h 645"/>
                  <a:gd name="T28" fmla="*/ 2147483647 w 59"/>
                  <a:gd name="T29" fmla="*/ 2147483647 h 645"/>
                  <a:gd name="T30" fmla="*/ 2147483647 w 59"/>
                  <a:gd name="T31" fmla="*/ 2147483647 h 645"/>
                  <a:gd name="T32" fmla="*/ 2147483647 w 59"/>
                  <a:gd name="T33" fmla="*/ 2147483647 h 645"/>
                  <a:gd name="T34" fmla="*/ 2147483647 w 59"/>
                  <a:gd name="T35" fmla="*/ 2147483647 h 645"/>
                  <a:gd name="T36" fmla="*/ 2147483647 w 59"/>
                  <a:gd name="T37" fmla="*/ 2147483647 h 645"/>
                  <a:gd name="T38" fmla="*/ 2147483647 w 59"/>
                  <a:gd name="T39" fmla="*/ 2147483647 h 645"/>
                  <a:gd name="T40" fmla="*/ 2147483647 w 59"/>
                  <a:gd name="T41" fmla="*/ 2147483647 h 645"/>
                  <a:gd name="T42" fmla="*/ 2147483647 w 59"/>
                  <a:gd name="T43" fmla="*/ 2147483647 h 645"/>
                  <a:gd name="T44" fmla="*/ 2147483647 w 59"/>
                  <a:gd name="T45" fmla="*/ 2147483647 h 645"/>
                  <a:gd name="T46" fmla="*/ 0 w 59"/>
                  <a:gd name="T47" fmla="*/ 2147483647 h 645"/>
                  <a:gd name="T48" fmla="*/ 0 w 59"/>
                  <a:gd name="T49" fmla="*/ 2147483647 h 645"/>
                  <a:gd name="T50" fmla="*/ 2147483647 w 59"/>
                  <a:gd name="T51" fmla="*/ 2147483647 h 645"/>
                  <a:gd name="T52" fmla="*/ 2147483647 w 59"/>
                  <a:gd name="T53" fmla="*/ 2147483647 h 645"/>
                  <a:gd name="T54" fmla="*/ 2147483647 w 59"/>
                  <a:gd name="T55" fmla="*/ 2147483647 h 645"/>
                  <a:gd name="T56" fmla="*/ 2147483647 w 59"/>
                  <a:gd name="T57" fmla="*/ 2147483647 h 645"/>
                  <a:gd name="T58" fmla="*/ 2147483647 w 59"/>
                  <a:gd name="T59" fmla="*/ 2147483647 h 645"/>
                  <a:gd name="T60" fmla="*/ 2147483647 w 59"/>
                  <a:gd name="T61" fmla="*/ 2147483647 h 645"/>
                  <a:gd name="T62" fmla="*/ 2147483647 w 59"/>
                  <a:gd name="T63" fmla="*/ 2147483647 h 6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"/>
                  <a:gd name="T97" fmla="*/ 0 h 645"/>
                  <a:gd name="T98" fmla="*/ 59 w 59"/>
                  <a:gd name="T99" fmla="*/ 645 h 6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" h="645">
                    <a:moveTo>
                      <a:pt x="30" y="644"/>
                    </a:moveTo>
                    <a:lnTo>
                      <a:pt x="33" y="642"/>
                    </a:lnTo>
                    <a:lnTo>
                      <a:pt x="36" y="638"/>
                    </a:lnTo>
                    <a:lnTo>
                      <a:pt x="39" y="630"/>
                    </a:lnTo>
                    <a:lnTo>
                      <a:pt x="41" y="619"/>
                    </a:lnTo>
                    <a:lnTo>
                      <a:pt x="44" y="605"/>
                    </a:lnTo>
                    <a:lnTo>
                      <a:pt x="46" y="590"/>
                    </a:lnTo>
                    <a:lnTo>
                      <a:pt x="48" y="571"/>
                    </a:lnTo>
                    <a:lnTo>
                      <a:pt x="51" y="550"/>
                    </a:lnTo>
                    <a:lnTo>
                      <a:pt x="53" y="527"/>
                    </a:lnTo>
                    <a:lnTo>
                      <a:pt x="53" y="502"/>
                    </a:lnTo>
                    <a:lnTo>
                      <a:pt x="55" y="476"/>
                    </a:lnTo>
                    <a:lnTo>
                      <a:pt x="56" y="448"/>
                    </a:lnTo>
                    <a:lnTo>
                      <a:pt x="57" y="418"/>
                    </a:lnTo>
                    <a:lnTo>
                      <a:pt x="58" y="387"/>
                    </a:lnTo>
                    <a:lnTo>
                      <a:pt x="58" y="355"/>
                    </a:lnTo>
                    <a:lnTo>
                      <a:pt x="58" y="322"/>
                    </a:lnTo>
                    <a:lnTo>
                      <a:pt x="58" y="289"/>
                    </a:lnTo>
                    <a:lnTo>
                      <a:pt x="57" y="258"/>
                    </a:lnTo>
                    <a:lnTo>
                      <a:pt x="56" y="226"/>
                    </a:lnTo>
                    <a:lnTo>
                      <a:pt x="55" y="196"/>
                    </a:lnTo>
                    <a:lnTo>
                      <a:pt x="53" y="168"/>
                    </a:lnTo>
                    <a:lnTo>
                      <a:pt x="53" y="142"/>
                    </a:lnTo>
                    <a:lnTo>
                      <a:pt x="51" y="118"/>
                    </a:lnTo>
                    <a:lnTo>
                      <a:pt x="48" y="94"/>
                    </a:lnTo>
                    <a:lnTo>
                      <a:pt x="46" y="73"/>
                    </a:lnTo>
                    <a:lnTo>
                      <a:pt x="44" y="54"/>
                    </a:lnTo>
                    <a:lnTo>
                      <a:pt x="41" y="39"/>
                    </a:lnTo>
                    <a:lnTo>
                      <a:pt x="39" y="25"/>
                    </a:lnTo>
                    <a:lnTo>
                      <a:pt x="36" y="15"/>
                    </a:lnTo>
                    <a:lnTo>
                      <a:pt x="34" y="7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2" y="7"/>
                    </a:lnTo>
                    <a:lnTo>
                      <a:pt x="19" y="15"/>
                    </a:lnTo>
                    <a:lnTo>
                      <a:pt x="16" y="25"/>
                    </a:lnTo>
                    <a:lnTo>
                      <a:pt x="14" y="39"/>
                    </a:lnTo>
                    <a:lnTo>
                      <a:pt x="12" y="54"/>
                    </a:lnTo>
                    <a:lnTo>
                      <a:pt x="10" y="73"/>
                    </a:lnTo>
                    <a:lnTo>
                      <a:pt x="7" y="94"/>
                    </a:lnTo>
                    <a:lnTo>
                      <a:pt x="5" y="118"/>
                    </a:lnTo>
                    <a:lnTo>
                      <a:pt x="5" y="142"/>
                    </a:lnTo>
                    <a:lnTo>
                      <a:pt x="3" y="168"/>
                    </a:lnTo>
                    <a:lnTo>
                      <a:pt x="2" y="196"/>
                    </a:lnTo>
                    <a:lnTo>
                      <a:pt x="1" y="226"/>
                    </a:lnTo>
                    <a:lnTo>
                      <a:pt x="0" y="258"/>
                    </a:lnTo>
                    <a:lnTo>
                      <a:pt x="0" y="289"/>
                    </a:lnTo>
                    <a:lnTo>
                      <a:pt x="0" y="322"/>
                    </a:lnTo>
                    <a:lnTo>
                      <a:pt x="0" y="355"/>
                    </a:lnTo>
                    <a:lnTo>
                      <a:pt x="1" y="387"/>
                    </a:lnTo>
                    <a:lnTo>
                      <a:pt x="2" y="418"/>
                    </a:lnTo>
                    <a:lnTo>
                      <a:pt x="3" y="448"/>
                    </a:lnTo>
                    <a:lnTo>
                      <a:pt x="5" y="476"/>
                    </a:lnTo>
                    <a:lnTo>
                      <a:pt x="5" y="502"/>
                    </a:lnTo>
                    <a:lnTo>
                      <a:pt x="7" y="527"/>
                    </a:lnTo>
                    <a:lnTo>
                      <a:pt x="10" y="550"/>
                    </a:lnTo>
                    <a:lnTo>
                      <a:pt x="12" y="571"/>
                    </a:lnTo>
                    <a:lnTo>
                      <a:pt x="14" y="590"/>
                    </a:lnTo>
                    <a:lnTo>
                      <a:pt x="16" y="605"/>
                    </a:lnTo>
                    <a:lnTo>
                      <a:pt x="19" y="619"/>
                    </a:lnTo>
                    <a:lnTo>
                      <a:pt x="22" y="630"/>
                    </a:lnTo>
                    <a:lnTo>
                      <a:pt x="24" y="638"/>
                    </a:lnTo>
                    <a:lnTo>
                      <a:pt x="27" y="642"/>
                    </a:lnTo>
                    <a:lnTo>
                      <a:pt x="30" y="644"/>
                    </a:lnTo>
                  </a:path>
                </a:pathLst>
              </a:custGeom>
              <a:solidFill>
                <a:srgbClr val="F0F0F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93" name="Freeform 117"/>
              <p:cNvSpPr>
                <a:spLocks/>
              </p:cNvSpPr>
              <p:nvPr/>
            </p:nvSpPr>
            <p:spPr bwMode="auto">
              <a:xfrm>
                <a:off x="6008688" y="4657725"/>
                <a:ext cx="106363" cy="1036638"/>
              </a:xfrm>
              <a:custGeom>
                <a:avLst/>
                <a:gdLst>
                  <a:gd name="T0" fmla="*/ 2147483647 w 67"/>
                  <a:gd name="T1" fmla="*/ 2147483647 h 653"/>
                  <a:gd name="T2" fmla="*/ 2147483647 w 67"/>
                  <a:gd name="T3" fmla="*/ 2147483647 h 653"/>
                  <a:gd name="T4" fmla="*/ 2147483647 w 67"/>
                  <a:gd name="T5" fmla="*/ 2147483647 h 653"/>
                  <a:gd name="T6" fmla="*/ 2147483647 w 67"/>
                  <a:gd name="T7" fmla="*/ 2147483647 h 653"/>
                  <a:gd name="T8" fmla="*/ 2147483647 w 67"/>
                  <a:gd name="T9" fmla="*/ 2147483647 h 653"/>
                  <a:gd name="T10" fmla="*/ 2147483647 w 67"/>
                  <a:gd name="T11" fmla="*/ 2147483647 h 653"/>
                  <a:gd name="T12" fmla="*/ 2147483647 w 67"/>
                  <a:gd name="T13" fmla="*/ 2147483647 h 653"/>
                  <a:gd name="T14" fmla="*/ 2147483647 w 67"/>
                  <a:gd name="T15" fmla="*/ 2147483647 h 653"/>
                  <a:gd name="T16" fmla="*/ 2147483647 w 67"/>
                  <a:gd name="T17" fmla="*/ 2147483647 h 653"/>
                  <a:gd name="T18" fmla="*/ 2147483647 w 67"/>
                  <a:gd name="T19" fmla="*/ 2147483647 h 653"/>
                  <a:gd name="T20" fmla="*/ 2147483647 w 67"/>
                  <a:gd name="T21" fmla="*/ 2147483647 h 653"/>
                  <a:gd name="T22" fmla="*/ 2147483647 w 67"/>
                  <a:gd name="T23" fmla="*/ 2147483647 h 653"/>
                  <a:gd name="T24" fmla="*/ 2147483647 w 67"/>
                  <a:gd name="T25" fmla="*/ 2147483647 h 653"/>
                  <a:gd name="T26" fmla="*/ 2147483647 w 67"/>
                  <a:gd name="T27" fmla="*/ 0 h 653"/>
                  <a:gd name="T28" fmla="*/ 2147483647 w 67"/>
                  <a:gd name="T29" fmla="*/ 2147483647 h 653"/>
                  <a:gd name="T30" fmla="*/ 2147483647 w 67"/>
                  <a:gd name="T31" fmla="*/ 2147483647 h 653"/>
                  <a:gd name="T32" fmla="*/ 2147483647 w 67"/>
                  <a:gd name="T33" fmla="*/ 2147483647 h 653"/>
                  <a:gd name="T34" fmla="*/ 2147483647 w 67"/>
                  <a:gd name="T35" fmla="*/ 2147483647 h 653"/>
                  <a:gd name="T36" fmla="*/ 2147483647 w 67"/>
                  <a:gd name="T37" fmla="*/ 2147483647 h 653"/>
                  <a:gd name="T38" fmla="*/ 2147483647 w 67"/>
                  <a:gd name="T39" fmla="*/ 2147483647 h 653"/>
                  <a:gd name="T40" fmla="*/ 2147483647 w 67"/>
                  <a:gd name="T41" fmla="*/ 2147483647 h 653"/>
                  <a:gd name="T42" fmla="*/ 2147483647 w 67"/>
                  <a:gd name="T43" fmla="*/ 2147483647 h 653"/>
                  <a:gd name="T44" fmla="*/ 2147483647 w 67"/>
                  <a:gd name="T45" fmla="*/ 2147483647 h 653"/>
                  <a:gd name="T46" fmla="*/ 2147483647 w 67"/>
                  <a:gd name="T47" fmla="*/ 2147483647 h 653"/>
                  <a:gd name="T48" fmla="*/ 2147483647 w 67"/>
                  <a:gd name="T49" fmla="*/ 2147483647 h 653"/>
                  <a:gd name="T50" fmla="*/ 2147483647 w 67"/>
                  <a:gd name="T51" fmla="*/ 2147483647 h 653"/>
                  <a:gd name="T52" fmla="*/ 2147483647 w 67"/>
                  <a:gd name="T53" fmla="*/ 2147483647 h 653"/>
                  <a:gd name="T54" fmla="*/ 2147483647 w 67"/>
                  <a:gd name="T55" fmla="*/ 2147483647 h 653"/>
                  <a:gd name="T56" fmla="*/ 2147483647 w 67"/>
                  <a:gd name="T57" fmla="*/ 2147483647 h 653"/>
                  <a:gd name="T58" fmla="*/ 2147483647 w 67"/>
                  <a:gd name="T59" fmla="*/ 2147483647 h 653"/>
                  <a:gd name="T60" fmla="*/ 2147483647 w 67"/>
                  <a:gd name="T61" fmla="*/ 2147483647 h 653"/>
                  <a:gd name="T62" fmla="*/ 2147483647 w 67"/>
                  <a:gd name="T63" fmla="*/ 2147483647 h 653"/>
                  <a:gd name="T64" fmla="*/ 2147483647 w 67"/>
                  <a:gd name="T65" fmla="*/ 2147483647 h 653"/>
                  <a:gd name="T66" fmla="*/ 2147483647 w 67"/>
                  <a:gd name="T67" fmla="*/ 2147483647 h 653"/>
                  <a:gd name="T68" fmla="*/ 2147483647 w 67"/>
                  <a:gd name="T69" fmla="*/ 2147483647 h 653"/>
                  <a:gd name="T70" fmla="*/ 2147483647 w 67"/>
                  <a:gd name="T71" fmla="*/ 2147483647 h 653"/>
                  <a:gd name="T72" fmla="*/ 2147483647 w 67"/>
                  <a:gd name="T73" fmla="*/ 2147483647 h 653"/>
                  <a:gd name="T74" fmla="*/ 2147483647 w 67"/>
                  <a:gd name="T75" fmla="*/ 2147483647 h 653"/>
                  <a:gd name="T76" fmla="*/ 2147483647 w 67"/>
                  <a:gd name="T77" fmla="*/ 2147483647 h 653"/>
                  <a:gd name="T78" fmla="*/ 2147483647 w 67"/>
                  <a:gd name="T79" fmla="*/ 2147483647 h 653"/>
                  <a:gd name="T80" fmla="*/ 2147483647 w 67"/>
                  <a:gd name="T81" fmla="*/ 2147483647 h 653"/>
                  <a:gd name="T82" fmla="*/ 2147483647 w 67"/>
                  <a:gd name="T83" fmla="*/ 2147483647 h 653"/>
                  <a:gd name="T84" fmla="*/ 2147483647 w 67"/>
                  <a:gd name="T85" fmla="*/ 2147483647 h 653"/>
                  <a:gd name="T86" fmla="*/ 2147483647 w 67"/>
                  <a:gd name="T87" fmla="*/ 2147483647 h 653"/>
                  <a:gd name="T88" fmla="*/ 2147483647 w 67"/>
                  <a:gd name="T89" fmla="*/ 2147483647 h 653"/>
                  <a:gd name="T90" fmla="*/ 2147483647 w 67"/>
                  <a:gd name="T91" fmla="*/ 2147483647 h 653"/>
                  <a:gd name="T92" fmla="*/ 2147483647 w 67"/>
                  <a:gd name="T93" fmla="*/ 2147483647 h 653"/>
                  <a:gd name="T94" fmla="*/ 2147483647 w 67"/>
                  <a:gd name="T95" fmla="*/ 2147483647 h 653"/>
                  <a:gd name="T96" fmla="*/ 2147483647 w 67"/>
                  <a:gd name="T97" fmla="*/ 2147483647 h 653"/>
                  <a:gd name="T98" fmla="*/ 2147483647 w 67"/>
                  <a:gd name="T99" fmla="*/ 2147483647 h 653"/>
                  <a:gd name="T100" fmla="*/ 2147483647 w 67"/>
                  <a:gd name="T101" fmla="*/ 2147483647 h 653"/>
                  <a:gd name="T102" fmla="*/ 2147483647 w 67"/>
                  <a:gd name="T103" fmla="*/ 2147483647 h 653"/>
                  <a:gd name="T104" fmla="*/ 2147483647 w 67"/>
                  <a:gd name="T105" fmla="*/ 2147483647 h 65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7"/>
                  <a:gd name="T160" fmla="*/ 0 h 653"/>
                  <a:gd name="T161" fmla="*/ 67 w 67"/>
                  <a:gd name="T162" fmla="*/ 653 h 65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7" h="653">
                    <a:moveTo>
                      <a:pt x="36" y="652"/>
                    </a:moveTo>
                    <a:lnTo>
                      <a:pt x="38" y="651"/>
                    </a:lnTo>
                    <a:lnTo>
                      <a:pt x="39" y="649"/>
                    </a:lnTo>
                    <a:lnTo>
                      <a:pt x="42" y="647"/>
                    </a:lnTo>
                    <a:lnTo>
                      <a:pt x="43" y="643"/>
                    </a:lnTo>
                    <a:lnTo>
                      <a:pt x="45" y="639"/>
                    </a:lnTo>
                    <a:lnTo>
                      <a:pt x="47" y="634"/>
                    </a:lnTo>
                    <a:lnTo>
                      <a:pt x="49" y="630"/>
                    </a:lnTo>
                    <a:lnTo>
                      <a:pt x="50" y="623"/>
                    </a:lnTo>
                    <a:lnTo>
                      <a:pt x="50" y="616"/>
                    </a:lnTo>
                    <a:lnTo>
                      <a:pt x="52" y="609"/>
                    </a:lnTo>
                    <a:lnTo>
                      <a:pt x="53" y="601"/>
                    </a:lnTo>
                    <a:lnTo>
                      <a:pt x="54" y="594"/>
                    </a:lnTo>
                    <a:lnTo>
                      <a:pt x="55" y="585"/>
                    </a:lnTo>
                    <a:lnTo>
                      <a:pt x="57" y="575"/>
                    </a:lnTo>
                    <a:lnTo>
                      <a:pt x="58" y="565"/>
                    </a:lnTo>
                    <a:lnTo>
                      <a:pt x="58" y="554"/>
                    </a:lnTo>
                    <a:lnTo>
                      <a:pt x="60" y="543"/>
                    </a:lnTo>
                    <a:lnTo>
                      <a:pt x="61" y="531"/>
                    </a:lnTo>
                    <a:lnTo>
                      <a:pt x="61" y="519"/>
                    </a:lnTo>
                    <a:lnTo>
                      <a:pt x="61" y="506"/>
                    </a:lnTo>
                    <a:lnTo>
                      <a:pt x="62" y="492"/>
                    </a:lnTo>
                    <a:lnTo>
                      <a:pt x="63" y="480"/>
                    </a:lnTo>
                    <a:lnTo>
                      <a:pt x="65" y="437"/>
                    </a:lnTo>
                    <a:lnTo>
                      <a:pt x="65" y="422"/>
                    </a:lnTo>
                    <a:lnTo>
                      <a:pt x="65" y="406"/>
                    </a:lnTo>
                    <a:lnTo>
                      <a:pt x="65" y="391"/>
                    </a:lnTo>
                    <a:lnTo>
                      <a:pt x="66" y="375"/>
                    </a:lnTo>
                    <a:lnTo>
                      <a:pt x="66" y="309"/>
                    </a:lnTo>
                    <a:lnTo>
                      <a:pt x="65" y="293"/>
                    </a:lnTo>
                    <a:lnTo>
                      <a:pt x="65" y="276"/>
                    </a:lnTo>
                    <a:lnTo>
                      <a:pt x="65" y="262"/>
                    </a:lnTo>
                    <a:lnTo>
                      <a:pt x="65" y="245"/>
                    </a:lnTo>
                    <a:lnTo>
                      <a:pt x="63" y="200"/>
                    </a:lnTo>
                    <a:lnTo>
                      <a:pt x="62" y="186"/>
                    </a:lnTo>
                    <a:lnTo>
                      <a:pt x="61" y="172"/>
                    </a:lnTo>
                    <a:lnTo>
                      <a:pt x="61" y="159"/>
                    </a:lnTo>
                    <a:lnTo>
                      <a:pt x="61" y="146"/>
                    </a:lnTo>
                    <a:lnTo>
                      <a:pt x="60" y="133"/>
                    </a:lnTo>
                    <a:lnTo>
                      <a:pt x="58" y="121"/>
                    </a:lnTo>
                    <a:lnTo>
                      <a:pt x="58" y="109"/>
                    </a:lnTo>
                    <a:lnTo>
                      <a:pt x="57" y="97"/>
                    </a:lnTo>
                    <a:lnTo>
                      <a:pt x="55" y="87"/>
                    </a:lnTo>
                    <a:lnTo>
                      <a:pt x="54" y="76"/>
                    </a:lnTo>
                    <a:lnTo>
                      <a:pt x="53" y="67"/>
                    </a:lnTo>
                    <a:lnTo>
                      <a:pt x="52" y="58"/>
                    </a:lnTo>
                    <a:lnTo>
                      <a:pt x="50" y="50"/>
                    </a:lnTo>
                    <a:lnTo>
                      <a:pt x="50" y="43"/>
                    </a:lnTo>
                    <a:lnTo>
                      <a:pt x="49" y="35"/>
                    </a:lnTo>
                    <a:lnTo>
                      <a:pt x="47" y="28"/>
                    </a:lnTo>
                    <a:lnTo>
                      <a:pt x="44" y="17"/>
                    </a:lnTo>
                    <a:lnTo>
                      <a:pt x="42" y="13"/>
                    </a:lnTo>
                    <a:lnTo>
                      <a:pt x="40" y="9"/>
                    </a:lnTo>
                    <a:lnTo>
                      <a:pt x="39" y="5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4" y="5"/>
                    </a:lnTo>
                    <a:lnTo>
                      <a:pt x="22" y="9"/>
                    </a:lnTo>
                    <a:lnTo>
                      <a:pt x="20" y="13"/>
                    </a:lnTo>
                    <a:lnTo>
                      <a:pt x="19" y="17"/>
                    </a:lnTo>
                    <a:lnTo>
                      <a:pt x="17" y="23"/>
                    </a:lnTo>
                    <a:lnTo>
                      <a:pt x="17" y="28"/>
                    </a:lnTo>
                    <a:lnTo>
                      <a:pt x="15" y="35"/>
                    </a:lnTo>
                    <a:lnTo>
                      <a:pt x="14" y="43"/>
                    </a:lnTo>
                    <a:lnTo>
                      <a:pt x="13" y="50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9" y="76"/>
                    </a:lnTo>
                    <a:lnTo>
                      <a:pt x="8" y="87"/>
                    </a:lnTo>
                    <a:lnTo>
                      <a:pt x="7" y="97"/>
                    </a:lnTo>
                    <a:lnTo>
                      <a:pt x="6" y="109"/>
                    </a:lnTo>
                    <a:lnTo>
                      <a:pt x="6" y="121"/>
                    </a:lnTo>
                    <a:lnTo>
                      <a:pt x="5" y="133"/>
                    </a:lnTo>
                    <a:lnTo>
                      <a:pt x="4" y="146"/>
                    </a:lnTo>
                    <a:lnTo>
                      <a:pt x="4" y="159"/>
                    </a:lnTo>
                    <a:lnTo>
                      <a:pt x="3" y="186"/>
                    </a:lnTo>
                    <a:lnTo>
                      <a:pt x="2" y="200"/>
                    </a:lnTo>
                    <a:lnTo>
                      <a:pt x="1" y="230"/>
                    </a:lnTo>
                    <a:lnTo>
                      <a:pt x="1" y="245"/>
                    </a:lnTo>
                    <a:lnTo>
                      <a:pt x="0" y="262"/>
                    </a:lnTo>
                    <a:lnTo>
                      <a:pt x="0" y="359"/>
                    </a:lnTo>
                    <a:lnTo>
                      <a:pt x="1" y="375"/>
                    </a:lnTo>
                    <a:lnTo>
                      <a:pt x="1" y="391"/>
                    </a:lnTo>
                    <a:lnTo>
                      <a:pt x="2" y="422"/>
                    </a:lnTo>
                    <a:lnTo>
                      <a:pt x="3" y="437"/>
                    </a:lnTo>
                    <a:lnTo>
                      <a:pt x="4" y="480"/>
                    </a:lnTo>
                    <a:lnTo>
                      <a:pt x="5" y="492"/>
                    </a:lnTo>
                    <a:lnTo>
                      <a:pt x="6" y="519"/>
                    </a:lnTo>
                    <a:lnTo>
                      <a:pt x="7" y="531"/>
                    </a:lnTo>
                    <a:lnTo>
                      <a:pt x="8" y="543"/>
                    </a:lnTo>
                    <a:lnTo>
                      <a:pt x="11" y="565"/>
                    </a:lnTo>
                    <a:lnTo>
                      <a:pt x="12" y="575"/>
                    </a:lnTo>
                    <a:lnTo>
                      <a:pt x="13" y="585"/>
                    </a:lnTo>
                    <a:lnTo>
                      <a:pt x="14" y="594"/>
                    </a:lnTo>
                    <a:lnTo>
                      <a:pt x="15" y="601"/>
                    </a:lnTo>
                    <a:lnTo>
                      <a:pt x="17" y="609"/>
                    </a:lnTo>
                    <a:lnTo>
                      <a:pt x="17" y="616"/>
                    </a:lnTo>
                    <a:lnTo>
                      <a:pt x="19" y="624"/>
                    </a:lnTo>
                    <a:lnTo>
                      <a:pt x="20" y="630"/>
                    </a:lnTo>
                    <a:lnTo>
                      <a:pt x="22" y="634"/>
                    </a:lnTo>
                    <a:lnTo>
                      <a:pt x="23" y="639"/>
                    </a:lnTo>
                    <a:lnTo>
                      <a:pt x="25" y="643"/>
                    </a:lnTo>
                    <a:lnTo>
                      <a:pt x="27" y="647"/>
                    </a:lnTo>
                    <a:lnTo>
                      <a:pt x="28" y="649"/>
                    </a:lnTo>
                    <a:lnTo>
                      <a:pt x="31" y="651"/>
                    </a:lnTo>
                    <a:lnTo>
                      <a:pt x="33" y="652"/>
                    </a:lnTo>
                    <a:lnTo>
                      <a:pt x="36" y="652"/>
                    </a:lnTo>
                    <a:lnTo>
                      <a:pt x="33" y="645"/>
                    </a:lnTo>
                    <a:lnTo>
                      <a:pt x="36" y="644"/>
                    </a:lnTo>
                    <a:lnTo>
                      <a:pt x="34" y="644"/>
                    </a:lnTo>
                    <a:lnTo>
                      <a:pt x="34" y="643"/>
                    </a:lnTo>
                    <a:lnTo>
                      <a:pt x="33" y="642"/>
                    </a:lnTo>
                    <a:lnTo>
                      <a:pt x="31" y="640"/>
                    </a:lnTo>
                    <a:lnTo>
                      <a:pt x="31" y="637"/>
                    </a:lnTo>
                    <a:lnTo>
                      <a:pt x="29" y="632"/>
                    </a:lnTo>
                    <a:lnTo>
                      <a:pt x="28" y="627"/>
                    </a:lnTo>
                    <a:lnTo>
                      <a:pt x="27" y="621"/>
                    </a:lnTo>
                    <a:lnTo>
                      <a:pt x="26" y="615"/>
                    </a:lnTo>
                    <a:lnTo>
                      <a:pt x="24" y="608"/>
                    </a:lnTo>
                    <a:lnTo>
                      <a:pt x="23" y="600"/>
                    </a:lnTo>
                    <a:lnTo>
                      <a:pt x="22" y="593"/>
                    </a:lnTo>
                    <a:lnTo>
                      <a:pt x="20" y="584"/>
                    </a:lnTo>
                    <a:lnTo>
                      <a:pt x="19" y="574"/>
                    </a:lnTo>
                    <a:lnTo>
                      <a:pt x="18" y="564"/>
                    </a:lnTo>
                    <a:lnTo>
                      <a:pt x="17" y="542"/>
                    </a:lnTo>
                    <a:lnTo>
                      <a:pt x="15" y="530"/>
                    </a:lnTo>
                    <a:lnTo>
                      <a:pt x="15" y="519"/>
                    </a:lnTo>
                    <a:lnTo>
                      <a:pt x="12" y="492"/>
                    </a:lnTo>
                    <a:lnTo>
                      <a:pt x="12" y="480"/>
                    </a:lnTo>
                    <a:lnTo>
                      <a:pt x="10" y="437"/>
                    </a:lnTo>
                    <a:lnTo>
                      <a:pt x="9" y="422"/>
                    </a:lnTo>
                    <a:lnTo>
                      <a:pt x="8" y="391"/>
                    </a:lnTo>
                    <a:lnTo>
                      <a:pt x="8" y="375"/>
                    </a:lnTo>
                    <a:lnTo>
                      <a:pt x="8" y="359"/>
                    </a:lnTo>
                    <a:lnTo>
                      <a:pt x="8" y="262"/>
                    </a:lnTo>
                    <a:lnTo>
                      <a:pt x="8" y="245"/>
                    </a:lnTo>
                    <a:lnTo>
                      <a:pt x="8" y="230"/>
                    </a:lnTo>
                    <a:lnTo>
                      <a:pt x="9" y="200"/>
                    </a:lnTo>
                    <a:lnTo>
                      <a:pt x="10" y="186"/>
                    </a:lnTo>
                    <a:lnTo>
                      <a:pt x="11" y="159"/>
                    </a:lnTo>
                    <a:lnTo>
                      <a:pt x="12" y="146"/>
                    </a:lnTo>
                    <a:lnTo>
                      <a:pt x="12" y="134"/>
                    </a:lnTo>
                    <a:lnTo>
                      <a:pt x="14" y="122"/>
                    </a:lnTo>
                    <a:lnTo>
                      <a:pt x="14" y="110"/>
                    </a:lnTo>
                    <a:lnTo>
                      <a:pt x="15" y="99"/>
                    </a:lnTo>
                    <a:lnTo>
                      <a:pt x="17" y="88"/>
                    </a:lnTo>
                    <a:lnTo>
                      <a:pt x="17" y="78"/>
                    </a:lnTo>
                    <a:lnTo>
                      <a:pt x="18" y="68"/>
                    </a:lnTo>
                    <a:lnTo>
                      <a:pt x="19" y="59"/>
                    </a:lnTo>
                    <a:lnTo>
                      <a:pt x="20" y="52"/>
                    </a:lnTo>
                    <a:lnTo>
                      <a:pt x="22" y="44"/>
                    </a:lnTo>
                    <a:lnTo>
                      <a:pt x="23" y="37"/>
                    </a:lnTo>
                    <a:lnTo>
                      <a:pt x="24" y="31"/>
                    </a:lnTo>
                    <a:lnTo>
                      <a:pt x="26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3"/>
                    </a:lnTo>
                    <a:lnTo>
                      <a:pt x="30" y="10"/>
                    </a:lnTo>
                    <a:lnTo>
                      <a:pt x="31" y="8"/>
                    </a:lnTo>
                    <a:lnTo>
                      <a:pt x="33" y="10"/>
                    </a:lnTo>
                    <a:lnTo>
                      <a:pt x="34" y="13"/>
                    </a:lnTo>
                    <a:lnTo>
                      <a:pt x="36" y="16"/>
                    </a:lnTo>
                    <a:lnTo>
                      <a:pt x="37" y="20"/>
                    </a:lnTo>
                    <a:lnTo>
                      <a:pt x="39" y="31"/>
                    </a:lnTo>
                    <a:lnTo>
                      <a:pt x="40" y="37"/>
                    </a:lnTo>
                    <a:lnTo>
                      <a:pt x="41" y="44"/>
                    </a:lnTo>
                    <a:lnTo>
                      <a:pt x="42" y="52"/>
                    </a:lnTo>
                    <a:lnTo>
                      <a:pt x="44" y="59"/>
                    </a:lnTo>
                    <a:lnTo>
                      <a:pt x="45" y="68"/>
                    </a:lnTo>
                    <a:lnTo>
                      <a:pt x="47" y="78"/>
                    </a:lnTo>
                    <a:lnTo>
                      <a:pt x="48" y="88"/>
                    </a:lnTo>
                    <a:lnTo>
                      <a:pt x="49" y="99"/>
                    </a:lnTo>
                    <a:lnTo>
                      <a:pt x="50" y="110"/>
                    </a:lnTo>
                    <a:lnTo>
                      <a:pt x="50" y="122"/>
                    </a:lnTo>
                    <a:lnTo>
                      <a:pt x="51" y="134"/>
                    </a:lnTo>
                    <a:lnTo>
                      <a:pt x="52" y="146"/>
                    </a:lnTo>
                    <a:lnTo>
                      <a:pt x="53" y="159"/>
                    </a:lnTo>
                    <a:lnTo>
                      <a:pt x="54" y="172"/>
                    </a:lnTo>
                    <a:lnTo>
                      <a:pt x="55" y="186"/>
                    </a:lnTo>
                    <a:lnTo>
                      <a:pt x="55" y="200"/>
                    </a:lnTo>
                    <a:lnTo>
                      <a:pt x="57" y="245"/>
                    </a:lnTo>
                    <a:lnTo>
                      <a:pt x="57" y="262"/>
                    </a:lnTo>
                    <a:lnTo>
                      <a:pt x="58" y="276"/>
                    </a:lnTo>
                    <a:lnTo>
                      <a:pt x="58" y="293"/>
                    </a:lnTo>
                    <a:lnTo>
                      <a:pt x="58" y="309"/>
                    </a:lnTo>
                    <a:lnTo>
                      <a:pt x="58" y="375"/>
                    </a:lnTo>
                    <a:lnTo>
                      <a:pt x="58" y="391"/>
                    </a:lnTo>
                    <a:lnTo>
                      <a:pt x="58" y="406"/>
                    </a:lnTo>
                    <a:lnTo>
                      <a:pt x="57" y="422"/>
                    </a:lnTo>
                    <a:lnTo>
                      <a:pt x="57" y="437"/>
                    </a:lnTo>
                    <a:lnTo>
                      <a:pt x="55" y="480"/>
                    </a:lnTo>
                    <a:lnTo>
                      <a:pt x="55" y="492"/>
                    </a:lnTo>
                    <a:lnTo>
                      <a:pt x="54" y="506"/>
                    </a:lnTo>
                    <a:lnTo>
                      <a:pt x="53" y="519"/>
                    </a:lnTo>
                    <a:lnTo>
                      <a:pt x="52" y="530"/>
                    </a:lnTo>
                    <a:lnTo>
                      <a:pt x="51" y="542"/>
                    </a:lnTo>
                    <a:lnTo>
                      <a:pt x="50" y="553"/>
                    </a:lnTo>
                    <a:lnTo>
                      <a:pt x="50" y="564"/>
                    </a:lnTo>
                    <a:lnTo>
                      <a:pt x="49" y="574"/>
                    </a:lnTo>
                    <a:lnTo>
                      <a:pt x="48" y="584"/>
                    </a:lnTo>
                    <a:lnTo>
                      <a:pt x="47" y="593"/>
                    </a:lnTo>
                    <a:lnTo>
                      <a:pt x="45" y="600"/>
                    </a:lnTo>
                    <a:lnTo>
                      <a:pt x="44" y="608"/>
                    </a:lnTo>
                    <a:lnTo>
                      <a:pt x="42" y="615"/>
                    </a:lnTo>
                    <a:lnTo>
                      <a:pt x="41" y="622"/>
                    </a:lnTo>
                    <a:lnTo>
                      <a:pt x="40" y="627"/>
                    </a:lnTo>
                    <a:lnTo>
                      <a:pt x="39" y="632"/>
                    </a:lnTo>
                    <a:lnTo>
                      <a:pt x="38" y="637"/>
                    </a:lnTo>
                    <a:lnTo>
                      <a:pt x="37" y="640"/>
                    </a:lnTo>
                    <a:lnTo>
                      <a:pt x="36" y="642"/>
                    </a:lnTo>
                    <a:lnTo>
                      <a:pt x="35" y="643"/>
                    </a:lnTo>
                    <a:lnTo>
                      <a:pt x="33" y="644"/>
                    </a:lnTo>
                    <a:lnTo>
                      <a:pt x="33" y="645"/>
                    </a:lnTo>
                    <a:lnTo>
                      <a:pt x="36" y="65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94" name="Freeform 118"/>
              <p:cNvSpPr>
                <a:spLocks/>
              </p:cNvSpPr>
              <p:nvPr/>
            </p:nvSpPr>
            <p:spPr bwMode="auto">
              <a:xfrm>
                <a:off x="6904038" y="4637088"/>
                <a:ext cx="230188" cy="1076325"/>
              </a:xfrm>
              <a:custGeom>
                <a:avLst/>
                <a:gdLst>
                  <a:gd name="T0" fmla="*/ 2147483647 w 145"/>
                  <a:gd name="T1" fmla="*/ 2147483647 h 678"/>
                  <a:gd name="T2" fmla="*/ 2147483647 w 145"/>
                  <a:gd name="T3" fmla="*/ 2147483647 h 678"/>
                  <a:gd name="T4" fmla="*/ 2147483647 w 145"/>
                  <a:gd name="T5" fmla="*/ 2147483647 h 678"/>
                  <a:gd name="T6" fmla="*/ 2147483647 w 145"/>
                  <a:gd name="T7" fmla="*/ 2147483647 h 678"/>
                  <a:gd name="T8" fmla="*/ 2147483647 w 145"/>
                  <a:gd name="T9" fmla="*/ 2147483647 h 678"/>
                  <a:gd name="T10" fmla="*/ 2147483647 w 145"/>
                  <a:gd name="T11" fmla="*/ 2147483647 h 678"/>
                  <a:gd name="T12" fmla="*/ 2147483647 w 145"/>
                  <a:gd name="T13" fmla="*/ 2147483647 h 678"/>
                  <a:gd name="T14" fmla="*/ 2147483647 w 145"/>
                  <a:gd name="T15" fmla="*/ 2147483647 h 678"/>
                  <a:gd name="T16" fmla="*/ 2147483647 w 145"/>
                  <a:gd name="T17" fmla="*/ 2147483647 h 678"/>
                  <a:gd name="T18" fmla="*/ 2147483647 w 145"/>
                  <a:gd name="T19" fmla="*/ 2147483647 h 678"/>
                  <a:gd name="T20" fmla="*/ 2147483647 w 145"/>
                  <a:gd name="T21" fmla="*/ 2147483647 h 678"/>
                  <a:gd name="T22" fmla="*/ 2147483647 w 145"/>
                  <a:gd name="T23" fmla="*/ 2147483647 h 678"/>
                  <a:gd name="T24" fmla="*/ 2147483647 w 145"/>
                  <a:gd name="T25" fmla="*/ 2147483647 h 678"/>
                  <a:gd name="T26" fmla="*/ 2147483647 w 145"/>
                  <a:gd name="T27" fmla="*/ 2147483647 h 678"/>
                  <a:gd name="T28" fmla="*/ 2147483647 w 145"/>
                  <a:gd name="T29" fmla="*/ 2147483647 h 678"/>
                  <a:gd name="T30" fmla="*/ 2147483647 w 145"/>
                  <a:gd name="T31" fmla="*/ 2147483647 h 678"/>
                  <a:gd name="T32" fmla="*/ 2147483647 w 145"/>
                  <a:gd name="T33" fmla="*/ 2147483647 h 678"/>
                  <a:gd name="T34" fmla="*/ 2147483647 w 145"/>
                  <a:gd name="T35" fmla="*/ 2147483647 h 678"/>
                  <a:gd name="T36" fmla="*/ 2147483647 w 145"/>
                  <a:gd name="T37" fmla="*/ 2147483647 h 678"/>
                  <a:gd name="T38" fmla="*/ 2147483647 w 145"/>
                  <a:gd name="T39" fmla="*/ 2147483647 h 678"/>
                  <a:gd name="T40" fmla="*/ 2147483647 w 145"/>
                  <a:gd name="T41" fmla="*/ 2147483647 h 678"/>
                  <a:gd name="T42" fmla="*/ 2147483647 w 145"/>
                  <a:gd name="T43" fmla="*/ 2147483647 h 678"/>
                  <a:gd name="T44" fmla="*/ 2147483647 w 145"/>
                  <a:gd name="T45" fmla="*/ 2147483647 h 678"/>
                  <a:gd name="T46" fmla="*/ 2147483647 w 145"/>
                  <a:gd name="T47" fmla="*/ 2147483647 h 678"/>
                  <a:gd name="T48" fmla="*/ 2147483647 w 145"/>
                  <a:gd name="T49" fmla="*/ 2147483647 h 678"/>
                  <a:gd name="T50" fmla="*/ 2147483647 w 145"/>
                  <a:gd name="T51" fmla="*/ 2147483647 h 678"/>
                  <a:gd name="T52" fmla="*/ 2147483647 w 145"/>
                  <a:gd name="T53" fmla="*/ 2147483647 h 678"/>
                  <a:gd name="T54" fmla="*/ 2147483647 w 145"/>
                  <a:gd name="T55" fmla="*/ 2147483647 h 678"/>
                  <a:gd name="T56" fmla="*/ 2147483647 w 145"/>
                  <a:gd name="T57" fmla="*/ 2147483647 h 678"/>
                  <a:gd name="T58" fmla="*/ 2147483647 w 145"/>
                  <a:gd name="T59" fmla="*/ 2147483647 h 678"/>
                  <a:gd name="T60" fmla="*/ 2147483647 w 145"/>
                  <a:gd name="T61" fmla="*/ 2147483647 h 678"/>
                  <a:gd name="T62" fmla="*/ 2147483647 w 145"/>
                  <a:gd name="T63" fmla="*/ 2147483647 h 678"/>
                  <a:gd name="T64" fmla="*/ 2147483647 w 145"/>
                  <a:gd name="T65" fmla="*/ 2147483647 h 678"/>
                  <a:gd name="T66" fmla="*/ 2147483647 w 145"/>
                  <a:gd name="T67" fmla="*/ 2147483647 h 678"/>
                  <a:gd name="T68" fmla="*/ 2147483647 w 145"/>
                  <a:gd name="T69" fmla="*/ 2147483647 h 678"/>
                  <a:gd name="T70" fmla="*/ 2147483647 w 145"/>
                  <a:gd name="T71" fmla="*/ 2147483647 h 678"/>
                  <a:gd name="T72" fmla="*/ 2147483647 w 145"/>
                  <a:gd name="T73" fmla="*/ 2147483647 h 678"/>
                  <a:gd name="T74" fmla="*/ 2147483647 w 145"/>
                  <a:gd name="T75" fmla="*/ 2147483647 h 678"/>
                  <a:gd name="T76" fmla="*/ 2147483647 w 145"/>
                  <a:gd name="T77" fmla="*/ 2147483647 h 678"/>
                  <a:gd name="T78" fmla="*/ 2147483647 w 145"/>
                  <a:gd name="T79" fmla="*/ 2147483647 h 678"/>
                  <a:gd name="T80" fmla="*/ 2147483647 w 145"/>
                  <a:gd name="T81" fmla="*/ 2147483647 h 678"/>
                  <a:gd name="T82" fmla="*/ 2147483647 w 145"/>
                  <a:gd name="T83" fmla="*/ 2147483647 h 678"/>
                  <a:gd name="T84" fmla="*/ 2147483647 w 145"/>
                  <a:gd name="T85" fmla="*/ 2147483647 h 678"/>
                  <a:gd name="T86" fmla="*/ 2147483647 w 145"/>
                  <a:gd name="T87" fmla="*/ 2147483647 h 678"/>
                  <a:gd name="T88" fmla="*/ 2147483647 w 145"/>
                  <a:gd name="T89" fmla="*/ 2147483647 h 678"/>
                  <a:gd name="T90" fmla="*/ 2147483647 w 145"/>
                  <a:gd name="T91" fmla="*/ 2147483647 h 678"/>
                  <a:gd name="T92" fmla="*/ 2147483647 w 145"/>
                  <a:gd name="T93" fmla="*/ 2147483647 h 678"/>
                  <a:gd name="T94" fmla="*/ 2147483647 w 145"/>
                  <a:gd name="T95" fmla="*/ 2147483647 h 678"/>
                  <a:gd name="T96" fmla="*/ 2147483647 w 145"/>
                  <a:gd name="T97" fmla="*/ 2147483647 h 678"/>
                  <a:gd name="T98" fmla="*/ 2147483647 w 145"/>
                  <a:gd name="T99" fmla="*/ 2147483647 h 678"/>
                  <a:gd name="T100" fmla="*/ 2147483647 w 145"/>
                  <a:gd name="T101" fmla="*/ 2147483647 h 678"/>
                  <a:gd name="T102" fmla="*/ 2147483647 w 145"/>
                  <a:gd name="T103" fmla="*/ 2147483647 h 678"/>
                  <a:gd name="T104" fmla="*/ 2147483647 w 145"/>
                  <a:gd name="T105" fmla="*/ 2147483647 h 678"/>
                  <a:gd name="T106" fmla="*/ 2147483647 w 145"/>
                  <a:gd name="T107" fmla="*/ 2147483647 h 678"/>
                  <a:gd name="T108" fmla="*/ 2147483647 w 145"/>
                  <a:gd name="T109" fmla="*/ 2147483647 h 678"/>
                  <a:gd name="T110" fmla="*/ 2147483647 w 145"/>
                  <a:gd name="T111" fmla="*/ 2147483647 h 678"/>
                  <a:gd name="T112" fmla="*/ 2147483647 w 145"/>
                  <a:gd name="T113" fmla="*/ 2147483647 h 678"/>
                  <a:gd name="T114" fmla="*/ 2147483647 w 145"/>
                  <a:gd name="T115" fmla="*/ 2147483647 h 678"/>
                  <a:gd name="T116" fmla="*/ 2147483647 w 145"/>
                  <a:gd name="T117" fmla="*/ 2147483647 h 678"/>
                  <a:gd name="T118" fmla="*/ 2147483647 w 145"/>
                  <a:gd name="T119" fmla="*/ 2147483647 h 678"/>
                  <a:gd name="T120" fmla="*/ 2147483647 w 145"/>
                  <a:gd name="T121" fmla="*/ 2147483647 h 6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5"/>
                  <a:gd name="T184" fmla="*/ 0 h 678"/>
                  <a:gd name="T185" fmla="*/ 145 w 145"/>
                  <a:gd name="T186" fmla="*/ 678 h 6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5" h="678">
                    <a:moveTo>
                      <a:pt x="92" y="20"/>
                    </a:moveTo>
                    <a:lnTo>
                      <a:pt x="91" y="20"/>
                    </a:lnTo>
                    <a:lnTo>
                      <a:pt x="93" y="29"/>
                    </a:lnTo>
                    <a:lnTo>
                      <a:pt x="96" y="39"/>
                    </a:lnTo>
                    <a:lnTo>
                      <a:pt x="98" y="49"/>
                    </a:lnTo>
                    <a:lnTo>
                      <a:pt x="101" y="58"/>
                    </a:lnTo>
                    <a:lnTo>
                      <a:pt x="103" y="6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87"/>
                    </a:lnTo>
                    <a:lnTo>
                      <a:pt x="107" y="88"/>
                    </a:lnTo>
                    <a:lnTo>
                      <a:pt x="109" y="98"/>
                    </a:lnTo>
                    <a:lnTo>
                      <a:pt x="109" y="97"/>
                    </a:lnTo>
                    <a:lnTo>
                      <a:pt x="110" y="107"/>
                    </a:lnTo>
                    <a:lnTo>
                      <a:pt x="112" y="117"/>
                    </a:lnTo>
                    <a:lnTo>
                      <a:pt x="116" y="138"/>
                    </a:lnTo>
                    <a:lnTo>
                      <a:pt x="118" y="147"/>
                    </a:lnTo>
                    <a:lnTo>
                      <a:pt x="119" y="157"/>
                    </a:lnTo>
                    <a:lnTo>
                      <a:pt x="121" y="168"/>
                    </a:lnTo>
                    <a:lnTo>
                      <a:pt x="122" y="176"/>
                    </a:lnTo>
                    <a:lnTo>
                      <a:pt x="125" y="197"/>
                    </a:lnTo>
                    <a:lnTo>
                      <a:pt x="126" y="206"/>
                    </a:lnTo>
                    <a:lnTo>
                      <a:pt x="130" y="237"/>
                    </a:lnTo>
                    <a:lnTo>
                      <a:pt x="130" y="236"/>
                    </a:lnTo>
                    <a:lnTo>
                      <a:pt x="130" y="246"/>
                    </a:lnTo>
                    <a:lnTo>
                      <a:pt x="130" y="247"/>
                    </a:lnTo>
                    <a:lnTo>
                      <a:pt x="131" y="257"/>
                    </a:lnTo>
                    <a:lnTo>
                      <a:pt x="132" y="266"/>
                    </a:lnTo>
                    <a:lnTo>
                      <a:pt x="135" y="327"/>
                    </a:lnTo>
                    <a:lnTo>
                      <a:pt x="135" y="347"/>
                    </a:lnTo>
                    <a:lnTo>
                      <a:pt x="135" y="357"/>
                    </a:lnTo>
                    <a:lnTo>
                      <a:pt x="135" y="388"/>
                    </a:lnTo>
                    <a:lnTo>
                      <a:pt x="135" y="397"/>
                    </a:lnTo>
                    <a:lnTo>
                      <a:pt x="135" y="418"/>
                    </a:lnTo>
                    <a:lnTo>
                      <a:pt x="133" y="449"/>
                    </a:lnTo>
                    <a:lnTo>
                      <a:pt x="133" y="459"/>
                    </a:lnTo>
                    <a:lnTo>
                      <a:pt x="133" y="458"/>
                    </a:lnTo>
                    <a:lnTo>
                      <a:pt x="132" y="469"/>
                    </a:lnTo>
                    <a:lnTo>
                      <a:pt x="132" y="480"/>
                    </a:lnTo>
                    <a:lnTo>
                      <a:pt x="131" y="500"/>
                    </a:lnTo>
                    <a:lnTo>
                      <a:pt x="130" y="510"/>
                    </a:lnTo>
                    <a:lnTo>
                      <a:pt x="127" y="530"/>
                    </a:lnTo>
                    <a:lnTo>
                      <a:pt x="127" y="531"/>
                    </a:lnTo>
                    <a:lnTo>
                      <a:pt x="127" y="541"/>
                    </a:lnTo>
                    <a:lnTo>
                      <a:pt x="125" y="551"/>
                    </a:lnTo>
                    <a:lnTo>
                      <a:pt x="124" y="561"/>
                    </a:lnTo>
                    <a:lnTo>
                      <a:pt x="122" y="572"/>
                    </a:lnTo>
                    <a:lnTo>
                      <a:pt x="121" y="582"/>
                    </a:lnTo>
                    <a:lnTo>
                      <a:pt x="119" y="593"/>
                    </a:lnTo>
                    <a:lnTo>
                      <a:pt x="118" y="603"/>
                    </a:lnTo>
                    <a:lnTo>
                      <a:pt x="116" y="614"/>
                    </a:lnTo>
                    <a:lnTo>
                      <a:pt x="115" y="623"/>
                    </a:lnTo>
                    <a:lnTo>
                      <a:pt x="113" y="634"/>
                    </a:lnTo>
                    <a:lnTo>
                      <a:pt x="111" y="644"/>
                    </a:lnTo>
                    <a:lnTo>
                      <a:pt x="109" y="654"/>
                    </a:lnTo>
                    <a:lnTo>
                      <a:pt x="109" y="655"/>
                    </a:lnTo>
                    <a:lnTo>
                      <a:pt x="108" y="665"/>
                    </a:lnTo>
                    <a:lnTo>
                      <a:pt x="115" y="664"/>
                    </a:lnTo>
                    <a:lnTo>
                      <a:pt x="108" y="653"/>
                    </a:lnTo>
                    <a:lnTo>
                      <a:pt x="103" y="643"/>
                    </a:lnTo>
                    <a:lnTo>
                      <a:pt x="103" y="642"/>
                    </a:lnTo>
                    <a:lnTo>
                      <a:pt x="96" y="631"/>
                    </a:lnTo>
                    <a:lnTo>
                      <a:pt x="96" y="632"/>
                    </a:lnTo>
                    <a:lnTo>
                      <a:pt x="90" y="621"/>
                    </a:lnTo>
                    <a:lnTo>
                      <a:pt x="70" y="579"/>
                    </a:lnTo>
                    <a:lnTo>
                      <a:pt x="56" y="546"/>
                    </a:lnTo>
                    <a:lnTo>
                      <a:pt x="57" y="546"/>
                    </a:lnTo>
                    <a:lnTo>
                      <a:pt x="53" y="535"/>
                    </a:lnTo>
                    <a:lnTo>
                      <a:pt x="52" y="535"/>
                    </a:lnTo>
                    <a:lnTo>
                      <a:pt x="48" y="525"/>
                    </a:lnTo>
                    <a:lnTo>
                      <a:pt x="44" y="514"/>
                    </a:lnTo>
                    <a:lnTo>
                      <a:pt x="44" y="515"/>
                    </a:lnTo>
                    <a:lnTo>
                      <a:pt x="41" y="505"/>
                    </a:lnTo>
                    <a:lnTo>
                      <a:pt x="37" y="495"/>
                    </a:lnTo>
                    <a:lnTo>
                      <a:pt x="34" y="484"/>
                    </a:lnTo>
                    <a:lnTo>
                      <a:pt x="31" y="473"/>
                    </a:lnTo>
                    <a:lnTo>
                      <a:pt x="28" y="463"/>
                    </a:lnTo>
                    <a:lnTo>
                      <a:pt x="25" y="452"/>
                    </a:lnTo>
                    <a:lnTo>
                      <a:pt x="23" y="442"/>
                    </a:lnTo>
                    <a:lnTo>
                      <a:pt x="21" y="431"/>
                    </a:lnTo>
                    <a:lnTo>
                      <a:pt x="18" y="420"/>
                    </a:lnTo>
                    <a:lnTo>
                      <a:pt x="18" y="421"/>
                    </a:lnTo>
                    <a:lnTo>
                      <a:pt x="16" y="411"/>
                    </a:lnTo>
                    <a:lnTo>
                      <a:pt x="15" y="400"/>
                    </a:lnTo>
                    <a:lnTo>
                      <a:pt x="13" y="391"/>
                    </a:lnTo>
                    <a:lnTo>
                      <a:pt x="12" y="381"/>
                    </a:lnTo>
                    <a:lnTo>
                      <a:pt x="11" y="370"/>
                    </a:lnTo>
                    <a:lnTo>
                      <a:pt x="10" y="360"/>
                    </a:lnTo>
                    <a:lnTo>
                      <a:pt x="10" y="350"/>
                    </a:lnTo>
                    <a:lnTo>
                      <a:pt x="9" y="339"/>
                    </a:lnTo>
                    <a:lnTo>
                      <a:pt x="8" y="329"/>
                    </a:lnTo>
                    <a:lnTo>
                      <a:pt x="8" y="288"/>
                    </a:lnTo>
                    <a:lnTo>
                      <a:pt x="9" y="278"/>
                    </a:lnTo>
                    <a:lnTo>
                      <a:pt x="9" y="279"/>
                    </a:lnTo>
                    <a:lnTo>
                      <a:pt x="10" y="269"/>
                    </a:lnTo>
                    <a:lnTo>
                      <a:pt x="10" y="268"/>
                    </a:lnTo>
                    <a:lnTo>
                      <a:pt x="11" y="258"/>
                    </a:lnTo>
                    <a:lnTo>
                      <a:pt x="12" y="238"/>
                    </a:lnTo>
                    <a:lnTo>
                      <a:pt x="19" y="197"/>
                    </a:lnTo>
                    <a:lnTo>
                      <a:pt x="19" y="198"/>
                    </a:lnTo>
                    <a:lnTo>
                      <a:pt x="24" y="177"/>
                    </a:lnTo>
                    <a:lnTo>
                      <a:pt x="27" y="169"/>
                    </a:lnTo>
                    <a:lnTo>
                      <a:pt x="33" y="148"/>
                    </a:lnTo>
                    <a:lnTo>
                      <a:pt x="36" y="138"/>
                    </a:lnTo>
                    <a:lnTo>
                      <a:pt x="39" y="128"/>
                    </a:lnTo>
                    <a:lnTo>
                      <a:pt x="38" y="129"/>
                    </a:lnTo>
                    <a:lnTo>
                      <a:pt x="42" y="119"/>
                    </a:lnTo>
                    <a:lnTo>
                      <a:pt x="43" y="118"/>
                    </a:lnTo>
                    <a:lnTo>
                      <a:pt x="47" y="108"/>
                    </a:lnTo>
                    <a:lnTo>
                      <a:pt x="46" y="109"/>
                    </a:lnTo>
                    <a:lnTo>
                      <a:pt x="50" y="98"/>
                    </a:lnTo>
                    <a:lnTo>
                      <a:pt x="54" y="89"/>
                    </a:lnTo>
                    <a:lnTo>
                      <a:pt x="59" y="79"/>
                    </a:lnTo>
                    <a:lnTo>
                      <a:pt x="62" y="69"/>
                    </a:lnTo>
                    <a:lnTo>
                      <a:pt x="67" y="59"/>
                    </a:lnTo>
                    <a:lnTo>
                      <a:pt x="73" y="50"/>
                    </a:lnTo>
                    <a:lnTo>
                      <a:pt x="78" y="40"/>
                    </a:lnTo>
                    <a:lnTo>
                      <a:pt x="84" y="3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94" y="11"/>
                    </a:lnTo>
                    <a:lnTo>
                      <a:pt x="87" y="11"/>
                    </a:lnTo>
                    <a:lnTo>
                      <a:pt x="92" y="20"/>
                    </a:lnTo>
                    <a:lnTo>
                      <a:pt x="99" y="17"/>
                    </a:lnTo>
                    <a:lnTo>
                      <a:pt x="91" y="0"/>
                    </a:lnTo>
                    <a:lnTo>
                      <a:pt x="82" y="16"/>
                    </a:lnTo>
                    <a:lnTo>
                      <a:pt x="82" y="17"/>
                    </a:lnTo>
                    <a:lnTo>
                      <a:pt x="76" y="27"/>
                    </a:lnTo>
                    <a:lnTo>
                      <a:pt x="71" y="36"/>
                    </a:lnTo>
                    <a:lnTo>
                      <a:pt x="65" y="47"/>
                    </a:lnTo>
                    <a:lnTo>
                      <a:pt x="60" y="56"/>
                    </a:lnTo>
                    <a:lnTo>
                      <a:pt x="56" y="65"/>
                    </a:lnTo>
                    <a:lnTo>
                      <a:pt x="51" y="75"/>
                    </a:lnTo>
                    <a:lnTo>
                      <a:pt x="47" y="85"/>
                    </a:lnTo>
                    <a:lnTo>
                      <a:pt x="43" y="95"/>
                    </a:lnTo>
                    <a:lnTo>
                      <a:pt x="39" y="105"/>
                    </a:lnTo>
                    <a:lnTo>
                      <a:pt x="38" y="106"/>
                    </a:lnTo>
                    <a:lnTo>
                      <a:pt x="36" y="116"/>
                    </a:lnTo>
                    <a:lnTo>
                      <a:pt x="36" y="115"/>
                    </a:lnTo>
                    <a:lnTo>
                      <a:pt x="32" y="125"/>
                    </a:lnTo>
                    <a:lnTo>
                      <a:pt x="31" y="126"/>
                    </a:lnTo>
                    <a:lnTo>
                      <a:pt x="28" y="136"/>
                    </a:lnTo>
                    <a:lnTo>
                      <a:pt x="25" y="146"/>
                    </a:lnTo>
                    <a:lnTo>
                      <a:pt x="19" y="166"/>
                    </a:lnTo>
                    <a:lnTo>
                      <a:pt x="16" y="175"/>
                    </a:lnTo>
                    <a:lnTo>
                      <a:pt x="12" y="195"/>
                    </a:lnTo>
                    <a:lnTo>
                      <a:pt x="12" y="196"/>
                    </a:lnTo>
                    <a:lnTo>
                      <a:pt x="5" y="237"/>
                    </a:lnTo>
                    <a:lnTo>
                      <a:pt x="2" y="257"/>
                    </a:lnTo>
                    <a:lnTo>
                      <a:pt x="2" y="258"/>
                    </a:lnTo>
                    <a:lnTo>
                      <a:pt x="2" y="268"/>
                    </a:lnTo>
                    <a:lnTo>
                      <a:pt x="2" y="267"/>
                    </a:lnTo>
                    <a:lnTo>
                      <a:pt x="1" y="278"/>
                    </a:lnTo>
                    <a:lnTo>
                      <a:pt x="0" y="288"/>
                    </a:lnTo>
                    <a:lnTo>
                      <a:pt x="0" y="329"/>
                    </a:lnTo>
                    <a:lnTo>
                      <a:pt x="1" y="339"/>
                    </a:lnTo>
                    <a:lnTo>
                      <a:pt x="1" y="350"/>
                    </a:lnTo>
                    <a:lnTo>
                      <a:pt x="2" y="360"/>
                    </a:lnTo>
                    <a:lnTo>
                      <a:pt x="2" y="361"/>
                    </a:lnTo>
                    <a:lnTo>
                      <a:pt x="3" y="371"/>
                    </a:lnTo>
                    <a:lnTo>
                      <a:pt x="4" y="382"/>
                    </a:lnTo>
                    <a:lnTo>
                      <a:pt x="5" y="392"/>
                    </a:lnTo>
                    <a:lnTo>
                      <a:pt x="7" y="401"/>
                    </a:lnTo>
                    <a:lnTo>
                      <a:pt x="9" y="412"/>
                    </a:lnTo>
                    <a:lnTo>
                      <a:pt x="11" y="422"/>
                    </a:lnTo>
                    <a:lnTo>
                      <a:pt x="11" y="423"/>
                    </a:lnTo>
                    <a:lnTo>
                      <a:pt x="12" y="434"/>
                    </a:lnTo>
                    <a:lnTo>
                      <a:pt x="15" y="444"/>
                    </a:lnTo>
                    <a:lnTo>
                      <a:pt x="17" y="455"/>
                    </a:lnTo>
                    <a:lnTo>
                      <a:pt x="20" y="466"/>
                    </a:lnTo>
                    <a:lnTo>
                      <a:pt x="23" y="476"/>
                    </a:lnTo>
                    <a:lnTo>
                      <a:pt x="26" y="487"/>
                    </a:lnTo>
                    <a:lnTo>
                      <a:pt x="30" y="497"/>
                    </a:lnTo>
                    <a:lnTo>
                      <a:pt x="33" y="508"/>
                    </a:lnTo>
                    <a:lnTo>
                      <a:pt x="36" y="517"/>
                    </a:lnTo>
                    <a:lnTo>
                      <a:pt x="36" y="518"/>
                    </a:lnTo>
                    <a:lnTo>
                      <a:pt x="40" y="529"/>
                    </a:lnTo>
                    <a:lnTo>
                      <a:pt x="41" y="529"/>
                    </a:lnTo>
                    <a:lnTo>
                      <a:pt x="45" y="539"/>
                    </a:lnTo>
                    <a:lnTo>
                      <a:pt x="44" y="539"/>
                    </a:lnTo>
                    <a:lnTo>
                      <a:pt x="48" y="550"/>
                    </a:lnTo>
                    <a:lnTo>
                      <a:pt x="49" y="550"/>
                    </a:lnTo>
                    <a:lnTo>
                      <a:pt x="62" y="582"/>
                    </a:lnTo>
                    <a:lnTo>
                      <a:pt x="84" y="625"/>
                    </a:lnTo>
                    <a:lnTo>
                      <a:pt x="89" y="635"/>
                    </a:lnTo>
                    <a:lnTo>
                      <a:pt x="89" y="636"/>
                    </a:lnTo>
                    <a:lnTo>
                      <a:pt x="96" y="647"/>
                    </a:lnTo>
                    <a:lnTo>
                      <a:pt x="96" y="646"/>
                    </a:lnTo>
                    <a:lnTo>
                      <a:pt x="102" y="657"/>
                    </a:lnTo>
                    <a:lnTo>
                      <a:pt x="102" y="658"/>
                    </a:lnTo>
                    <a:lnTo>
                      <a:pt x="113" y="677"/>
                    </a:lnTo>
                    <a:lnTo>
                      <a:pt x="117" y="656"/>
                    </a:lnTo>
                    <a:lnTo>
                      <a:pt x="119" y="646"/>
                    </a:lnTo>
                    <a:lnTo>
                      <a:pt x="121" y="635"/>
                    </a:lnTo>
                    <a:lnTo>
                      <a:pt x="123" y="625"/>
                    </a:lnTo>
                    <a:lnTo>
                      <a:pt x="125" y="615"/>
                    </a:lnTo>
                    <a:lnTo>
                      <a:pt x="126" y="605"/>
                    </a:lnTo>
                    <a:lnTo>
                      <a:pt x="128" y="594"/>
                    </a:lnTo>
                    <a:lnTo>
                      <a:pt x="130" y="583"/>
                    </a:lnTo>
                    <a:lnTo>
                      <a:pt x="131" y="573"/>
                    </a:lnTo>
                    <a:lnTo>
                      <a:pt x="132" y="562"/>
                    </a:lnTo>
                    <a:lnTo>
                      <a:pt x="132" y="552"/>
                    </a:lnTo>
                    <a:lnTo>
                      <a:pt x="134" y="542"/>
                    </a:lnTo>
                    <a:lnTo>
                      <a:pt x="134" y="541"/>
                    </a:lnTo>
                    <a:lnTo>
                      <a:pt x="135" y="531"/>
                    </a:lnTo>
                    <a:lnTo>
                      <a:pt x="137" y="511"/>
                    </a:lnTo>
                    <a:lnTo>
                      <a:pt x="138" y="501"/>
                    </a:lnTo>
                    <a:lnTo>
                      <a:pt x="138" y="500"/>
                    </a:lnTo>
                    <a:lnTo>
                      <a:pt x="139" y="480"/>
                    </a:lnTo>
                    <a:lnTo>
                      <a:pt x="140" y="469"/>
                    </a:lnTo>
                    <a:lnTo>
                      <a:pt x="140" y="470"/>
                    </a:lnTo>
                    <a:lnTo>
                      <a:pt x="141" y="460"/>
                    </a:lnTo>
                    <a:lnTo>
                      <a:pt x="141" y="449"/>
                    </a:lnTo>
                    <a:lnTo>
                      <a:pt x="143" y="418"/>
                    </a:lnTo>
                    <a:lnTo>
                      <a:pt x="143" y="397"/>
                    </a:lnTo>
                    <a:lnTo>
                      <a:pt x="144" y="388"/>
                    </a:lnTo>
                    <a:lnTo>
                      <a:pt x="144" y="357"/>
                    </a:lnTo>
                    <a:lnTo>
                      <a:pt x="143" y="347"/>
                    </a:lnTo>
                    <a:lnTo>
                      <a:pt x="143" y="327"/>
                    </a:lnTo>
                    <a:lnTo>
                      <a:pt x="139" y="266"/>
                    </a:lnTo>
                    <a:lnTo>
                      <a:pt x="139" y="257"/>
                    </a:lnTo>
                    <a:lnTo>
                      <a:pt x="139" y="256"/>
                    </a:lnTo>
                    <a:lnTo>
                      <a:pt x="138" y="246"/>
                    </a:lnTo>
                    <a:lnTo>
                      <a:pt x="137" y="236"/>
                    </a:lnTo>
                    <a:lnTo>
                      <a:pt x="133" y="205"/>
                    </a:lnTo>
                    <a:lnTo>
                      <a:pt x="132" y="195"/>
                    </a:lnTo>
                    <a:lnTo>
                      <a:pt x="131" y="175"/>
                    </a:lnTo>
                    <a:lnTo>
                      <a:pt x="129" y="166"/>
                    </a:lnTo>
                    <a:lnTo>
                      <a:pt x="128" y="156"/>
                    </a:lnTo>
                    <a:lnTo>
                      <a:pt x="126" y="146"/>
                    </a:lnTo>
                    <a:lnTo>
                      <a:pt x="124" y="136"/>
                    </a:lnTo>
                    <a:lnTo>
                      <a:pt x="121" y="116"/>
                    </a:lnTo>
                    <a:lnTo>
                      <a:pt x="119" y="106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5" y="85"/>
                    </a:lnTo>
                    <a:lnTo>
                      <a:pt x="115" y="86"/>
                    </a:lnTo>
                    <a:lnTo>
                      <a:pt x="113" y="76"/>
                    </a:lnTo>
                    <a:lnTo>
                      <a:pt x="110" y="65"/>
                    </a:lnTo>
                    <a:lnTo>
                      <a:pt x="108" y="56"/>
                    </a:lnTo>
                    <a:lnTo>
                      <a:pt x="107" y="47"/>
                    </a:lnTo>
                    <a:lnTo>
                      <a:pt x="104" y="37"/>
                    </a:lnTo>
                    <a:lnTo>
                      <a:pt x="102" y="27"/>
                    </a:lnTo>
                    <a:lnTo>
                      <a:pt x="99" y="17"/>
                    </a:lnTo>
                    <a:lnTo>
                      <a:pt x="92" y="2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95" name="Freeform 119"/>
              <p:cNvSpPr>
                <a:spLocks/>
              </p:cNvSpPr>
              <p:nvPr/>
            </p:nvSpPr>
            <p:spPr bwMode="auto">
              <a:xfrm>
                <a:off x="6945313" y="5148263"/>
                <a:ext cx="44450" cy="5397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2147483647 w 28"/>
                  <a:gd name="T5" fmla="*/ 2147483647 h 34"/>
                  <a:gd name="T6" fmla="*/ 2147483647 w 28"/>
                  <a:gd name="T7" fmla="*/ 2147483647 h 34"/>
                  <a:gd name="T8" fmla="*/ 2147483647 w 28"/>
                  <a:gd name="T9" fmla="*/ 2147483647 h 34"/>
                  <a:gd name="T10" fmla="*/ 2147483647 w 28"/>
                  <a:gd name="T11" fmla="*/ 2147483647 h 34"/>
                  <a:gd name="T12" fmla="*/ 2147483647 w 28"/>
                  <a:gd name="T13" fmla="*/ 2147483647 h 34"/>
                  <a:gd name="T14" fmla="*/ 2147483647 w 28"/>
                  <a:gd name="T15" fmla="*/ 2147483647 h 34"/>
                  <a:gd name="T16" fmla="*/ 2147483647 w 28"/>
                  <a:gd name="T17" fmla="*/ 0 h 34"/>
                  <a:gd name="T18" fmla="*/ 2147483647 w 28"/>
                  <a:gd name="T19" fmla="*/ 2147483647 h 34"/>
                  <a:gd name="T20" fmla="*/ 2147483647 w 28"/>
                  <a:gd name="T21" fmla="*/ 2147483647 h 34"/>
                  <a:gd name="T22" fmla="*/ 2147483647 w 28"/>
                  <a:gd name="T23" fmla="*/ 2147483647 h 34"/>
                  <a:gd name="T24" fmla="*/ 0 w 28"/>
                  <a:gd name="T25" fmla="*/ 2147483647 h 34"/>
                  <a:gd name="T26" fmla="*/ 2147483647 w 28"/>
                  <a:gd name="T27" fmla="*/ 2147483647 h 34"/>
                  <a:gd name="T28" fmla="*/ 2147483647 w 28"/>
                  <a:gd name="T29" fmla="*/ 2147483647 h 34"/>
                  <a:gd name="T30" fmla="*/ 2147483647 w 28"/>
                  <a:gd name="T31" fmla="*/ 2147483647 h 34"/>
                  <a:gd name="T32" fmla="*/ 2147483647 w 28"/>
                  <a:gd name="T33" fmla="*/ 214748364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4"/>
                  <a:gd name="T53" fmla="*/ 28 w 28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4">
                    <a:moveTo>
                      <a:pt x="14" y="33"/>
                    </a:moveTo>
                    <a:lnTo>
                      <a:pt x="19" y="32"/>
                    </a:lnTo>
                    <a:lnTo>
                      <a:pt x="23" y="28"/>
                    </a:lnTo>
                    <a:lnTo>
                      <a:pt x="26" y="23"/>
                    </a:lnTo>
                    <a:lnTo>
                      <a:pt x="27" y="16"/>
                    </a:lnTo>
                    <a:lnTo>
                      <a:pt x="26" y="9"/>
                    </a:lnTo>
                    <a:lnTo>
                      <a:pt x="23" y="5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5" y="29"/>
                    </a:lnTo>
                    <a:lnTo>
                      <a:pt x="9" y="32"/>
                    </a:lnTo>
                    <a:lnTo>
                      <a:pt x="14" y="33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96" name="Freeform 120"/>
              <p:cNvSpPr>
                <a:spLocks/>
              </p:cNvSpPr>
              <p:nvPr/>
            </p:nvSpPr>
            <p:spPr bwMode="auto">
              <a:xfrm>
                <a:off x="6926263" y="5211763"/>
                <a:ext cx="44450" cy="55563"/>
              </a:xfrm>
              <a:custGeom>
                <a:avLst/>
                <a:gdLst>
                  <a:gd name="T0" fmla="*/ 2147483647 w 28"/>
                  <a:gd name="T1" fmla="*/ 2147483647 h 35"/>
                  <a:gd name="T2" fmla="*/ 2147483647 w 28"/>
                  <a:gd name="T3" fmla="*/ 2147483647 h 35"/>
                  <a:gd name="T4" fmla="*/ 2147483647 w 28"/>
                  <a:gd name="T5" fmla="*/ 2147483647 h 35"/>
                  <a:gd name="T6" fmla="*/ 2147483647 w 28"/>
                  <a:gd name="T7" fmla="*/ 2147483647 h 35"/>
                  <a:gd name="T8" fmla="*/ 2147483647 w 28"/>
                  <a:gd name="T9" fmla="*/ 2147483647 h 35"/>
                  <a:gd name="T10" fmla="*/ 2147483647 w 28"/>
                  <a:gd name="T11" fmla="*/ 2147483647 h 35"/>
                  <a:gd name="T12" fmla="*/ 2147483647 w 28"/>
                  <a:gd name="T13" fmla="*/ 2147483647 h 35"/>
                  <a:gd name="T14" fmla="*/ 2147483647 w 28"/>
                  <a:gd name="T15" fmla="*/ 2147483647 h 35"/>
                  <a:gd name="T16" fmla="*/ 2147483647 w 28"/>
                  <a:gd name="T17" fmla="*/ 0 h 35"/>
                  <a:gd name="T18" fmla="*/ 2147483647 w 28"/>
                  <a:gd name="T19" fmla="*/ 2147483647 h 35"/>
                  <a:gd name="T20" fmla="*/ 2147483647 w 28"/>
                  <a:gd name="T21" fmla="*/ 2147483647 h 35"/>
                  <a:gd name="T22" fmla="*/ 2147483647 w 28"/>
                  <a:gd name="T23" fmla="*/ 2147483647 h 35"/>
                  <a:gd name="T24" fmla="*/ 0 w 28"/>
                  <a:gd name="T25" fmla="*/ 2147483647 h 35"/>
                  <a:gd name="T26" fmla="*/ 2147483647 w 28"/>
                  <a:gd name="T27" fmla="*/ 2147483647 h 35"/>
                  <a:gd name="T28" fmla="*/ 2147483647 w 28"/>
                  <a:gd name="T29" fmla="*/ 2147483647 h 35"/>
                  <a:gd name="T30" fmla="*/ 2147483647 w 28"/>
                  <a:gd name="T31" fmla="*/ 2147483647 h 35"/>
                  <a:gd name="T32" fmla="*/ 2147483647 w 28"/>
                  <a:gd name="T33" fmla="*/ 214748364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5"/>
                  <a:gd name="T53" fmla="*/ 28 w 28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5">
                    <a:moveTo>
                      <a:pt x="14" y="34"/>
                    </a:moveTo>
                    <a:lnTo>
                      <a:pt x="19" y="32"/>
                    </a:lnTo>
                    <a:lnTo>
                      <a:pt x="23" y="29"/>
                    </a:lnTo>
                    <a:lnTo>
                      <a:pt x="26" y="23"/>
                    </a:lnTo>
                    <a:lnTo>
                      <a:pt x="27" y="16"/>
                    </a:lnTo>
                    <a:lnTo>
                      <a:pt x="26" y="10"/>
                    </a:lnTo>
                    <a:lnTo>
                      <a:pt x="23" y="5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5" y="29"/>
                    </a:lnTo>
                    <a:lnTo>
                      <a:pt x="9" y="32"/>
                    </a:lnTo>
                    <a:lnTo>
                      <a:pt x="14" y="3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97" name="Freeform 121"/>
              <p:cNvSpPr>
                <a:spLocks/>
              </p:cNvSpPr>
              <p:nvPr/>
            </p:nvSpPr>
            <p:spPr bwMode="auto">
              <a:xfrm>
                <a:off x="6923088" y="5084763"/>
                <a:ext cx="42863" cy="53975"/>
              </a:xfrm>
              <a:custGeom>
                <a:avLst/>
                <a:gdLst>
                  <a:gd name="T0" fmla="*/ 2147483647 w 27"/>
                  <a:gd name="T1" fmla="*/ 2147483647 h 34"/>
                  <a:gd name="T2" fmla="*/ 2147483647 w 27"/>
                  <a:gd name="T3" fmla="*/ 2147483647 h 34"/>
                  <a:gd name="T4" fmla="*/ 2147483647 w 27"/>
                  <a:gd name="T5" fmla="*/ 2147483647 h 34"/>
                  <a:gd name="T6" fmla="*/ 2147483647 w 27"/>
                  <a:gd name="T7" fmla="*/ 2147483647 h 34"/>
                  <a:gd name="T8" fmla="*/ 2147483647 w 27"/>
                  <a:gd name="T9" fmla="*/ 2147483647 h 34"/>
                  <a:gd name="T10" fmla="*/ 2147483647 w 27"/>
                  <a:gd name="T11" fmla="*/ 2147483647 h 34"/>
                  <a:gd name="T12" fmla="*/ 2147483647 w 27"/>
                  <a:gd name="T13" fmla="*/ 2147483647 h 34"/>
                  <a:gd name="T14" fmla="*/ 2147483647 w 27"/>
                  <a:gd name="T15" fmla="*/ 2147483647 h 34"/>
                  <a:gd name="T16" fmla="*/ 2147483647 w 27"/>
                  <a:gd name="T17" fmla="*/ 0 h 34"/>
                  <a:gd name="T18" fmla="*/ 2147483647 w 27"/>
                  <a:gd name="T19" fmla="*/ 2147483647 h 34"/>
                  <a:gd name="T20" fmla="*/ 2147483647 w 27"/>
                  <a:gd name="T21" fmla="*/ 2147483647 h 34"/>
                  <a:gd name="T22" fmla="*/ 2147483647 w 27"/>
                  <a:gd name="T23" fmla="*/ 2147483647 h 34"/>
                  <a:gd name="T24" fmla="*/ 0 w 27"/>
                  <a:gd name="T25" fmla="*/ 2147483647 h 34"/>
                  <a:gd name="T26" fmla="*/ 2147483647 w 27"/>
                  <a:gd name="T27" fmla="*/ 2147483647 h 34"/>
                  <a:gd name="T28" fmla="*/ 2147483647 w 27"/>
                  <a:gd name="T29" fmla="*/ 2147483647 h 34"/>
                  <a:gd name="T30" fmla="*/ 2147483647 w 27"/>
                  <a:gd name="T31" fmla="*/ 2147483647 h 34"/>
                  <a:gd name="T32" fmla="*/ 2147483647 w 27"/>
                  <a:gd name="T33" fmla="*/ 214748364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4"/>
                  <a:gd name="T53" fmla="*/ 27 w 2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4">
                    <a:moveTo>
                      <a:pt x="14" y="33"/>
                    </a:moveTo>
                    <a:lnTo>
                      <a:pt x="19" y="32"/>
                    </a:lnTo>
                    <a:lnTo>
                      <a:pt x="23" y="28"/>
                    </a:lnTo>
                    <a:lnTo>
                      <a:pt x="25" y="23"/>
                    </a:lnTo>
                    <a:lnTo>
                      <a:pt x="26" y="16"/>
                    </a:lnTo>
                    <a:lnTo>
                      <a:pt x="25" y="10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4" y="33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98" name="Freeform 180"/>
              <p:cNvSpPr>
                <a:spLocks/>
              </p:cNvSpPr>
              <p:nvPr/>
            </p:nvSpPr>
            <p:spPr bwMode="auto">
              <a:xfrm>
                <a:off x="7248525" y="4686300"/>
                <a:ext cx="103188" cy="306388"/>
              </a:xfrm>
              <a:custGeom>
                <a:avLst/>
                <a:gdLst>
                  <a:gd name="T0" fmla="*/ 0 w 65"/>
                  <a:gd name="T1" fmla="*/ 2147483647 h 193"/>
                  <a:gd name="T2" fmla="*/ 2147483647 w 65"/>
                  <a:gd name="T3" fmla="*/ 2147483647 h 193"/>
                  <a:gd name="T4" fmla="*/ 2147483647 w 65"/>
                  <a:gd name="T5" fmla="*/ 2147483647 h 193"/>
                  <a:gd name="T6" fmla="*/ 2147483647 w 65"/>
                  <a:gd name="T7" fmla="*/ 2147483647 h 193"/>
                  <a:gd name="T8" fmla="*/ 2147483647 w 65"/>
                  <a:gd name="T9" fmla="*/ 2147483647 h 193"/>
                  <a:gd name="T10" fmla="*/ 2147483647 w 65"/>
                  <a:gd name="T11" fmla="*/ 2147483647 h 193"/>
                  <a:gd name="T12" fmla="*/ 2147483647 w 65"/>
                  <a:gd name="T13" fmla="*/ 2147483647 h 193"/>
                  <a:gd name="T14" fmla="*/ 2147483647 w 65"/>
                  <a:gd name="T15" fmla="*/ 2147483647 h 193"/>
                  <a:gd name="T16" fmla="*/ 2147483647 w 65"/>
                  <a:gd name="T17" fmla="*/ 2147483647 h 193"/>
                  <a:gd name="T18" fmla="*/ 2147483647 w 65"/>
                  <a:gd name="T19" fmla="*/ 2147483647 h 193"/>
                  <a:gd name="T20" fmla="*/ 2147483647 w 65"/>
                  <a:gd name="T21" fmla="*/ 2147483647 h 193"/>
                  <a:gd name="T22" fmla="*/ 2147483647 w 65"/>
                  <a:gd name="T23" fmla="*/ 2147483647 h 193"/>
                  <a:gd name="T24" fmla="*/ 2147483647 w 65"/>
                  <a:gd name="T25" fmla="*/ 2147483647 h 193"/>
                  <a:gd name="T26" fmla="*/ 2147483647 w 65"/>
                  <a:gd name="T27" fmla="*/ 2147483647 h 193"/>
                  <a:gd name="T28" fmla="*/ 2147483647 w 65"/>
                  <a:gd name="T29" fmla="*/ 2147483647 h 193"/>
                  <a:gd name="T30" fmla="*/ 2147483647 w 65"/>
                  <a:gd name="T31" fmla="*/ 2147483647 h 193"/>
                  <a:gd name="T32" fmla="*/ 2147483647 w 65"/>
                  <a:gd name="T33" fmla="*/ 2147483647 h 193"/>
                  <a:gd name="T34" fmla="*/ 2147483647 w 65"/>
                  <a:gd name="T35" fmla="*/ 2147483647 h 193"/>
                  <a:gd name="T36" fmla="*/ 2147483647 w 65"/>
                  <a:gd name="T37" fmla="*/ 2147483647 h 193"/>
                  <a:gd name="T38" fmla="*/ 2147483647 w 65"/>
                  <a:gd name="T39" fmla="*/ 2147483647 h 193"/>
                  <a:gd name="T40" fmla="*/ 2147483647 w 65"/>
                  <a:gd name="T41" fmla="*/ 2147483647 h 193"/>
                  <a:gd name="T42" fmla="*/ 2147483647 w 65"/>
                  <a:gd name="T43" fmla="*/ 2147483647 h 193"/>
                  <a:gd name="T44" fmla="*/ 2147483647 w 65"/>
                  <a:gd name="T45" fmla="*/ 2147483647 h 193"/>
                  <a:gd name="T46" fmla="*/ 2147483647 w 65"/>
                  <a:gd name="T47" fmla="*/ 2147483647 h 193"/>
                  <a:gd name="T48" fmla="*/ 2147483647 w 65"/>
                  <a:gd name="T49" fmla="*/ 2147483647 h 193"/>
                  <a:gd name="T50" fmla="*/ 2147483647 w 65"/>
                  <a:gd name="T51" fmla="*/ 2147483647 h 193"/>
                  <a:gd name="T52" fmla="*/ 2147483647 w 65"/>
                  <a:gd name="T53" fmla="*/ 2147483647 h 193"/>
                  <a:gd name="T54" fmla="*/ 2147483647 w 65"/>
                  <a:gd name="T55" fmla="*/ 2147483647 h 193"/>
                  <a:gd name="T56" fmla="*/ 2147483647 w 65"/>
                  <a:gd name="T57" fmla="*/ 2147483647 h 193"/>
                  <a:gd name="T58" fmla="*/ 2147483647 w 65"/>
                  <a:gd name="T59" fmla="*/ 2147483647 h 193"/>
                  <a:gd name="T60" fmla="*/ 2147483647 w 65"/>
                  <a:gd name="T61" fmla="*/ 2147483647 h 193"/>
                  <a:gd name="T62" fmla="*/ 2147483647 w 65"/>
                  <a:gd name="T63" fmla="*/ 2147483647 h 193"/>
                  <a:gd name="T64" fmla="*/ 2147483647 w 65"/>
                  <a:gd name="T65" fmla="*/ 2147483647 h 193"/>
                  <a:gd name="T66" fmla="*/ 2147483647 w 65"/>
                  <a:gd name="T67" fmla="*/ 2147483647 h 193"/>
                  <a:gd name="T68" fmla="*/ 2147483647 w 65"/>
                  <a:gd name="T69" fmla="*/ 2147483647 h 193"/>
                  <a:gd name="T70" fmla="*/ 2147483647 w 65"/>
                  <a:gd name="T71" fmla="*/ 2147483647 h 193"/>
                  <a:gd name="T72" fmla="*/ 2147483647 w 65"/>
                  <a:gd name="T73" fmla="*/ 2147483647 h 193"/>
                  <a:gd name="T74" fmla="*/ 2147483647 w 65"/>
                  <a:gd name="T75" fmla="*/ 2147483647 h 193"/>
                  <a:gd name="T76" fmla="*/ 2147483647 w 65"/>
                  <a:gd name="T77" fmla="*/ 2147483647 h 193"/>
                  <a:gd name="T78" fmla="*/ 2147483647 w 65"/>
                  <a:gd name="T79" fmla="*/ 2147483647 h 193"/>
                  <a:gd name="T80" fmla="*/ 2147483647 w 65"/>
                  <a:gd name="T81" fmla="*/ 2147483647 h 193"/>
                  <a:gd name="T82" fmla="*/ 2147483647 w 65"/>
                  <a:gd name="T83" fmla="*/ 2147483647 h 193"/>
                  <a:gd name="T84" fmla="*/ 2147483647 w 65"/>
                  <a:gd name="T85" fmla="*/ 2147483647 h 193"/>
                  <a:gd name="T86" fmla="*/ 2147483647 w 65"/>
                  <a:gd name="T87" fmla="*/ 2147483647 h 193"/>
                  <a:gd name="T88" fmla="*/ 2147483647 w 65"/>
                  <a:gd name="T89" fmla="*/ 2147483647 h 193"/>
                  <a:gd name="T90" fmla="*/ 2147483647 w 65"/>
                  <a:gd name="T91" fmla="*/ 2147483647 h 193"/>
                  <a:gd name="T92" fmla="*/ 2147483647 w 65"/>
                  <a:gd name="T93" fmla="*/ 2147483647 h 193"/>
                  <a:gd name="T94" fmla="*/ 2147483647 w 65"/>
                  <a:gd name="T95" fmla="*/ 2147483647 h 193"/>
                  <a:gd name="T96" fmla="*/ 2147483647 w 65"/>
                  <a:gd name="T97" fmla="*/ 2147483647 h 193"/>
                  <a:gd name="T98" fmla="*/ 2147483647 w 65"/>
                  <a:gd name="T99" fmla="*/ 0 h 193"/>
                  <a:gd name="T100" fmla="*/ 0 w 65"/>
                  <a:gd name="T101" fmla="*/ 0 h 193"/>
                  <a:gd name="T102" fmla="*/ 0 w 65"/>
                  <a:gd name="T103" fmla="*/ 2147483647 h 1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193"/>
                  <a:gd name="T158" fmla="*/ 65 w 65"/>
                  <a:gd name="T159" fmla="*/ 193 h 1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193">
                    <a:moveTo>
                      <a:pt x="0" y="173"/>
                    </a:moveTo>
                    <a:lnTo>
                      <a:pt x="1" y="174"/>
                    </a:lnTo>
                    <a:lnTo>
                      <a:pt x="2" y="175"/>
                    </a:lnTo>
                    <a:lnTo>
                      <a:pt x="3" y="176"/>
                    </a:lnTo>
                    <a:lnTo>
                      <a:pt x="4" y="177"/>
                    </a:lnTo>
                    <a:lnTo>
                      <a:pt x="6" y="180"/>
                    </a:lnTo>
                    <a:lnTo>
                      <a:pt x="7" y="180"/>
                    </a:lnTo>
                    <a:lnTo>
                      <a:pt x="7" y="181"/>
                    </a:lnTo>
                    <a:lnTo>
                      <a:pt x="9" y="182"/>
                    </a:lnTo>
                    <a:lnTo>
                      <a:pt x="10" y="184"/>
                    </a:lnTo>
                    <a:lnTo>
                      <a:pt x="12" y="184"/>
                    </a:lnTo>
                    <a:lnTo>
                      <a:pt x="13" y="186"/>
                    </a:lnTo>
                    <a:lnTo>
                      <a:pt x="15" y="187"/>
                    </a:lnTo>
                    <a:lnTo>
                      <a:pt x="16" y="187"/>
                    </a:lnTo>
                    <a:lnTo>
                      <a:pt x="16" y="188"/>
                    </a:lnTo>
                    <a:lnTo>
                      <a:pt x="17" y="189"/>
                    </a:lnTo>
                    <a:lnTo>
                      <a:pt x="18" y="189"/>
                    </a:lnTo>
                    <a:lnTo>
                      <a:pt x="20" y="190"/>
                    </a:lnTo>
                    <a:lnTo>
                      <a:pt x="21" y="190"/>
                    </a:lnTo>
                    <a:lnTo>
                      <a:pt x="22" y="190"/>
                    </a:lnTo>
                    <a:lnTo>
                      <a:pt x="23" y="190"/>
                    </a:lnTo>
                    <a:lnTo>
                      <a:pt x="24" y="191"/>
                    </a:lnTo>
                    <a:lnTo>
                      <a:pt x="26" y="191"/>
                    </a:lnTo>
                    <a:lnTo>
                      <a:pt x="27" y="192"/>
                    </a:lnTo>
                    <a:lnTo>
                      <a:pt x="33" y="192"/>
                    </a:lnTo>
                    <a:lnTo>
                      <a:pt x="34" y="191"/>
                    </a:lnTo>
                    <a:lnTo>
                      <a:pt x="36" y="191"/>
                    </a:lnTo>
                    <a:lnTo>
                      <a:pt x="37" y="190"/>
                    </a:lnTo>
                    <a:lnTo>
                      <a:pt x="39" y="190"/>
                    </a:lnTo>
                    <a:lnTo>
                      <a:pt x="40" y="190"/>
                    </a:lnTo>
                    <a:lnTo>
                      <a:pt x="41" y="189"/>
                    </a:lnTo>
                    <a:lnTo>
                      <a:pt x="42" y="189"/>
                    </a:lnTo>
                    <a:lnTo>
                      <a:pt x="43" y="189"/>
                    </a:lnTo>
                    <a:lnTo>
                      <a:pt x="44" y="188"/>
                    </a:lnTo>
                    <a:lnTo>
                      <a:pt x="45" y="187"/>
                    </a:lnTo>
                    <a:lnTo>
                      <a:pt x="46" y="187"/>
                    </a:lnTo>
                    <a:lnTo>
                      <a:pt x="48" y="186"/>
                    </a:lnTo>
                    <a:lnTo>
                      <a:pt x="49" y="184"/>
                    </a:lnTo>
                    <a:lnTo>
                      <a:pt x="50" y="184"/>
                    </a:lnTo>
                    <a:lnTo>
                      <a:pt x="51" y="183"/>
                    </a:lnTo>
                    <a:lnTo>
                      <a:pt x="53" y="182"/>
                    </a:lnTo>
                    <a:lnTo>
                      <a:pt x="54" y="181"/>
                    </a:lnTo>
                    <a:lnTo>
                      <a:pt x="55" y="180"/>
                    </a:lnTo>
                    <a:lnTo>
                      <a:pt x="56" y="180"/>
                    </a:lnTo>
                    <a:lnTo>
                      <a:pt x="58" y="178"/>
                    </a:lnTo>
                    <a:lnTo>
                      <a:pt x="59" y="178"/>
                    </a:lnTo>
                    <a:lnTo>
                      <a:pt x="64" y="173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173"/>
                    </a:lnTo>
                  </a:path>
                </a:pathLst>
              </a:custGeom>
              <a:solidFill>
                <a:schemeClr val="tx1"/>
              </a:solidFill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99" name="Freeform 181"/>
              <p:cNvSpPr>
                <a:spLocks/>
              </p:cNvSpPr>
              <p:nvPr/>
            </p:nvSpPr>
            <p:spPr bwMode="auto">
              <a:xfrm>
                <a:off x="7242175" y="4679950"/>
                <a:ext cx="115888" cy="319088"/>
              </a:xfrm>
              <a:custGeom>
                <a:avLst/>
                <a:gdLst>
                  <a:gd name="T0" fmla="*/ 2147483647 w 73"/>
                  <a:gd name="T1" fmla="*/ 2147483647 h 201"/>
                  <a:gd name="T2" fmla="*/ 2147483647 w 73"/>
                  <a:gd name="T3" fmla="*/ 2147483647 h 201"/>
                  <a:gd name="T4" fmla="*/ 2147483647 w 73"/>
                  <a:gd name="T5" fmla="*/ 2147483647 h 201"/>
                  <a:gd name="T6" fmla="*/ 2147483647 w 73"/>
                  <a:gd name="T7" fmla="*/ 2147483647 h 201"/>
                  <a:gd name="T8" fmla="*/ 2147483647 w 73"/>
                  <a:gd name="T9" fmla="*/ 2147483647 h 201"/>
                  <a:gd name="T10" fmla="*/ 2147483647 w 73"/>
                  <a:gd name="T11" fmla="*/ 2147483647 h 201"/>
                  <a:gd name="T12" fmla="*/ 2147483647 w 73"/>
                  <a:gd name="T13" fmla="*/ 2147483647 h 201"/>
                  <a:gd name="T14" fmla="*/ 2147483647 w 73"/>
                  <a:gd name="T15" fmla="*/ 2147483647 h 201"/>
                  <a:gd name="T16" fmla="*/ 2147483647 w 73"/>
                  <a:gd name="T17" fmla="*/ 2147483647 h 201"/>
                  <a:gd name="T18" fmla="*/ 2147483647 w 73"/>
                  <a:gd name="T19" fmla="*/ 2147483647 h 201"/>
                  <a:gd name="T20" fmla="*/ 2147483647 w 73"/>
                  <a:gd name="T21" fmla="*/ 2147483647 h 201"/>
                  <a:gd name="T22" fmla="*/ 2147483647 w 73"/>
                  <a:gd name="T23" fmla="*/ 2147483647 h 201"/>
                  <a:gd name="T24" fmla="*/ 2147483647 w 73"/>
                  <a:gd name="T25" fmla="*/ 2147483647 h 201"/>
                  <a:gd name="T26" fmla="*/ 2147483647 w 73"/>
                  <a:gd name="T27" fmla="*/ 2147483647 h 201"/>
                  <a:gd name="T28" fmla="*/ 2147483647 w 73"/>
                  <a:gd name="T29" fmla="*/ 2147483647 h 201"/>
                  <a:gd name="T30" fmla="*/ 2147483647 w 73"/>
                  <a:gd name="T31" fmla="*/ 2147483647 h 201"/>
                  <a:gd name="T32" fmla="*/ 2147483647 w 73"/>
                  <a:gd name="T33" fmla="*/ 2147483647 h 201"/>
                  <a:gd name="T34" fmla="*/ 2147483647 w 73"/>
                  <a:gd name="T35" fmla="*/ 2147483647 h 201"/>
                  <a:gd name="T36" fmla="*/ 2147483647 w 73"/>
                  <a:gd name="T37" fmla="*/ 2147483647 h 201"/>
                  <a:gd name="T38" fmla="*/ 2147483647 w 73"/>
                  <a:gd name="T39" fmla="*/ 2147483647 h 201"/>
                  <a:gd name="T40" fmla="*/ 2147483647 w 73"/>
                  <a:gd name="T41" fmla="*/ 2147483647 h 201"/>
                  <a:gd name="T42" fmla="*/ 0 w 73"/>
                  <a:gd name="T43" fmla="*/ 2147483647 h 201"/>
                  <a:gd name="T44" fmla="*/ 2147483647 w 73"/>
                  <a:gd name="T45" fmla="*/ 2147483647 h 201"/>
                  <a:gd name="T46" fmla="*/ 2147483647 w 73"/>
                  <a:gd name="T47" fmla="*/ 2147483647 h 201"/>
                  <a:gd name="T48" fmla="*/ 2147483647 w 73"/>
                  <a:gd name="T49" fmla="*/ 2147483647 h 201"/>
                  <a:gd name="T50" fmla="*/ 2147483647 w 73"/>
                  <a:gd name="T51" fmla="*/ 2147483647 h 201"/>
                  <a:gd name="T52" fmla="*/ 2147483647 w 73"/>
                  <a:gd name="T53" fmla="*/ 2147483647 h 201"/>
                  <a:gd name="T54" fmla="*/ 2147483647 w 73"/>
                  <a:gd name="T55" fmla="*/ 2147483647 h 201"/>
                  <a:gd name="T56" fmla="*/ 2147483647 w 73"/>
                  <a:gd name="T57" fmla="*/ 2147483647 h 201"/>
                  <a:gd name="T58" fmla="*/ 2147483647 w 73"/>
                  <a:gd name="T59" fmla="*/ 2147483647 h 201"/>
                  <a:gd name="T60" fmla="*/ 2147483647 w 73"/>
                  <a:gd name="T61" fmla="*/ 2147483647 h 201"/>
                  <a:gd name="T62" fmla="*/ 2147483647 w 73"/>
                  <a:gd name="T63" fmla="*/ 2147483647 h 201"/>
                  <a:gd name="T64" fmla="*/ 2147483647 w 73"/>
                  <a:gd name="T65" fmla="*/ 2147483647 h 201"/>
                  <a:gd name="T66" fmla="*/ 2147483647 w 73"/>
                  <a:gd name="T67" fmla="*/ 2147483647 h 201"/>
                  <a:gd name="T68" fmla="*/ 2147483647 w 73"/>
                  <a:gd name="T69" fmla="*/ 2147483647 h 201"/>
                  <a:gd name="T70" fmla="*/ 2147483647 w 73"/>
                  <a:gd name="T71" fmla="*/ 2147483647 h 201"/>
                  <a:gd name="T72" fmla="*/ 2147483647 w 73"/>
                  <a:gd name="T73" fmla="*/ 2147483647 h 201"/>
                  <a:gd name="T74" fmla="*/ 2147483647 w 73"/>
                  <a:gd name="T75" fmla="*/ 2147483647 h 201"/>
                  <a:gd name="T76" fmla="*/ 2147483647 w 73"/>
                  <a:gd name="T77" fmla="*/ 2147483647 h 201"/>
                  <a:gd name="T78" fmla="*/ 2147483647 w 73"/>
                  <a:gd name="T79" fmla="*/ 2147483647 h 201"/>
                  <a:gd name="T80" fmla="*/ 2147483647 w 73"/>
                  <a:gd name="T81" fmla="*/ 2147483647 h 201"/>
                  <a:gd name="T82" fmla="*/ 2147483647 w 73"/>
                  <a:gd name="T83" fmla="*/ 2147483647 h 201"/>
                  <a:gd name="T84" fmla="*/ 2147483647 w 73"/>
                  <a:gd name="T85" fmla="*/ 2147483647 h 201"/>
                  <a:gd name="T86" fmla="*/ 2147483647 w 73"/>
                  <a:gd name="T87" fmla="*/ 2147483647 h 201"/>
                  <a:gd name="T88" fmla="*/ 2147483647 w 73"/>
                  <a:gd name="T89" fmla="*/ 2147483647 h 201"/>
                  <a:gd name="T90" fmla="*/ 2147483647 w 73"/>
                  <a:gd name="T91" fmla="*/ 2147483647 h 2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"/>
                  <a:gd name="T139" fmla="*/ 0 h 201"/>
                  <a:gd name="T140" fmla="*/ 73 w 73"/>
                  <a:gd name="T141" fmla="*/ 201 h 2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" h="201">
                    <a:moveTo>
                      <a:pt x="0" y="179"/>
                    </a:moveTo>
                    <a:lnTo>
                      <a:pt x="2" y="181"/>
                    </a:lnTo>
                    <a:lnTo>
                      <a:pt x="2" y="180"/>
                    </a:lnTo>
                    <a:lnTo>
                      <a:pt x="2" y="182"/>
                    </a:lnTo>
                    <a:lnTo>
                      <a:pt x="4" y="183"/>
                    </a:lnTo>
                    <a:lnTo>
                      <a:pt x="3" y="182"/>
                    </a:lnTo>
                    <a:lnTo>
                      <a:pt x="4" y="183"/>
                    </a:lnTo>
                    <a:lnTo>
                      <a:pt x="7" y="187"/>
                    </a:lnTo>
                    <a:lnTo>
                      <a:pt x="9" y="188"/>
                    </a:lnTo>
                    <a:lnTo>
                      <a:pt x="7" y="186"/>
                    </a:lnTo>
                    <a:lnTo>
                      <a:pt x="8" y="188"/>
                    </a:lnTo>
                    <a:lnTo>
                      <a:pt x="11" y="190"/>
                    </a:lnTo>
                    <a:lnTo>
                      <a:pt x="10" y="189"/>
                    </a:lnTo>
                    <a:lnTo>
                      <a:pt x="12" y="191"/>
                    </a:lnTo>
                    <a:lnTo>
                      <a:pt x="14" y="192"/>
                    </a:lnTo>
                    <a:lnTo>
                      <a:pt x="13" y="191"/>
                    </a:lnTo>
                    <a:lnTo>
                      <a:pt x="15" y="194"/>
                    </a:lnTo>
                    <a:lnTo>
                      <a:pt x="18" y="195"/>
                    </a:lnTo>
                    <a:lnTo>
                      <a:pt x="17" y="194"/>
                    </a:lnTo>
                    <a:lnTo>
                      <a:pt x="18" y="196"/>
                    </a:lnTo>
                    <a:lnTo>
                      <a:pt x="19" y="197"/>
                    </a:lnTo>
                    <a:lnTo>
                      <a:pt x="22" y="197"/>
                    </a:lnTo>
                    <a:lnTo>
                      <a:pt x="19" y="196"/>
                    </a:lnTo>
                    <a:lnTo>
                      <a:pt x="20" y="197"/>
                    </a:lnTo>
                    <a:lnTo>
                      <a:pt x="22" y="198"/>
                    </a:lnTo>
                    <a:lnTo>
                      <a:pt x="25" y="198"/>
                    </a:lnTo>
                    <a:lnTo>
                      <a:pt x="23" y="197"/>
                    </a:lnTo>
                    <a:lnTo>
                      <a:pt x="25" y="199"/>
                    </a:lnTo>
                    <a:lnTo>
                      <a:pt x="27" y="199"/>
                    </a:lnTo>
                    <a:lnTo>
                      <a:pt x="25" y="198"/>
                    </a:lnTo>
                    <a:lnTo>
                      <a:pt x="27" y="199"/>
                    </a:lnTo>
                    <a:lnTo>
                      <a:pt x="30" y="199"/>
                    </a:lnTo>
                    <a:lnTo>
                      <a:pt x="28" y="199"/>
                    </a:lnTo>
                    <a:lnTo>
                      <a:pt x="30" y="200"/>
                    </a:lnTo>
                    <a:lnTo>
                      <a:pt x="39" y="199"/>
                    </a:lnTo>
                    <a:lnTo>
                      <a:pt x="41" y="198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2" y="198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4" y="197"/>
                    </a:lnTo>
                    <a:lnTo>
                      <a:pt x="43" y="198"/>
                    </a:lnTo>
                    <a:lnTo>
                      <a:pt x="45" y="198"/>
                    </a:lnTo>
                    <a:lnTo>
                      <a:pt x="48" y="196"/>
                    </a:lnTo>
                    <a:lnTo>
                      <a:pt x="46" y="197"/>
                    </a:lnTo>
                    <a:lnTo>
                      <a:pt x="49" y="196"/>
                    </a:lnTo>
                    <a:lnTo>
                      <a:pt x="51" y="195"/>
                    </a:lnTo>
                    <a:lnTo>
                      <a:pt x="50" y="196"/>
                    </a:lnTo>
                    <a:lnTo>
                      <a:pt x="54" y="193"/>
                    </a:lnTo>
                    <a:lnTo>
                      <a:pt x="56" y="191"/>
                    </a:lnTo>
                    <a:lnTo>
                      <a:pt x="55" y="192"/>
                    </a:lnTo>
                    <a:lnTo>
                      <a:pt x="58" y="191"/>
                    </a:lnTo>
                    <a:lnTo>
                      <a:pt x="60" y="189"/>
                    </a:lnTo>
                    <a:lnTo>
                      <a:pt x="58" y="190"/>
                    </a:lnTo>
                    <a:lnTo>
                      <a:pt x="60" y="189"/>
                    </a:lnTo>
                    <a:lnTo>
                      <a:pt x="62" y="187"/>
                    </a:lnTo>
                    <a:lnTo>
                      <a:pt x="61" y="188"/>
                    </a:lnTo>
                    <a:lnTo>
                      <a:pt x="62" y="187"/>
                    </a:lnTo>
                    <a:lnTo>
                      <a:pt x="63" y="187"/>
                    </a:lnTo>
                    <a:lnTo>
                      <a:pt x="64" y="186"/>
                    </a:lnTo>
                    <a:lnTo>
                      <a:pt x="66" y="185"/>
                    </a:lnTo>
                    <a:lnTo>
                      <a:pt x="72" y="179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7" y="177"/>
                    </a:lnTo>
                    <a:lnTo>
                      <a:pt x="7" y="4"/>
                    </a:lnTo>
                    <a:lnTo>
                      <a:pt x="4" y="8"/>
                    </a:lnTo>
                    <a:lnTo>
                      <a:pt x="68" y="8"/>
                    </a:lnTo>
                    <a:lnTo>
                      <a:pt x="65" y="4"/>
                    </a:lnTo>
                    <a:lnTo>
                      <a:pt x="65" y="177"/>
                    </a:lnTo>
                    <a:lnTo>
                      <a:pt x="66" y="174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0" y="180"/>
                    </a:lnTo>
                    <a:lnTo>
                      <a:pt x="58" y="181"/>
                    </a:lnTo>
                    <a:lnTo>
                      <a:pt x="57" y="182"/>
                    </a:lnTo>
                    <a:lnTo>
                      <a:pt x="55" y="183"/>
                    </a:lnTo>
                    <a:lnTo>
                      <a:pt x="56" y="183"/>
                    </a:lnTo>
                    <a:lnTo>
                      <a:pt x="54" y="183"/>
                    </a:lnTo>
                    <a:lnTo>
                      <a:pt x="53" y="184"/>
                    </a:lnTo>
                    <a:lnTo>
                      <a:pt x="54" y="184"/>
                    </a:lnTo>
                    <a:lnTo>
                      <a:pt x="52" y="185"/>
                    </a:lnTo>
                    <a:lnTo>
                      <a:pt x="50" y="187"/>
                    </a:lnTo>
                    <a:lnTo>
                      <a:pt x="51" y="186"/>
                    </a:lnTo>
                    <a:lnTo>
                      <a:pt x="46" y="188"/>
                    </a:lnTo>
                    <a:lnTo>
                      <a:pt x="44" y="190"/>
                    </a:lnTo>
                    <a:lnTo>
                      <a:pt x="47" y="188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44" y="190"/>
                    </a:lnTo>
                    <a:lnTo>
                      <a:pt x="42" y="190"/>
                    </a:lnTo>
                    <a:lnTo>
                      <a:pt x="41" y="191"/>
                    </a:lnTo>
                    <a:lnTo>
                      <a:pt x="42" y="190"/>
                    </a:lnTo>
                    <a:lnTo>
                      <a:pt x="40" y="190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36" y="191"/>
                    </a:lnTo>
                    <a:lnTo>
                      <a:pt x="34" y="193"/>
                    </a:lnTo>
                    <a:lnTo>
                      <a:pt x="37" y="191"/>
                    </a:lnTo>
                    <a:lnTo>
                      <a:pt x="30" y="191"/>
                    </a:lnTo>
                    <a:lnTo>
                      <a:pt x="32" y="192"/>
                    </a:lnTo>
                    <a:lnTo>
                      <a:pt x="30" y="191"/>
                    </a:lnTo>
                    <a:lnTo>
                      <a:pt x="28" y="191"/>
                    </a:lnTo>
                    <a:lnTo>
                      <a:pt x="30" y="191"/>
                    </a:lnTo>
                    <a:lnTo>
                      <a:pt x="28" y="190"/>
                    </a:lnTo>
                    <a:lnTo>
                      <a:pt x="26" y="190"/>
                    </a:lnTo>
                    <a:lnTo>
                      <a:pt x="28" y="191"/>
                    </a:lnTo>
                    <a:lnTo>
                      <a:pt x="26" y="190"/>
                    </a:lnTo>
                    <a:lnTo>
                      <a:pt x="24" y="190"/>
                    </a:lnTo>
                    <a:lnTo>
                      <a:pt x="25" y="190"/>
                    </a:lnTo>
                    <a:lnTo>
                      <a:pt x="24" y="190"/>
                    </a:lnTo>
                    <a:lnTo>
                      <a:pt x="25" y="190"/>
                    </a:lnTo>
                    <a:lnTo>
                      <a:pt x="24" y="189"/>
                    </a:lnTo>
                    <a:lnTo>
                      <a:pt x="21" y="188"/>
                    </a:lnTo>
                    <a:lnTo>
                      <a:pt x="22" y="189"/>
                    </a:lnTo>
                    <a:lnTo>
                      <a:pt x="21" y="188"/>
                    </a:lnTo>
                    <a:lnTo>
                      <a:pt x="22" y="189"/>
                    </a:lnTo>
                    <a:lnTo>
                      <a:pt x="21" y="188"/>
                    </a:lnTo>
                    <a:lnTo>
                      <a:pt x="18" y="187"/>
                    </a:lnTo>
                    <a:lnTo>
                      <a:pt x="19" y="187"/>
                    </a:lnTo>
                    <a:lnTo>
                      <a:pt x="18" y="185"/>
                    </a:lnTo>
                    <a:lnTo>
                      <a:pt x="16" y="184"/>
                    </a:lnTo>
                    <a:lnTo>
                      <a:pt x="17" y="185"/>
                    </a:lnTo>
                    <a:lnTo>
                      <a:pt x="15" y="183"/>
                    </a:lnTo>
                    <a:lnTo>
                      <a:pt x="13" y="183"/>
                    </a:lnTo>
                    <a:lnTo>
                      <a:pt x="15" y="184"/>
                    </a:lnTo>
                    <a:lnTo>
                      <a:pt x="14" y="182"/>
                    </a:lnTo>
                    <a:lnTo>
                      <a:pt x="11" y="181"/>
                    </a:lnTo>
                    <a:lnTo>
                      <a:pt x="13" y="182"/>
                    </a:lnTo>
                    <a:lnTo>
                      <a:pt x="10" y="179"/>
                    </a:lnTo>
                    <a:lnTo>
                      <a:pt x="10" y="180"/>
                    </a:lnTo>
                    <a:lnTo>
                      <a:pt x="10" y="178"/>
                    </a:lnTo>
                    <a:lnTo>
                      <a:pt x="8" y="176"/>
                    </a:lnTo>
                    <a:lnTo>
                      <a:pt x="8" y="177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7" y="177"/>
                    </a:lnTo>
                    <a:lnTo>
                      <a:pt x="0" y="17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0" name="Freeform 182"/>
              <p:cNvSpPr>
                <a:spLocks/>
              </p:cNvSpPr>
              <p:nvPr/>
            </p:nvSpPr>
            <p:spPr bwMode="auto">
              <a:xfrm>
                <a:off x="7288213" y="5294313"/>
                <a:ext cx="236538" cy="279400"/>
              </a:xfrm>
              <a:custGeom>
                <a:avLst/>
                <a:gdLst>
                  <a:gd name="T0" fmla="*/ 2147483647 w 149"/>
                  <a:gd name="T1" fmla="*/ 0 h 176"/>
                  <a:gd name="T2" fmla="*/ 2147483647 w 149"/>
                  <a:gd name="T3" fmla="*/ 2147483647 h 176"/>
                  <a:gd name="T4" fmla="*/ 2147483647 w 149"/>
                  <a:gd name="T5" fmla="*/ 2147483647 h 176"/>
                  <a:gd name="T6" fmla="*/ 2147483647 w 149"/>
                  <a:gd name="T7" fmla="*/ 2147483647 h 176"/>
                  <a:gd name="T8" fmla="*/ 2147483647 w 149"/>
                  <a:gd name="T9" fmla="*/ 2147483647 h 176"/>
                  <a:gd name="T10" fmla="*/ 2147483647 w 149"/>
                  <a:gd name="T11" fmla="*/ 2147483647 h 176"/>
                  <a:gd name="T12" fmla="*/ 2147483647 w 149"/>
                  <a:gd name="T13" fmla="*/ 2147483647 h 176"/>
                  <a:gd name="T14" fmla="*/ 2147483647 w 149"/>
                  <a:gd name="T15" fmla="*/ 2147483647 h 176"/>
                  <a:gd name="T16" fmla="*/ 2147483647 w 149"/>
                  <a:gd name="T17" fmla="*/ 2147483647 h 176"/>
                  <a:gd name="T18" fmla="*/ 2147483647 w 149"/>
                  <a:gd name="T19" fmla="*/ 2147483647 h 176"/>
                  <a:gd name="T20" fmla="*/ 2147483647 w 149"/>
                  <a:gd name="T21" fmla="*/ 2147483647 h 176"/>
                  <a:gd name="T22" fmla="*/ 2147483647 w 149"/>
                  <a:gd name="T23" fmla="*/ 2147483647 h 176"/>
                  <a:gd name="T24" fmla="*/ 2147483647 w 149"/>
                  <a:gd name="T25" fmla="*/ 2147483647 h 176"/>
                  <a:gd name="T26" fmla="*/ 2147483647 w 149"/>
                  <a:gd name="T27" fmla="*/ 2147483647 h 176"/>
                  <a:gd name="T28" fmla="*/ 2147483647 w 149"/>
                  <a:gd name="T29" fmla="*/ 2147483647 h 176"/>
                  <a:gd name="T30" fmla="*/ 2147483647 w 149"/>
                  <a:gd name="T31" fmla="*/ 2147483647 h 176"/>
                  <a:gd name="T32" fmla="*/ 2147483647 w 149"/>
                  <a:gd name="T33" fmla="*/ 2147483647 h 176"/>
                  <a:gd name="T34" fmla="*/ 2147483647 w 149"/>
                  <a:gd name="T35" fmla="*/ 2147483647 h 176"/>
                  <a:gd name="T36" fmla="*/ 2147483647 w 149"/>
                  <a:gd name="T37" fmla="*/ 2147483647 h 176"/>
                  <a:gd name="T38" fmla="*/ 2147483647 w 149"/>
                  <a:gd name="T39" fmla="*/ 2147483647 h 176"/>
                  <a:gd name="T40" fmla="*/ 2147483647 w 149"/>
                  <a:gd name="T41" fmla="*/ 2147483647 h 176"/>
                  <a:gd name="T42" fmla="*/ 2147483647 w 149"/>
                  <a:gd name="T43" fmla="*/ 2147483647 h 176"/>
                  <a:gd name="T44" fmla="*/ 2147483647 w 149"/>
                  <a:gd name="T45" fmla="*/ 2147483647 h 176"/>
                  <a:gd name="T46" fmla="*/ 2147483647 w 149"/>
                  <a:gd name="T47" fmla="*/ 2147483647 h 176"/>
                  <a:gd name="T48" fmla="*/ 2147483647 w 149"/>
                  <a:gd name="T49" fmla="*/ 2147483647 h 176"/>
                  <a:gd name="T50" fmla="*/ 2147483647 w 149"/>
                  <a:gd name="T51" fmla="*/ 2147483647 h 176"/>
                  <a:gd name="T52" fmla="*/ 2147483647 w 149"/>
                  <a:gd name="T53" fmla="*/ 2147483647 h 176"/>
                  <a:gd name="T54" fmla="*/ 2147483647 w 149"/>
                  <a:gd name="T55" fmla="*/ 2147483647 h 176"/>
                  <a:gd name="T56" fmla="*/ 2147483647 w 149"/>
                  <a:gd name="T57" fmla="*/ 2147483647 h 176"/>
                  <a:gd name="T58" fmla="*/ 2147483647 w 149"/>
                  <a:gd name="T59" fmla="*/ 2147483647 h 176"/>
                  <a:gd name="T60" fmla="*/ 2147483647 w 149"/>
                  <a:gd name="T61" fmla="*/ 2147483647 h 176"/>
                  <a:gd name="T62" fmla="*/ 2147483647 w 149"/>
                  <a:gd name="T63" fmla="*/ 2147483647 h 176"/>
                  <a:gd name="T64" fmla="*/ 2147483647 w 149"/>
                  <a:gd name="T65" fmla="*/ 2147483647 h 176"/>
                  <a:gd name="T66" fmla="*/ 2147483647 w 149"/>
                  <a:gd name="T67" fmla="*/ 2147483647 h 176"/>
                  <a:gd name="T68" fmla="*/ 2147483647 w 149"/>
                  <a:gd name="T69" fmla="*/ 2147483647 h 176"/>
                  <a:gd name="T70" fmla="*/ 2147483647 w 149"/>
                  <a:gd name="T71" fmla="*/ 2147483647 h 176"/>
                  <a:gd name="T72" fmla="*/ 2147483647 w 149"/>
                  <a:gd name="T73" fmla="*/ 2147483647 h 176"/>
                  <a:gd name="T74" fmla="*/ 2147483647 w 149"/>
                  <a:gd name="T75" fmla="*/ 2147483647 h 176"/>
                  <a:gd name="T76" fmla="*/ 2147483647 w 149"/>
                  <a:gd name="T77" fmla="*/ 2147483647 h 176"/>
                  <a:gd name="T78" fmla="*/ 2147483647 w 149"/>
                  <a:gd name="T79" fmla="*/ 2147483647 h 176"/>
                  <a:gd name="T80" fmla="*/ 2147483647 w 149"/>
                  <a:gd name="T81" fmla="*/ 2147483647 h 176"/>
                  <a:gd name="T82" fmla="*/ 2147483647 w 149"/>
                  <a:gd name="T83" fmla="*/ 2147483647 h 176"/>
                  <a:gd name="T84" fmla="*/ 2147483647 w 149"/>
                  <a:gd name="T85" fmla="*/ 2147483647 h 176"/>
                  <a:gd name="T86" fmla="*/ 2147483647 w 149"/>
                  <a:gd name="T87" fmla="*/ 2147483647 h 176"/>
                  <a:gd name="T88" fmla="*/ 2147483647 w 149"/>
                  <a:gd name="T89" fmla="*/ 2147483647 h 176"/>
                  <a:gd name="T90" fmla="*/ 2147483647 w 149"/>
                  <a:gd name="T91" fmla="*/ 2147483647 h 176"/>
                  <a:gd name="T92" fmla="*/ 2147483647 w 149"/>
                  <a:gd name="T93" fmla="*/ 2147483647 h 176"/>
                  <a:gd name="T94" fmla="*/ 2147483647 w 149"/>
                  <a:gd name="T95" fmla="*/ 2147483647 h 176"/>
                  <a:gd name="T96" fmla="*/ 2147483647 w 149"/>
                  <a:gd name="T97" fmla="*/ 2147483647 h 176"/>
                  <a:gd name="T98" fmla="*/ 2147483647 w 149"/>
                  <a:gd name="T99" fmla="*/ 2147483647 h 176"/>
                  <a:gd name="T100" fmla="*/ 2147483647 w 149"/>
                  <a:gd name="T101" fmla="*/ 2147483647 h 176"/>
                  <a:gd name="T102" fmla="*/ 2147483647 w 149"/>
                  <a:gd name="T103" fmla="*/ 2147483647 h 176"/>
                  <a:gd name="T104" fmla="*/ 2147483647 w 149"/>
                  <a:gd name="T105" fmla="*/ 2147483647 h 176"/>
                  <a:gd name="T106" fmla="*/ 2147483647 w 149"/>
                  <a:gd name="T107" fmla="*/ 2147483647 h 176"/>
                  <a:gd name="T108" fmla="*/ 2147483647 w 149"/>
                  <a:gd name="T109" fmla="*/ 2147483647 h 176"/>
                  <a:gd name="T110" fmla="*/ 2147483647 w 149"/>
                  <a:gd name="T111" fmla="*/ 2147483647 h 176"/>
                  <a:gd name="T112" fmla="*/ 2147483647 w 149"/>
                  <a:gd name="T113" fmla="*/ 2147483647 h 176"/>
                  <a:gd name="T114" fmla="*/ 0 w 149"/>
                  <a:gd name="T115" fmla="*/ 2147483647 h 176"/>
                  <a:gd name="T116" fmla="*/ 0 w 149"/>
                  <a:gd name="T117" fmla="*/ 2147483647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"/>
                  <a:gd name="T178" fmla="*/ 0 h 176"/>
                  <a:gd name="T179" fmla="*/ 149 w 149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" h="176">
                    <a:moveTo>
                      <a:pt x="0" y="0"/>
                    </a:moveTo>
                    <a:lnTo>
                      <a:pt x="46" y="0"/>
                    </a:lnTo>
                    <a:lnTo>
                      <a:pt x="46" y="3"/>
                    </a:lnTo>
                    <a:lnTo>
                      <a:pt x="47" y="6"/>
                    </a:lnTo>
                    <a:lnTo>
                      <a:pt x="47" y="9"/>
                    </a:lnTo>
                    <a:lnTo>
                      <a:pt x="47" y="12"/>
                    </a:lnTo>
                    <a:lnTo>
                      <a:pt x="48" y="15"/>
                    </a:lnTo>
                    <a:lnTo>
                      <a:pt x="48" y="18"/>
                    </a:lnTo>
                    <a:lnTo>
                      <a:pt x="49" y="21"/>
                    </a:lnTo>
                    <a:lnTo>
                      <a:pt x="49" y="24"/>
                    </a:lnTo>
                    <a:lnTo>
                      <a:pt x="50" y="27"/>
                    </a:lnTo>
                    <a:lnTo>
                      <a:pt x="50" y="30"/>
                    </a:lnTo>
                    <a:lnTo>
                      <a:pt x="51" y="33"/>
                    </a:lnTo>
                    <a:lnTo>
                      <a:pt x="52" y="35"/>
                    </a:lnTo>
                    <a:lnTo>
                      <a:pt x="53" y="38"/>
                    </a:lnTo>
                    <a:lnTo>
                      <a:pt x="53" y="41"/>
                    </a:lnTo>
                    <a:lnTo>
                      <a:pt x="55" y="44"/>
                    </a:lnTo>
                    <a:lnTo>
                      <a:pt x="55" y="46"/>
                    </a:lnTo>
                    <a:lnTo>
                      <a:pt x="56" y="49"/>
                    </a:lnTo>
                    <a:lnTo>
                      <a:pt x="57" y="52"/>
                    </a:lnTo>
                    <a:lnTo>
                      <a:pt x="58" y="55"/>
                    </a:lnTo>
                    <a:lnTo>
                      <a:pt x="59" y="58"/>
                    </a:lnTo>
                    <a:lnTo>
                      <a:pt x="61" y="61"/>
                    </a:lnTo>
                    <a:lnTo>
                      <a:pt x="62" y="64"/>
                    </a:lnTo>
                    <a:lnTo>
                      <a:pt x="62" y="67"/>
                    </a:lnTo>
                    <a:lnTo>
                      <a:pt x="63" y="70"/>
                    </a:lnTo>
                    <a:lnTo>
                      <a:pt x="65" y="72"/>
                    </a:lnTo>
                    <a:lnTo>
                      <a:pt x="66" y="74"/>
                    </a:lnTo>
                    <a:lnTo>
                      <a:pt x="67" y="77"/>
                    </a:lnTo>
                    <a:lnTo>
                      <a:pt x="69" y="80"/>
                    </a:lnTo>
                    <a:lnTo>
                      <a:pt x="70" y="83"/>
                    </a:lnTo>
                    <a:lnTo>
                      <a:pt x="72" y="86"/>
                    </a:lnTo>
                    <a:lnTo>
                      <a:pt x="73" y="88"/>
                    </a:lnTo>
                    <a:lnTo>
                      <a:pt x="75" y="91"/>
                    </a:lnTo>
                    <a:lnTo>
                      <a:pt x="77" y="94"/>
                    </a:lnTo>
                    <a:lnTo>
                      <a:pt x="78" y="96"/>
                    </a:lnTo>
                    <a:lnTo>
                      <a:pt x="80" y="99"/>
                    </a:lnTo>
                    <a:lnTo>
                      <a:pt x="81" y="102"/>
                    </a:lnTo>
                    <a:lnTo>
                      <a:pt x="83" y="104"/>
                    </a:lnTo>
                    <a:lnTo>
                      <a:pt x="86" y="106"/>
                    </a:lnTo>
                    <a:lnTo>
                      <a:pt x="86" y="109"/>
                    </a:lnTo>
                    <a:lnTo>
                      <a:pt x="88" y="112"/>
                    </a:lnTo>
                    <a:lnTo>
                      <a:pt x="90" y="115"/>
                    </a:lnTo>
                    <a:lnTo>
                      <a:pt x="92" y="117"/>
                    </a:lnTo>
                    <a:lnTo>
                      <a:pt x="94" y="120"/>
                    </a:lnTo>
                    <a:lnTo>
                      <a:pt x="97" y="122"/>
                    </a:lnTo>
                    <a:lnTo>
                      <a:pt x="98" y="125"/>
                    </a:lnTo>
                    <a:lnTo>
                      <a:pt x="103" y="130"/>
                    </a:lnTo>
                    <a:lnTo>
                      <a:pt x="106" y="132"/>
                    </a:lnTo>
                    <a:lnTo>
                      <a:pt x="110" y="137"/>
                    </a:lnTo>
                    <a:lnTo>
                      <a:pt x="112" y="140"/>
                    </a:lnTo>
                    <a:lnTo>
                      <a:pt x="127" y="155"/>
                    </a:lnTo>
                    <a:lnTo>
                      <a:pt x="130" y="157"/>
                    </a:lnTo>
                    <a:lnTo>
                      <a:pt x="133" y="160"/>
                    </a:lnTo>
                    <a:lnTo>
                      <a:pt x="135" y="162"/>
                    </a:lnTo>
                    <a:lnTo>
                      <a:pt x="137" y="164"/>
                    </a:lnTo>
                    <a:lnTo>
                      <a:pt x="140" y="167"/>
                    </a:lnTo>
                    <a:lnTo>
                      <a:pt x="143" y="169"/>
                    </a:lnTo>
                    <a:lnTo>
                      <a:pt x="146" y="172"/>
                    </a:lnTo>
                    <a:lnTo>
                      <a:pt x="148" y="172"/>
                    </a:lnTo>
                    <a:lnTo>
                      <a:pt x="143" y="172"/>
                    </a:lnTo>
                    <a:lnTo>
                      <a:pt x="138" y="173"/>
                    </a:lnTo>
                    <a:lnTo>
                      <a:pt x="135" y="173"/>
                    </a:lnTo>
                    <a:lnTo>
                      <a:pt x="130" y="174"/>
                    </a:lnTo>
                    <a:lnTo>
                      <a:pt x="126" y="175"/>
                    </a:lnTo>
                    <a:lnTo>
                      <a:pt x="106" y="175"/>
                    </a:lnTo>
                    <a:lnTo>
                      <a:pt x="102" y="174"/>
                    </a:lnTo>
                    <a:lnTo>
                      <a:pt x="98" y="174"/>
                    </a:lnTo>
                    <a:lnTo>
                      <a:pt x="94" y="173"/>
                    </a:lnTo>
                    <a:lnTo>
                      <a:pt x="91" y="173"/>
                    </a:lnTo>
                    <a:lnTo>
                      <a:pt x="87" y="172"/>
                    </a:lnTo>
                    <a:lnTo>
                      <a:pt x="84" y="171"/>
                    </a:lnTo>
                    <a:lnTo>
                      <a:pt x="81" y="170"/>
                    </a:lnTo>
                    <a:lnTo>
                      <a:pt x="77" y="168"/>
                    </a:lnTo>
                    <a:lnTo>
                      <a:pt x="74" y="167"/>
                    </a:lnTo>
                    <a:lnTo>
                      <a:pt x="71" y="166"/>
                    </a:lnTo>
                    <a:lnTo>
                      <a:pt x="68" y="165"/>
                    </a:lnTo>
                    <a:lnTo>
                      <a:pt x="64" y="163"/>
                    </a:lnTo>
                    <a:lnTo>
                      <a:pt x="62" y="161"/>
                    </a:lnTo>
                    <a:lnTo>
                      <a:pt x="59" y="160"/>
                    </a:lnTo>
                    <a:lnTo>
                      <a:pt x="56" y="159"/>
                    </a:lnTo>
                    <a:lnTo>
                      <a:pt x="53" y="157"/>
                    </a:lnTo>
                    <a:lnTo>
                      <a:pt x="50" y="154"/>
                    </a:lnTo>
                    <a:lnTo>
                      <a:pt x="47" y="153"/>
                    </a:lnTo>
                    <a:lnTo>
                      <a:pt x="45" y="150"/>
                    </a:lnTo>
                    <a:lnTo>
                      <a:pt x="42" y="148"/>
                    </a:lnTo>
                    <a:lnTo>
                      <a:pt x="40" y="145"/>
                    </a:lnTo>
                    <a:lnTo>
                      <a:pt x="37" y="142"/>
                    </a:lnTo>
                    <a:lnTo>
                      <a:pt x="36" y="139"/>
                    </a:lnTo>
                    <a:lnTo>
                      <a:pt x="33" y="137"/>
                    </a:lnTo>
                    <a:lnTo>
                      <a:pt x="32" y="134"/>
                    </a:lnTo>
                    <a:lnTo>
                      <a:pt x="29" y="131"/>
                    </a:lnTo>
                    <a:lnTo>
                      <a:pt x="27" y="128"/>
                    </a:lnTo>
                    <a:lnTo>
                      <a:pt x="25" y="125"/>
                    </a:lnTo>
                    <a:lnTo>
                      <a:pt x="23" y="122"/>
                    </a:lnTo>
                    <a:lnTo>
                      <a:pt x="21" y="118"/>
                    </a:lnTo>
                    <a:lnTo>
                      <a:pt x="20" y="115"/>
                    </a:lnTo>
                    <a:lnTo>
                      <a:pt x="18" y="110"/>
                    </a:lnTo>
                    <a:lnTo>
                      <a:pt x="16" y="107"/>
                    </a:lnTo>
                    <a:lnTo>
                      <a:pt x="15" y="103"/>
                    </a:lnTo>
                    <a:lnTo>
                      <a:pt x="13" y="99"/>
                    </a:lnTo>
                    <a:lnTo>
                      <a:pt x="12" y="95"/>
                    </a:lnTo>
                    <a:lnTo>
                      <a:pt x="11" y="91"/>
                    </a:lnTo>
                    <a:lnTo>
                      <a:pt x="10" y="87"/>
                    </a:lnTo>
                    <a:lnTo>
                      <a:pt x="9" y="82"/>
                    </a:lnTo>
                    <a:lnTo>
                      <a:pt x="7" y="77"/>
                    </a:lnTo>
                    <a:lnTo>
                      <a:pt x="7" y="73"/>
                    </a:lnTo>
                    <a:lnTo>
                      <a:pt x="6" y="69"/>
                    </a:lnTo>
                    <a:lnTo>
                      <a:pt x="5" y="64"/>
                    </a:lnTo>
                    <a:lnTo>
                      <a:pt x="4" y="58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2" y="44"/>
                    </a:lnTo>
                    <a:lnTo>
                      <a:pt x="1" y="38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1" name="Freeform 183"/>
              <p:cNvSpPr>
                <a:spLocks/>
              </p:cNvSpPr>
              <p:nvPr/>
            </p:nvSpPr>
            <p:spPr bwMode="auto">
              <a:xfrm>
                <a:off x="7273925" y="5281613"/>
                <a:ext cx="257175" cy="304800"/>
              </a:xfrm>
              <a:custGeom>
                <a:avLst/>
                <a:gdLst>
                  <a:gd name="T0" fmla="*/ 2147483647 w 162"/>
                  <a:gd name="T1" fmla="*/ 2147483647 h 192"/>
                  <a:gd name="T2" fmla="*/ 2147483647 w 162"/>
                  <a:gd name="T3" fmla="*/ 2147483647 h 192"/>
                  <a:gd name="T4" fmla="*/ 2147483647 w 162"/>
                  <a:gd name="T5" fmla="*/ 2147483647 h 192"/>
                  <a:gd name="T6" fmla="*/ 2147483647 w 162"/>
                  <a:gd name="T7" fmla="*/ 2147483647 h 192"/>
                  <a:gd name="T8" fmla="*/ 2147483647 w 162"/>
                  <a:gd name="T9" fmla="*/ 2147483647 h 192"/>
                  <a:gd name="T10" fmla="*/ 2147483647 w 162"/>
                  <a:gd name="T11" fmla="*/ 2147483647 h 192"/>
                  <a:gd name="T12" fmla="*/ 2147483647 w 162"/>
                  <a:gd name="T13" fmla="*/ 2147483647 h 192"/>
                  <a:gd name="T14" fmla="*/ 2147483647 w 162"/>
                  <a:gd name="T15" fmla="*/ 2147483647 h 192"/>
                  <a:gd name="T16" fmla="*/ 2147483647 w 162"/>
                  <a:gd name="T17" fmla="*/ 2147483647 h 192"/>
                  <a:gd name="T18" fmla="*/ 2147483647 w 162"/>
                  <a:gd name="T19" fmla="*/ 2147483647 h 192"/>
                  <a:gd name="T20" fmla="*/ 2147483647 w 162"/>
                  <a:gd name="T21" fmla="*/ 2147483647 h 192"/>
                  <a:gd name="T22" fmla="*/ 2147483647 w 162"/>
                  <a:gd name="T23" fmla="*/ 2147483647 h 192"/>
                  <a:gd name="T24" fmla="*/ 2147483647 w 162"/>
                  <a:gd name="T25" fmla="*/ 2147483647 h 192"/>
                  <a:gd name="T26" fmla="*/ 2147483647 w 162"/>
                  <a:gd name="T27" fmla="*/ 2147483647 h 192"/>
                  <a:gd name="T28" fmla="*/ 2147483647 w 162"/>
                  <a:gd name="T29" fmla="*/ 2147483647 h 192"/>
                  <a:gd name="T30" fmla="*/ 2147483647 w 162"/>
                  <a:gd name="T31" fmla="*/ 2147483647 h 192"/>
                  <a:gd name="T32" fmla="*/ 2147483647 w 162"/>
                  <a:gd name="T33" fmla="*/ 2147483647 h 192"/>
                  <a:gd name="T34" fmla="*/ 2147483647 w 162"/>
                  <a:gd name="T35" fmla="*/ 2147483647 h 192"/>
                  <a:gd name="T36" fmla="*/ 2147483647 w 162"/>
                  <a:gd name="T37" fmla="*/ 2147483647 h 192"/>
                  <a:gd name="T38" fmla="*/ 2147483647 w 162"/>
                  <a:gd name="T39" fmla="*/ 2147483647 h 192"/>
                  <a:gd name="T40" fmla="*/ 2147483647 w 162"/>
                  <a:gd name="T41" fmla="*/ 2147483647 h 192"/>
                  <a:gd name="T42" fmla="*/ 2147483647 w 162"/>
                  <a:gd name="T43" fmla="*/ 2147483647 h 192"/>
                  <a:gd name="T44" fmla="*/ 2147483647 w 162"/>
                  <a:gd name="T45" fmla="*/ 2147483647 h 192"/>
                  <a:gd name="T46" fmla="*/ 2147483647 w 162"/>
                  <a:gd name="T47" fmla="*/ 2147483647 h 192"/>
                  <a:gd name="T48" fmla="*/ 2147483647 w 162"/>
                  <a:gd name="T49" fmla="*/ 2147483647 h 192"/>
                  <a:gd name="T50" fmla="*/ 2147483647 w 162"/>
                  <a:gd name="T51" fmla="*/ 2147483647 h 192"/>
                  <a:gd name="T52" fmla="*/ 2147483647 w 162"/>
                  <a:gd name="T53" fmla="*/ 2147483647 h 192"/>
                  <a:gd name="T54" fmla="*/ 2147483647 w 162"/>
                  <a:gd name="T55" fmla="*/ 2147483647 h 192"/>
                  <a:gd name="T56" fmla="*/ 2147483647 w 162"/>
                  <a:gd name="T57" fmla="*/ 2147483647 h 192"/>
                  <a:gd name="T58" fmla="*/ 0 w 162"/>
                  <a:gd name="T59" fmla="*/ 2147483647 h 192"/>
                  <a:gd name="T60" fmla="*/ 2147483647 w 162"/>
                  <a:gd name="T61" fmla="*/ 2147483647 h 192"/>
                  <a:gd name="T62" fmla="*/ 2147483647 w 162"/>
                  <a:gd name="T63" fmla="*/ 2147483647 h 192"/>
                  <a:gd name="T64" fmla="*/ 2147483647 w 162"/>
                  <a:gd name="T65" fmla="*/ 2147483647 h 192"/>
                  <a:gd name="T66" fmla="*/ 2147483647 w 162"/>
                  <a:gd name="T67" fmla="*/ 2147483647 h 192"/>
                  <a:gd name="T68" fmla="*/ 2147483647 w 162"/>
                  <a:gd name="T69" fmla="*/ 2147483647 h 192"/>
                  <a:gd name="T70" fmla="*/ 2147483647 w 162"/>
                  <a:gd name="T71" fmla="*/ 2147483647 h 192"/>
                  <a:gd name="T72" fmla="*/ 2147483647 w 162"/>
                  <a:gd name="T73" fmla="*/ 2147483647 h 192"/>
                  <a:gd name="T74" fmla="*/ 2147483647 w 162"/>
                  <a:gd name="T75" fmla="*/ 2147483647 h 192"/>
                  <a:gd name="T76" fmla="*/ 2147483647 w 162"/>
                  <a:gd name="T77" fmla="*/ 2147483647 h 192"/>
                  <a:gd name="T78" fmla="*/ 2147483647 w 162"/>
                  <a:gd name="T79" fmla="*/ 2147483647 h 192"/>
                  <a:gd name="T80" fmla="*/ 2147483647 w 162"/>
                  <a:gd name="T81" fmla="*/ 2147483647 h 192"/>
                  <a:gd name="T82" fmla="*/ 2147483647 w 162"/>
                  <a:gd name="T83" fmla="*/ 2147483647 h 192"/>
                  <a:gd name="T84" fmla="*/ 2147483647 w 162"/>
                  <a:gd name="T85" fmla="*/ 2147483647 h 192"/>
                  <a:gd name="T86" fmla="*/ 2147483647 w 162"/>
                  <a:gd name="T87" fmla="*/ 2147483647 h 192"/>
                  <a:gd name="T88" fmla="*/ 2147483647 w 162"/>
                  <a:gd name="T89" fmla="*/ 2147483647 h 192"/>
                  <a:gd name="T90" fmla="*/ 2147483647 w 162"/>
                  <a:gd name="T91" fmla="*/ 2147483647 h 192"/>
                  <a:gd name="T92" fmla="*/ 2147483647 w 162"/>
                  <a:gd name="T93" fmla="*/ 2147483647 h 192"/>
                  <a:gd name="T94" fmla="*/ 2147483647 w 162"/>
                  <a:gd name="T95" fmla="*/ 2147483647 h 192"/>
                  <a:gd name="T96" fmla="*/ 2147483647 w 162"/>
                  <a:gd name="T97" fmla="*/ 2147483647 h 192"/>
                  <a:gd name="T98" fmla="*/ 2147483647 w 162"/>
                  <a:gd name="T99" fmla="*/ 2147483647 h 192"/>
                  <a:gd name="T100" fmla="*/ 2147483647 w 162"/>
                  <a:gd name="T101" fmla="*/ 2147483647 h 192"/>
                  <a:gd name="T102" fmla="*/ 2147483647 w 162"/>
                  <a:gd name="T103" fmla="*/ 2147483647 h 192"/>
                  <a:gd name="T104" fmla="*/ 2147483647 w 162"/>
                  <a:gd name="T105" fmla="*/ 2147483647 h 192"/>
                  <a:gd name="T106" fmla="*/ 2147483647 w 162"/>
                  <a:gd name="T107" fmla="*/ 2147483647 h 192"/>
                  <a:gd name="T108" fmla="*/ 2147483647 w 162"/>
                  <a:gd name="T109" fmla="*/ 2147483647 h 192"/>
                  <a:gd name="T110" fmla="*/ 2147483647 w 162"/>
                  <a:gd name="T111" fmla="*/ 2147483647 h 192"/>
                  <a:gd name="T112" fmla="*/ 2147483647 w 162"/>
                  <a:gd name="T113" fmla="*/ 2147483647 h 192"/>
                  <a:gd name="T114" fmla="*/ 2147483647 w 162"/>
                  <a:gd name="T115" fmla="*/ 2147483647 h 192"/>
                  <a:gd name="T116" fmla="*/ 2147483647 w 162"/>
                  <a:gd name="T117" fmla="*/ 2147483647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2"/>
                  <a:gd name="T178" fmla="*/ 0 h 192"/>
                  <a:gd name="T179" fmla="*/ 162 w 162"/>
                  <a:gd name="T180" fmla="*/ 192 h 19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2" h="192">
                    <a:moveTo>
                      <a:pt x="16" y="8"/>
                    </a:moveTo>
                    <a:lnTo>
                      <a:pt x="9" y="16"/>
                    </a:lnTo>
                    <a:lnTo>
                      <a:pt x="55" y="16"/>
                    </a:lnTo>
                    <a:lnTo>
                      <a:pt x="47" y="8"/>
                    </a:lnTo>
                    <a:lnTo>
                      <a:pt x="47" y="12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7" y="17"/>
                    </a:lnTo>
                    <a:lnTo>
                      <a:pt x="49" y="24"/>
                    </a:lnTo>
                    <a:lnTo>
                      <a:pt x="49" y="22"/>
                    </a:lnTo>
                    <a:lnTo>
                      <a:pt x="49" y="26"/>
                    </a:lnTo>
                    <a:lnTo>
                      <a:pt x="52" y="44"/>
                    </a:lnTo>
                    <a:lnTo>
                      <a:pt x="53" y="47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56" y="54"/>
                    </a:lnTo>
                    <a:lnTo>
                      <a:pt x="55" y="53"/>
                    </a:lnTo>
                    <a:lnTo>
                      <a:pt x="56" y="57"/>
                    </a:lnTo>
                    <a:lnTo>
                      <a:pt x="58" y="60"/>
                    </a:lnTo>
                    <a:lnTo>
                      <a:pt x="57" y="59"/>
                    </a:lnTo>
                    <a:lnTo>
                      <a:pt x="58" y="63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61" y="69"/>
                    </a:lnTo>
                    <a:lnTo>
                      <a:pt x="65" y="80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9" y="89"/>
                    </a:lnTo>
                    <a:lnTo>
                      <a:pt x="71" y="92"/>
                    </a:lnTo>
                    <a:lnTo>
                      <a:pt x="70" y="91"/>
                    </a:lnTo>
                    <a:lnTo>
                      <a:pt x="71" y="94"/>
                    </a:lnTo>
                    <a:lnTo>
                      <a:pt x="72" y="95"/>
                    </a:lnTo>
                    <a:lnTo>
                      <a:pt x="74" y="98"/>
                    </a:lnTo>
                    <a:lnTo>
                      <a:pt x="73" y="97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8" y="106"/>
                    </a:lnTo>
                    <a:lnTo>
                      <a:pt x="79" y="107"/>
                    </a:lnTo>
                    <a:lnTo>
                      <a:pt x="81" y="109"/>
                    </a:lnTo>
                    <a:lnTo>
                      <a:pt x="80" y="107"/>
                    </a:lnTo>
                    <a:lnTo>
                      <a:pt x="81" y="111"/>
                    </a:lnTo>
                    <a:lnTo>
                      <a:pt x="84" y="114"/>
                    </a:lnTo>
                    <a:lnTo>
                      <a:pt x="83" y="113"/>
                    </a:lnTo>
                    <a:lnTo>
                      <a:pt x="86" y="117"/>
                    </a:lnTo>
                    <a:lnTo>
                      <a:pt x="89" y="120"/>
                    </a:lnTo>
                    <a:lnTo>
                      <a:pt x="87" y="118"/>
                    </a:lnTo>
                    <a:lnTo>
                      <a:pt x="89" y="121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1" y="124"/>
                    </a:lnTo>
                    <a:lnTo>
                      <a:pt x="93" y="128"/>
                    </a:lnTo>
                    <a:lnTo>
                      <a:pt x="95" y="131"/>
                    </a:lnTo>
                    <a:lnTo>
                      <a:pt x="94" y="129"/>
                    </a:lnTo>
                    <a:lnTo>
                      <a:pt x="97" y="133"/>
                    </a:lnTo>
                    <a:lnTo>
                      <a:pt x="100" y="136"/>
                    </a:lnTo>
                    <a:lnTo>
                      <a:pt x="98" y="135"/>
                    </a:lnTo>
                    <a:lnTo>
                      <a:pt x="101" y="139"/>
                    </a:lnTo>
                    <a:lnTo>
                      <a:pt x="106" y="143"/>
                    </a:lnTo>
                    <a:lnTo>
                      <a:pt x="108" y="146"/>
                    </a:lnTo>
                    <a:lnTo>
                      <a:pt x="113" y="151"/>
                    </a:lnTo>
                    <a:lnTo>
                      <a:pt x="113" y="150"/>
                    </a:lnTo>
                    <a:lnTo>
                      <a:pt x="115" y="153"/>
                    </a:lnTo>
                    <a:lnTo>
                      <a:pt x="130" y="170"/>
                    </a:lnTo>
                    <a:lnTo>
                      <a:pt x="136" y="174"/>
                    </a:lnTo>
                    <a:lnTo>
                      <a:pt x="135" y="173"/>
                    </a:lnTo>
                    <a:lnTo>
                      <a:pt x="138" y="176"/>
                    </a:lnTo>
                    <a:lnTo>
                      <a:pt x="152" y="187"/>
                    </a:lnTo>
                    <a:lnTo>
                      <a:pt x="157" y="188"/>
                    </a:lnTo>
                    <a:lnTo>
                      <a:pt x="156" y="172"/>
                    </a:lnTo>
                    <a:lnTo>
                      <a:pt x="147" y="173"/>
                    </a:lnTo>
                    <a:lnTo>
                      <a:pt x="143" y="174"/>
                    </a:lnTo>
                    <a:lnTo>
                      <a:pt x="138" y="174"/>
                    </a:lnTo>
                    <a:lnTo>
                      <a:pt x="134" y="175"/>
                    </a:lnTo>
                    <a:lnTo>
                      <a:pt x="135" y="175"/>
                    </a:lnTo>
                    <a:lnTo>
                      <a:pt x="115" y="175"/>
                    </a:lnTo>
                    <a:lnTo>
                      <a:pt x="116" y="175"/>
                    </a:lnTo>
                    <a:lnTo>
                      <a:pt x="112" y="174"/>
                    </a:lnTo>
                    <a:lnTo>
                      <a:pt x="107" y="174"/>
                    </a:lnTo>
                    <a:lnTo>
                      <a:pt x="109" y="174"/>
                    </a:lnTo>
                    <a:lnTo>
                      <a:pt x="104" y="174"/>
                    </a:lnTo>
                    <a:lnTo>
                      <a:pt x="101" y="173"/>
                    </a:lnTo>
                    <a:lnTo>
                      <a:pt x="102" y="174"/>
                    </a:lnTo>
                    <a:lnTo>
                      <a:pt x="98" y="173"/>
                    </a:lnTo>
                    <a:lnTo>
                      <a:pt x="97" y="172"/>
                    </a:lnTo>
                    <a:lnTo>
                      <a:pt x="94" y="171"/>
                    </a:lnTo>
                    <a:lnTo>
                      <a:pt x="95" y="172"/>
                    </a:lnTo>
                    <a:lnTo>
                      <a:pt x="89" y="170"/>
                    </a:lnTo>
                    <a:lnTo>
                      <a:pt x="86" y="168"/>
                    </a:lnTo>
                    <a:lnTo>
                      <a:pt x="82" y="167"/>
                    </a:lnTo>
                    <a:lnTo>
                      <a:pt x="83" y="167"/>
                    </a:lnTo>
                    <a:lnTo>
                      <a:pt x="80" y="166"/>
                    </a:lnTo>
                    <a:lnTo>
                      <a:pt x="77" y="164"/>
                    </a:lnTo>
                    <a:lnTo>
                      <a:pt x="77" y="165"/>
                    </a:lnTo>
                    <a:lnTo>
                      <a:pt x="66" y="158"/>
                    </a:lnTo>
                    <a:lnTo>
                      <a:pt x="67" y="159"/>
                    </a:lnTo>
                    <a:lnTo>
                      <a:pt x="65" y="156"/>
                    </a:lnTo>
                    <a:lnTo>
                      <a:pt x="61" y="153"/>
                    </a:lnTo>
                    <a:lnTo>
                      <a:pt x="62" y="155"/>
                    </a:lnTo>
                    <a:lnTo>
                      <a:pt x="59" y="152"/>
                    </a:lnTo>
                    <a:lnTo>
                      <a:pt x="56" y="149"/>
                    </a:lnTo>
                    <a:lnTo>
                      <a:pt x="58" y="150"/>
                    </a:lnTo>
                    <a:lnTo>
                      <a:pt x="55" y="147"/>
                    </a:lnTo>
                    <a:lnTo>
                      <a:pt x="52" y="144"/>
                    </a:lnTo>
                    <a:lnTo>
                      <a:pt x="53" y="145"/>
                    </a:lnTo>
                    <a:lnTo>
                      <a:pt x="50" y="143"/>
                    </a:lnTo>
                    <a:lnTo>
                      <a:pt x="47" y="140"/>
                    </a:lnTo>
                    <a:lnTo>
                      <a:pt x="49" y="142"/>
                    </a:lnTo>
                    <a:lnTo>
                      <a:pt x="47" y="139"/>
                    </a:lnTo>
                    <a:lnTo>
                      <a:pt x="47" y="138"/>
                    </a:lnTo>
                    <a:lnTo>
                      <a:pt x="44" y="135"/>
                    </a:lnTo>
                    <a:lnTo>
                      <a:pt x="44" y="134"/>
                    </a:lnTo>
                    <a:lnTo>
                      <a:pt x="41" y="131"/>
                    </a:lnTo>
                    <a:lnTo>
                      <a:pt x="43" y="133"/>
                    </a:lnTo>
                    <a:lnTo>
                      <a:pt x="41" y="129"/>
                    </a:lnTo>
                    <a:lnTo>
                      <a:pt x="40" y="129"/>
                    </a:lnTo>
                    <a:lnTo>
                      <a:pt x="39" y="126"/>
                    </a:lnTo>
                    <a:lnTo>
                      <a:pt x="40" y="126"/>
                    </a:lnTo>
                    <a:lnTo>
                      <a:pt x="36" y="119"/>
                    </a:lnTo>
                    <a:lnTo>
                      <a:pt x="35" y="115"/>
                    </a:lnTo>
                    <a:lnTo>
                      <a:pt x="33" y="111"/>
                    </a:lnTo>
                    <a:lnTo>
                      <a:pt x="33" y="112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0" y="104"/>
                    </a:lnTo>
                    <a:lnTo>
                      <a:pt x="30" y="105"/>
                    </a:lnTo>
                    <a:lnTo>
                      <a:pt x="29" y="101"/>
                    </a:lnTo>
                    <a:lnTo>
                      <a:pt x="29" y="100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6" y="92"/>
                    </a:lnTo>
                    <a:lnTo>
                      <a:pt x="26" y="93"/>
                    </a:lnTo>
                    <a:lnTo>
                      <a:pt x="24" y="83"/>
                    </a:lnTo>
                    <a:lnTo>
                      <a:pt x="24" y="84"/>
                    </a:lnTo>
                    <a:lnTo>
                      <a:pt x="23" y="80"/>
                    </a:lnTo>
                    <a:lnTo>
                      <a:pt x="22" y="75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0" y="65"/>
                    </a:lnTo>
                    <a:lnTo>
                      <a:pt x="20" y="60"/>
                    </a:lnTo>
                    <a:lnTo>
                      <a:pt x="18" y="50"/>
                    </a:lnTo>
                    <a:lnTo>
                      <a:pt x="18" y="45"/>
                    </a:lnTo>
                    <a:lnTo>
                      <a:pt x="17" y="39"/>
                    </a:lnTo>
                    <a:lnTo>
                      <a:pt x="17" y="40"/>
                    </a:lnTo>
                    <a:lnTo>
                      <a:pt x="17" y="34"/>
                    </a:lnTo>
                    <a:lnTo>
                      <a:pt x="17" y="28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6" y="8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35"/>
                    </a:lnTo>
                    <a:lnTo>
                      <a:pt x="1" y="41"/>
                    </a:lnTo>
                    <a:lnTo>
                      <a:pt x="1" y="42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51"/>
                    </a:lnTo>
                    <a:lnTo>
                      <a:pt x="3" y="52"/>
                    </a:lnTo>
                    <a:lnTo>
                      <a:pt x="4" y="63"/>
                    </a:lnTo>
                    <a:lnTo>
                      <a:pt x="4" y="68"/>
                    </a:lnTo>
                    <a:lnTo>
                      <a:pt x="6" y="74"/>
                    </a:lnTo>
                    <a:lnTo>
                      <a:pt x="6" y="73"/>
                    </a:lnTo>
                    <a:lnTo>
                      <a:pt x="6" y="78"/>
                    </a:lnTo>
                    <a:lnTo>
                      <a:pt x="7" y="82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101"/>
                    </a:lnTo>
                    <a:lnTo>
                      <a:pt x="12" y="103"/>
                    </a:lnTo>
                    <a:lnTo>
                      <a:pt x="13" y="107"/>
                    </a:lnTo>
                    <a:lnTo>
                      <a:pt x="13" y="106"/>
                    </a:lnTo>
                    <a:lnTo>
                      <a:pt x="14" y="110"/>
                    </a:lnTo>
                    <a:lnTo>
                      <a:pt x="14" y="111"/>
                    </a:lnTo>
                    <a:lnTo>
                      <a:pt x="16" y="114"/>
                    </a:lnTo>
                    <a:lnTo>
                      <a:pt x="16" y="113"/>
                    </a:lnTo>
                    <a:lnTo>
                      <a:pt x="17" y="118"/>
                    </a:lnTo>
                    <a:lnTo>
                      <a:pt x="19" y="122"/>
                    </a:lnTo>
                    <a:lnTo>
                      <a:pt x="21" y="126"/>
                    </a:lnTo>
                    <a:lnTo>
                      <a:pt x="24" y="133"/>
                    </a:lnTo>
                    <a:lnTo>
                      <a:pt x="25" y="134"/>
                    </a:lnTo>
                    <a:lnTo>
                      <a:pt x="27" y="137"/>
                    </a:lnTo>
                    <a:lnTo>
                      <a:pt x="26" y="136"/>
                    </a:lnTo>
                    <a:lnTo>
                      <a:pt x="29" y="141"/>
                    </a:lnTo>
                    <a:lnTo>
                      <a:pt x="32" y="144"/>
                    </a:lnTo>
                    <a:lnTo>
                      <a:pt x="31" y="143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6" y="150"/>
                    </a:lnTo>
                    <a:lnTo>
                      <a:pt x="39" y="153"/>
                    </a:lnTo>
                    <a:lnTo>
                      <a:pt x="38" y="153"/>
                    </a:lnTo>
                    <a:lnTo>
                      <a:pt x="40" y="156"/>
                    </a:lnTo>
                    <a:lnTo>
                      <a:pt x="43" y="159"/>
                    </a:lnTo>
                    <a:lnTo>
                      <a:pt x="42" y="158"/>
                    </a:lnTo>
                    <a:lnTo>
                      <a:pt x="45" y="162"/>
                    </a:lnTo>
                    <a:lnTo>
                      <a:pt x="49" y="165"/>
                    </a:lnTo>
                    <a:lnTo>
                      <a:pt x="48" y="164"/>
                    </a:lnTo>
                    <a:lnTo>
                      <a:pt x="51" y="167"/>
                    </a:lnTo>
                    <a:lnTo>
                      <a:pt x="55" y="170"/>
                    </a:lnTo>
                    <a:lnTo>
                      <a:pt x="53" y="168"/>
                    </a:lnTo>
                    <a:lnTo>
                      <a:pt x="56" y="171"/>
                    </a:lnTo>
                    <a:lnTo>
                      <a:pt x="69" y="178"/>
                    </a:lnTo>
                    <a:lnTo>
                      <a:pt x="69" y="179"/>
                    </a:lnTo>
                    <a:lnTo>
                      <a:pt x="73" y="181"/>
                    </a:lnTo>
                    <a:lnTo>
                      <a:pt x="74" y="181"/>
                    </a:lnTo>
                    <a:lnTo>
                      <a:pt x="77" y="182"/>
                    </a:lnTo>
                    <a:lnTo>
                      <a:pt x="81" y="183"/>
                    </a:lnTo>
                    <a:lnTo>
                      <a:pt x="80" y="183"/>
                    </a:lnTo>
                    <a:lnTo>
                      <a:pt x="83" y="184"/>
                    </a:lnTo>
                    <a:lnTo>
                      <a:pt x="84" y="184"/>
                    </a:lnTo>
                    <a:lnTo>
                      <a:pt x="91" y="187"/>
                    </a:lnTo>
                    <a:lnTo>
                      <a:pt x="92" y="187"/>
                    </a:lnTo>
                    <a:lnTo>
                      <a:pt x="95" y="188"/>
                    </a:lnTo>
                    <a:lnTo>
                      <a:pt x="94" y="187"/>
                    </a:lnTo>
                    <a:lnTo>
                      <a:pt x="97" y="189"/>
                    </a:lnTo>
                    <a:lnTo>
                      <a:pt x="98" y="189"/>
                    </a:lnTo>
                    <a:lnTo>
                      <a:pt x="102" y="190"/>
                    </a:lnTo>
                    <a:lnTo>
                      <a:pt x="106" y="190"/>
                    </a:lnTo>
                    <a:lnTo>
                      <a:pt x="111" y="190"/>
                    </a:lnTo>
                    <a:lnTo>
                      <a:pt x="110" y="190"/>
                    </a:lnTo>
                    <a:lnTo>
                      <a:pt x="114" y="191"/>
                    </a:lnTo>
                    <a:lnTo>
                      <a:pt x="136" y="191"/>
                    </a:lnTo>
                    <a:lnTo>
                      <a:pt x="141" y="190"/>
                    </a:lnTo>
                    <a:lnTo>
                      <a:pt x="145" y="190"/>
                    </a:lnTo>
                    <a:lnTo>
                      <a:pt x="149" y="189"/>
                    </a:lnTo>
                    <a:lnTo>
                      <a:pt x="158" y="188"/>
                    </a:lnTo>
                    <a:lnTo>
                      <a:pt x="157" y="172"/>
                    </a:lnTo>
                    <a:lnTo>
                      <a:pt x="155" y="172"/>
                    </a:lnTo>
                    <a:lnTo>
                      <a:pt x="161" y="174"/>
                    </a:lnTo>
                    <a:lnTo>
                      <a:pt x="149" y="164"/>
                    </a:lnTo>
                    <a:lnTo>
                      <a:pt x="150" y="165"/>
                    </a:lnTo>
                    <a:lnTo>
                      <a:pt x="148" y="162"/>
                    </a:lnTo>
                    <a:lnTo>
                      <a:pt x="141" y="156"/>
                    </a:lnTo>
                    <a:lnTo>
                      <a:pt x="142" y="157"/>
                    </a:lnTo>
                    <a:lnTo>
                      <a:pt x="127" y="143"/>
                    </a:lnTo>
                    <a:lnTo>
                      <a:pt x="125" y="141"/>
                    </a:lnTo>
                    <a:lnTo>
                      <a:pt x="121" y="135"/>
                    </a:lnTo>
                    <a:lnTo>
                      <a:pt x="121" y="136"/>
                    </a:lnTo>
                    <a:lnTo>
                      <a:pt x="119" y="133"/>
                    </a:lnTo>
                    <a:lnTo>
                      <a:pt x="113" y="127"/>
                    </a:lnTo>
                    <a:lnTo>
                      <a:pt x="115" y="129"/>
                    </a:lnTo>
                    <a:lnTo>
                      <a:pt x="112" y="125"/>
                    </a:lnTo>
                    <a:lnTo>
                      <a:pt x="109" y="122"/>
                    </a:lnTo>
                    <a:lnTo>
                      <a:pt x="110" y="124"/>
                    </a:lnTo>
                    <a:lnTo>
                      <a:pt x="108" y="120"/>
                    </a:lnTo>
                    <a:lnTo>
                      <a:pt x="105" y="117"/>
                    </a:lnTo>
                    <a:lnTo>
                      <a:pt x="106" y="118"/>
                    </a:lnTo>
                    <a:lnTo>
                      <a:pt x="104" y="115"/>
                    </a:lnTo>
                    <a:lnTo>
                      <a:pt x="102" y="112"/>
                    </a:lnTo>
                    <a:lnTo>
                      <a:pt x="103" y="113"/>
                    </a:lnTo>
                    <a:lnTo>
                      <a:pt x="100" y="110"/>
                    </a:lnTo>
                    <a:lnTo>
                      <a:pt x="97" y="107"/>
                    </a:lnTo>
                    <a:lnTo>
                      <a:pt x="98" y="109"/>
                    </a:lnTo>
                    <a:lnTo>
                      <a:pt x="97" y="106"/>
                    </a:lnTo>
                    <a:lnTo>
                      <a:pt x="96" y="105"/>
                    </a:lnTo>
                    <a:lnTo>
                      <a:pt x="94" y="103"/>
                    </a:lnTo>
                    <a:lnTo>
                      <a:pt x="95" y="104"/>
                    </a:lnTo>
                    <a:lnTo>
                      <a:pt x="94" y="100"/>
                    </a:lnTo>
                    <a:lnTo>
                      <a:pt x="92" y="97"/>
                    </a:lnTo>
                    <a:lnTo>
                      <a:pt x="93" y="98"/>
                    </a:lnTo>
                    <a:lnTo>
                      <a:pt x="89" y="92"/>
                    </a:lnTo>
                    <a:lnTo>
                      <a:pt x="90" y="92"/>
                    </a:lnTo>
                    <a:lnTo>
                      <a:pt x="89" y="90"/>
                    </a:lnTo>
                    <a:lnTo>
                      <a:pt x="88" y="89"/>
                    </a:lnTo>
                    <a:lnTo>
                      <a:pt x="86" y="86"/>
                    </a:lnTo>
                    <a:lnTo>
                      <a:pt x="87" y="88"/>
                    </a:lnTo>
                    <a:lnTo>
                      <a:pt x="85" y="83"/>
                    </a:lnTo>
                    <a:lnTo>
                      <a:pt x="83" y="80"/>
                    </a:lnTo>
                    <a:lnTo>
                      <a:pt x="84" y="82"/>
                    </a:lnTo>
                    <a:lnTo>
                      <a:pt x="81" y="77"/>
                    </a:lnTo>
                    <a:lnTo>
                      <a:pt x="80" y="74"/>
                    </a:lnTo>
                    <a:lnTo>
                      <a:pt x="80" y="75"/>
                    </a:lnTo>
                    <a:lnTo>
                      <a:pt x="75" y="63"/>
                    </a:lnTo>
                    <a:lnTo>
                      <a:pt x="75" y="62"/>
                    </a:lnTo>
                    <a:lnTo>
                      <a:pt x="74" y="60"/>
                    </a:lnTo>
                    <a:lnTo>
                      <a:pt x="73" y="57"/>
                    </a:lnTo>
                    <a:lnTo>
                      <a:pt x="74" y="59"/>
                    </a:lnTo>
                    <a:lnTo>
                      <a:pt x="72" y="55"/>
                    </a:lnTo>
                    <a:lnTo>
                      <a:pt x="71" y="51"/>
                    </a:lnTo>
                    <a:lnTo>
                      <a:pt x="72" y="53"/>
                    </a:lnTo>
                    <a:lnTo>
                      <a:pt x="70" y="49"/>
                    </a:lnTo>
                    <a:lnTo>
                      <a:pt x="69" y="46"/>
                    </a:lnTo>
                    <a:lnTo>
                      <a:pt x="70" y="48"/>
                    </a:lnTo>
                    <a:lnTo>
                      <a:pt x="68" y="40"/>
                    </a:lnTo>
                    <a:lnTo>
                      <a:pt x="67" y="37"/>
                    </a:lnTo>
                    <a:lnTo>
                      <a:pt x="67" y="39"/>
                    </a:lnTo>
                    <a:lnTo>
                      <a:pt x="65" y="24"/>
                    </a:lnTo>
                    <a:lnTo>
                      <a:pt x="65" y="26"/>
                    </a:lnTo>
                    <a:lnTo>
                      <a:pt x="65" y="22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3" y="0"/>
                    </a:lnTo>
                    <a:lnTo>
                      <a:pt x="1" y="0"/>
                    </a:lnTo>
                    <a:lnTo>
                      <a:pt x="16" y="8"/>
                    </a:lnTo>
                  </a:path>
                </a:pathLst>
              </a:custGeom>
              <a:solidFill>
                <a:schemeClr val="tx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2" name="Freeform 184"/>
              <p:cNvSpPr>
                <a:spLocks/>
              </p:cNvSpPr>
              <p:nvPr/>
            </p:nvSpPr>
            <p:spPr bwMode="auto">
              <a:xfrm>
                <a:off x="7716838" y="4965700"/>
                <a:ext cx="758825" cy="612775"/>
              </a:xfrm>
              <a:custGeom>
                <a:avLst/>
                <a:gdLst>
                  <a:gd name="T0" fmla="*/ 0 w 478"/>
                  <a:gd name="T1" fmla="*/ 0 h 386"/>
                  <a:gd name="T2" fmla="*/ 2147483647 w 478"/>
                  <a:gd name="T3" fmla="*/ 2147483647 h 386"/>
                  <a:gd name="T4" fmla="*/ 2147483647 w 478"/>
                  <a:gd name="T5" fmla="*/ 2147483647 h 386"/>
                  <a:gd name="T6" fmla="*/ 2147483647 w 478"/>
                  <a:gd name="T7" fmla="*/ 2147483647 h 386"/>
                  <a:gd name="T8" fmla="*/ 2147483647 w 478"/>
                  <a:gd name="T9" fmla="*/ 2147483647 h 386"/>
                  <a:gd name="T10" fmla="*/ 2147483647 w 478"/>
                  <a:gd name="T11" fmla="*/ 2147483647 h 386"/>
                  <a:gd name="T12" fmla="*/ 2147483647 w 478"/>
                  <a:gd name="T13" fmla="*/ 0 h 386"/>
                  <a:gd name="T14" fmla="*/ 0 w 478"/>
                  <a:gd name="T15" fmla="*/ 0 h 3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8"/>
                  <a:gd name="T25" fmla="*/ 0 h 386"/>
                  <a:gd name="T26" fmla="*/ 478 w 478"/>
                  <a:gd name="T27" fmla="*/ 386 h 3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8" h="386">
                    <a:moveTo>
                      <a:pt x="0" y="0"/>
                    </a:moveTo>
                    <a:lnTo>
                      <a:pt x="1" y="384"/>
                    </a:lnTo>
                    <a:lnTo>
                      <a:pt x="477" y="385"/>
                    </a:lnTo>
                    <a:lnTo>
                      <a:pt x="477" y="368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3" name="Freeform 185"/>
              <p:cNvSpPr>
                <a:spLocks/>
              </p:cNvSpPr>
              <p:nvPr/>
            </p:nvSpPr>
            <p:spPr bwMode="auto">
              <a:xfrm>
                <a:off x="7904163" y="5148263"/>
                <a:ext cx="26988" cy="401638"/>
              </a:xfrm>
              <a:custGeom>
                <a:avLst/>
                <a:gdLst>
                  <a:gd name="T0" fmla="*/ 2147483647 w 17"/>
                  <a:gd name="T1" fmla="*/ 2147483647 h 253"/>
                  <a:gd name="T2" fmla="*/ 2147483647 w 17"/>
                  <a:gd name="T3" fmla="*/ 0 h 253"/>
                  <a:gd name="T4" fmla="*/ 0 w 17"/>
                  <a:gd name="T5" fmla="*/ 0 h 253"/>
                  <a:gd name="T6" fmla="*/ 0 w 17"/>
                  <a:gd name="T7" fmla="*/ 2147483647 h 253"/>
                  <a:gd name="T8" fmla="*/ 2147483647 w 17"/>
                  <a:gd name="T9" fmla="*/ 2147483647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3"/>
                  <a:gd name="T17" fmla="*/ 17 w 1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3">
                    <a:moveTo>
                      <a:pt x="16" y="252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16" y="252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4" name="Freeform 186"/>
              <p:cNvSpPr>
                <a:spLocks/>
              </p:cNvSpPr>
              <p:nvPr/>
            </p:nvSpPr>
            <p:spPr bwMode="auto">
              <a:xfrm>
                <a:off x="8121650" y="5200650"/>
                <a:ext cx="26988" cy="349250"/>
              </a:xfrm>
              <a:custGeom>
                <a:avLst/>
                <a:gdLst>
                  <a:gd name="T0" fmla="*/ 0 w 17"/>
                  <a:gd name="T1" fmla="*/ 0 h 220"/>
                  <a:gd name="T2" fmla="*/ 0 w 17"/>
                  <a:gd name="T3" fmla="*/ 2147483647 h 220"/>
                  <a:gd name="T4" fmla="*/ 2147483647 w 17"/>
                  <a:gd name="T5" fmla="*/ 2147483647 h 220"/>
                  <a:gd name="T6" fmla="*/ 2147483647 w 17"/>
                  <a:gd name="T7" fmla="*/ 0 h 220"/>
                  <a:gd name="T8" fmla="*/ 0 w 17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0"/>
                  <a:gd name="T17" fmla="*/ 17 w 17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0">
                    <a:moveTo>
                      <a:pt x="0" y="0"/>
                    </a:moveTo>
                    <a:lnTo>
                      <a:pt x="0" y="219"/>
                    </a:lnTo>
                    <a:lnTo>
                      <a:pt x="16" y="219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5" name="Freeform 187"/>
              <p:cNvSpPr>
                <a:spLocks/>
              </p:cNvSpPr>
              <p:nvPr/>
            </p:nvSpPr>
            <p:spPr bwMode="auto">
              <a:xfrm>
                <a:off x="8181975" y="5383213"/>
                <a:ext cx="26988" cy="166688"/>
              </a:xfrm>
              <a:custGeom>
                <a:avLst/>
                <a:gdLst>
                  <a:gd name="T0" fmla="*/ 0 w 17"/>
                  <a:gd name="T1" fmla="*/ 0 h 105"/>
                  <a:gd name="T2" fmla="*/ 0 w 17"/>
                  <a:gd name="T3" fmla="*/ 2147483647 h 105"/>
                  <a:gd name="T4" fmla="*/ 2147483647 w 17"/>
                  <a:gd name="T5" fmla="*/ 2147483647 h 105"/>
                  <a:gd name="T6" fmla="*/ 2147483647 w 17"/>
                  <a:gd name="T7" fmla="*/ 0 h 105"/>
                  <a:gd name="T8" fmla="*/ 0 w 1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5"/>
                  <a:gd name="T17" fmla="*/ 17 w 1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16" y="10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6" name="Freeform 188"/>
              <p:cNvSpPr>
                <a:spLocks/>
              </p:cNvSpPr>
              <p:nvPr/>
            </p:nvSpPr>
            <p:spPr bwMode="auto">
              <a:xfrm>
                <a:off x="8072438" y="5499100"/>
                <a:ext cx="26988" cy="50800"/>
              </a:xfrm>
              <a:custGeom>
                <a:avLst/>
                <a:gdLst>
                  <a:gd name="T0" fmla="*/ 0 w 17"/>
                  <a:gd name="T1" fmla="*/ 0 h 32"/>
                  <a:gd name="T2" fmla="*/ 0 w 17"/>
                  <a:gd name="T3" fmla="*/ 2147483647 h 32"/>
                  <a:gd name="T4" fmla="*/ 2147483647 w 17"/>
                  <a:gd name="T5" fmla="*/ 2147483647 h 32"/>
                  <a:gd name="T6" fmla="*/ 2147483647 w 17"/>
                  <a:gd name="T7" fmla="*/ 0 h 32"/>
                  <a:gd name="T8" fmla="*/ 0 w 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0"/>
                    </a:moveTo>
                    <a:lnTo>
                      <a:pt x="0" y="31"/>
                    </a:lnTo>
                    <a:lnTo>
                      <a:pt x="16" y="31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7" name="Freeform 189"/>
              <p:cNvSpPr>
                <a:spLocks/>
              </p:cNvSpPr>
              <p:nvPr/>
            </p:nvSpPr>
            <p:spPr bwMode="auto">
              <a:xfrm>
                <a:off x="8361363" y="5318125"/>
                <a:ext cx="26988" cy="231775"/>
              </a:xfrm>
              <a:custGeom>
                <a:avLst/>
                <a:gdLst>
                  <a:gd name="T0" fmla="*/ 0 w 17"/>
                  <a:gd name="T1" fmla="*/ 0 h 146"/>
                  <a:gd name="T2" fmla="*/ 0 w 17"/>
                  <a:gd name="T3" fmla="*/ 2147483647 h 146"/>
                  <a:gd name="T4" fmla="*/ 2147483647 w 17"/>
                  <a:gd name="T5" fmla="*/ 2147483647 h 146"/>
                  <a:gd name="T6" fmla="*/ 2147483647 w 17"/>
                  <a:gd name="T7" fmla="*/ 0 h 146"/>
                  <a:gd name="T8" fmla="*/ 0 w 17"/>
                  <a:gd name="T9" fmla="*/ 0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6"/>
                  <a:gd name="T17" fmla="*/ 17 w 17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6">
                    <a:moveTo>
                      <a:pt x="0" y="0"/>
                    </a:moveTo>
                    <a:lnTo>
                      <a:pt x="0" y="145"/>
                    </a:lnTo>
                    <a:lnTo>
                      <a:pt x="16" y="14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8" name="Oval 190"/>
              <p:cNvSpPr>
                <a:spLocks noChangeArrowheads="1"/>
              </p:cNvSpPr>
              <p:nvPr/>
            </p:nvSpPr>
            <p:spPr bwMode="auto">
              <a:xfrm>
                <a:off x="7262813" y="5064125"/>
                <a:ext cx="25400" cy="25400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09" name="Oval 191"/>
              <p:cNvSpPr>
                <a:spLocks noChangeArrowheads="1"/>
              </p:cNvSpPr>
              <p:nvPr/>
            </p:nvSpPr>
            <p:spPr bwMode="auto">
              <a:xfrm>
                <a:off x="7159625" y="5087938"/>
                <a:ext cx="20638" cy="12700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10" name="Oval 192"/>
              <p:cNvSpPr>
                <a:spLocks noChangeArrowheads="1"/>
              </p:cNvSpPr>
              <p:nvPr/>
            </p:nvSpPr>
            <p:spPr bwMode="auto">
              <a:xfrm>
                <a:off x="6999288" y="5162550"/>
                <a:ext cx="53975" cy="317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11" name="Oval 193"/>
              <p:cNvSpPr>
                <a:spLocks noChangeArrowheads="1"/>
              </p:cNvSpPr>
              <p:nvPr/>
            </p:nvSpPr>
            <p:spPr bwMode="auto">
              <a:xfrm>
                <a:off x="7308850" y="5068888"/>
                <a:ext cx="25400" cy="25400"/>
              </a:xfrm>
              <a:prstGeom prst="ellipse">
                <a:avLst/>
              </a:pr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12" name="Oval 194"/>
              <p:cNvSpPr>
                <a:spLocks noChangeArrowheads="1"/>
              </p:cNvSpPr>
              <p:nvPr/>
            </p:nvSpPr>
            <p:spPr bwMode="auto">
              <a:xfrm>
                <a:off x="7324725" y="5102225"/>
                <a:ext cx="25400" cy="254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13" name="Oval 195"/>
              <p:cNvSpPr>
                <a:spLocks noChangeArrowheads="1"/>
              </p:cNvSpPr>
              <p:nvPr/>
            </p:nvSpPr>
            <p:spPr bwMode="auto">
              <a:xfrm>
                <a:off x="7297738" y="5138738"/>
                <a:ext cx="25400" cy="254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14" name="Oval 196"/>
              <p:cNvSpPr>
                <a:spLocks noChangeArrowheads="1"/>
              </p:cNvSpPr>
              <p:nvPr/>
            </p:nvSpPr>
            <p:spPr bwMode="auto">
              <a:xfrm>
                <a:off x="7324725" y="5100638"/>
                <a:ext cx="25400" cy="254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15" name="Oval 197"/>
              <p:cNvSpPr>
                <a:spLocks noChangeArrowheads="1"/>
              </p:cNvSpPr>
              <p:nvPr/>
            </p:nvSpPr>
            <p:spPr bwMode="auto">
              <a:xfrm>
                <a:off x="7304088" y="5151438"/>
                <a:ext cx="25400" cy="254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16" name="Oval 198"/>
              <p:cNvSpPr>
                <a:spLocks noChangeArrowheads="1"/>
              </p:cNvSpPr>
              <p:nvPr/>
            </p:nvSpPr>
            <p:spPr bwMode="auto">
              <a:xfrm>
                <a:off x="7318375" y="5184775"/>
                <a:ext cx="25400" cy="254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17" name="Oval 199"/>
              <p:cNvSpPr>
                <a:spLocks noChangeArrowheads="1"/>
              </p:cNvSpPr>
              <p:nvPr/>
            </p:nvSpPr>
            <p:spPr bwMode="auto">
              <a:xfrm>
                <a:off x="7291388" y="5219700"/>
                <a:ext cx="25400" cy="25400"/>
              </a:xfrm>
              <a:prstGeom prst="ellipse">
                <a:avLst/>
              </a:pr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18" name="Oval 200"/>
              <p:cNvSpPr>
                <a:spLocks noChangeArrowheads="1"/>
              </p:cNvSpPr>
              <p:nvPr/>
            </p:nvSpPr>
            <p:spPr bwMode="auto">
              <a:xfrm>
                <a:off x="7318375" y="5254625"/>
                <a:ext cx="25400" cy="25400"/>
              </a:xfrm>
              <a:prstGeom prst="ellipse">
                <a:avLst/>
              </a:pr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19" name="Oval 201"/>
              <p:cNvSpPr>
                <a:spLocks noChangeArrowheads="1"/>
              </p:cNvSpPr>
              <p:nvPr/>
            </p:nvSpPr>
            <p:spPr bwMode="auto">
              <a:xfrm>
                <a:off x="6445250" y="5095875"/>
                <a:ext cx="133350" cy="1492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20" name="Oval 202"/>
              <p:cNvSpPr>
                <a:spLocks noChangeArrowheads="1"/>
              </p:cNvSpPr>
              <p:nvPr/>
            </p:nvSpPr>
            <p:spPr bwMode="auto">
              <a:xfrm>
                <a:off x="6734175" y="5164138"/>
                <a:ext cx="49213" cy="254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21" name="Rectangle 215"/>
              <p:cNvSpPr>
                <a:spLocks noChangeArrowheads="1"/>
              </p:cNvSpPr>
              <p:nvPr/>
            </p:nvSpPr>
            <p:spPr bwMode="auto">
              <a:xfrm>
                <a:off x="5902325" y="5810250"/>
                <a:ext cx="13414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fr-FR" sz="2000" b="1">
                    <a:solidFill>
                      <a:srgbClr val="000000"/>
                    </a:solidFill>
                  </a:rPr>
                  <a:t>Détection</a:t>
                </a:r>
              </a:p>
            </p:txBody>
          </p:sp>
          <p:sp>
            <p:nvSpPr>
              <p:cNvPr id="68722" name="Rectangle 217"/>
              <p:cNvSpPr>
                <a:spLocks noChangeArrowheads="1"/>
              </p:cNvSpPr>
              <p:nvPr/>
            </p:nvSpPr>
            <p:spPr bwMode="auto">
              <a:xfrm>
                <a:off x="7502525" y="4746625"/>
                <a:ext cx="41433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fr-FR" sz="1200" b="1">
                    <a:solidFill>
                      <a:srgbClr val="000000"/>
                    </a:solidFill>
                  </a:rPr>
                  <a:t>Int.</a:t>
                </a:r>
              </a:p>
            </p:txBody>
          </p:sp>
          <p:sp>
            <p:nvSpPr>
              <p:cNvPr id="68723" name="Rectangle 218"/>
              <p:cNvSpPr>
                <a:spLocks noChangeArrowheads="1"/>
              </p:cNvSpPr>
              <p:nvPr/>
            </p:nvSpPr>
            <p:spPr bwMode="auto">
              <a:xfrm>
                <a:off x="8156575" y="5584825"/>
                <a:ext cx="4381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fr-FR" sz="1200" b="1">
                    <a:solidFill>
                      <a:srgbClr val="000000"/>
                    </a:solidFill>
                  </a:rPr>
                  <a:t>m/z</a:t>
                </a:r>
              </a:p>
            </p:txBody>
          </p:sp>
          <p:sp>
            <p:nvSpPr>
              <p:cNvPr id="68724" name="Line 220"/>
              <p:cNvSpPr>
                <a:spLocks noChangeShapeType="1"/>
              </p:cNvSpPr>
              <p:nvPr/>
            </p:nvSpPr>
            <p:spPr bwMode="auto">
              <a:xfrm>
                <a:off x="5114925" y="4852988"/>
                <a:ext cx="760413" cy="381000"/>
              </a:xfrm>
              <a:prstGeom prst="line">
                <a:avLst/>
              </a:prstGeom>
              <a:noFill/>
              <a:ln w="50800">
                <a:solidFill>
                  <a:srgbClr val="0000CC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725" name="Oval 228"/>
              <p:cNvSpPr>
                <a:spLocks noChangeArrowheads="1"/>
              </p:cNvSpPr>
              <p:nvPr/>
            </p:nvSpPr>
            <p:spPr bwMode="auto">
              <a:xfrm>
                <a:off x="7251700" y="5143500"/>
                <a:ext cx="53975" cy="317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" name="Groupe 279"/>
          <p:cNvGrpSpPr>
            <a:grpSpLocks/>
          </p:cNvGrpSpPr>
          <p:nvPr/>
        </p:nvGrpSpPr>
        <p:grpSpPr bwMode="auto">
          <a:xfrm>
            <a:off x="298450" y="3767138"/>
            <a:ext cx="3263900" cy="2432050"/>
            <a:chOff x="298450" y="3767138"/>
            <a:chExt cx="3263900" cy="2432050"/>
          </a:xfrm>
        </p:grpSpPr>
        <p:sp>
          <p:nvSpPr>
            <p:cNvPr id="68628" name="Rectangle 275"/>
            <p:cNvSpPr>
              <a:spLocks noChangeArrowheads="1"/>
            </p:cNvSpPr>
            <p:nvPr/>
          </p:nvSpPr>
          <p:spPr bwMode="auto">
            <a:xfrm>
              <a:off x="1676400" y="5794375"/>
              <a:ext cx="1885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r-FR" sz="2000" b="1">
                  <a:solidFill>
                    <a:srgbClr val="66FF33"/>
                  </a:solidFill>
                </a:rPr>
                <a:t>Spectre </a:t>
              </a:r>
              <a:r>
                <a:rPr lang="fr-FR" sz="2000">
                  <a:solidFill>
                    <a:srgbClr val="66FF33"/>
                  </a:solidFill>
                </a:rPr>
                <a:t>MS</a:t>
              </a:r>
              <a:r>
                <a:rPr lang="fr-FR">
                  <a:solidFill>
                    <a:srgbClr val="66FF33"/>
                  </a:solidFill>
                </a:rPr>
                <a:t> </a:t>
              </a:r>
            </a:p>
          </p:txBody>
        </p:sp>
        <p:grpSp>
          <p:nvGrpSpPr>
            <p:cNvPr id="68629" name="Groupe 277"/>
            <p:cNvGrpSpPr>
              <a:grpSpLocks/>
            </p:cNvGrpSpPr>
            <p:nvPr/>
          </p:nvGrpSpPr>
          <p:grpSpPr bwMode="auto">
            <a:xfrm>
              <a:off x="298450" y="3767138"/>
              <a:ext cx="2870200" cy="2432050"/>
              <a:chOff x="298450" y="3767138"/>
              <a:chExt cx="2870200" cy="2432050"/>
            </a:xfrm>
          </p:grpSpPr>
          <p:sp>
            <p:nvSpPr>
              <p:cNvPr id="68630" name="Freeform 229"/>
              <p:cNvSpPr>
                <a:spLocks/>
              </p:cNvSpPr>
              <p:nvPr/>
            </p:nvSpPr>
            <p:spPr bwMode="auto">
              <a:xfrm>
                <a:off x="1096963" y="4638675"/>
                <a:ext cx="26988" cy="227013"/>
              </a:xfrm>
              <a:custGeom>
                <a:avLst/>
                <a:gdLst>
                  <a:gd name="T0" fmla="*/ 2147483647 w 17"/>
                  <a:gd name="T1" fmla="*/ 2147483647 h 143"/>
                  <a:gd name="T2" fmla="*/ 2147483647 w 17"/>
                  <a:gd name="T3" fmla="*/ 0 h 143"/>
                  <a:gd name="T4" fmla="*/ 0 w 17"/>
                  <a:gd name="T5" fmla="*/ 0 h 143"/>
                  <a:gd name="T6" fmla="*/ 2147483647 w 17"/>
                  <a:gd name="T7" fmla="*/ 2147483647 h 143"/>
                  <a:gd name="T8" fmla="*/ 2147483647 w 17"/>
                  <a:gd name="T9" fmla="*/ 2147483647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3"/>
                  <a:gd name="T17" fmla="*/ 17 w 17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3">
                    <a:moveTo>
                      <a:pt x="16" y="142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1" y="142"/>
                    </a:lnTo>
                    <a:lnTo>
                      <a:pt x="16" y="142"/>
                    </a:lnTo>
                  </a:path>
                </a:pathLst>
              </a:custGeom>
              <a:solidFill>
                <a:srgbClr val="C0C0C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1" name="Freeform 230"/>
              <p:cNvSpPr>
                <a:spLocks/>
              </p:cNvSpPr>
              <p:nvPr/>
            </p:nvSpPr>
            <p:spPr bwMode="auto">
              <a:xfrm>
                <a:off x="927100" y="4027488"/>
                <a:ext cx="300038" cy="801688"/>
              </a:xfrm>
              <a:custGeom>
                <a:avLst/>
                <a:gdLst>
                  <a:gd name="T0" fmla="*/ 2147483647 w 189"/>
                  <a:gd name="T1" fmla="*/ 2147483647 h 505"/>
                  <a:gd name="T2" fmla="*/ 2147483647 w 189"/>
                  <a:gd name="T3" fmla="*/ 2147483647 h 505"/>
                  <a:gd name="T4" fmla="*/ 2147483647 w 189"/>
                  <a:gd name="T5" fmla="*/ 2147483647 h 505"/>
                  <a:gd name="T6" fmla="*/ 2147483647 w 189"/>
                  <a:gd name="T7" fmla="*/ 2147483647 h 505"/>
                  <a:gd name="T8" fmla="*/ 2147483647 w 189"/>
                  <a:gd name="T9" fmla="*/ 2147483647 h 505"/>
                  <a:gd name="T10" fmla="*/ 2147483647 w 189"/>
                  <a:gd name="T11" fmla="*/ 2147483647 h 505"/>
                  <a:gd name="T12" fmla="*/ 2147483647 w 189"/>
                  <a:gd name="T13" fmla="*/ 2147483647 h 505"/>
                  <a:gd name="T14" fmla="*/ 2147483647 w 189"/>
                  <a:gd name="T15" fmla="*/ 2147483647 h 505"/>
                  <a:gd name="T16" fmla="*/ 2147483647 w 189"/>
                  <a:gd name="T17" fmla="*/ 2147483647 h 505"/>
                  <a:gd name="T18" fmla="*/ 2147483647 w 189"/>
                  <a:gd name="T19" fmla="*/ 2147483647 h 505"/>
                  <a:gd name="T20" fmla="*/ 2147483647 w 189"/>
                  <a:gd name="T21" fmla="*/ 2147483647 h 505"/>
                  <a:gd name="T22" fmla="*/ 2147483647 w 189"/>
                  <a:gd name="T23" fmla="*/ 2147483647 h 505"/>
                  <a:gd name="T24" fmla="*/ 2147483647 w 189"/>
                  <a:gd name="T25" fmla="*/ 2147483647 h 505"/>
                  <a:gd name="T26" fmla="*/ 2147483647 w 189"/>
                  <a:gd name="T27" fmla="*/ 2147483647 h 505"/>
                  <a:gd name="T28" fmla="*/ 2147483647 w 189"/>
                  <a:gd name="T29" fmla="*/ 2147483647 h 505"/>
                  <a:gd name="T30" fmla="*/ 2147483647 w 189"/>
                  <a:gd name="T31" fmla="*/ 2147483647 h 505"/>
                  <a:gd name="T32" fmla="*/ 2147483647 w 189"/>
                  <a:gd name="T33" fmla="*/ 2147483647 h 505"/>
                  <a:gd name="T34" fmla="*/ 2147483647 w 189"/>
                  <a:gd name="T35" fmla="*/ 2147483647 h 505"/>
                  <a:gd name="T36" fmla="*/ 2147483647 w 189"/>
                  <a:gd name="T37" fmla="*/ 2147483647 h 505"/>
                  <a:gd name="T38" fmla="*/ 2147483647 w 189"/>
                  <a:gd name="T39" fmla="*/ 2147483647 h 505"/>
                  <a:gd name="T40" fmla="*/ 2147483647 w 189"/>
                  <a:gd name="T41" fmla="*/ 2147483647 h 505"/>
                  <a:gd name="T42" fmla="*/ 2147483647 w 189"/>
                  <a:gd name="T43" fmla="*/ 2147483647 h 505"/>
                  <a:gd name="T44" fmla="*/ 2147483647 w 189"/>
                  <a:gd name="T45" fmla="*/ 2147483647 h 505"/>
                  <a:gd name="T46" fmla="*/ 2147483647 w 189"/>
                  <a:gd name="T47" fmla="*/ 2147483647 h 505"/>
                  <a:gd name="T48" fmla="*/ 2147483647 w 189"/>
                  <a:gd name="T49" fmla="*/ 2147483647 h 505"/>
                  <a:gd name="T50" fmla="*/ 2147483647 w 189"/>
                  <a:gd name="T51" fmla="*/ 2147483647 h 505"/>
                  <a:gd name="T52" fmla="*/ 2147483647 w 189"/>
                  <a:gd name="T53" fmla="*/ 2147483647 h 505"/>
                  <a:gd name="T54" fmla="*/ 2147483647 w 189"/>
                  <a:gd name="T55" fmla="*/ 2147483647 h 505"/>
                  <a:gd name="T56" fmla="*/ 2147483647 w 189"/>
                  <a:gd name="T57" fmla="*/ 2147483647 h 505"/>
                  <a:gd name="T58" fmla="*/ 2147483647 w 189"/>
                  <a:gd name="T59" fmla="*/ 2147483647 h 505"/>
                  <a:gd name="T60" fmla="*/ 2147483647 w 189"/>
                  <a:gd name="T61" fmla="*/ 2147483647 h 505"/>
                  <a:gd name="T62" fmla="*/ 2147483647 w 189"/>
                  <a:gd name="T63" fmla="*/ 2147483647 h 505"/>
                  <a:gd name="T64" fmla="*/ 2147483647 w 189"/>
                  <a:gd name="T65" fmla="*/ 2147483647 h 505"/>
                  <a:gd name="T66" fmla="*/ 2147483647 w 189"/>
                  <a:gd name="T67" fmla="*/ 2147483647 h 505"/>
                  <a:gd name="T68" fmla="*/ 2147483647 w 189"/>
                  <a:gd name="T69" fmla="*/ 0 h 505"/>
                  <a:gd name="T70" fmla="*/ 2147483647 w 189"/>
                  <a:gd name="T71" fmla="*/ 2147483647 h 505"/>
                  <a:gd name="T72" fmla="*/ 2147483647 w 189"/>
                  <a:gd name="T73" fmla="*/ 2147483647 h 505"/>
                  <a:gd name="T74" fmla="*/ 2147483647 w 189"/>
                  <a:gd name="T75" fmla="*/ 2147483647 h 505"/>
                  <a:gd name="T76" fmla="*/ 2147483647 w 189"/>
                  <a:gd name="T77" fmla="*/ 2147483647 h 505"/>
                  <a:gd name="T78" fmla="*/ 2147483647 w 189"/>
                  <a:gd name="T79" fmla="*/ 2147483647 h 505"/>
                  <a:gd name="T80" fmla="*/ 2147483647 w 189"/>
                  <a:gd name="T81" fmla="*/ 2147483647 h 505"/>
                  <a:gd name="T82" fmla="*/ 2147483647 w 189"/>
                  <a:gd name="T83" fmla="*/ 2147483647 h 505"/>
                  <a:gd name="T84" fmla="*/ 2147483647 w 189"/>
                  <a:gd name="T85" fmla="*/ 2147483647 h 505"/>
                  <a:gd name="T86" fmla="*/ 2147483647 w 189"/>
                  <a:gd name="T87" fmla="*/ 2147483647 h 505"/>
                  <a:gd name="T88" fmla="*/ 2147483647 w 189"/>
                  <a:gd name="T89" fmla="*/ 2147483647 h 505"/>
                  <a:gd name="T90" fmla="*/ 2147483647 w 189"/>
                  <a:gd name="T91" fmla="*/ 2147483647 h 505"/>
                  <a:gd name="T92" fmla="*/ 2147483647 w 189"/>
                  <a:gd name="T93" fmla="*/ 2147483647 h 505"/>
                  <a:gd name="T94" fmla="*/ 2147483647 w 189"/>
                  <a:gd name="T95" fmla="*/ 2147483647 h 505"/>
                  <a:gd name="T96" fmla="*/ 2147483647 w 189"/>
                  <a:gd name="T97" fmla="*/ 2147483647 h 505"/>
                  <a:gd name="T98" fmla="*/ 2147483647 w 189"/>
                  <a:gd name="T99" fmla="*/ 2147483647 h 505"/>
                  <a:gd name="T100" fmla="*/ 2147483647 w 189"/>
                  <a:gd name="T101" fmla="*/ 2147483647 h 505"/>
                  <a:gd name="T102" fmla="*/ 2147483647 w 189"/>
                  <a:gd name="T103" fmla="*/ 2147483647 h 505"/>
                  <a:gd name="T104" fmla="*/ 2147483647 w 189"/>
                  <a:gd name="T105" fmla="*/ 2147483647 h 505"/>
                  <a:gd name="T106" fmla="*/ 2147483647 w 189"/>
                  <a:gd name="T107" fmla="*/ 2147483647 h 505"/>
                  <a:gd name="T108" fmla="*/ 2147483647 w 189"/>
                  <a:gd name="T109" fmla="*/ 2147483647 h 505"/>
                  <a:gd name="T110" fmla="*/ 2147483647 w 189"/>
                  <a:gd name="T111" fmla="*/ 2147483647 h 505"/>
                  <a:gd name="T112" fmla="*/ 2147483647 w 189"/>
                  <a:gd name="T113" fmla="*/ 2147483647 h 505"/>
                  <a:gd name="T114" fmla="*/ 2147483647 w 189"/>
                  <a:gd name="T115" fmla="*/ 2147483647 h 505"/>
                  <a:gd name="T116" fmla="*/ 2147483647 w 189"/>
                  <a:gd name="T117" fmla="*/ 2147483647 h 505"/>
                  <a:gd name="T118" fmla="*/ 2147483647 w 189"/>
                  <a:gd name="T119" fmla="*/ 2147483647 h 505"/>
                  <a:gd name="T120" fmla="*/ 2147483647 w 189"/>
                  <a:gd name="T121" fmla="*/ 2147483647 h 505"/>
                  <a:gd name="T122" fmla="*/ 2147483647 w 189"/>
                  <a:gd name="T123" fmla="*/ 2147483647 h 505"/>
                  <a:gd name="T124" fmla="*/ 2147483647 w 189"/>
                  <a:gd name="T125" fmla="*/ 2147483647 h 5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9"/>
                  <a:gd name="T190" fmla="*/ 0 h 505"/>
                  <a:gd name="T191" fmla="*/ 189 w 189"/>
                  <a:gd name="T192" fmla="*/ 505 h 5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9" h="505">
                    <a:moveTo>
                      <a:pt x="16" y="293"/>
                    </a:moveTo>
                    <a:lnTo>
                      <a:pt x="16" y="289"/>
                    </a:lnTo>
                    <a:lnTo>
                      <a:pt x="17" y="280"/>
                    </a:lnTo>
                    <a:lnTo>
                      <a:pt x="17" y="278"/>
                    </a:lnTo>
                    <a:lnTo>
                      <a:pt x="18" y="276"/>
                    </a:lnTo>
                    <a:lnTo>
                      <a:pt x="19" y="269"/>
                    </a:lnTo>
                    <a:lnTo>
                      <a:pt x="20" y="268"/>
                    </a:lnTo>
                    <a:lnTo>
                      <a:pt x="20" y="265"/>
                    </a:lnTo>
                    <a:lnTo>
                      <a:pt x="22" y="260"/>
                    </a:lnTo>
                    <a:lnTo>
                      <a:pt x="22" y="259"/>
                    </a:lnTo>
                    <a:lnTo>
                      <a:pt x="23" y="258"/>
                    </a:lnTo>
                    <a:lnTo>
                      <a:pt x="23" y="256"/>
                    </a:lnTo>
                    <a:lnTo>
                      <a:pt x="23" y="257"/>
                    </a:lnTo>
                    <a:lnTo>
                      <a:pt x="23" y="256"/>
                    </a:lnTo>
                    <a:lnTo>
                      <a:pt x="24" y="255"/>
                    </a:lnTo>
                    <a:lnTo>
                      <a:pt x="23" y="256"/>
                    </a:lnTo>
                    <a:lnTo>
                      <a:pt x="24" y="255"/>
                    </a:lnTo>
                    <a:lnTo>
                      <a:pt x="16" y="253"/>
                    </a:lnTo>
                    <a:lnTo>
                      <a:pt x="16" y="254"/>
                    </a:lnTo>
                    <a:lnTo>
                      <a:pt x="20" y="256"/>
                    </a:lnTo>
                    <a:lnTo>
                      <a:pt x="18" y="255"/>
                    </a:lnTo>
                    <a:lnTo>
                      <a:pt x="17" y="254"/>
                    </a:lnTo>
                    <a:lnTo>
                      <a:pt x="17" y="253"/>
                    </a:lnTo>
                    <a:lnTo>
                      <a:pt x="16" y="249"/>
                    </a:lnTo>
                    <a:lnTo>
                      <a:pt x="16" y="251"/>
                    </a:lnTo>
                    <a:lnTo>
                      <a:pt x="17" y="254"/>
                    </a:lnTo>
                    <a:lnTo>
                      <a:pt x="17" y="256"/>
                    </a:lnTo>
                    <a:lnTo>
                      <a:pt x="17" y="259"/>
                    </a:lnTo>
                    <a:lnTo>
                      <a:pt x="18" y="262"/>
                    </a:lnTo>
                    <a:lnTo>
                      <a:pt x="18" y="263"/>
                    </a:lnTo>
                    <a:lnTo>
                      <a:pt x="18" y="266"/>
                    </a:lnTo>
                    <a:lnTo>
                      <a:pt x="19" y="271"/>
                    </a:lnTo>
                    <a:lnTo>
                      <a:pt x="20" y="273"/>
                    </a:lnTo>
                    <a:lnTo>
                      <a:pt x="20" y="277"/>
                    </a:lnTo>
                    <a:lnTo>
                      <a:pt x="21" y="284"/>
                    </a:lnTo>
                    <a:lnTo>
                      <a:pt x="21" y="289"/>
                    </a:lnTo>
                    <a:lnTo>
                      <a:pt x="23" y="294"/>
                    </a:lnTo>
                    <a:lnTo>
                      <a:pt x="23" y="298"/>
                    </a:lnTo>
                    <a:lnTo>
                      <a:pt x="24" y="307"/>
                    </a:lnTo>
                    <a:lnTo>
                      <a:pt x="24" y="310"/>
                    </a:lnTo>
                    <a:lnTo>
                      <a:pt x="25" y="313"/>
                    </a:lnTo>
                    <a:lnTo>
                      <a:pt x="26" y="319"/>
                    </a:lnTo>
                    <a:lnTo>
                      <a:pt x="29" y="327"/>
                    </a:lnTo>
                    <a:lnTo>
                      <a:pt x="29" y="330"/>
                    </a:lnTo>
                    <a:lnTo>
                      <a:pt x="31" y="333"/>
                    </a:lnTo>
                    <a:lnTo>
                      <a:pt x="36" y="337"/>
                    </a:lnTo>
                    <a:lnTo>
                      <a:pt x="41" y="337"/>
                    </a:lnTo>
                    <a:lnTo>
                      <a:pt x="47" y="334"/>
                    </a:lnTo>
                    <a:lnTo>
                      <a:pt x="47" y="333"/>
                    </a:lnTo>
                    <a:lnTo>
                      <a:pt x="48" y="331"/>
                    </a:lnTo>
                    <a:lnTo>
                      <a:pt x="50" y="325"/>
                    </a:lnTo>
                    <a:lnTo>
                      <a:pt x="51" y="317"/>
                    </a:lnTo>
                    <a:lnTo>
                      <a:pt x="52" y="313"/>
                    </a:lnTo>
                    <a:lnTo>
                      <a:pt x="52" y="308"/>
                    </a:lnTo>
                    <a:lnTo>
                      <a:pt x="53" y="303"/>
                    </a:lnTo>
                    <a:lnTo>
                      <a:pt x="54" y="297"/>
                    </a:lnTo>
                    <a:lnTo>
                      <a:pt x="55" y="286"/>
                    </a:lnTo>
                    <a:lnTo>
                      <a:pt x="56" y="280"/>
                    </a:lnTo>
                    <a:lnTo>
                      <a:pt x="57" y="274"/>
                    </a:lnTo>
                    <a:lnTo>
                      <a:pt x="58" y="260"/>
                    </a:lnTo>
                    <a:lnTo>
                      <a:pt x="59" y="254"/>
                    </a:lnTo>
                    <a:lnTo>
                      <a:pt x="60" y="247"/>
                    </a:lnTo>
                    <a:lnTo>
                      <a:pt x="61" y="241"/>
                    </a:lnTo>
                    <a:lnTo>
                      <a:pt x="61" y="235"/>
                    </a:lnTo>
                    <a:lnTo>
                      <a:pt x="62" y="229"/>
                    </a:lnTo>
                    <a:lnTo>
                      <a:pt x="63" y="223"/>
                    </a:lnTo>
                    <a:lnTo>
                      <a:pt x="64" y="218"/>
                    </a:lnTo>
                    <a:lnTo>
                      <a:pt x="65" y="214"/>
                    </a:lnTo>
                    <a:lnTo>
                      <a:pt x="66" y="207"/>
                    </a:lnTo>
                    <a:lnTo>
                      <a:pt x="67" y="204"/>
                    </a:lnTo>
                    <a:lnTo>
                      <a:pt x="68" y="200"/>
                    </a:lnTo>
                    <a:lnTo>
                      <a:pt x="68" y="199"/>
                    </a:lnTo>
                    <a:lnTo>
                      <a:pt x="67" y="200"/>
                    </a:lnTo>
                    <a:lnTo>
                      <a:pt x="64" y="202"/>
                    </a:lnTo>
                    <a:lnTo>
                      <a:pt x="58" y="201"/>
                    </a:lnTo>
                    <a:lnTo>
                      <a:pt x="55" y="199"/>
                    </a:lnTo>
                    <a:lnTo>
                      <a:pt x="55" y="198"/>
                    </a:lnTo>
                    <a:lnTo>
                      <a:pt x="55" y="200"/>
                    </a:lnTo>
                    <a:lnTo>
                      <a:pt x="56" y="201"/>
                    </a:lnTo>
                    <a:lnTo>
                      <a:pt x="56" y="206"/>
                    </a:lnTo>
                    <a:lnTo>
                      <a:pt x="57" y="210"/>
                    </a:lnTo>
                    <a:lnTo>
                      <a:pt x="58" y="215"/>
                    </a:lnTo>
                    <a:lnTo>
                      <a:pt x="58" y="222"/>
                    </a:lnTo>
                    <a:lnTo>
                      <a:pt x="59" y="230"/>
                    </a:lnTo>
                    <a:lnTo>
                      <a:pt x="60" y="247"/>
                    </a:lnTo>
                    <a:lnTo>
                      <a:pt x="61" y="266"/>
                    </a:lnTo>
                    <a:lnTo>
                      <a:pt x="62" y="275"/>
                    </a:lnTo>
                    <a:lnTo>
                      <a:pt x="62" y="286"/>
                    </a:lnTo>
                    <a:lnTo>
                      <a:pt x="62" y="295"/>
                    </a:lnTo>
                    <a:lnTo>
                      <a:pt x="63" y="306"/>
                    </a:lnTo>
                    <a:lnTo>
                      <a:pt x="65" y="347"/>
                    </a:lnTo>
                    <a:lnTo>
                      <a:pt x="67" y="366"/>
                    </a:lnTo>
                    <a:lnTo>
                      <a:pt x="68" y="382"/>
                    </a:lnTo>
                    <a:lnTo>
                      <a:pt x="69" y="390"/>
                    </a:lnTo>
                    <a:lnTo>
                      <a:pt x="70" y="397"/>
                    </a:lnTo>
                    <a:lnTo>
                      <a:pt x="70" y="402"/>
                    </a:lnTo>
                    <a:lnTo>
                      <a:pt x="71" y="408"/>
                    </a:lnTo>
                    <a:lnTo>
                      <a:pt x="72" y="413"/>
                    </a:lnTo>
                    <a:lnTo>
                      <a:pt x="73" y="416"/>
                    </a:lnTo>
                    <a:lnTo>
                      <a:pt x="75" y="419"/>
                    </a:lnTo>
                    <a:lnTo>
                      <a:pt x="80" y="424"/>
                    </a:lnTo>
                    <a:lnTo>
                      <a:pt x="86" y="423"/>
                    </a:lnTo>
                    <a:lnTo>
                      <a:pt x="90" y="419"/>
                    </a:lnTo>
                    <a:lnTo>
                      <a:pt x="91" y="417"/>
                    </a:lnTo>
                    <a:lnTo>
                      <a:pt x="92" y="414"/>
                    </a:lnTo>
                    <a:lnTo>
                      <a:pt x="93" y="410"/>
                    </a:lnTo>
                    <a:lnTo>
                      <a:pt x="93" y="404"/>
                    </a:lnTo>
                    <a:lnTo>
                      <a:pt x="95" y="397"/>
                    </a:lnTo>
                    <a:lnTo>
                      <a:pt x="95" y="387"/>
                    </a:lnTo>
                    <a:lnTo>
                      <a:pt x="96" y="378"/>
                    </a:lnTo>
                    <a:lnTo>
                      <a:pt x="97" y="368"/>
                    </a:lnTo>
                    <a:lnTo>
                      <a:pt x="98" y="356"/>
                    </a:lnTo>
                    <a:lnTo>
                      <a:pt x="99" y="344"/>
                    </a:lnTo>
                    <a:lnTo>
                      <a:pt x="100" y="330"/>
                    </a:lnTo>
                    <a:lnTo>
                      <a:pt x="101" y="316"/>
                    </a:lnTo>
                    <a:lnTo>
                      <a:pt x="102" y="302"/>
                    </a:lnTo>
                    <a:lnTo>
                      <a:pt x="102" y="288"/>
                    </a:lnTo>
                    <a:lnTo>
                      <a:pt x="104" y="273"/>
                    </a:lnTo>
                    <a:lnTo>
                      <a:pt x="104" y="258"/>
                    </a:lnTo>
                    <a:lnTo>
                      <a:pt x="107" y="228"/>
                    </a:lnTo>
                    <a:lnTo>
                      <a:pt x="107" y="213"/>
                    </a:lnTo>
                    <a:lnTo>
                      <a:pt x="108" y="200"/>
                    </a:lnTo>
                    <a:lnTo>
                      <a:pt x="109" y="185"/>
                    </a:lnTo>
                    <a:lnTo>
                      <a:pt x="110" y="159"/>
                    </a:lnTo>
                    <a:lnTo>
                      <a:pt x="111" y="147"/>
                    </a:lnTo>
                    <a:lnTo>
                      <a:pt x="112" y="136"/>
                    </a:lnTo>
                    <a:lnTo>
                      <a:pt x="113" y="126"/>
                    </a:lnTo>
                    <a:lnTo>
                      <a:pt x="114" y="118"/>
                    </a:lnTo>
                    <a:lnTo>
                      <a:pt x="115" y="110"/>
                    </a:lnTo>
                    <a:lnTo>
                      <a:pt x="116" y="104"/>
                    </a:lnTo>
                    <a:lnTo>
                      <a:pt x="116" y="100"/>
                    </a:lnTo>
                    <a:lnTo>
                      <a:pt x="118" y="98"/>
                    </a:lnTo>
                    <a:lnTo>
                      <a:pt x="113" y="101"/>
                    </a:lnTo>
                    <a:lnTo>
                      <a:pt x="109" y="101"/>
                    </a:lnTo>
                    <a:lnTo>
                      <a:pt x="106" y="99"/>
                    </a:lnTo>
                    <a:lnTo>
                      <a:pt x="105" y="98"/>
                    </a:lnTo>
                    <a:lnTo>
                      <a:pt x="104" y="95"/>
                    </a:lnTo>
                    <a:lnTo>
                      <a:pt x="105" y="98"/>
                    </a:lnTo>
                    <a:lnTo>
                      <a:pt x="105" y="101"/>
                    </a:lnTo>
                    <a:lnTo>
                      <a:pt x="106" y="108"/>
                    </a:lnTo>
                    <a:lnTo>
                      <a:pt x="107" y="116"/>
                    </a:lnTo>
                    <a:lnTo>
                      <a:pt x="108" y="126"/>
                    </a:lnTo>
                    <a:lnTo>
                      <a:pt x="108" y="136"/>
                    </a:lnTo>
                    <a:lnTo>
                      <a:pt x="108" y="150"/>
                    </a:lnTo>
                    <a:lnTo>
                      <a:pt x="109" y="164"/>
                    </a:lnTo>
                    <a:lnTo>
                      <a:pt x="110" y="180"/>
                    </a:lnTo>
                    <a:lnTo>
                      <a:pt x="110" y="195"/>
                    </a:lnTo>
                    <a:lnTo>
                      <a:pt x="110" y="212"/>
                    </a:lnTo>
                    <a:lnTo>
                      <a:pt x="111" y="248"/>
                    </a:lnTo>
                    <a:lnTo>
                      <a:pt x="111" y="267"/>
                    </a:lnTo>
                    <a:lnTo>
                      <a:pt x="114" y="360"/>
                    </a:lnTo>
                    <a:lnTo>
                      <a:pt x="115" y="378"/>
                    </a:lnTo>
                    <a:lnTo>
                      <a:pt x="115" y="394"/>
                    </a:lnTo>
                    <a:lnTo>
                      <a:pt x="115" y="410"/>
                    </a:lnTo>
                    <a:lnTo>
                      <a:pt x="116" y="426"/>
                    </a:lnTo>
                    <a:lnTo>
                      <a:pt x="116" y="440"/>
                    </a:lnTo>
                    <a:lnTo>
                      <a:pt x="117" y="453"/>
                    </a:lnTo>
                    <a:lnTo>
                      <a:pt x="118" y="464"/>
                    </a:lnTo>
                    <a:lnTo>
                      <a:pt x="119" y="474"/>
                    </a:lnTo>
                    <a:lnTo>
                      <a:pt x="119" y="482"/>
                    </a:lnTo>
                    <a:lnTo>
                      <a:pt x="120" y="489"/>
                    </a:lnTo>
                    <a:lnTo>
                      <a:pt x="125" y="502"/>
                    </a:lnTo>
                    <a:lnTo>
                      <a:pt x="131" y="504"/>
                    </a:lnTo>
                    <a:lnTo>
                      <a:pt x="139" y="500"/>
                    </a:lnTo>
                    <a:lnTo>
                      <a:pt x="140" y="497"/>
                    </a:lnTo>
                    <a:lnTo>
                      <a:pt x="140" y="493"/>
                    </a:lnTo>
                    <a:lnTo>
                      <a:pt x="141" y="489"/>
                    </a:lnTo>
                    <a:lnTo>
                      <a:pt x="141" y="481"/>
                    </a:lnTo>
                    <a:lnTo>
                      <a:pt x="142" y="471"/>
                    </a:lnTo>
                    <a:lnTo>
                      <a:pt x="143" y="461"/>
                    </a:lnTo>
                    <a:lnTo>
                      <a:pt x="144" y="448"/>
                    </a:lnTo>
                    <a:lnTo>
                      <a:pt x="145" y="434"/>
                    </a:lnTo>
                    <a:lnTo>
                      <a:pt x="147" y="418"/>
                    </a:lnTo>
                    <a:lnTo>
                      <a:pt x="148" y="401"/>
                    </a:lnTo>
                    <a:lnTo>
                      <a:pt x="149" y="383"/>
                    </a:lnTo>
                    <a:lnTo>
                      <a:pt x="150" y="365"/>
                    </a:lnTo>
                    <a:lnTo>
                      <a:pt x="151" y="345"/>
                    </a:lnTo>
                    <a:lnTo>
                      <a:pt x="153" y="324"/>
                    </a:lnTo>
                    <a:lnTo>
                      <a:pt x="154" y="303"/>
                    </a:lnTo>
                    <a:lnTo>
                      <a:pt x="157" y="261"/>
                    </a:lnTo>
                    <a:lnTo>
                      <a:pt x="159" y="239"/>
                    </a:lnTo>
                    <a:lnTo>
                      <a:pt x="161" y="197"/>
                    </a:lnTo>
                    <a:lnTo>
                      <a:pt x="162" y="176"/>
                    </a:lnTo>
                    <a:lnTo>
                      <a:pt x="164" y="156"/>
                    </a:lnTo>
                    <a:lnTo>
                      <a:pt x="166" y="118"/>
                    </a:lnTo>
                    <a:lnTo>
                      <a:pt x="168" y="101"/>
                    </a:lnTo>
                    <a:lnTo>
                      <a:pt x="169" y="84"/>
                    </a:lnTo>
                    <a:lnTo>
                      <a:pt x="170" y="68"/>
                    </a:lnTo>
                    <a:lnTo>
                      <a:pt x="171" y="55"/>
                    </a:lnTo>
                    <a:lnTo>
                      <a:pt x="172" y="43"/>
                    </a:lnTo>
                    <a:lnTo>
                      <a:pt x="172" y="33"/>
                    </a:lnTo>
                    <a:lnTo>
                      <a:pt x="173" y="25"/>
                    </a:lnTo>
                    <a:lnTo>
                      <a:pt x="174" y="19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6" y="12"/>
                    </a:lnTo>
                    <a:lnTo>
                      <a:pt x="176" y="11"/>
                    </a:lnTo>
                    <a:lnTo>
                      <a:pt x="173" y="14"/>
                    </a:lnTo>
                    <a:lnTo>
                      <a:pt x="167" y="14"/>
                    </a:lnTo>
                    <a:lnTo>
                      <a:pt x="164" y="11"/>
                    </a:lnTo>
                    <a:lnTo>
                      <a:pt x="164" y="12"/>
                    </a:lnTo>
                    <a:lnTo>
                      <a:pt x="165" y="17"/>
                    </a:lnTo>
                    <a:lnTo>
                      <a:pt x="166" y="21"/>
                    </a:lnTo>
                    <a:lnTo>
                      <a:pt x="166" y="25"/>
                    </a:lnTo>
                    <a:lnTo>
                      <a:pt x="166" y="32"/>
                    </a:lnTo>
                    <a:lnTo>
                      <a:pt x="167" y="38"/>
                    </a:lnTo>
                    <a:lnTo>
                      <a:pt x="168" y="44"/>
                    </a:lnTo>
                    <a:lnTo>
                      <a:pt x="168" y="52"/>
                    </a:lnTo>
                    <a:lnTo>
                      <a:pt x="168" y="60"/>
                    </a:lnTo>
                    <a:lnTo>
                      <a:pt x="169" y="70"/>
                    </a:lnTo>
                    <a:lnTo>
                      <a:pt x="169" y="80"/>
                    </a:lnTo>
                    <a:lnTo>
                      <a:pt x="170" y="103"/>
                    </a:lnTo>
                    <a:lnTo>
                      <a:pt x="170" y="115"/>
                    </a:lnTo>
                    <a:lnTo>
                      <a:pt x="171" y="127"/>
                    </a:lnTo>
                    <a:lnTo>
                      <a:pt x="171" y="157"/>
                    </a:lnTo>
                    <a:lnTo>
                      <a:pt x="171" y="172"/>
                    </a:lnTo>
                    <a:lnTo>
                      <a:pt x="171" y="189"/>
                    </a:lnTo>
                    <a:lnTo>
                      <a:pt x="172" y="206"/>
                    </a:lnTo>
                    <a:lnTo>
                      <a:pt x="172" y="262"/>
                    </a:lnTo>
                    <a:lnTo>
                      <a:pt x="172" y="282"/>
                    </a:lnTo>
                    <a:lnTo>
                      <a:pt x="172" y="302"/>
                    </a:lnTo>
                    <a:lnTo>
                      <a:pt x="188" y="302"/>
                    </a:lnTo>
                    <a:lnTo>
                      <a:pt x="188" y="282"/>
                    </a:lnTo>
                    <a:lnTo>
                      <a:pt x="188" y="262"/>
                    </a:lnTo>
                    <a:lnTo>
                      <a:pt x="188" y="206"/>
                    </a:lnTo>
                    <a:lnTo>
                      <a:pt x="187" y="189"/>
                    </a:lnTo>
                    <a:lnTo>
                      <a:pt x="187" y="172"/>
                    </a:lnTo>
                    <a:lnTo>
                      <a:pt x="187" y="157"/>
                    </a:lnTo>
                    <a:lnTo>
                      <a:pt x="187" y="127"/>
                    </a:lnTo>
                    <a:lnTo>
                      <a:pt x="186" y="115"/>
                    </a:lnTo>
                    <a:lnTo>
                      <a:pt x="186" y="103"/>
                    </a:lnTo>
                    <a:lnTo>
                      <a:pt x="185" y="80"/>
                    </a:lnTo>
                    <a:lnTo>
                      <a:pt x="185" y="70"/>
                    </a:lnTo>
                    <a:lnTo>
                      <a:pt x="184" y="60"/>
                    </a:lnTo>
                    <a:lnTo>
                      <a:pt x="184" y="52"/>
                    </a:lnTo>
                    <a:lnTo>
                      <a:pt x="184" y="43"/>
                    </a:lnTo>
                    <a:lnTo>
                      <a:pt x="183" y="36"/>
                    </a:lnTo>
                    <a:lnTo>
                      <a:pt x="182" y="30"/>
                    </a:lnTo>
                    <a:lnTo>
                      <a:pt x="182" y="24"/>
                    </a:lnTo>
                    <a:lnTo>
                      <a:pt x="182" y="19"/>
                    </a:lnTo>
                    <a:lnTo>
                      <a:pt x="181" y="15"/>
                    </a:lnTo>
                    <a:lnTo>
                      <a:pt x="180" y="7"/>
                    </a:lnTo>
                    <a:lnTo>
                      <a:pt x="179" y="5"/>
                    </a:lnTo>
                    <a:lnTo>
                      <a:pt x="174" y="0"/>
                    </a:lnTo>
                    <a:lnTo>
                      <a:pt x="165" y="0"/>
                    </a:lnTo>
                    <a:lnTo>
                      <a:pt x="161" y="5"/>
                    </a:lnTo>
                    <a:lnTo>
                      <a:pt x="160" y="7"/>
                    </a:lnTo>
                    <a:lnTo>
                      <a:pt x="159" y="11"/>
                    </a:lnTo>
                    <a:lnTo>
                      <a:pt x="159" y="10"/>
                    </a:lnTo>
                    <a:lnTo>
                      <a:pt x="159" y="11"/>
                    </a:lnTo>
                    <a:lnTo>
                      <a:pt x="160" y="10"/>
                    </a:lnTo>
                    <a:lnTo>
                      <a:pt x="158" y="15"/>
                    </a:lnTo>
                    <a:lnTo>
                      <a:pt x="157" y="22"/>
                    </a:lnTo>
                    <a:lnTo>
                      <a:pt x="156" y="32"/>
                    </a:lnTo>
                    <a:lnTo>
                      <a:pt x="156" y="42"/>
                    </a:lnTo>
                    <a:lnTo>
                      <a:pt x="154" y="53"/>
                    </a:lnTo>
                    <a:lnTo>
                      <a:pt x="153" y="67"/>
                    </a:lnTo>
                    <a:lnTo>
                      <a:pt x="152" y="83"/>
                    </a:lnTo>
                    <a:lnTo>
                      <a:pt x="151" y="100"/>
                    </a:lnTo>
                    <a:lnTo>
                      <a:pt x="150" y="117"/>
                    </a:lnTo>
                    <a:lnTo>
                      <a:pt x="147" y="154"/>
                    </a:lnTo>
                    <a:lnTo>
                      <a:pt x="145" y="175"/>
                    </a:lnTo>
                    <a:lnTo>
                      <a:pt x="144" y="196"/>
                    </a:lnTo>
                    <a:lnTo>
                      <a:pt x="142" y="238"/>
                    </a:lnTo>
                    <a:lnTo>
                      <a:pt x="141" y="260"/>
                    </a:lnTo>
                    <a:lnTo>
                      <a:pt x="139" y="302"/>
                    </a:lnTo>
                    <a:lnTo>
                      <a:pt x="137" y="323"/>
                    </a:lnTo>
                    <a:lnTo>
                      <a:pt x="136" y="344"/>
                    </a:lnTo>
                    <a:lnTo>
                      <a:pt x="134" y="364"/>
                    </a:lnTo>
                    <a:lnTo>
                      <a:pt x="133" y="382"/>
                    </a:lnTo>
                    <a:lnTo>
                      <a:pt x="132" y="400"/>
                    </a:lnTo>
                    <a:lnTo>
                      <a:pt x="131" y="417"/>
                    </a:lnTo>
                    <a:lnTo>
                      <a:pt x="130" y="433"/>
                    </a:lnTo>
                    <a:lnTo>
                      <a:pt x="128" y="447"/>
                    </a:lnTo>
                    <a:lnTo>
                      <a:pt x="127" y="460"/>
                    </a:lnTo>
                    <a:lnTo>
                      <a:pt x="127" y="470"/>
                    </a:lnTo>
                    <a:lnTo>
                      <a:pt x="125" y="479"/>
                    </a:lnTo>
                    <a:lnTo>
                      <a:pt x="124" y="486"/>
                    </a:lnTo>
                    <a:lnTo>
                      <a:pt x="124" y="491"/>
                    </a:lnTo>
                    <a:lnTo>
                      <a:pt x="123" y="493"/>
                    </a:lnTo>
                    <a:lnTo>
                      <a:pt x="124" y="492"/>
                    </a:lnTo>
                    <a:lnTo>
                      <a:pt x="125" y="490"/>
                    </a:lnTo>
                    <a:lnTo>
                      <a:pt x="131" y="487"/>
                    </a:lnTo>
                    <a:lnTo>
                      <a:pt x="136" y="489"/>
                    </a:lnTo>
                    <a:lnTo>
                      <a:pt x="137" y="487"/>
                    </a:lnTo>
                    <a:lnTo>
                      <a:pt x="136" y="481"/>
                    </a:lnTo>
                    <a:lnTo>
                      <a:pt x="136" y="472"/>
                    </a:lnTo>
                    <a:lnTo>
                      <a:pt x="135" y="463"/>
                    </a:lnTo>
                    <a:lnTo>
                      <a:pt x="134" y="452"/>
                    </a:lnTo>
                    <a:lnTo>
                      <a:pt x="133" y="439"/>
                    </a:lnTo>
                    <a:lnTo>
                      <a:pt x="133" y="425"/>
                    </a:lnTo>
                    <a:lnTo>
                      <a:pt x="132" y="409"/>
                    </a:lnTo>
                    <a:lnTo>
                      <a:pt x="131" y="394"/>
                    </a:lnTo>
                    <a:lnTo>
                      <a:pt x="131" y="378"/>
                    </a:lnTo>
                    <a:lnTo>
                      <a:pt x="131" y="360"/>
                    </a:lnTo>
                    <a:lnTo>
                      <a:pt x="128" y="267"/>
                    </a:lnTo>
                    <a:lnTo>
                      <a:pt x="128" y="248"/>
                    </a:lnTo>
                    <a:lnTo>
                      <a:pt x="127" y="212"/>
                    </a:lnTo>
                    <a:lnTo>
                      <a:pt x="126" y="195"/>
                    </a:lnTo>
                    <a:lnTo>
                      <a:pt x="125" y="178"/>
                    </a:lnTo>
                    <a:lnTo>
                      <a:pt x="125" y="163"/>
                    </a:lnTo>
                    <a:lnTo>
                      <a:pt x="124" y="150"/>
                    </a:lnTo>
                    <a:lnTo>
                      <a:pt x="124" y="136"/>
                    </a:lnTo>
                    <a:lnTo>
                      <a:pt x="124" y="125"/>
                    </a:lnTo>
                    <a:lnTo>
                      <a:pt x="122" y="115"/>
                    </a:lnTo>
                    <a:lnTo>
                      <a:pt x="122" y="107"/>
                    </a:lnTo>
                    <a:lnTo>
                      <a:pt x="121" y="100"/>
                    </a:lnTo>
                    <a:lnTo>
                      <a:pt x="121" y="94"/>
                    </a:lnTo>
                    <a:lnTo>
                      <a:pt x="120" y="92"/>
                    </a:lnTo>
                    <a:lnTo>
                      <a:pt x="119" y="89"/>
                    </a:lnTo>
                    <a:lnTo>
                      <a:pt x="118" y="88"/>
                    </a:lnTo>
                    <a:lnTo>
                      <a:pt x="115" y="86"/>
                    </a:lnTo>
                    <a:lnTo>
                      <a:pt x="108" y="85"/>
                    </a:lnTo>
                    <a:lnTo>
                      <a:pt x="103" y="92"/>
                    </a:lnTo>
                    <a:lnTo>
                      <a:pt x="102" y="95"/>
                    </a:lnTo>
                    <a:lnTo>
                      <a:pt x="100" y="101"/>
                    </a:lnTo>
                    <a:lnTo>
                      <a:pt x="99" y="108"/>
                    </a:lnTo>
                    <a:lnTo>
                      <a:pt x="98" y="116"/>
                    </a:lnTo>
                    <a:lnTo>
                      <a:pt x="97" y="125"/>
                    </a:lnTo>
                    <a:lnTo>
                      <a:pt x="96" y="135"/>
                    </a:lnTo>
                    <a:lnTo>
                      <a:pt x="95" y="145"/>
                    </a:lnTo>
                    <a:lnTo>
                      <a:pt x="95" y="157"/>
                    </a:lnTo>
                    <a:lnTo>
                      <a:pt x="92" y="184"/>
                    </a:lnTo>
                    <a:lnTo>
                      <a:pt x="92" y="198"/>
                    </a:lnTo>
                    <a:lnTo>
                      <a:pt x="90" y="212"/>
                    </a:lnTo>
                    <a:lnTo>
                      <a:pt x="90" y="227"/>
                    </a:lnTo>
                    <a:lnTo>
                      <a:pt x="87" y="257"/>
                    </a:lnTo>
                    <a:lnTo>
                      <a:pt x="87" y="272"/>
                    </a:lnTo>
                    <a:lnTo>
                      <a:pt x="86" y="287"/>
                    </a:lnTo>
                    <a:lnTo>
                      <a:pt x="85" y="301"/>
                    </a:lnTo>
                    <a:lnTo>
                      <a:pt x="84" y="315"/>
                    </a:lnTo>
                    <a:lnTo>
                      <a:pt x="83" y="329"/>
                    </a:lnTo>
                    <a:lnTo>
                      <a:pt x="82" y="342"/>
                    </a:lnTo>
                    <a:lnTo>
                      <a:pt x="81" y="355"/>
                    </a:lnTo>
                    <a:lnTo>
                      <a:pt x="80" y="366"/>
                    </a:lnTo>
                    <a:lnTo>
                      <a:pt x="79" y="377"/>
                    </a:lnTo>
                    <a:lnTo>
                      <a:pt x="78" y="386"/>
                    </a:lnTo>
                    <a:lnTo>
                      <a:pt x="78" y="394"/>
                    </a:lnTo>
                    <a:lnTo>
                      <a:pt x="78" y="401"/>
                    </a:lnTo>
                    <a:lnTo>
                      <a:pt x="77" y="406"/>
                    </a:lnTo>
                    <a:lnTo>
                      <a:pt x="76" y="410"/>
                    </a:lnTo>
                    <a:lnTo>
                      <a:pt x="75" y="413"/>
                    </a:lnTo>
                    <a:lnTo>
                      <a:pt x="76" y="412"/>
                    </a:lnTo>
                    <a:lnTo>
                      <a:pt x="79" y="407"/>
                    </a:lnTo>
                    <a:lnTo>
                      <a:pt x="83" y="407"/>
                    </a:lnTo>
                    <a:lnTo>
                      <a:pt x="88" y="411"/>
                    </a:lnTo>
                    <a:lnTo>
                      <a:pt x="88" y="410"/>
                    </a:lnTo>
                    <a:lnTo>
                      <a:pt x="87" y="408"/>
                    </a:lnTo>
                    <a:lnTo>
                      <a:pt x="87" y="406"/>
                    </a:lnTo>
                    <a:lnTo>
                      <a:pt x="86" y="401"/>
                    </a:lnTo>
                    <a:lnTo>
                      <a:pt x="86" y="394"/>
                    </a:lnTo>
                    <a:lnTo>
                      <a:pt x="84" y="388"/>
                    </a:lnTo>
                    <a:lnTo>
                      <a:pt x="84" y="381"/>
                    </a:lnTo>
                    <a:lnTo>
                      <a:pt x="83" y="365"/>
                    </a:lnTo>
                    <a:lnTo>
                      <a:pt x="81" y="346"/>
                    </a:lnTo>
                    <a:lnTo>
                      <a:pt x="79" y="305"/>
                    </a:lnTo>
                    <a:lnTo>
                      <a:pt x="78" y="294"/>
                    </a:lnTo>
                    <a:lnTo>
                      <a:pt x="78" y="286"/>
                    </a:lnTo>
                    <a:lnTo>
                      <a:pt x="78" y="275"/>
                    </a:lnTo>
                    <a:lnTo>
                      <a:pt x="78" y="265"/>
                    </a:lnTo>
                    <a:lnTo>
                      <a:pt x="77" y="245"/>
                    </a:lnTo>
                    <a:lnTo>
                      <a:pt x="76" y="229"/>
                    </a:lnTo>
                    <a:lnTo>
                      <a:pt x="75" y="221"/>
                    </a:lnTo>
                    <a:lnTo>
                      <a:pt x="75" y="214"/>
                    </a:lnTo>
                    <a:lnTo>
                      <a:pt x="74" y="209"/>
                    </a:lnTo>
                    <a:lnTo>
                      <a:pt x="73" y="203"/>
                    </a:lnTo>
                    <a:lnTo>
                      <a:pt x="73" y="199"/>
                    </a:lnTo>
                    <a:lnTo>
                      <a:pt x="72" y="195"/>
                    </a:lnTo>
                    <a:lnTo>
                      <a:pt x="71" y="193"/>
                    </a:lnTo>
                    <a:lnTo>
                      <a:pt x="71" y="192"/>
                    </a:lnTo>
                    <a:lnTo>
                      <a:pt x="67" y="187"/>
                    </a:lnTo>
                    <a:lnTo>
                      <a:pt x="58" y="186"/>
                    </a:lnTo>
                    <a:lnTo>
                      <a:pt x="54" y="190"/>
                    </a:lnTo>
                    <a:lnTo>
                      <a:pt x="52" y="193"/>
                    </a:lnTo>
                    <a:lnTo>
                      <a:pt x="51" y="197"/>
                    </a:lnTo>
                    <a:lnTo>
                      <a:pt x="51" y="199"/>
                    </a:lnTo>
                    <a:lnTo>
                      <a:pt x="49" y="202"/>
                    </a:lnTo>
                    <a:lnTo>
                      <a:pt x="48" y="210"/>
                    </a:lnTo>
                    <a:lnTo>
                      <a:pt x="47" y="215"/>
                    </a:lnTo>
                    <a:lnTo>
                      <a:pt x="47" y="221"/>
                    </a:lnTo>
                    <a:lnTo>
                      <a:pt x="47" y="227"/>
                    </a:lnTo>
                    <a:lnTo>
                      <a:pt x="45" y="232"/>
                    </a:lnTo>
                    <a:lnTo>
                      <a:pt x="45" y="239"/>
                    </a:lnTo>
                    <a:lnTo>
                      <a:pt x="44" y="245"/>
                    </a:lnTo>
                    <a:lnTo>
                      <a:pt x="44" y="251"/>
                    </a:lnTo>
                    <a:lnTo>
                      <a:pt x="42" y="258"/>
                    </a:lnTo>
                    <a:lnTo>
                      <a:pt x="41" y="271"/>
                    </a:lnTo>
                    <a:lnTo>
                      <a:pt x="40" y="277"/>
                    </a:lnTo>
                    <a:lnTo>
                      <a:pt x="39" y="284"/>
                    </a:lnTo>
                    <a:lnTo>
                      <a:pt x="38" y="295"/>
                    </a:lnTo>
                    <a:lnTo>
                      <a:pt x="37" y="300"/>
                    </a:lnTo>
                    <a:lnTo>
                      <a:pt x="36" y="306"/>
                    </a:lnTo>
                    <a:lnTo>
                      <a:pt x="36" y="310"/>
                    </a:lnTo>
                    <a:lnTo>
                      <a:pt x="35" y="315"/>
                    </a:lnTo>
                    <a:lnTo>
                      <a:pt x="34" y="321"/>
                    </a:lnTo>
                    <a:lnTo>
                      <a:pt x="33" y="325"/>
                    </a:lnTo>
                    <a:lnTo>
                      <a:pt x="35" y="323"/>
                    </a:lnTo>
                    <a:lnTo>
                      <a:pt x="41" y="321"/>
                    </a:lnTo>
                    <a:lnTo>
                      <a:pt x="42" y="321"/>
                    </a:lnTo>
                    <a:lnTo>
                      <a:pt x="44" y="323"/>
                    </a:lnTo>
                    <a:lnTo>
                      <a:pt x="45" y="324"/>
                    </a:lnTo>
                    <a:lnTo>
                      <a:pt x="44" y="322"/>
                    </a:lnTo>
                    <a:lnTo>
                      <a:pt x="43" y="316"/>
                    </a:lnTo>
                    <a:lnTo>
                      <a:pt x="42" y="310"/>
                    </a:lnTo>
                    <a:lnTo>
                      <a:pt x="41" y="306"/>
                    </a:lnTo>
                    <a:lnTo>
                      <a:pt x="41" y="303"/>
                    </a:lnTo>
                    <a:lnTo>
                      <a:pt x="39" y="297"/>
                    </a:lnTo>
                    <a:lnTo>
                      <a:pt x="39" y="294"/>
                    </a:lnTo>
                    <a:lnTo>
                      <a:pt x="38" y="286"/>
                    </a:lnTo>
                    <a:lnTo>
                      <a:pt x="38" y="282"/>
                    </a:lnTo>
                    <a:lnTo>
                      <a:pt x="36" y="275"/>
                    </a:lnTo>
                    <a:lnTo>
                      <a:pt x="36" y="272"/>
                    </a:lnTo>
                    <a:lnTo>
                      <a:pt x="36" y="267"/>
                    </a:lnTo>
                    <a:lnTo>
                      <a:pt x="35" y="265"/>
                    </a:lnTo>
                    <a:lnTo>
                      <a:pt x="35" y="261"/>
                    </a:lnTo>
                    <a:lnTo>
                      <a:pt x="35" y="258"/>
                    </a:lnTo>
                    <a:lnTo>
                      <a:pt x="34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2" y="248"/>
                    </a:lnTo>
                    <a:lnTo>
                      <a:pt x="32" y="249"/>
                    </a:lnTo>
                    <a:lnTo>
                      <a:pt x="31" y="245"/>
                    </a:lnTo>
                    <a:lnTo>
                      <a:pt x="30" y="244"/>
                    </a:lnTo>
                    <a:lnTo>
                      <a:pt x="30" y="243"/>
                    </a:lnTo>
                    <a:lnTo>
                      <a:pt x="26" y="240"/>
                    </a:lnTo>
                    <a:lnTo>
                      <a:pt x="28" y="242"/>
                    </a:lnTo>
                    <a:lnTo>
                      <a:pt x="28" y="241"/>
                    </a:lnTo>
                    <a:lnTo>
                      <a:pt x="18" y="239"/>
                    </a:lnTo>
                    <a:lnTo>
                      <a:pt x="17" y="240"/>
                    </a:lnTo>
                    <a:lnTo>
                      <a:pt x="12" y="245"/>
                    </a:lnTo>
                    <a:lnTo>
                      <a:pt x="11" y="247"/>
                    </a:lnTo>
                    <a:lnTo>
                      <a:pt x="10" y="247"/>
                    </a:lnTo>
                    <a:lnTo>
                      <a:pt x="9" y="250"/>
                    </a:lnTo>
                    <a:lnTo>
                      <a:pt x="8" y="252"/>
                    </a:lnTo>
                    <a:lnTo>
                      <a:pt x="6" y="256"/>
                    </a:lnTo>
                    <a:lnTo>
                      <a:pt x="6" y="258"/>
                    </a:lnTo>
                    <a:lnTo>
                      <a:pt x="6" y="260"/>
                    </a:lnTo>
                    <a:lnTo>
                      <a:pt x="5" y="263"/>
                    </a:lnTo>
                    <a:lnTo>
                      <a:pt x="4" y="265"/>
                    </a:lnTo>
                    <a:lnTo>
                      <a:pt x="2" y="272"/>
                    </a:lnTo>
                    <a:lnTo>
                      <a:pt x="1" y="277"/>
                    </a:lnTo>
                    <a:lnTo>
                      <a:pt x="1" y="279"/>
                    </a:lnTo>
                    <a:lnTo>
                      <a:pt x="0" y="288"/>
                    </a:lnTo>
                    <a:lnTo>
                      <a:pt x="0" y="292"/>
                    </a:lnTo>
                    <a:lnTo>
                      <a:pt x="0" y="291"/>
                    </a:lnTo>
                    <a:lnTo>
                      <a:pt x="16" y="293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2" name="Freeform 231"/>
              <p:cNvSpPr>
                <a:spLocks/>
              </p:cNvSpPr>
              <p:nvPr/>
            </p:nvSpPr>
            <p:spPr bwMode="auto">
              <a:xfrm>
                <a:off x="1595438" y="4637088"/>
                <a:ext cx="111125" cy="1054100"/>
              </a:xfrm>
              <a:custGeom>
                <a:avLst/>
                <a:gdLst>
                  <a:gd name="T0" fmla="*/ 2147483647 w 70"/>
                  <a:gd name="T1" fmla="*/ 2147483647 h 664"/>
                  <a:gd name="T2" fmla="*/ 2147483647 w 70"/>
                  <a:gd name="T3" fmla="*/ 2147483647 h 664"/>
                  <a:gd name="T4" fmla="*/ 2147483647 w 70"/>
                  <a:gd name="T5" fmla="*/ 2147483647 h 664"/>
                  <a:gd name="T6" fmla="*/ 2147483647 w 70"/>
                  <a:gd name="T7" fmla="*/ 2147483647 h 664"/>
                  <a:gd name="T8" fmla="*/ 2147483647 w 70"/>
                  <a:gd name="T9" fmla="*/ 2147483647 h 664"/>
                  <a:gd name="T10" fmla="*/ 2147483647 w 70"/>
                  <a:gd name="T11" fmla="*/ 2147483647 h 664"/>
                  <a:gd name="T12" fmla="*/ 2147483647 w 70"/>
                  <a:gd name="T13" fmla="*/ 2147483647 h 664"/>
                  <a:gd name="T14" fmla="*/ 2147483647 w 70"/>
                  <a:gd name="T15" fmla="*/ 2147483647 h 664"/>
                  <a:gd name="T16" fmla="*/ 2147483647 w 70"/>
                  <a:gd name="T17" fmla="*/ 2147483647 h 664"/>
                  <a:gd name="T18" fmla="*/ 2147483647 w 70"/>
                  <a:gd name="T19" fmla="*/ 2147483647 h 664"/>
                  <a:gd name="T20" fmla="*/ 2147483647 w 70"/>
                  <a:gd name="T21" fmla="*/ 2147483647 h 664"/>
                  <a:gd name="T22" fmla="*/ 2147483647 w 70"/>
                  <a:gd name="T23" fmla="*/ 2147483647 h 664"/>
                  <a:gd name="T24" fmla="*/ 2147483647 w 70"/>
                  <a:gd name="T25" fmla="*/ 2147483647 h 664"/>
                  <a:gd name="T26" fmla="*/ 2147483647 w 70"/>
                  <a:gd name="T27" fmla="*/ 2147483647 h 664"/>
                  <a:gd name="T28" fmla="*/ 2147483647 w 70"/>
                  <a:gd name="T29" fmla="*/ 2147483647 h 664"/>
                  <a:gd name="T30" fmla="*/ 2147483647 w 70"/>
                  <a:gd name="T31" fmla="*/ 2147483647 h 664"/>
                  <a:gd name="T32" fmla="*/ 2147483647 w 70"/>
                  <a:gd name="T33" fmla="*/ 2147483647 h 664"/>
                  <a:gd name="T34" fmla="*/ 2147483647 w 70"/>
                  <a:gd name="T35" fmla="*/ 2147483647 h 664"/>
                  <a:gd name="T36" fmla="*/ 2147483647 w 70"/>
                  <a:gd name="T37" fmla="*/ 2147483647 h 664"/>
                  <a:gd name="T38" fmla="*/ 2147483647 w 70"/>
                  <a:gd name="T39" fmla="*/ 2147483647 h 664"/>
                  <a:gd name="T40" fmla="*/ 2147483647 w 70"/>
                  <a:gd name="T41" fmla="*/ 2147483647 h 664"/>
                  <a:gd name="T42" fmla="*/ 2147483647 w 70"/>
                  <a:gd name="T43" fmla="*/ 2147483647 h 664"/>
                  <a:gd name="T44" fmla="*/ 2147483647 w 70"/>
                  <a:gd name="T45" fmla="*/ 2147483647 h 664"/>
                  <a:gd name="T46" fmla="*/ 2147483647 w 70"/>
                  <a:gd name="T47" fmla="*/ 2147483647 h 664"/>
                  <a:gd name="T48" fmla="*/ 2147483647 w 70"/>
                  <a:gd name="T49" fmla="*/ 2147483647 h 664"/>
                  <a:gd name="T50" fmla="*/ 2147483647 w 70"/>
                  <a:gd name="T51" fmla="*/ 2147483647 h 664"/>
                  <a:gd name="T52" fmla="*/ 2147483647 w 70"/>
                  <a:gd name="T53" fmla="*/ 2147483647 h 664"/>
                  <a:gd name="T54" fmla="*/ 2147483647 w 70"/>
                  <a:gd name="T55" fmla="*/ 2147483647 h 664"/>
                  <a:gd name="T56" fmla="*/ 2147483647 w 70"/>
                  <a:gd name="T57" fmla="*/ 2147483647 h 664"/>
                  <a:gd name="T58" fmla="*/ 2147483647 w 70"/>
                  <a:gd name="T59" fmla="*/ 2147483647 h 664"/>
                  <a:gd name="T60" fmla="*/ 2147483647 w 70"/>
                  <a:gd name="T61" fmla="*/ 2147483647 h 664"/>
                  <a:gd name="T62" fmla="*/ 0 w 70"/>
                  <a:gd name="T63" fmla="*/ 2147483647 h 664"/>
                  <a:gd name="T64" fmla="*/ 2147483647 w 70"/>
                  <a:gd name="T65" fmla="*/ 2147483647 h 6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64"/>
                  <a:gd name="T101" fmla="*/ 70 w 70"/>
                  <a:gd name="T102" fmla="*/ 664 h 6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64">
                    <a:moveTo>
                      <a:pt x="19" y="3"/>
                    </a:moveTo>
                    <a:lnTo>
                      <a:pt x="22" y="13"/>
                    </a:lnTo>
                    <a:lnTo>
                      <a:pt x="25" y="24"/>
                    </a:lnTo>
                    <a:lnTo>
                      <a:pt x="27" y="34"/>
                    </a:lnTo>
                    <a:lnTo>
                      <a:pt x="29" y="44"/>
                    </a:lnTo>
                    <a:lnTo>
                      <a:pt x="32" y="54"/>
                    </a:lnTo>
                    <a:lnTo>
                      <a:pt x="35" y="63"/>
                    </a:lnTo>
                    <a:lnTo>
                      <a:pt x="37" y="74"/>
                    </a:lnTo>
                    <a:lnTo>
                      <a:pt x="40" y="84"/>
                    </a:lnTo>
                    <a:lnTo>
                      <a:pt x="40" y="94"/>
                    </a:lnTo>
                    <a:lnTo>
                      <a:pt x="43" y="104"/>
                    </a:lnTo>
                    <a:lnTo>
                      <a:pt x="45" y="114"/>
                    </a:lnTo>
                    <a:lnTo>
                      <a:pt x="47" y="125"/>
                    </a:lnTo>
                    <a:lnTo>
                      <a:pt x="49" y="136"/>
                    </a:lnTo>
                    <a:lnTo>
                      <a:pt x="51" y="146"/>
                    </a:lnTo>
                    <a:lnTo>
                      <a:pt x="52" y="156"/>
                    </a:lnTo>
                    <a:lnTo>
                      <a:pt x="53" y="166"/>
                    </a:lnTo>
                    <a:lnTo>
                      <a:pt x="55" y="175"/>
                    </a:lnTo>
                    <a:lnTo>
                      <a:pt x="57" y="186"/>
                    </a:lnTo>
                    <a:lnTo>
                      <a:pt x="58" y="196"/>
                    </a:lnTo>
                    <a:lnTo>
                      <a:pt x="59" y="206"/>
                    </a:lnTo>
                    <a:lnTo>
                      <a:pt x="60" y="217"/>
                    </a:lnTo>
                    <a:lnTo>
                      <a:pt x="62" y="227"/>
                    </a:lnTo>
                    <a:lnTo>
                      <a:pt x="63" y="237"/>
                    </a:lnTo>
                    <a:lnTo>
                      <a:pt x="63" y="247"/>
                    </a:lnTo>
                    <a:lnTo>
                      <a:pt x="64" y="258"/>
                    </a:lnTo>
                    <a:lnTo>
                      <a:pt x="65" y="268"/>
                    </a:lnTo>
                    <a:lnTo>
                      <a:pt x="65" y="278"/>
                    </a:lnTo>
                    <a:lnTo>
                      <a:pt x="67" y="288"/>
                    </a:lnTo>
                    <a:lnTo>
                      <a:pt x="67" y="298"/>
                    </a:lnTo>
                    <a:lnTo>
                      <a:pt x="68" y="308"/>
                    </a:lnTo>
                    <a:lnTo>
                      <a:pt x="68" y="319"/>
                    </a:lnTo>
                    <a:lnTo>
                      <a:pt x="68" y="329"/>
                    </a:lnTo>
                    <a:lnTo>
                      <a:pt x="68" y="340"/>
                    </a:lnTo>
                    <a:lnTo>
                      <a:pt x="69" y="350"/>
                    </a:lnTo>
                    <a:lnTo>
                      <a:pt x="69" y="401"/>
                    </a:lnTo>
                    <a:lnTo>
                      <a:pt x="68" y="411"/>
                    </a:lnTo>
                    <a:lnTo>
                      <a:pt x="68" y="422"/>
                    </a:lnTo>
                    <a:lnTo>
                      <a:pt x="68" y="432"/>
                    </a:lnTo>
                    <a:lnTo>
                      <a:pt x="67" y="443"/>
                    </a:lnTo>
                    <a:lnTo>
                      <a:pt x="67" y="453"/>
                    </a:lnTo>
                    <a:lnTo>
                      <a:pt x="66" y="464"/>
                    </a:lnTo>
                    <a:lnTo>
                      <a:pt x="65" y="474"/>
                    </a:lnTo>
                    <a:lnTo>
                      <a:pt x="64" y="485"/>
                    </a:lnTo>
                    <a:lnTo>
                      <a:pt x="63" y="495"/>
                    </a:lnTo>
                    <a:lnTo>
                      <a:pt x="63" y="505"/>
                    </a:lnTo>
                    <a:lnTo>
                      <a:pt x="62" y="515"/>
                    </a:lnTo>
                    <a:lnTo>
                      <a:pt x="61" y="526"/>
                    </a:lnTo>
                    <a:lnTo>
                      <a:pt x="60" y="536"/>
                    </a:lnTo>
                    <a:lnTo>
                      <a:pt x="58" y="547"/>
                    </a:lnTo>
                    <a:lnTo>
                      <a:pt x="57" y="557"/>
                    </a:lnTo>
                    <a:lnTo>
                      <a:pt x="55" y="567"/>
                    </a:lnTo>
                    <a:lnTo>
                      <a:pt x="54" y="578"/>
                    </a:lnTo>
                    <a:lnTo>
                      <a:pt x="52" y="588"/>
                    </a:lnTo>
                    <a:lnTo>
                      <a:pt x="51" y="599"/>
                    </a:lnTo>
                    <a:lnTo>
                      <a:pt x="49" y="608"/>
                    </a:lnTo>
                    <a:lnTo>
                      <a:pt x="47" y="619"/>
                    </a:lnTo>
                    <a:lnTo>
                      <a:pt x="45" y="629"/>
                    </a:lnTo>
                    <a:lnTo>
                      <a:pt x="43" y="640"/>
                    </a:lnTo>
                    <a:lnTo>
                      <a:pt x="41" y="650"/>
                    </a:lnTo>
                    <a:lnTo>
                      <a:pt x="40" y="661"/>
                    </a:lnTo>
                    <a:lnTo>
                      <a:pt x="40" y="663"/>
                    </a:lnTo>
                    <a:lnTo>
                      <a:pt x="17" y="621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0F0F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3" name="Freeform 232"/>
              <p:cNvSpPr>
                <a:spLocks/>
              </p:cNvSpPr>
              <p:nvPr/>
            </p:nvSpPr>
            <p:spPr bwMode="auto">
              <a:xfrm>
                <a:off x="701675" y="4491038"/>
                <a:ext cx="954088" cy="1336675"/>
              </a:xfrm>
              <a:custGeom>
                <a:avLst/>
                <a:gdLst>
                  <a:gd name="T0" fmla="*/ 2147483647 w 601"/>
                  <a:gd name="T1" fmla="*/ 2147483647 h 842"/>
                  <a:gd name="T2" fmla="*/ 2147483647 w 601"/>
                  <a:gd name="T3" fmla="*/ 2147483647 h 842"/>
                  <a:gd name="T4" fmla="*/ 2147483647 w 601"/>
                  <a:gd name="T5" fmla="*/ 2147483647 h 842"/>
                  <a:gd name="T6" fmla="*/ 2147483647 w 601"/>
                  <a:gd name="T7" fmla="*/ 2147483647 h 842"/>
                  <a:gd name="T8" fmla="*/ 2147483647 w 601"/>
                  <a:gd name="T9" fmla="*/ 2147483647 h 842"/>
                  <a:gd name="T10" fmla="*/ 2147483647 w 601"/>
                  <a:gd name="T11" fmla="*/ 2147483647 h 842"/>
                  <a:gd name="T12" fmla="*/ 2147483647 w 601"/>
                  <a:gd name="T13" fmla="*/ 2147483647 h 842"/>
                  <a:gd name="T14" fmla="*/ 2147483647 w 601"/>
                  <a:gd name="T15" fmla="*/ 2147483647 h 842"/>
                  <a:gd name="T16" fmla="*/ 2147483647 w 601"/>
                  <a:gd name="T17" fmla="*/ 2147483647 h 842"/>
                  <a:gd name="T18" fmla="*/ 2147483647 w 601"/>
                  <a:gd name="T19" fmla="*/ 2147483647 h 842"/>
                  <a:gd name="T20" fmla="*/ 2147483647 w 601"/>
                  <a:gd name="T21" fmla="*/ 2147483647 h 842"/>
                  <a:gd name="T22" fmla="*/ 2147483647 w 601"/>
                  <a:gd name="T23" fmla="*/ 2147483647 h 842"/>
                  <a:gd name="T24" fmla="*/ 2147483647 w 601"/>
                  <a:gd name="T25" fmla="*/ 2147483647 h 842"/>
                  <a:gd name="T26" fmla="*/ 2147483647 w 601"/>
                  <a:gd name="T27" fmla="*/ 2147483647 h 842"/>
                  <a:gd name="T28" fmla="*/ 2147483647 w 601"/>
                  <a:gd name="T29" fmla="*/ 2147483647 h 842"/>
                  <a:gd name="T30" fmla="*/ 2147483647 w 601"/>
                  <a:gd name="T31" fmla="*/ 2147483647 h 842"/>
                  <a:gd name="T32" fmla="*/ 2147483647 w 601"/>
                  <a:gd name="T33" fmla="*/ 2147483647 h 842"/>
                  <a:gd name="T34" fmla="*/ 2147483647 w 601"/>
                  <a:gd name="T35" fmla="*/ 2147483647 h 842"/>
                  <a:gd name="T36" fmla="*/ 2147483647 w 601"/>
                  <a:gd name="T37" fmla="*/ 2147483647 h 842"/>
                  <a:gd name="T38" fmla="*/ 2147483647 w 601"/>
                  <a:gd name="T39" fmla="*/ 2147483647 h 842"/>
                  <a:gd name="T40" fmla="*/ 2147483647 w 601"/>
                  <a:gd name="T41" fmla="*/ 2147483647 h 842"/>
                  <a:gd name="T42" fmla="*/ 2147483647 w 601"/>
                  <a:gd name="T43" fmla="*/ 2147483647 h 842"/>
                  <a:gd name="T44" fmla="*/ 2147483647 w 601"/>
                  <a:gd name="T45" fmla="*/ 2147483647 h 842"/>
                  <a:gd name="T46" fmla="*/ 2147483647 w 601"/>
                  <a:gd name="T47" fmla="*/ 2147483647 h 842"/>
                  <a:gd name="T48" fmla="*/ 2147483647 w 601"/>
                  <a:gd name="T49" fmla="*/ 2147483647 h 842"/>
                  <a:gd name="T50" fmla="*/ 2147483647 w 601"/>
                  <a:gd name="T51" fmla="*/ 2147483647 h 842"/>
                  <a:gd name="T52" fmla="*/ 2147483647 w 601"/>
                  <a:gd name="T53" fmla="*/ 2147483647 h 842"/>
                  <a:gd name="T54" fmla="*/ 2147483647 w 601"/>
                  <a:gd name="T55" fmla="*/ 2147483647 h 842"/>
                  <a:gd name="T56" fmla="*/ 2147483647 w 601"/>
                  <a:gd name="T57" fmla="*/ 2147483647 h 842"/>
                  <a:gd name="T58" fmla="*/ 2147483647 w 601"/>
                  <a:gd name="T59" fmla="*/ 2147483647 h 842"/>
                  <a:gd name="T60" fmla="*/ 2147483647 w 601"/>
                  <a:gd name="T61" fmla="*/ 2147483647 h 842"/>
                  <a:gd name="T62" fmla="*/ 2147483647 w 601"/>
                  <a:gd name="T63" fmla="*/ 2147483647 h 842"/>
                  <a:gd name="T64" fmla="*/ 2147483647 w 601"/>
                  <a:gd name="T65" fmla="*/ 2147483647 h 842"/>
                  <a:gd name="T66" fmla="*/ 2147483647 w 601"/>
                  <a:gd name="T67" fmla="*/ 2147483647 h 842"/>
                  <a:gd name="T68" fmla="*/ 2147483647 w 601"/>
                  <a:gd name="T69" fmla="*/ 2147483647 h 842"/>
                  <a:gd name="T70" fmla="*/ 2147483647 w 601"/>
                  <a:gd name="T71" fmla="*/ 2147483647 h 842"/>
                  <a:gd name="T72" fmla="*/ 2147483647 w 601"/>
                  <a:gd name="T73" fmla="*/ 2147483647 h 842"/>
                  <a:gd name="T74" fmla="*/ 2147483647 w 601"/>
                  <a:gd name="T75" fmla="*/ 2147483647 h 842"/>
                  <a:gd name="T76" fmla="*/ 2147483647 w 601"/>
                  <a:gd name="T77" fmla="*/ 2147483647 h 842"/>
                  <a:gd name="T78" fmla="*/ 2147483647 w 601"/>
                  <a:gd name="T79" fmla="*/ 2147483647 h 842"/>
                  <a:gd name="T80" fmla="*/ 2147483647 w 601"/>
                  <a:gd name="T81" fmla="*/ 2147483647 h 842"/>
                  <a:gd name="T82" fmla="*/ 2147483647 w 601"/>
                  <a:gd name="T83" fmla="*/ 2147483647 h 842"/>
                  <a:gd name="T84" fmla="*/ 2147483647 w 601"/>
                  <a:gd name="T85" fmla="*/ 2147483647 h 842"/>
                  <a:gd name="T86" fmla="*/ 2147483647 w 601"/>
                  <a:gd name="T87" fmla="*/ 2147483647 h 842"/>
                  <a:gd name="T88" fmla="*/ 2147483647 w 601"/>
                  <a:gd name="T89" fmla="*/ 2147483647 h 842"/>
                  <a:gd name="T90" fmla="*/ 2147483647 w 601"/>
                  <a:gd name="T91" fmla="*/ 2147483647 h 842"/>
                  <a:gd name="T92" fmla="*/ 2147483647 w 601"/>
                  <a:gd name="T93" fmla="*/ 2147483647 h 842"/>
                  <a:gd name="T94" fmla="*/ 2147483647 w 601"/>
                  <a:gd name="T95" fmla="*/ 2147483647 h 8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1"/>
                  <a:gd name="T145" fmla="*/ 0 h 842"/>
                  <a:gd name="T146" fmla="*/ 601 w 601"/>
                  <a:gd name="T147" fmla="*/ 842 h 8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1" h="842">
                    <a:moveTo>
                      <a:pt x="3" y="817"/>
                    </a:moveTo>
                    <a:lnTo>
                      <a:pt x="11" y="803"/>
                    </a:lnTo>
                    <a:lnTo>
                      <a:pt x="20" y="789"/>
                    </a:lnTo>
                    <a:lnTo>
                      <a:pt x="28" y="776"/>
                    </a:lnTo>
                    <a:lnTo>
                      <a:pt x="36" y="764"/>
                    </a:lnTo>
                    <a:lnTo>
                      <a:pt x="45" y="752"/>
                    </a:lnTo>
                    <a:lnTo>
                      <a:pt x="52" y="740"/>
                    </a:lnTo>
                    <a:lnTo>
                      <a:pt x="61" y="728"/>
                    </a:lnTo>
                    <a:lnTo>
                      <a:pt x="69" y="717"/>
                    </a:lnTo>
                    <a:lnTo>
                      <a:pt x="77" y="706"/>
                    </a:lnTo>
                    <a:lnTo>
                      <a:pt x="86" y="696"/>
                    </a:lnTo>
                    <a:lnTo>
                      <a:pt x="95" y="686"/>
                    </a:lnTo>
                    <a:lnTo>
                      <a:pt x="103" y="677"/>
                    </a:lnTo>
                    <a:lnTo>
                      <a:pt x="120" y="660"/>
                    </a:lnTo>
                    <a:lnTo>
                      <a:pt x="129" y="652"/>
                    </a:lnTo>
                    <a:lnTo>
                      <a:pt x="138" y="645"/>
                    </a:lnTo>
                    <a:lnTo>
                      <a:pt x="146" y="638"/>
                    </a:lnTo>
                    <a:lnTo>
                      <a:pt x="154" y="632"/>
                    </a:lnTo>
                    <a:lnTo>
                      <a:pt x="162" y="627"/>
                    </a:lnTo>
                    <a:lnTo>
                      <a:pt x="171" y="622"/>
                    </a:lnTo>
                    <a:lnTo>
                      <a:pt x="180" y="616"/>
                    </a:lnTo>
                    <a:lnTo>
                      <a:pt x="188" y="612"/>
                    </a:lnTo>
                    <a:lnTo>
                      <a:pt x="197" y="608"/>
                    </a:lnTo>
                    <a:lnTo>
                      <a:pt x="206" y="604"/>
                    </a:lnTo>
                    <a:lnTo>
                      <a:pt x="215" y="601"/>
                    </a:lnTo>
                    <a:lnTo>
                      <a:pt x="223" y="598"/>
                    </a:lnTo>
                    <a:lnTo>
                      <a:pt x="232" y="596"/>
                    </a:lnTo>
                    <a:lnTo>
                      <a:pt x="241" y="595"/>
                    </a:lnTo>
                    <a:lnTo>
                      <a:pt x="250" y="593"/>
                    </a:lnTo>
                    <a:lnTo>
                      <a:pt x="258" y="592"/>
                    </a:lnTo>
                    <a:lnTo>
                      <a:pt x="275" y="592"/>
                    </a:lnTo>
                    <a:lnTo>
                      <a:pt x="284" y="593"/>
                    </a:lnTo>
                    <a:lnTo>
                      <a:pt x="292" y="594"/>
                    </a:lnTo>
                    <a:lnTo>
                      <a:pt x="301" y="595"/>
                    </a:lnTo>
                    <a:lnTo>
                      <a:pt x="310" y="598"/>
                    </a:lnTo>
                    <a:lnTo>
                      <a:pt x="319" y="600"/>
                    </a:lnTo>
                    <a:lnTo>
                      <a:pt x="329" y="603"/>
                    </a:lnTo>
                    <a:lnTo>
                      <a:pt x="338" y="606"/>
                    </a:lnTo>
                    <a:lnTo>
                      <a:pt x="346" y="610"/>
                    </a:lnTo>
                    <a:lnTo>
                      <a:pt x="354" y="614"/>
                    </a:lnTo>
                    <a:lnTo>
                      <a:pt x="363" y="619"/>
                    </a:lnTo>
                    <a:lnTo>
                      <a:pt x="372" y="625"/>
                    </a:lnTo>
                    <a:lnTo>
                      <a:pt x="381" y="630"/>
                    </a:lnTo>
                    <a:lnTo>
                      <a:pt x="390" y="636"/>
                    </a:lnTo>
                    <a:lnTo>
                      <a:pt x="399" y="642"/>
                    </a:lnTo>
                    <a:lnTo>
                      <a:pt x="408" y="649"/>
                    </a:lnTo>
                    <a:lnTo>
                      <a:pt x="417" y="657"/>
                    </a:lnTo>
                    <a:lnTo>
                      <a:pt x="426" y="665"/>
                    </a:lnTo>
                    <a:lnTo>
                      <a:pt x="436" y="674"/>
                    </a:lnTo>
                    <a:lnTo>
                      <a:pt x="453" y="692"/>
                    </a:lnTo>
                    <a:lnTo>
                      <a:pt x="462" y="702"/>
                    </a:lnTo>
                    <a:lnTo>
                      <a:pt x="471" y="712"/>
                    </a:lnTo>
                    <a:lnTo>
                      <a:pt x="480" y="723"/>
                    </a:lnTo>
                    <a:lnTo>
                      <a:pt x="489" y="734"/>
                    </a:lnTo>
                    <a:lnTo>
                      <a:pt x="498" y="746"/>
                    </a:lnTo>
                    <a:lnTo>
                      <a:pt x="508" y="758"/>
                    </a:lnTo>
                    <a:lnTo>
                      <a:pt x="517" y="771"/>
                    </a:lnTo>
                    <a:lnTo>
                      <a:pt x="526" y="783"/>
                    </a:lnTo>
                    <a:lnTo>
                      <a:pt x="536" y="797"/>
                    </a:lnTo>
                    <a:lnTo>
                      <a:pt x="545" y="811"/>
                    </a:lnTo>
                    <a:lnTo>
                      <a:pt x="553" y="826"/>
                    </a:lnTo>
                    <a:lnTo>
                      <a:pt x="562" y="841"/>
                    </a:lnTo>
                    <a:lnTo>
                      <a:pt x="565" y="829"/>
                    </a:lnTo>
                    <a:lnTo>
                      <a:pt x="567" y="816"/>
                    </a:lnTo>
                    <a:lnTo>
                      <a:pt x="570" y="804"/>
                    </a:lnTo>
                    <a:lnTo>
                      <a:pt x="572" y="791"/>
                    </a:lnTo>
                    <a:lnTo>
                      <a:pt x="574" y="779"/>
                    </a:lnTo>
                    <a:lnTo>
                      <a:pt x="576" y="768"/>
                    </a:lnTo>
                    <a:lnTo>
                      <a:pt x="579" y="755"/>
                    </a:lnTo>
                    <a:lnTo>
                      <a:pt x="580" y="743"/>
                    </a:lnTo>
                    <a:lnTo>
                      <a:pt x="582" y="730"/>
                    </a:lnTo>
                    <a:lnTo>
                      <a:pt x="584" y="717"/>
                    </a:lnTo>
                    <a:lnTo>
                      <a:pt x="585" y="705"/>
                    </a:lnTo>
                    <a:lnTo>
                      <a:pt x="587" y="693"/>
                    </a:lnTo>
                    <a:lnTo>
                      <a:pt x="589" y="680"/>
                    </a:lnTo>
                    <a:lnTo>
                      <a:pt x="590" y="667"/>
                    </a:lnTo>
                    <a:lnTo>
                      <a:pt x="591" y="655"/>
                    </a:lnTo>
                    <a:lnTo>
                      <a:pt x="592" y="642"/>
                    </a:lnTo>
                    <a:lnTo>
                      <a:pt x="594" y="630"/>
                    </a:lnTo>
                    <a:lnTo>
                      <a:pt x="595" y="617"/>
                    </a:lnTo>
                    <a:lnTo>
                      <a:pt x="595" y="605"/>
                    </a:lnTo>
                    <a:lnTo>
                      <a:pt x="597" y="592"/>
                    </a:lnTo>
                    <a:lnTo>
                      <a:pt x="597" y="579"/>
                    </a:lnTo>
                    <a:lnTo>
                      <a:pt x="598" y="566"/>
                    </a:lnTo>
                    <a:lnTo>
                      <a:pt x="598" y="553"/>
                    </a:lnTo>
                    <a:lnTo>
                      <a:pt x="599" y="541"/>
                    </a:lnTo>
                    <a:lnTo>
                      <a:pt x="599" y="527"/>
                    </a:lnTo>
                    <a:lnTo>
                      <a:pt x="600" y="515"/>
                    </a:lnTo>
                    <a:lnTo>
                      <a:pt x="600" y="501"/>
                    </a:lnTo>
                    <a:lnTo>
                      <a:pt x="600" y="489"/>
                    </a:lnTo>
                    <a:lnTo>
                      <a:pt x="600" y="463"/>
                    </a:lnTo>
                    <a:lnTo>
                      <a:pt x="600" y="450"/>
                    </a:lnTo>
                    <a:lnTo>
                      <a:pt x="600" y="437"/>
                    </a:lnTo>
                    <a:lnTo>
                      <a:pt x="599" y="424"/>
                    </a:lnTo>
                    <a:lnTo>
                      <a:pt x="599" y="411"/>
                    </a:lnTo>
                    <a:lnTo>
                      <a:pt x="598" y="397"/>
                    </a:lnTo>
                    <a:lnTo>
                      <a:pt x="598" y="384"/>
                    </a:lnTo>
                    <a:lnTo>
                      <a:pt x="597" y="371"/>
                    </a:lnTo>
                    <a:lnTo>
                      <a:pt x="597" y="358"/>
                    </a:lnTo>
                    <a:lnTo>
                      <a:pt x="595" y="345"/>
                    </a:lnTo>
                    <a:lnTo>
                      <a:pt x="595" y="332"/>
                    </a:lnTo>
                    <a:lnTo>
                      <a:pt x="594" y="318"/>
                    </a:lnTo>
                    <a:lnTo>
                      <a:pt x="592" y="305"/>
                    </a:lnTo>
                    <a:lnTo>
                      <a:pt x="591" y="291"/>
                    </a:lnTo>
                    <a:lnTo>
                      <a:pt x="590" y="278"/>
                    </a:lnTo>
                    <a:lnTo>
                      <a:pt x="589" y="265"/>
                    </a:lnTo>
                    <a:lnTo>
                      <a:pt x="587" y="251"/>
                    </a:lnTo>
                    <a:lnTo>
                      <a:pt x="586" y="237"/>
                    </a:lnTo>
                    <a:lnTo>
                      <a:pt x="584" y="224"/>
                    </a:lnTo>
                    <a:lnTo>
                      <a:pt x="582" y="210"/>
                    </a:lnTo>
                    <a:lnTo>
                      <a:pt x="580" y="198"/>
                    </a:lnTo>
                    <a:lnTo>
                      <a:pt x="579" y="184"/>
                    </a:lnTo>
                    <a:lnTo>
                      <a:pt x="577" y="170"/>
                    </a:lnTo>
                    <a:lnTo>
                      <a:pt x="574" y="157"/>
                    </a:lnTo>
                    <a:lnTo>
                      <a:pt x="572" y="143"/>
                    </a:lnTo>
                    <a:lnTo>
                      <a:pt x="570" y="129"/>
                    </a:lnTo>
                    <a:lnTo>
                      <a:pt x="568" y="115"/>
                    </a:lnTo>
                    <a:lnTo>
                      <a:pt x="565" y="101"/>
                    </a:lnTo>
                    <a:lnTo>
                      <a:pt x="562" y="88"/>
                    </a:lnTo>
                    <a:lnTo>
                      <a:pt x="560" y="74"/>
                    </a:lnTo>
                    <a:lnTo>
                      <a:pt x="558" y="61"/>
                    </a:lnTo>
                    <a:lnTo>
                      <a:pt x="554" y="47"/>
                    </a:lnTo>
                    <a:lnTo>
                      <a:pt x="551" y="33"/>
                    </a:lnTo>
                    <a:lnTo>
                      <a:pt x="549" y="19"/>
                    </a:lnTo>
                    <a:lnTo>
                      <a:pt x="546" y="5"/>
                    </a:lnTo>
                    <a:lnTo>
                      <a:pt x="550" y="0"/>
                    </a:lnTo>
                    <a:lnTo>
                      <a:pt x="542" y="15"/>
                    </a:lnTo>
                    <a:lnTo>
                      <a:pt x="533" y="28"/>
                    </a:lnTo>
                    <a:lnTo>
                      <a:pt x="524" y="42"/>
                    </a:lnTo>
                    <a:lnTo>
                      <a:pt x="515" y="55"/>
                    </a:lnTo>
                    <a:lnTo>
                      <a:pt x="506" y="68"/>
                    </a:lnTo>
                    <a:lnTo>
                      <a:pt x="497" y="79"/>
                    </a:lnTo>
                    <a:lnTo>
                      <a:pt x="488" y="90"/>
                    </a:lnTo>
                    <a:lnTo>
                      <a:pt x="479" y="101"/>
                    </a:lnTo>
                    <a:lnTo>
                      <a:pt x="470" y="112"/>
                    </a:lnTo>
                    <a:lnTo>
                      <a:pt x="461" y="122"/>
                    </a:lnTo>
                    <a:lnTo>
                      <a:pt x="452" y="132"/>
                    </a:lnTo>
                    <a:lnTo>
                      <a:pt x="445" y="142"/>
                    </a:lnTo>
                    <a:lnTo>
                      <a:pt x="436" y="151"/>
                    </a:lnTo>
                    <a:lnTo>
                      <a:pt x="427" y="159"/>
                    </a:lnTo>
                    <a:lnTo>
                      <a:pt x="418" y="167"/>
                    </a:lnTo>
                    <a:lnTo>
                      <a:pt x="409" y="175"/>
                    </a:lnTo>
                    <a:lnTo>
                      <a:pt x="400" y="182"/>
                    </a:lnTo>
                    <a:lnTo>
                      <a:pt x="391" y="189"/>
                    </a:lnTo>
                    <a:lnTo>
                      <a:pt x="383" y="196"/>
                    </a:lnTo>
                    <a:lnTo>
                      <a:pt x="374" y="201"/>
                    </a:lnTo>
                    <a:lnTo>
                      <a:pt x="365" y="206"/>
                    </a:lnTo>
                    <a:lnTo>
                      <a:pt x="356" y="211"/>
                    </a:lnTo>
                    <a:lnTo>
                      <a:pt x="348" y="215"/>
                    </a:lnTo>
                    <a:lnTo>
                      <a:pt x="340" y="219"/>
                    </a:lnTo>
                    <a:lnTo>
                      <a:pt x="331" y="223"/>
                    </a:lnTo>
                    <a:lnTo>
                      <a:pt x="322" y="227"/>
                    </a:lnTo>
                    <a:lnTo>
                      <a:pt x="313" y="230"/>
                    </a:lnTo>
                    <a:lnTo>
                      <a:pt x="305" y="232"/>
                    </a:lnTo>
                    <a:lnTo>
                      <a:pt x="296" y="234"/>
                    </a:lnTo>
                    <a:lnTo>
                      <a:pt x="288" y="235"/>
                    </a:lnTo>
                    <a:lnTo>
                      <a:pt x="279" y="236"/>
                    </a:lnTo>
                    <a:lnTo>
                      <a:pt x="270" y="237"/>
                    </a:lnTo>
                    <a:lnTo>
                      <a:pt x="253" y="237"/>
                    </a:lnTo>
                    <a:lnTo>
                      <a:pt x="245" y="236"/>
                    </a:lnTo>
                    <a:lnTo>
                      <a:pt x="237" y="235"/>
                    </a:lnTo>
                    <a:lnTo>
                      <a:pt x="228" y="233"/>
                    </a:lnTo>
                    <a:lnTo>
                      <a:pt x="220" y="231"/>
                    </a:lnTo>
                    <a:lnTo>
                      <a:pt x="211" y="228"/>
                    </a:lnTo>
                    <a:lnTo>
                      <a:pt x="202" y="226"/>
                    </a:lnTo>
                    <a:lnTo>
                      <a:pt x="194" y="222"/>
                    </a:lnTo>
                    <a:lnTo>
                      <a:pt x="185" y="219"/>
                    </a:lnTo>
                    <a:lnTo>
                      <a:pt x="177" y="215"/>
                    </a:lnTo>
                    <a:lnTo>
                      <a:pt x="168" y="210"/>
                    </a:lnTo>
                    <a:lnTo>
                      <a:pt x="159" y="205"/>
                    </a:lnTo>
                    <a:lnTo>
                      <a:pt x="151" y="200"/>
                    </a:lnTo>
                    <a:lnTo>
                      <a:pt x="144" y="194"/>
                    </a:lnTo>
                    <a:lnTo>
                      <a:pt x="135" y="187"/>
                    </a:lnTo>
                    <a:lnTo>
                      <a:pt x="127" y="181"/>
                    </a:lnTo>
                    <a:lnTo>
                      <a:pt x="118" y="173"/>
                    </a:lnTo>
                    <a:lnTo>
                      <a:pt x="109" y="165"/>
                    </a:lnTo>
                    <a:lnTo>
                      <a:pt x="101" y="157"/>
                    </a:lnTo>
                    <a:lnTo>
                      <a:pt x="92" y="148"/>
                    </a:lnTo>
                    <a:lnTo>
                      <a:pt x="84" y="139"/>
                    </a:lnTo>
                    <a:lnTo>
                      <a:pt x="76" y="130"/>
                    </a:lnTo>
                    <a:lnTo>
                      <a:pt x="67" y="120"/>
                    </a:lnTo>
                    <a:lnTo>
                      <a:pt x="59" y="109"/>
                    </a:lnTo>
                    <a:lnTo>
                      <a:pt x="50" y="98"/>
                    </a:lnTo>
                    <a:lnTo>
                      <a:pt x="43" y="87"/>
                    </a:lnTo>
                    <a:lnTo>
                      <a:pt x="35" y="76"/>
                    </a:lnTo>
                    <a:lnTo>
                      <a:pt x="27" y="64"/>
                    </a:lnTo>
                    <a:lnTo>
                      <a:pt x="18" y="51"/>
                    </a:lnTo>
                    <a:lnTo>
                      <a:pt x="10" y="3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811"/>
                    </a:lnTo>
                    <a:lnTo>
                      <a:pt x="3" y="817"/>
                    </a:lnTo>
                  </a:path>
                </a:pathLst>
              </a:custGeom>
              <a:solidFill>
                <a:srgbClr val="FFC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4" name="Freeform 233"/>
              <p:cNvSpPr>
                <a:spLocks/>
              </p:cNvSpPr>
              <p:nvPr/>
            </p:nvSpPr>
            <p:spPr bwMode="auto">
              <a:xfrm>
                <a:off x="695325" y="4486275"/>
                <a:ext cx="966788" cy="1358900"/>
              </a:xfrm>
              <a:custGeom>
                <a:avLst/>
                <a:gdLst>
                  <a:gd name="T0" fmla="*/ 2147483647 w 609"/>
                  <a:gd name="T1" fmla="*/ 2147483647 h 856"/>
                  <a:gd name="T2" fmla="*/ 2147483647 w 609"/>
                  <a:gd name="T3" fmla="*/ 2147483647 h 856"/>
                  <a:gd name="T4" fmla="*/ 2147483647 w 609"/>
                  <a:gd name="T5" fmla="*/ 2147483647 h 856"/>
                  <a:gd name="T6" fmla="*/ 2147483647 w 609"/>
                  <a:gd name="T7" fmla="*/ 2147483647 h 856"/>
                  <a:gd name="T8" fmla="*/ 2147483647 w 609"/>
                  <a:gd name="T9" fmla="*/ 2147483647 h 856"/>
                  <a:gd name="T10" fmla="*/ 2147483647 w 609"/>
                  <a:gd name="T11" fmla="*/ 2147483647 h 856"/>
                  <a:gd name="T12" fmla="*/ 2147483647 w 609"/>
                  <a:gd name="T13" fmla="*/ 2147483647 h 856"/>
                  <a:gd name="T14" fmla="*/ 2147483647 w 609"/>
                  <a:gd name="T15" fmla="*/ 2147483647 h 856"/>
                  <a:gd name="T16" fmla="*/ 2147483647 w 609"/>
                  <a:gd name="T17" fmla="*/ 2147483647 h 856"/>
                  <a:gd name="T18" fmla="*/ 2147483647 w 609"/>
                  <a:gd name="T19" fmla="*/ 2147483647 h 856"/>
                  <a:gd name="T20" fmla="*/ 2147483647 w 609"/>
                  <a:gd name="T21" fmla="*/ 2147483647 h 856"/>
                  <a:gd name="T22" fmla="*/ 2147483647 w 609"/>
                  <a:gd name="T23" fmla="*/ 2147483647 h 856"/>
                  <a:gd name="T24" fmla="*/ 2147483647 w 609"/>
                  <a:gd name="T25" fmla="*/ 2147483647 h 856"/>
                  <a:gd name="T26" fmla="*/ 2147483647 w 609"/>
                  <a:gd name="T27" fmla="*/ 2147483647 h 856"/>
                  <a:gd name="T28" fmla="*/ 2147483647 w 609"/>
                  <a:gd name="T29" fmla="*/ 2147483647 h 856"/>
                  <a:gd name="T30" fmla="*/ 2147483647 w 609"/>
                  <a:gd name="T31" fmla="*/ 2147483647 h 856"/>
                  <a:gd name="T32" fmla="*/ 2147483647 w 609"/>
                  <a:gd name="T33" fmla="*/ 2147483647 h 856"/>
                  <a:gd name="T34" fmla="*/ 2147483647 w 609"/>
                  <a:gd name="T35" fmla="*/ 2147483647 h 856"/>
                  <a:gd name="T36" fmla="*/ 2147483647 w 609"/>
                  <a:gd name="T37" fmla="*/ 2147483647 h 856"/>
                  <a:gd name="T38" fmla="*/ 2147483647 w 609"/>
                  <a:gd name="T39" fmla="*/ 2147483647 h 856"/>
                  <a:gd name="T40" fmla="*/ 2147483647 w 609"/>
                  <a:gd name="T41" fmla="*/ 2147483647 h 856"/>
                  <a:gd name="T42" fmla="*/ 2147483647 w 609"/>
                  <a:gd name="T43" fmla="*/ 2147483647 h 856"/>
                  <a:gd name="T44" fmla="*/ 2147483647 w 609"/>
                  <a:gd name="T45" fmla="*/ 2147483647 h 856"/>
                  <a:gd name="T46" fmla="*/ 2147483647 w 609"/>
                  <a:gd name="T47" fmla="*/ 2147483647 h 856"/>
                  <a:gd name="T48" fmla="*/ 2147483647 w 609"/>
                  <a:gd name="T49" fmla="*/ 2147483647 h 856"/>
                  <a:gd name="T50" fmla="*/ 2147483647 w 609"/>
                  <a:gd name="T51" fmla="*/ 2147483647 h 856"/>
                  <a:gd name="T52" fmla="*/ 2147483647 w 609"/>
                  <a:gd name="T53" fmla="*/ 2147483647 h 856"/>
                  <a:gd name="T54" fmla="*/ 2147483647 w 609"/>
                  <a:gd name="T55" fmla="*/ 2147483647 h 856"/>
                  <a:gd name="T56" fmla="*/ 2147483647 w 609"/>
                  <a:gd name="T57" fmla="*/ 2147483647 h 856"/>
                  <a:gd name="T58" fmla="*/ 2147483647 w 609"/>
                  <a:gd name="T59" fmla="*/ 2147483647 h 856"/>
                  <a:gd name="T60" fmla="*/ 2147483647 w 609"/>
                  <a:gd name="T61" fmla="*/ 2147483647 h 856"/>
                  <a:gd name="T62" fmla="*/ 2147483647 w 609"/>
                  <a:gd name="T63" fmla="*/ 2147483647 h 856"/>
                  <a:gd name="T64" fmla="*/ 2147483647 w 609"/>
                  <a:gd name="T65" fmla="*/ 2147483647 h 856"/>
                  <a:gd name="T66" fmla="*/ 2147483647 w 609"/>
                  <a:gd name="T67" fmla="*/ 2147483647 h 856"/>
                  <a:gd name="T68" fmla="*/ 2147483647 w 609"/>
                  <a:gd name="T69" fmla="*/ 2147483647 h 856"/>
                  <a:gd name="T70" fmla="*/ 2147483647 w 609"/>
                  <a:gd name="T71" fmla="*/ 2147483647 h 856"/>
                  <a:gd name="T72" fmla="*/ 2147483647 w 609"/>
                  <a:gd name="T73" fmla="*/ 2147483647 h 856"/>
                  <a:gd name="T74" fmla="*/ 2147483647 w 609"/>
                  <a:gd name="T75" fmla="*/ 2147483647 h 856"/>
                  <a:gd name="T76" fmla="*/ 2147483647 w 609"/>
                  <a:gd name="T77" fmla="*/ 2147483647 h 856"/>
                  <a:gd name="T78" fmla="*/ 2147483647 w 609"/>
                  <a:gd name="T79" fmla="*/ 2147483647 h 856"/>
                  <a:gd name="T80" fmla="*/ 2147483647 w 609"/>
                  <a:gd name="T81" fmla="*/ 2147483647 h 856"/>
                  <a:gd name="T82" fmla="*/ 2147483647 w 609"/>
                  <a:gd name="T83" fmla="*/ 2147483647 h 856"/>
                  <a:gd name="T84" fmla="*/ 2147483647 w 609"/>
                  <a:gd name="T85" fmla="*/ 2147483647 h 856"/>
                  <a:gd name="T86" fmla="*/ 2147483647 w 609"/>
                  <a:gd name="T87" fmla="*/ 2147483647 h 856"/>
                  <a:gd name="T88" fmla="*/ 2147483647 w 609"/>
                  <a:gd name="T89" fmla="*/ 2147483647 h 856"/>
                  <a:gd name="T90" fmla="*/ 2147483647 w 609"/>
                  <a:gd name="T91" fmla="*/ 2147483647 h 856"/>
                  <a:gd name="T92" fmla="*/ 2147483647 w 609"/>
                  <a:gd name="T93" fmla="*/ 2147483647 h 856"/>
                  <a:gd name="T94" fmla="*/ 2147483647 w 609"/>
                  <a:gd name="T95" fmla="*/ 2147483647 h 856"/>
                  <a:gd name="T96" fmla="*/ 2147483647 w 609"/>
                  <a:gd name="T97" fmla="*/ 2147483647 h 856"/>
                  <a:gd name="T98" fmla="*/ 2147483647 w 609"/>
                  <a:gd name="T99" fmla="*/ 2147483647 h 856"/>
                  <a:gd name="T100" fmla="*/ 2147483647 w 609"/>
                  <a:gd name="T101" fmla="*/ 2147483647 h 856"/>
                  <a:gd name="T102" fmla="*/ 2147483647 w 609"/>
                  <a:gd name="T103" fmla="*/ 2147483647 h 856"/>
                  <a:gd name="T104" fmla="*/ 2147483647 w 609"/>
                  <a:gd name="T105" fmla="*/ 2147483647 h 856"/>
                  <a:gd name="T106" fmla="*/ 2147483647 w 609"/>
                  <a:gd name="T107" fmla="*/ 2147483647 h 856"/>
                  <a:gd name="T108" fmla="*/ 2147483647 w 609"/>
                  <a:gd name="T109" fmla="*/ 2147483647 h 856"/>
                  <a:gd name="T110" fmla="*/ 2147483647 w 609"/>
                  <a:gd name="T111" fmla="*/ 2147483647 h 856"/>
                  <a:gd name="T112" fmla="*/ 2147483647 w 609"/>
                  <a:gd name="T113" fmla="*/ 2147483647 h 856"/>
                  <a:gd name="T114" fmla="*/ 2147483647 w 609"/>
                  <a:gd name="T115" fmla="*/ 2147483647 h 8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9"/>
                  <a:gd name="T175" fmla="*/ 0 h 856"/>
                  <a:gd name="T176" fmla="*/ 609 w 609"/>
                  <a:gd name="T177" fmla="*/ 856 h 8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9" h="856">
                    <a:moveTo>
                      <a:pt x="4" y="833"/>
                    </a:moveTo>
                    <a:lnTo>
                      <a:pt x="19" y="808"/>
                    </a:lnTo>
                    <a:lnTo>
                      <a:pt x="27" y="794"/>
                    </a:lnTo>
                    <a:lnTo>
                      <a:pt x="44" y="769"/>
                    </a:lnTo>
                    <a:lnTo>
                      <a:pt x="68" y="733"/>
                    </a:lnTo>
                    <a:lnTo>
                      <a:pt x="85" y="711"/>
                    </a:lnTo>
                    <a:lnTo>
                      <a:pt x="84" y="711"/>
                    </a:lnTo>
                    <a:lnTo>
                      <a:pt x="93" y="701"/>
                    </a:lnTo>
                    <a:lnTo>
                      <a:pt x="93" y="702"/>
                    </a:lnTo>
                    <a:lnTo>
                      <a:pt x="102" y="692"/>
                    </a:lnTo>
                    <a:lnTo>
                      <a:pt x="110" y="683"/>
                    </a:lnTo>
                    <a:lnTo>
                      <a:pt x="127" y="666"/>
                    </a:lnTo>
                    <a:lnTo>
                      <a:pt x="136" y="658"/>
                    </a:lnTo>
                    <a:lnTo>
                      <a:pt x="152" y="644"/>
                    </a:lnTo>
                    <a:lnTo>
                      <a:pt x="152" y="645"/>
                    </a:lnTo>
                    <a:lnTo>
                      <a:pt x="160" y="640"/>
                    </a:lnTo>
                    <a:lnTo>
                      <a:pt x="169" y="634"/>
                    </a:lnTo>
                    <a:lnTo>
                      <a:pt x="177" y="628"/>
                    </a:lnTo>
                    <a:lnTo>
                      <a:pt x="186" y="623"/>
                    </a:lnTo>
                    <a:lnTo>
                      <a:pt x="194" y="619"/>
                    </a:lnTo>
                    <a:lnTo>
                      <a:pt x="203" y="614"/>
                    </a:lnTo>
                    <a:lnTo>
                      <a:pt x="211" y="611"/>
                    </a:lnTo>
                    <a:lnTo>
                      <a:pt x="220" y="608"/>
                    </a:lnTo>
                    <a:lnTo>
                      <a:pt x="228" y="605"/>
                    </a:lnTo>
                    <a:lnTo>
                      <a:pt x="237" y="604"/>
                    </a:lnTo>
                    <a:lnTo>
                      <a:pt x="245" y="602"/>
                    </a:lnTo>
                    <a:lnTo>
                      <a:pt x="262" y="599"/>
                    </a:lnTo>
                    <a:lnTo>
                      <a:pt x="279" y="599"/>
                    </a:lnTo>
                    <a:lnTo>
                      <a:pt x="288" y="600"/>
                    </a:lnTo>
                    <a:lnTo>
                      <a:pt x="287" y="600"/>
                    </a:lnTo>
                    <a:lnTo>
                      <a:pt x="296" y="601"/>
                    </a:lnTo>
                    <a:lnTo>
                      <a:pt x="305" y="602"/>
                    </a:lnTo>
                    <a:lnTo>
                      <a:pt x="304" y="602"/>
                    </a:lnTo>
                    <a:lnTo>
                      <a:pt x="322" y="607"/>
                    </a:lnTo>
                    <a:lnTo>
                      <a:pt x="340" y="613"/>
                    </a:lnTo>
                    <a:lnTo>
                      <a:pt x="348" y="617"/>
                    </a:lnTo>
                    <a:lnTo>
                      <a:pt x="356" y="621"/>
                    </a:lnTo>
                    <a:lnTo>
                      <a:pt x="365" y="626"/>
                    </a:lnTo>
                    <a:lnTo>
                      <a:pt x="383" y="637"/>
                    </a:lnTo>
                    <a:lnTo>
                      <a:pt x="410" y="655"/>
                    </a:lnTo>
                    <a:lnTo>
                      <a:pt x="409" y="655"/>
                    </a:lnTo>
                    <a:lnTo>
                      <a:pt x="418" y="663"/>
                    </a:lnTo>
                    <a:lnTo>
                      <a:pt x="427" y="671"/>
                    </a:lnTo>
                    <a:lnTo>
                      <a:pt x="437" y="680"/>
                    </a:lnTo>
                    <a:lnTo>
                      <a:pt x="455" y="698"/>
                    </a:lnTo>
                    <a:lnTo>
                      <a:pt x="472" y="718"/>
                    </a:lnTo>
                    <a:lnTo>
                      <a:pt x="481" y="729"/>
                    </a:lnTo>
                    <a:lnTo>
                      <a:pt x="481" y="728"/>
                    </a:lnTo>
                    <a:lnTo>
                      <a:pt x="490" y="740"/>
                    </a:lnTo>
                    <a:lnTo>
                      <a:pt x="499" y="752"/>
                    </a:lnTo>
                    <a:lnTo>
                      <a:pt x="509" y="764"/>
                    </a:lnTo>
                    <a:lnTo>
                      <a:pt x="508" y="764"/>
                    </a:lnTo>
                    <a:lnTo>
                      <a:pt x="517" y="776"/>
                    </a:lnTo>
                    <a:lnTo>
                      <a:pt x="526" y="788"/>
                    </a:lnTo>
                    <a:lnTo>
                      <a:pt x="536" y="802"/>
                    </a:lnTo>
                    <a:lnTo>
                      <a:pt x="545" y="817"/>
                    </a:lnTo>
                    <a:lnTo>
                      <a:pt x="555" y="831"/>
                    </a:lnTo>
                    <a:lnTo>
                      <a:pt x="568" y="855"/>
                    </a:lnTo>
                    <a:lnTo>
                      <a:pt x="573" y="832"/>
                    </a:lnTo>
                    <a:lnTo>
                      <a:pt x="575" y="820"/>
                    </a:lnTo>
                    <a:lnTo>
                      <a:pt x="578" y="808"/>
                    </a:lnTo>
                    <a:lnTo>
                      <a:pt x="583" y="783"/>
                    </a:lnTo>
                    <a:lnTo>
                      <a:pt x="584" y="771"/>
                    </a:lnTo>
                    <a:lnTo>
                      <a:pt x="587" y="759"/>
                    </a:lnTo>
                    <a:lnTo>
                      <a:pt x="592" y="721"/>
                    </a:lnTo>
                    <a:lnTo>
                      <a:pt x="593" y="709"/>
                    </a:lnTo>
                    <a:lnTo>
                      <a:pt x="597" y="684"/>
                    </a:lnTo>
                    <a:lnTo>
                      <a:pt x="599" y="658"/>
                    </a:lnTo>
                    <a:lnTo>
                      <a:pt x="601" y="645"/>
                    </a:lnTo>
                    <a:lnTo>
                      <a:pt x="603" y="621"/>
                    </a:lnTo>
                    <a:lnTo>
                      <a:pt x="603" y="620"/>
                    </a:lnTo>
                    <a:lnTo>
                      <a:pt x="604" y="608"/>
                    </a:lnTo>
                    <a:lnTo>
                      <a:pt x="605" y="595"/>
                    </a:lnTo>
                    <a:lnTo>
                      <a:pt x="606" y="569"/>
                    </a:lnTo>
                    <a:lnTo>
                      <a:pt x="607" y="556"/>
                    </a:lnTo>
                    <a:lnTo>
                      <a:pt x="607" y="544"/>
                    </a:lnTo>
                    <a:lnTo>
                      <a:pt x="607" y="530"/>
                    </a:lnTo>
                    <a:lnTo>
                      <a:pt x="608" y="518"/>
                    </a:lnTo>
                    <a:lnTo>
                      <a:pt x="608" y="504"/>
                    </a:lnTo>
                    <a:lnTo>
                      <a:pt x="608" y="492"/>
                    </a:lnTo>
                    <a:lnTo>
                      <a:pt x="608" y="466"/>
                    </a:lnTo>
                    <a:lnTo>
                      <a:pt x="608" y="453"/>
                    </a:lnTo>
                    <a:lnTo>
                      <a:pt x="608" y="440"/>
                    </a:lnTo>
                    <a:lnTo>
                      <a:pt x="607" y="427"/>
                    </a:lnTo>
                    <a:lnTo>
                      <a:pt x="607" y="414"/>
                    </a:lnTo>
                    <a:lnTo>
                      <a:pt x="605" y="361"/>
                    </a:lnTo>
                    <a:lnTo>
                      <a:pt x="605" y="360"/>
                    </a:lnTo>
                    <a:lnTo>
                      <a:pt x="604" y="348"/>
                    </a:lnTo>
                    <a:lnTo>
                      <a:pt x="603" y="335"/>
                    </a:lnTo>
                    <a:lnTo>
                      <a:pt x="603" y="334"/>
                    </a:lnTo>
                    <a:lnTo>
                      <a:pt x="601" y="308"/>
                    </a:lnTo>
                    <a:lnTo>
                      <a:pt x="599" y="294"/>
                    </a:lnTo>
                    <a:lnTo>
                      <a:pt x="597" y="267"/>
                    </a:lnTo>
                    <a:lnTo>
                      <a:pt x="595" y="254"/>
                    </a:lnTo>
                    <a:lnTo>
                      <a:pt x="594" y="240"/>
                    </a:lnTo>
                    <a:lnTo>
                      <a:pt x="592" y="227"/>
                    </a:lnTo>
                    <a:lnTo>
                      <a:pt x="590" y="214"/>
                    </a:lnTo>
                    <a:lnTo>
                      <a:pt x="589" y="200"/>
                    </a:lnTo>
                    <a:lnTo>
                      <a:pt x="585" y="173"/>
                    </a:lnTo>
                    <a:lnTo>
                      <a:pt x="580" y="145"/>
                    </a:lnTo>
                    <a:lnTo>
                      <a:pt x="578" y="131"/>
                    </a:lnTo>
                    <a:lnTo>
                      <a:pt x="574" y="104"/>
                    </a:lnTo>
                    <a:lnTo>
                      <a:pt x="571" y="90"/>
                    </a:lnTo>
                    <a:lnTo>
                      <a:pt x="566" y="63"/>
                    </a:lnTo>
                    <a:lnTo>
                      <a:pt x="560" y="36"/>
                    </a:lnTo>
                    <a:lnTo>
                      <a:pt x="557" y="21"/>
                    </a:lnTo>
                    <a:lnTo>
                      <a:pt x="555" y="7"/>
                    </a:lnTo>
                    <a:lnTo>
                      <a:pt x="553" y="11"/>
                    </a:lnTo>
                    <a:lnTo>
                      <a:pt x="557" y="6"/>
                    </a:lnTo>
                    <a:lnTo>
                      <a:pt x="551" y="1"/>
                    </a:lnTo>
                    <a:lnTo>
                      <a:pt x="542" y="15"/>
                    </a:lnTo>
                    <a:lnTo>
                      <a:pt x="533" y="29"/>
                    </a:lnTo>
                    <a:lnTo>
                      <a:pt x="515" y="56"/>
                    </a:lnTo>
                    <a:lnTo>
                      <a:pt x="506" y="68"/>
                    </a:lnTo>
                    <a:lnTo>
                      <a:pt x="498" y="79"/>
                    </a:lnTo>
                    <a:lnTo>
                      <a:pt x="480" y="102"/>
                    </a:lnTo>
                    <a:lnTo>
                      <a:pt x="471" y="113"/>
                    </a:lnTo>
                    <a:lnTo>
                      <a:pt x="471" y="112"/>
                    </a:lnTo>
                    <a:lnTo>
                      <a:pt x="462" y="122"/>
                    </a:lnTo>
                    <a:lnTo>
                      <a:pt x="454" y="132"/>
                    </a:lnTo>
                    <a:lnTo>
                      <a:pt x="446" y="142"/>
                    </a:lnTo>
                    <a:lnTo>
                      <a:pt x="437" y="151"/>
                    </a:lnTo>
                    <a:lnTo>
                      <a:pt x="419" y="167"/>
                    </a:lnTo>
                    <a:lnTo>
                      <a:pt x="410" y="175"/>
                    </a:lnTo>
                    <a:lnTo>
                      <a:pt x="411" y="175"/>
                    </a:lnTo>
                    <a:lnTo>
                      <a:pt x="402" y="182"/>
                    </a:lnTo>
                    <a:lnTo>
                      <a:pt x="393" y="188"/>
                    </a:lnTo>
                    <a:lnTo>
                      <a:pt x="384" y="195"/>
                    </a:lnTo>
                    <a:lnTo>
                      <a:pt x="375" y="200"/>
                    </a:lnTo>
                    <a:lnTo>
                      <a:pt x="367" y="206"/>
                    </a:lnTo>
                    <a:lnTo>
                      <a:pt x="358" y="211"/>
                    </a:lnTo>
                    <a:lnTo>
                      <a:pt x="359" y="211"/>
                    </a:lnTo>
                    <a:lnTo>
                      <a:pt x="351" y="215"/>
                    </a:lnTo>
                    <a:lnTo>
                      <a:pt x="342" y="219"/>
                    </a:lnTo>
                    <a:lnTo>
                      <a:pt x="333" y="222"/>
                    </a:lnTo>
                    <a:lnTo>
                      <a:pt x="325" y="226"/>
                    </a:lnTo>
                    <a:lnTo>
                      <a:pt x="325" y="225"/>
                    </a:lnTo>
                    <a:lnTo>
                      <a:pt x="316" y="228"/>
                    </a:lnTo>
                    <a:lnTo>
                      <a:pt x="308" y="231"/>
                    </a:lnTo>
                    <a:lnTo>
                      <a:pt x="299" y="233"/>
                    </a:lnTo>
                    <a:lnTo>
                      <a:pt x="291" y="234"/>
                    </a:lnTo>
                    <a:lnTo>
                      <a:pt x="282" y="235"/>
                    </a:lnTo>
                    <a:lnTo>
                      <a:pt x="274" y="236"/>
                    </a:lnTo>
                    <a:lnTo>
                      <a:pt x="257" y="236"/>
                    </a:lnTo>
                    <a:lnTo>
                      <a:pt x="250" y="235"/>
                    </a:lnTo>
                    <a:lnTo>
                      <a:pt x="242" y="234"/>
                    </a:lnTo>
                    <a:lnTo>
                      <a:pt x="233" y="232"/>
                    </a:lnTo>
                    <a:lnTo>
                      <a:pt x="224" y="230"/>
                    </a:lnTo>
                    <a:lnTo>
                      <a:pt x="225" y="230"/>
                    </a:lnTo>
                    <a:lnTo>
                      <a:pt x="216" y="227"/>
                    </a:lnTo>
                    <a:lnTo>
                      <a:pt x="207" y="225"/>
                    </a:lnTo>
                    <a:lnTo>
                      <a:pt x="208" y="225"/>
                    </a:lnTo>
                    <a:lnTo>
                      <a:pt x="191" y="218"/>
                    </a:lnTo>
                    <a:lnTo>
                      <a:pt x="183" y="214"/>
                    </a:lnTo>
                    <a:lnTo>
                      <a:pt x="174" y="210"/>
                    </a:lnTo>
                    <a:lnTo>
                      <a:pt x="157" y="199"/>
                    </a:lnTo>
                    <a:lnTo>
                      <a:pt x="150" y="193"/>
                    </a:lnTo>
                    <a:lnTo>
                      <a:pt x="133" y="180"/>
                    </a:lnTo>
                    <a:lnTo>
                      <a:pt x="134" y="181"/>
                    </a:lnTo>
                    <a:lnTo>
                      <a:pt x="125" y="173"/>
                    </a:lnTo>
                    <a:lnTo>
                      <a:pt x="116" y="165"/>
                    </a:lnTo>
                    <a:lnTo>
                      <a:pt x="108" y="157"/>
                    </a:lnTo>
                    <a:lnTo>
                      <a:pt x="91" y="139"/>
                    </a:lnTo>
                    <a:lnTo>
                      <a:pt x="74" y="120"/>
                    </a:lnTo>
                    <a:lnTo>
                      <a:pt x="75" y="121"/>
                    </a:lnTo>
                    <a:lnTo>
                      <a:pt x="58" y="99"/>
                    </a:lnTo>
                    <a:lnTo>
                      <a:pt x="51" y="88"/>
                    </a:lnTo>
                    <a:lnTo>
                      <a:pt x="43" y="76"/>
                    </a:lnTo>
                    <a:lnTo>
                      <a:pt x="18" y="39"/>
                    </a:lnTo>
                    <a:lnTo>
                      <a:pt x="4" y="18"/>
                    </a:lnTo>
                    <a:lnTo>
                      <a:pt x="0" y="34"/>
                    </a:lnTo>
                    <a:lnTo>
                      <a:pt x="2" y="814"/>
                    </a:lnTo>
                    <a:lnTo>
                      <a:pt x="2" y="815"/>
                    </a:lnTo>
                    <a:lnTo>
                      <a:pt x="4" y="833"/>
                    </a:lnTo>
                    <a:lnTo>
                      <a:pt x="11" y="820"/>
                    </a:lnTo>
                    <a:lnTo>
                      <a:pt x="10" y="81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2" y="30"/>
                    </a:lnTo>
                    <a:lnTo>
                      <a:pt x="10" y="44"/>
                    </a:lnTo>
                    <a:lnTo>
                      <a:pt x="36" y="81"/>
                    </a:lnTo>
                    <a:lnTo>
                      <a:pt x="43" y="92"/>
                    </a:lnTo>
                    <a:lnTo>
                      <a:pt x="51" y="104"/>
                    </a:lnTo>
                    <a:lnTo>
                      <a:pt x="68" y="125"/>
                    </a:lnTo>
                    <a:lnTo>
                      <a:pt x="68" y="126"/>
                    </a:lnTo>
                    <a:lnTo>
                      <a:pt x="85" y="145"/>
                    </a:lnTo>
                    <a:lnTo>
                      <a:pt x="102" y="163"/>
                    </a:lnTo>
                    <a:lnTo>
                      <a:pt x="110" y="171"/>
                    </a:lnTo>
                    <a:lnTo>
                      <a:pt x="119" y="179"/>
                    </a:lnTo>
                    <a:lnTo>
                      <a:pt x="128" y="187"/>
                    </a:lnTo>
                    <a:lnTo>
                      <a:pt x="145" y="200"/>
                    </a:lnTo>
                    <a:lnTo>
                      <a:pt x="153" y="206"/>
                    </a:lnTo>
                    <a:lnTo>
                      <a:pt x="169" y="216"/>
                    </a:lnTo>
                    <a:lnTo>
                      <a:pt x="170" y="216"/>
                    </a:lnTo>
                    <a:lnTo>
                      <a:pt x="179" y="221"/>
                    </a:lnTo>
                    <a:lnTo>
                      <a:pt x="187" y="225"/>
                    </a:lnTo>
                    <a:lnTo>
                      <a:pt x="204" y="233"/>
                    </a:lnTo>
                    <a:lnTo>
                      <a:pt x="205" y="233"/>
                    </a:lnTo>
                    <a:lnTo>
                      <a:pt x="214" y="236"/>
                    </a:lnTo>
                    <a:lnTo>
                      <a:pt x="222" y="239"/>
                    </a:lnTo>
                    <a:lnTo>
                      <a:pt x="223" y="239"/>
                    </a:lnTo>
                    <a:lnTo>
                      <a:pt x="231" y="240"/>
                    </a:lnTo>
                    <a:lnTo>
                      <a:pt x="240" y="242"/>
                    </a:lnTo>
                    <a:lnTo>
                      <a:pt x="249" y="243"/>
                    </a:lnTo>
                    <a:lnTo>
                      <a:pt x="256" y="244"/>
                    </a:lnTo>
                    <a:lnTo>
                      <a:pt x="275" y="244"/>
                    </a:lnTo>
                    <a:lnTo>
                      <a:pt x="283" y="243"/>
                    </a:lnTo>
                    <a:lnTo>
                      <a:pt x="292" y="242"/>
                    </a:lnTo>
                    <a:lnTo>
                      <a:pt x="301" y="241"/>
                    </a:lnTo>
                    <a:lnTo>
                      <a:pt x="310" y="239"/>
                    </a:lnTo>
                    <a:lnTo>
                      <a:pt x="319" y="237"/>
                    </a:lnTo>
                    <a:lnTo>
                      <a:pt x="328" y="234"/>
                    </a:lnTo>
                    <a:lnTo>
                      <a:pt x="328" y="233"/>
                    </a:lnTo>
                    <a:lnTo>
                      <a:pt x="337" y="230"/>
                    </a:lnTo>
                    <a:lnTo>
                      <a:pt x="346" y="226"/>
                    </a:lnTo>
                    <a:lnTo>
                      <a:pt x="354" y="222"/>
                    </a:lnTo>
                    <a:lnTo>
                      <a:pt x="362" y="218"/>
                    </a:lnTo>
                    <a:lnTo>
                      <a:pt x="363" y="218"/>
                    </a:lnTo>
                    <a:lnTo>
                      <a:pt x="372" y="213"/>
                    </a:lnTo>
                    <a:lnTo>
                      <a:pt x="380" y="208"/>
                    </a:lnTo>
                    <a:lnTo>
                      <a:pt x="389" y="202"/>
                    </a:lnTo>
                    <a:lnTo>
                      <a:pt x="398" y="196"/>
                    </a:lnTo>
                    <a:lnTo>
                      <a:pt x="407" y="189"/>
                    </a:lnTo>
                    <a:lnTo>
                      <a:pt x="407" y="188"/>
                    </a:lnTo>
                    <a:lnTo>
                      <a:pt x="416" y="181"/>
                    </a:lnTo>
                    <a:lnTo>
                      <a:pt x="425" y="173"/>
                    </a:lnTo>
                    <a:lnTo>
                      <a:pt x="443" y="157"/>
                    </a:lnTo>
                    <a:lnTo>
                      <a:pt x="452" y="148"/>
                    </a:lnTo>
                    <a:lnTo>
                      <a:pt x="459" y="138"/>
                    </a:lnTo>
                    <a:lnTo>
                      <a:pt x="468" y="128"/>
                    </a:lnTo>
                    <a:lnTo>
                      <a:pt x="477" y="118"/>
                    </a:lnTo>
                    <a:lnTo>
                      <a:pt x="486" y="107"/>
                    </a:lnTo>
                    <a:lnTo>
                      <a:pt x="504" y="84"/>
                    </a:lnTo>
                    <a:lnTo>
                      <a:pt x="505" y="84"/>
                    </a:lnTo>
                    <a:lnTo>
                      <a:pt x="513" y="72"/>
                    </a:lnTo>
                    <a:lnTo>
                      <a:pt x="522" y="60"/>
                    </a:lnTo>
                    <a:lnTo>
                      <a:pt x="540" y="34"/>
                    </a:lnTo>
                    <a:lnTo>
                      <a:pt x="549" y="20"/>
                    </a:lnTo>
                    <a:lnTo>
                      <a:pt x="557" y="6"/>
                    </a:lnTo>
                    <a:lnTo>
                      <a:pt x="552" y="0"/>
                    </a:lnTo>
                    <a:lnTo>
                      <a:pt x="546" y="7"/>
                    </a:lnTo>
                    <a:lnTo>
                      <a:pt x="549" y="22"/>
                    </a:lnTo>
                    <a:lnTo>
                      <a:pt x="552" y="37"/>
                    </a:lnTo>
                    <a:lnTo>
                      <a:pt x="557" y="65"/>
                    </a:lnTo>
                    <a:lnTo>
                      <a:pt x="562" y="91"/>
                    </a:lnTo>
                    <a:lnTo>
                      <a:pt x="565" y="105"/>
                    </a:lnTo>
                    <a:lnTo>
                      <a:pt x="570" y="133"/>
                    </a:lnTo>
                    <a:lnTo>
                      <a:pt x="572" y="146"/>
                    </a:lnTo>
                    <a:lnTo>
                      <a:pt x="577" y="174"/>
                    </a:lnTo>
                    <a:lnTo>
                      <a:pt x="580" y="202"/>
                    </a:lnTo>
                    <a:lnTo>
                      <a:pt x="582" y="214"/>
                    </a:lnTo>
                    <a:lnTo>
                      <a:pt x="584" y="228"/>
                    </a:lnTo>
                    <a:lnTo>
                      <a:pt x="586" y="241"/>
                    </a:lnTo>
                    <a:lnTo>
                      <a:pt x="587" y="255"/>
                    </a:lnTo>
                    <a:lnTo>
                      <a:pt x="589" y="269"/>
                    </a:lnTo>
                    <a:lnTo>
                      <a:pt x="591" y="295"/>
                    </a:lnTo>
                    <a:lnTo>
                      <a:pt x="592" y="309"/>
                    </a:lnTo>
                    <a:lnTo>
                      <a:pt x="595" y="335"/>
                    </a:lnTo>
                    <a:lnTo>
                      <a:pt x="595" y="348"/>
                    </a:lnTo>
                    <a:lnTo>
                      <a:pt x="595" y="349"/>
                    </a:lnTo>
                    <a:lnTo>
                      <a:pt x="596" y="361"/>
                    </a:lnTo>
                    <a:lnTo>
                      <a:pt x="599" y="414"/>
                    </a:lnTo>
                    <a:lnTo>
                      <a:pt x="599" y="427"/>
                    </a:lnTo>
                    <a:lnTo>
                      <a:pt x="599" y="440"/>
                    </a:lnTo>
                    <a:lnTo>
                      <a:pt x="599" y="453"/>
                    </a:lnTo>
                    <a:lnTo>
                      <a:pt x="600" y="466"/>
                    </a:lnTo>
                    <a:lnTo>
                      <a:pt x="600" y="492"/>
                    </a:lnTo>
                    <a:lnTo>
                      <a:pt x="599" y="504"/>
                    </a:lnTo>
                    <a:lnTo>
                      <a:pt x="599" y="518"/>
                    </a:lnTo>
                    <a:lnTo>
                      <a:pt x="599" y="530"/>
                    </a:lnTo>
                    <a:lnTo>
                      <a:pt x="599" y="544"/>
                    </a:lnTo>
                    <a:lnTo>
                      <a:pt x="598" y="556"/>
                    </a:lnTo>
                    <a:lnTo>
                      <a:pt x="598" y="569"/>
                    </a:lnTo>
                    <a:lnTo>
                      <a:pt x="596" y="595"/>
                    </a:lnTo>
                    <a:lnTo>
                      <a:pt x="596" y="594"/>
                    </a:lnTo>
                    <a:lnTo>
                      <a:pt x="595" y="607"/>
                    </a:lnTo>
                    <a:lnTo>
                      <a:pt x="595" y="608"/>
                    </a:lnTo>
                    <a:lnTo>
                      <a:pt x="595" y="620"/>
                    </a:lnTo>
                    <a:lnTo>
                      <a:pt x="592" y="644"/>
                    </a:lnTo>
                    <a:lnTo>
                      <a:pt x="591" y="657"/>
                    </a:lnTo>
                    <a:lnTo>
                      <a:pt x="589" y="683"/>
                    </a:lnTo>
                    <a:lnTo>
                      <a:pt x="585" y="708"/>
                    </a:lnTo>
                    <a:lnTo>
                      <a:pt x="584" y="720"/>
                    </a:lnTo>
                    <a:lnTo>
                      <a:pt x="578" y="758"/>
                    </a:lnTo>
                    <a:lnTo>
                      <a:pt x="576" y="770"/>
                    </a:lnTo>
                    <a:lnTo>
                      <a:pt x="574" y="782"/>
                    </a:lnTo>
                    <a:lnTo>
                      <a:pt x="569" y="806"/>
                    </a:lnTo>
                    <a:lnTo>
                      <a:pt x="567" y="818"/>
                    </a:lnTo>
                    <a:lnTo>
                      <a:pt x="565" y="831"/>
                    </a:lnTo>
                    <a:lnTo>
                      <a:pt x="562" y="843"/>
                    </a:lnTo>
                    <a:lnTo>
                      <a:pt x="570" y="841"/>
                    </a:lnTo>
                    <a:lnTo>
                      <a:pt x="561" y="826"/>
                    </a:lnTo>
                    <a:lnTo>
                      <a:pt x="552" y="812"/>
                    </a:lnTo>
                    <a:lnTo>
                      <a:pt x="543" y="797"/>
                    </a:lnTo>
                    <a:lnTo>
                      <a:pt x="534" y="784"/>
                    </a:lnTo>
                    <a:lnTo>
                      <a:pt x="525" y="771"/>
                    </a:lnTo>
                    <a:lnTo>
                      <a:pt x="516" y="759"/>
                    </a:lnTo>
                    <a:lnTo>
                      <a:pt x="515" y="759"/>
                    </a:lnTo>
                    <a:lnTo>
                      <a:pt x="505" y="747"/>
                    </a:lnTo>
                    <a:lnTo>
                      <a:pt x="506" y="747"/>
                    </a:lnTo>
                    <a:lnTo>
                      <a:pt x="497" y="735"/>
                    </a:lnTo>
                    <a:lnTo>
                      <a:pt x="496" y="735"/>
                    </a:lnTo>
                    <a:lnTo>
                      <a:pt x="487" y="723"/>
                    </a:lnTo>
                    <a:lnTo>
                      <a:pt x="478" y="712"/>
                    </a:lnTo>
                    <a:lnTo>
                      <a:pt x="460" y="692"/>
                    </a:lnTo>
                    <a:lnTo>
                      <a:pt x="443" y="673"/>
                    </a:lnTo>
                    <a:lnTo>
                      <a:pt x="433" y="665"/>
                    </a:lnTo>
                    <a:lnTo>
                      <a:pt x="424" y="657"/>
                    </a:lnTo>
                    <a:lnTo>
                      <a:pt x="415" y="649"/>
                    </a:lnTo>
                    <a:lnTo>
                      <a:pt x="414" y="648"/>
                    </a:lnTo>
                    <a:lnTo>
                      <a:pt x="387" y="629"/>
                    </a:lnTo>
                    <a:lnTo>
                      <a:pt x="369" y="619"/>
                    </a:lnTo>
                    <a:lnTo>
                      <a:pt x="360" y="614"/>
                    </a:lnTo>
                    <a:lnTo>
                      <a:pt x="352" y="610"/>
                    </a:lnTo>
                    <a:lnTo>
                      <a:pt x="343" y="605"/>
                    </a:lnTo>
                    <a:lnTo>
                      <a:pt x="325" y="599"/>
                    </a:lnTo>
                    <a:lnTo>
                      <a:pt x="307" y="594"/>
                    </a:lnTo>
                    <a:lnTo>
                      <a:pt x="306" y="594"/>
                    </a:lnTo>
                    <a:lnTo>
                      <a:pt x="297" y="593"/>
                    </a:lnTo>
                    <a:lnTo>
                      <a:pt x="289" y="592"/>
                    </a:lnTo>
                    <a:lnTo>
                      <a:pt x="288" y="592"/>
                    </a:lnTo>
                    <a:lnTo>
                      <a:pt x="279" y="591"/>
                    </a:lnTo>
                    <a:lnTo>
                      <a:pt x="261" y="591"/>
                    </a:lnTo>
                    <a:lnTo>
                      <a:pt x="244" y="593"/>
                    </a:lnTo>
                    <a:lnTo>
                      <a:pt x="236" y="595"/>
                    </a:lnTo>
                    <a:lnTo>
                      <a:pt x="227" y="597"/>
                    </a:lnTo>
                    <a:lnTo>
                      <a:pt x="226" y="597"/>
                    </a:lnTo>
                    <a:lnTo>
                      <a:pt x="218" y="600"/>
                    </a:lnTo>
                    <a:lnTo>
                      <a:pt x="208" y="603"/>
                    </a:lnTo>
                    <a:lnTo>
                      <a:pt x="208" y="604"/>
                    </a:lnTo>
                    <a:lnTo>
                      <a:pt x="199" y="607"/>
                    </a:lnTo>
                    <a:lnTo>
                      <a:pt x="190" y="611"/>
                    </a:lnTo>
                    <a:lnTo>
                      <a:pt x="182" y="616"/>
                    </a:lnTo>
                    <a:lnTo>
                      <a:pt x="181" y="616"/>
                    </a:lnTo>
                    <a:lnTo>
                      <a:pt x="172" y="621"/>
                    </a:lnTo>
                    <a:lnTo>
                      <a:pt x="164" y="626"/>
                    </a:lnTo>
                    <a:lnTo>
                      <a:pt x="156" y="632"/>
                    </a:lnTo>
                    <a:lnTo>
                      <a:pt x="148" y="638"/>
                    </a:lnTo>
                    <a:lnTo>
                      <a:pt x="147" y="639"/>
                    </a:lnTo>
                    <a:lnTo>
                      <a:pt x="130" y="652"/>
                    </a:lnTo>
                    <a:lnTo>
                      <a:pt x="121" y="660"/>
                    </a:lnTo>
                    <a:lnTo>
                      <a:pt x="104" y="677"/>
                    </a:lnTo>
                    <a:lnTo>
                      <a:pt x="96" y="686"/>
                    </a:lnTo>
                    <a:lnTo>
                      <a:pt x="87" y="696"/>
                    </a:lnTo>
                    <a:lnTo>
                      <a:pt x="78" y="707"/>
                    </a:lnTo>
                    <a:lnTo>
                      <a:pt x="61" y="728"/>
                    </a:lnTo>
                    <a:lnTo>
                      <a:pt x="37" y="764"/>
                    </a:lnTo>
                    <a:lnTo>
                      <a:pt x="20" y="790"/>
                    </a:lnTo>
                    <a:lnTo>
                      <a:pt x="12" y="803"/>
                    </a:lnTo>
                    <a:lnTo>
                      <a:pt x="3" y="818"/>
                    </a:lnTo>
                    <a:lnTo>
                      <a:pt x="11" y="820"/>
                    </a:lnTo>
                    <a:lnTo>
                      <a:pt x="4" y="83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5" name="Freeform 234"/>
              <p:cNvSpPr>
                <a:spLocks/>
              </p:cNvSpPr>
              <p:nvPr/>
            </p:nvSpPr>
            <p:spPr bwMode="auto">
              <a:xfrm>
                <a:off x="636588" y="4506913"/>
                <a:ext cx="103188" cy="1292225"/>
              </a:xfrm>
              <a:custGeom>
                <a:avLst/>
                <a:gdLst>
                  <a:gd name="T0" fmla="*/ 2147483647 w 65"/>
                  <a:gd name="T1" fmla="*/ 2147483647 h 814"/>
                  <a:gd name="T2" fmla="*/ 2147483647 w 65"/>
                  <a:gd name="T3" fmla="*/ 2147483647 h 814"/>
                  <a:gd name="T4" fmla="*/ 2147483647 w 65"/>
                  <a:gd name="T5" fmla="*/ 2147483647 h 814"/>
                  <a:gd name="T6" fmla="*/ 2147483647 w 65"/>
                  <a:gd name="T7" fmla="*/ 2147483647 h 814"/>
                  <a:gd name="T8" fmla="*/ 2147483647 w 65"/>
                  <a:gd name="T9" fmla="*/ 2147483647 h 814"/>
                  <a:gd name="T10" fmla="*/ 2147483647 w 65"/>
                  <a:gd name="T11" fmla="*/ 2147483647 h 814"/>
                  <a:gd name="T12" fmla="*/ 2147483647 w 65"/>
                  <a:gd name="T13" fmla="*/ 2147483647 h 814"/>
                  <a:gd name="T14" fmla="*/ 2147483647 w 65"/>
                  <a:gd name="T15" fmla="*/ 2147483647 h 814"/>
                  <a:gd name="T16" fmla="*/ 2147483647 w 65"/>
                  <a:gd name="T17" fmla="*/ 2147483647 h 814"/>
                  <a:gd name="T18" fmla="*/ 2147483647 w 65"/>
                  <a:gd name="T19" fmla="*/ 2147483647 h 814"/>
                  <a:gd name="T20" fmla="*/ 2147483647 w 65"/>
                  <a:gd name="T21" fmla="*/ 2147483647 h 814"/>
                  <a:gd name="T22" fmla="*/ 2147483647 w 65"/>
                  <a:gd name="T23" fmla="*/ 2147483647 h 814"/>
                  <a:gd name="T24" fmla="*/ 2147483647 w 65"/>
                  <a:gd name="T25" fmla="*/ 2147483647 h 814"/>
                  <a:gd name="T26" fmla="*/ 2147483647 w 65"/>
                  <a:gd name="T27" fmla="*/ 2147483647 h 814"/>
                  <a:gd name="T28" fmla="*/ 2147483647 w 65"/>
                  <a:gd name="T29" fmla="*/ 2147483647 h 814"/>
                  <a:gd name="T30" fmla="*/ 2147483647 w 65"/>
                  <a:gd name="T31" fmla="*/ 2147483647 h 814"/>
                  <a:gd name="T32" fmla="*/ 2147483647 w 65"/>
                  <a:gd name="T33" fmla="*/ 2147483647 h 814"/>
                  <a:gd name="T34" fmla="*/ 2147483647 w 65"/>
                  <a:gd name="T35" fmla="*/ 2147483647 h 814"/>
                  <a:gd name="T36" fmla="*/ 2147483647 w 65"/>
                  <a:gd name="T37" fmla="*/ 2147483647 h 814"/>
                  <a:gd name="T38" fmla="*/ 2147483647 w 65"/>
                  <a:gd name="T39" fmla="*/ 2147483647 h 814"/>
                  <a:gd name="T40" fmla="*/ 2147483647 w 65"/>
                  <a:gd name="T41" fmla="*/ 2147483647 h 814"/>
                  <a:gd name="T42" fmla="*/ 2147483647 w 65"/>
                  <a:gd name="T43" fmla="*/ 2147483647 h 814"/>
                  <a:gd name="T44" fmla="*/ 2147483647 w 65"/>
                  <a:gd name="T45" fmla="*/ 2147483647 h 814"/>
                  <a:gd name="T46" fmla="*/ 2147483647 w 65"/>
                  <a:gd name="T47" fmla="*/ 2147483647 h 814"/>
                  <a:gd name="T48" fmla="*/ 2147483647 w 65"/>
                  <a:gd name="T49" fmla="*/ 2147483647 h 814"/>
                  <a:gd name="T50" fmla="*/ 2147483647 w 65"/>
                  <a:gd name="T51" fmla="*/ 2147483647 h 814"/>
                  <a:gd name="T52" fmla="*/ 2147483647 w 65"/>
                  <a:gd name="T53" fmla="*/ 2147483647 h 814"/>
                  <a:gd name="T54" fmla="*/ 2147483647 w 65"/>
                  <a:gd name="T55" fmla="*/ 2147483647 h 814"/>
                  <a:gd name="T56" fmla="*/ 2147483647 w 65"/>
                  <a:gd name="T57" fmla="*/ 2147483647 h 814"/>
                  <a:gd name="T58" fmla="*/ 0 w 65"/>
                  <a:gd name="T59" fmla="*/ 2147483647 h 814"/>
                  <a:gd name="T60" fmla="*/ 0 w 65"/>
                  <a:gd name="T61" fmla="*/ 2147483647 h 814"/>
                  <a:gd name="T62" fmla="*/ 2147483647 w 65"/>
                  <a:gd name="T63" fmla="*/ 2147483647 h 814"/>
                  <a:gd name="T64" fmla="*/ 2147483647 w 65"/>
                  <a:gd name="T65" fmla="*/ 2147483647 h 814"/>
                  <a:gd name="T66" fmla="*/ 2147483647 w 65"/>
                  <a:gd name="T67" fmla="*/ 2147483647 h 814"/>
                  <a:gd name="T68" fmla="*/ 2147483647 w 65"/>
                  <a:gd name="T69" fmla="*/ 2147483647 h 814"/>
                  <a:gd name="T70" fmla="*/ 2147483647 w 65"/>
                  <a:gd name="T71" fmla="*/ 2147483647 h 814"/>
                  <a:gd name="T72" fmla="*/ 2147483647 w 65"/>
                  <a:gd name="T73" fmla="*/ 2147483647 h 814"/>
                  <a:gd name="T74" fmla="*/ 2147483647 w 65"/>
                  <a:gd name="T75" fmla="*/ 2147483647 h 814"/>
                  <a:gd name="T76" fmla="*/ 2147483647 w 65"/>
                  <a:gd name="T77" fmla="*/ 2147483647 h 814"/>
                  <a:gd name="T78" fmla="*/ 2147483647 w 65"/>
                  <a:gd name="T79" fmla="*/ 2147483647 h 8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"/>
                  <a:gd name="T121" fmla="*/ 0 h 814"/>
                  <a:gd name="T122" fmla="*/ 65 w 65"/>
                  <a:gd name="T123" fmla="*/ 814 h 81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" h="814">
                    <a:moveTo>
                      <a:pt x="34" y="813"/>
                    </a:moveTo>
                    <a:lnTo>
                      <a:pt x="35" y="812"/>
                    </a:lnTo>
                    <a:lnTo>
                      <a:pt x="37" y="810"/>
                    </a:lnTo>
                    <a:lnTo>
                      <a:pt x="38" y="808"/>
                    </a:lnTo>
                    <a:lnTo>
                      <a:pt x="40" y="804"/>
                    </a:lnTo>
                    <a:lnTo>
                      <a:pt x="41" y="800"/>
                    </a:lnTo>
                    <a:lnTo>
                      <a:pt x="43" y="794"/>
                    </a:lnTo>
                    <a:lnTo>
                      <a:pt x="45" y="788"/>
                    </a:lnTo>
                    <a:lnTo>
                      <a:pt x="46" y="780"/>
                    </a:lnTo>
                    <a:lnTo>
                      <a:pt x="48" y="763"/>
                    </a:lnTo>
                    <a:lnTo>
                      <a:pt x="51" y="744"/>
                    </a:lnTo>
                    <a:lnTo>
                      <a:pt x="53" y="720"/>
                    </a:lnTo>
                    <a:lnTo>
                      <a:pt x="56" y="694"/>
                    </a:lnTo>
                    <a:lnTo>
                      <a:pt x="58" y="665"/>
                    </a:lnTo>
                    <a:lnTo>
                      <a:pt x="59" y="633"/>
                    </a:lnTo>
                    <a:lnTo>
                      <a:pt x="61" y="601"/>
                    </a:lnTo>
                    <a:lnTo>
                      <a:pt x="62" y="565"/>
                    </a:lnTo>
                    <a:lnTo>
                      <a:pt x="62" y="527"/>
                    </a:lnTo>
                    <a:lnTo>
                      <a:pt x="64" y="488"/>
                    </a:lnTo>
                    <a:lnTo>
                      <a:pt x="64" y="449"/>
                    </a:lnTo>
                    <a:lnTo>
                      <a:pt x="64" y="407"/>
                    </a:lnTo>
                    <a:lnTo>
                      <a:pt x="64" y="365"/>
                    </a:lnTo>
                    <a:lnTo>
                      <a:pt x="62" y="325"/>
                    </a:lnTo>
                    <a:lnTo>
                      <a:pt x="62" y="286"/>
                    </a:lnTo>
                    <a:lnTo>
                      <a:pt x="61" y="248"/>
                    </a:lnTo>
                    <a:lnTo>
                      <a:pt x="59" y="212"/>
                    </a:lnTo>
                    <a:lnTo>
                      <a:pt x="58" y="180"/>
                    </a:lnTo>
                    <a:lnTo>
                      <a:pt x="56" y="148"/>
                    </a:lnTo>
                    <a:lnTo>
                      <a:pt x="53" y="120"/>
                    </a:lnTo>
                    <a:lnTo>
                      <a:pt x="51" y="93"/>
                    </a:lnTo>
                    <a:lnTo>
                      <a:pt x="48" y="69"/>
                    </a:lnTo>
                    <a:lnTo>
                      <a:pt x="46" y="50"/>
                    </a:lnTo>
                    <a:lnTo>
                      <a:pt x="43" y="33"/>
                    </a:lnTo>
                    <a:lnTo>
                      <a:pt x="41" y="25"/>
                    </a:lnTo>
                    <a:lnTo>
                      <a:pt x="39" y="19"/>
                    </a:lnTo>
                    <a:lnTo>
                      <a:pt x="38" y="13"/>
                    </a:lnTo>
                    <a:lnTo>
                      <a:pt x="37" y="9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7" y="3"/>
                    </a:lnTo>
                    <a:lnTo>
                      <a:pt x="26" y="5"/>
                    </a:lnTo>
                    <a:lnTo>
                      <a:pt x="24" y="9"/>
                    </a:lnTo>
                    <a:lnTo>
                      <a:pt x="23" y="14"/>
                    </a:lnTo>
                    <a:lnTo>
                      <a:pt x="21" y="19"/>
                    </a:lnTo>
                    <a:lnTo>
                      <a:pt x="19" y="26"/>
                    </a:lnTo>
                    <a:lnTo>
                      <a:pt x="18" y="33"/>
                    </a:lnTo>
                    <a:lnTo>
                      <a:pt x="16" y="50"/>
                    </a:lnTo>
                    <a:lnTo>
                      <a:pt x="13" y="70"/>
                    </a:lnTo>
                    <a:lnTo>
                      <a:pt x="10" y="93"/>
                    </a:lnTo>
                    <a:lnTo>
                      <a:pt x="8" y="120"/>
                    </a:lnTo>
                    <a:lnTo>
                      <a:pt x="5" y="148"/>
                    </a:lnTo>
                    <a:lnTo>
                      <a:pt x="5" y="180"/>
                    </a:lnTo>
                    <a:lnTo>
                      <a:pt x="3" y="213"/>
                    </a:lnTo>
                    <a:lnTo>
                      <a:pt x="2" y="248"/>
                    </a:lnTo>
                    <a:lnTo>
                      <a:pt x="1" y="286"/>
                    </a:lnTo>
                    <a:lnTo>
                      <a:pt x="0" y="325"/>
                    </a:lnTo>
                    <a:lnTo>
                      <a:pt x="0" y="365"/>
                    </a:lnTo>
                    <a:lnTo>
                      <a:pt x="0" y="407"/>
                    </a:lnTo>
                    <a:lnTo>
                      <a:pt x="0" y="449"/>
                    </a:lnTo>
                    <a:lnTo>
                      <a:pt x="1" y="488"/>
                    </a:lnTo>
                    <a:lnTo>
                      <a:pt x="2" y="527"/>
                    </a:lnTo>
                    <a:lnTo>
                      <a:pt x="3" y="565"/>
                    </a:lnTo>
                    <a:lnTo>
                      <a:pt x="5" y="601"/>
                    </a:lnTo>
                    <a:lnTo>
                      <a:pt x="5" y="633"/>
                    </a:lnTo>
                    <a:lnTo>
                      <a:pt x="8" y="665"/>
                    </a:lnTo>
                    <a:lnTo>
                      <a:pt x="10" y="694"/>
                    </a:lnTo>
                    <a:lnTo>
                      <a:pt x="13" y="720"/>
                    </a:lnTo>
                    <a:lnTo>
                      <a:pt x="16" y="744"/>
                    </a:lnTo>
                    <a:lnTo>
                      <a:pt x="18" y="763"/>
                    </a:lnTo>
                    <a:lnTo>
                      <a:pt x="21" y="780"/>
                    </a:lnTo>
                    <a:lnTo>
                      <a:pt x="23" y="788"/>
                    </a:lnTo>
                    <a:lnTo>
                      <a:pt x="24" y="794"/>
                    </a:lnTo>
                    <a:lnTo>
                      <a:pt x="26" y="800"/>
                    </a:lnTo>
                    <a:lnTo>
                      <a:pt x="27" y="804"/>
                    </a:lnTo>
                    <a:lnTo>
                      <a:pt x="28" y="808"/>
                    </a:lnTo>
                    <a:lnTo>
                      <a:pt x="30" y="810"/>
                    </a:lnTo>
                    <a:lnTo>
                      <a:pt x="32" y="812"/>
                    </a:lnTo>
                    <a:lnTo>
                      <a:pt x="34" y="813"/>
                    </a:lnTo>
                  </a:path>
                </a:pathLst>
              </a:custGeom>
              <a:solidFill>
                <a:srgbClr val="FFC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6" name="Freeform 235"/>
              <p:cNvSpPr>
                <a:spLocks/>
              </p:cNvSpPr>
              <p:nvPr/>
            </p:nvSpPr>
            <p:spPr bwMode="auto">
              <a:xfrm>
                <a:off x="630238" y="4500563"/>
                <a:ext cx="115888" cy="1304925"/>
              </a:xfrm>
              <a:custGeom>
                <a:avLst/>
                <a:gdLst>
                  <a:gd name="T0" fmla="*/ 2147483647 w 73"/>
                  <a:gd name="T1" fmla="*/ 2147483647 h 822"/>
                  <a:gd name="T2" fmla="*/ 2147483647 w 73"/>
                  <a:gd name="T3" fmla="*/ 2147483647 h 822"/>
                  <a:gd name="T4" fmla="*/ 2147483647 w 73"/>
                  <a:gd name="T5" fmla="*/ 2147483647 h 822"/>
                  <a:gd name="T6" fmla="*/ 2147483647 w 73"/>
                  <a:gd name="T7" fmla="*/ 2147483647 h 822"/>
                  <a:gd name="T8" fmla="*/ 2147483647 w 73"/>
                  <a:gd name="T9" fmla="*/ 2147483647 h 822"/>
                  <a:gd name="T10" fmla="*/ 2147483647 w 73"/>
                  <a:gd name="T11" fmla="*/ 2147483647 h 822"/>
                  <a:gd name="T12" fmla="*/ 2147483647 w 73"/>
                  <a:gd name="T13" fmla="*/ 2147483647 h 822"/>
                  <a:gd name="T14" fmla="*/ 2147483647 w 73"/>
                  <a:gd name="T15" fmla="*/ 2147483647 h 822"/>
                  <a:gd name="T16" fmla="*/ 2147483647 w 73"/>
                  <a:gd name="T17" fmla="*/ 2147483647 h 822"/>
                  <a:gd name="T18" fmla="*/ 2147483647 w 73"/>
                  <a:gd name="T19" fmla="*/ 2147483647 h 822"/>
                  <a:gd name="T20" fmla="*/ 2147483647 w 73"/>
                  <a:gd name="T21" fmla="*/ 2147483647 h 822"/>
                  <a:gd name="T22" fmla="*/ 2147483647 w 73"/>
                  <a:gd name="T23" fmla="*/ 2147483647 h 822"/>
                  <a:gd name="T24" fmla="*/ 2147483647 w 73"/>
                  <a:gd name="T25" fmla="*/ 0 h 822"/>
                  <a:gd name="T26" fmla="*/ 2147483647 w 73"/>
                  <a:gd name="T27" fmla="*/ 2147483647 h 822"/>
                  <a:gd name="T28" fmla="*/ 2147483647 w 73"/>
                  <a:gd name="T29" fmla="*/ 2147483647 h 822"/>
                  <a:gd name="T30" fmla="*/ 2147483647 w 73"/>
                  <a:gd name="T31" fmla="*/ 2147483647 h 822"/>
                  <a:gd name="T32" fmla="*/ 2147483647 w 73"/>
                  <a:gd name="T33" fmla="*/ 2147483647 h 822"/>
                  <a:gd name="T34" fmla="*/ 2147483647 w 73"/>
                  <a:gd name="T35" fmla="*/ 2147483647 h 822"/>
                  <a:gd name="T36" fmla="*/ 2147483647 w 73"/>
                  <a:gd name="T37" fmla="*/ 2147483647 h 822"/>
                  <a:gd name="T38" fmla="*/ 0 w 73"/>
                  <a:gd name="T39" fmla="*/ 2147483647 h 822"/>
                  <a:gd name="T40" fmla="*/ 2147483647 w 73"/>
                  <a:gd name="T41" fmla="*/ 2147483647 h 822"/>
                  <a:gd name="T42" fmla="*/ 2147483647 w 73"/>
                  <a:gd name="T43" fmla="*/ 2147483647 h 822"/>
                  <a:gd name="T44" fmla="*/ 2147483647 w 73"/>
                  <a:gd name="T45" fmla="*/ 2147483647 h 822"/>
                  <a:gd name="T46" fmla="*/ 2147483647 w 73"/>
                  <a:gd name="T47" fmla="*/ 2147483647 h 822"/>
                  <a:gd name="T48" fmla="*/ 2147483647 w 73"/>
                  <a:gd name="T49" fmla="*/ 2147483647 h 822"/>
                  <a:gd name="T50" fmla="*/ 2147483647 w 73"/>
                  <a:gd name="T51" fmla="*/ 2147483647 h 822"/>
                  <a:gd name="T52" fmla="*/ 2147483647 w 73"/>
                  <a:gd name="T53" fmla="*/ 2147483647 h 822"/>
                  <a:gd name="T54" fmla="*/ 2147483647 w 73"/>
                  <a:gd name="T55" fmla="*/ 2147483647 h 822"/>
                  <a:gd name="T56" fmla="*/ 2147483647 w 73"/>
                  <a:gd name="T57" fmla="*/ 2147483647 h 822"/>
                  <a:gd name="T58" fmla="*/ 2147483647 w 73"/>
                  <a:gd name="T59" fmla="*/ 2147483647 h 822"/>
                  <a:gd name="T60" fmla="*/ 2147483647 w 73"/>
                  <a:gd name="T61" fmla="*/ 2147483647 h 822"/>
                  <a:gd name="T62" fmla="*/ 2147483647 w 73"/>
                  <a:gd name="T63" fmla="*/ 2147483647 h 822"/>
                  <a:gd name="T64" fmla="*/ 2147483647 w 73"/>
                  <a:gd name="T65" fmla="*/ 2147483647 h 822"/>
                  <a:gd name="T66" fmla="*/ 2147483647 w 73"/>
                  <a:gd name="T67" fmla="*/ 2147483647 h 822"/>
                  <a:gd name="T68" fmla="*/ 2147483647 w 73"/>
                  <a:gd name="T69" fmla="*/ 2147483647 h 822"/>
                  <a:gd name="T70" fmla="*/ 2147483647 w 73"/>
                  <a:gd name="T71" fmla="*/ 2147483647 h 822"/>
                  <a:gd name="T72" fmla="*/ 2147483647 w 73"/>
                  <a:gd name="T73" fmla="*/ 2147483647 h 822"/>
                  <a:gd name="T74" fmla="*/ 2147483647 w 73"/>
                  <a:gd name="T75" fmla="*/ 2147483647 h 822"/>
                  <a:gd name="T76" fmla="*/ 2147483647 w 73"/>
                  <a:gd name="T77" fmla="*/ 2147483647 h 822"/>
                  <a:gd name="T78" fmla="*/ 2147483647 w 73"/>
                  <a:gd name="T79" fmla="*/ 2147483647 h 822"/>
                  <a:gd name="T80" fmla="*/ 2147483647 w 73"/>
                  <a:gd name="T81" fmla="*/ 2147483647 h 822"/>
                  <a:gd name="T82" fmla="*/ 2147483647 w 73"/>
                  <a:gd name="T83" fmla="*/ 2147483647 h 822"/>
                  <a:gd name="T84" fmla="*/ 2147483647 w 73"/>
                  <a:gd name="T85" fmla="*/ 2147483647 h 822"/>
                  <a:gd name="T86" fmla="*/ 2147483647 w 73"/>
                  <a:gd name="T87" fmla="*/ 2147483647 h 822"/>
                  <a:gd name="T88" fmla="*/ 2147483647 w 73"/>
                  <a:gd name="T89" fmla="*/ 2147483647 h 822"/>
                  <a:gd name="T90" fmla="*/ 2147483647 w 73"/>
                  <a:gd name="T91" fmla="*/ 2147483647 h 822"/>
                  <a:gd name="T92" fmla="*/ 2147483647 w 73"/>
                  <a:gd name="T93" fmla="*/ 2147483647 h 822"/>
                  <a:gd name="T94" fmla="*/ 2147483647 w 73"/>
                  <a:gd name="T95" fmla="*/ 2147483647 h 822"/>
                  <a:gd name="T96" fmla="*/ 2147483647 w 73"/>
                  <a:gd name="T97" fmla="*/ 2147483647 h 822"/>
                  <a:gd name="T98" fmla="*/ 2147483647 w 73"/>
                  <a:gd name="T99" fmla="*/ 2147483647 h 822"/>
                  <a:gd name="T100" fmla="*/ 2147483647 w 73"/>
                  <a:gd name="T101" fmla="*/ 2147483647 h 822"/>
                  <a:gd name="T102" fmla="*/ 2147483647 w 73"/>
                  <a:gd name="T103" fmla="*/ 2147483647 h 822"/>
                  <a:gd name="T104" fmla="*/ 2147483647 w 73"/>
                  <a:gd name="T105" fmla="*/ 2147483647 h 8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"/>
                  <a:gd name="T160" fmla="*/ 0 h 822"/>
                  <a:gd name="T161" fmla="*/ 73 w 73"/>
                  <a:gd name="T162" fmla="*/ 822 h 8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" h="822">
                    <a:moveTo>
                      <a:pt x="39" y="821"/>
                    </a:moveTo>
                    <a:lnTo>
                      <a:pt x="42" y="820"/>
                    </a:lnTo>
                    <a:lnTo>
                      <a:pt x="43" y="817"/>
                    </a:lnTo>
                    <a:lnTo>
                      <a:pt x="46" y="814"/>
                    </a:lnTo>
                    <a:lnTo>
                      <a:pt x="47" y="809"/>
                    </a:lnTo>
                    <a:lnTo>
                      <a:pt x="49" y="805"/>
                    </a:lnTo>
                    <a:lnTo>
                      <a:pt x="51" y="799"/>
                    </a:lnTo>
                    <a:lnTo>
                      <a:pt x="53" y="793"/>
                    </a:lnTo>
                    <a:lnTo>
                      <a:pt x="54" y="785"/>
                    </a:lnTo>
                    <a:lnTo>
                      <a:pt x="55" y="777"/>
                    </a:lnTo>
                    <a:lnTo>
                      <a:pt x="56" y="768"/>
                    </a:lnTo>
                    <a:lnTo>
                      <a:pt x="57" y="758"/>
                    </a:lnTo>
                    <a:lnTo>
                      <a:pt x="59" y="748"/>
                    </a:lnTo>
                    <a:lnTo>
                      <a:pt x="60" y="737"/>
                    </a:lnTo>
                    <a:lnTo>
                      <a:pt x="61" y="725"/>
                    </a:lnTo>
                    <a:lnTo>
                      <a:pt x="63" y="712"/>
                    </a:lnTo>
                    <a:lnTo>
                      <a:pt x="65" y="684"/>
                    </a:lnTo>
                    <a:lnTo>
                      <a:pt x="66" y="669"/>
                    </a:lnTo>
                    <a:lnTo>
                      <a:pt x="66" y="653"/>
                    </a:lnTo>
                    <a:lnTo>
                      <a:pt x="67" y="637"/>
                    </a:lnTo>
                    <a:lnTo>
                      <a:pt x="68" y="621"/>
                    </a:lnTo>
                    <a:lnTo>
                      <a:pt x="69" y="587"/>
                    </a:lnTo>
                    <a:lnTo>
                      <a:pt x="70" y="569"/>
                    </a:lnTo>
                    <a:lnTo>
                      <a:pt x="70" y="550"/>
                    </a:lnTo>
                    <a:lnTo>
                      <a:pt x="71" y="512"/>
                    </a:lnTo>
                    <a:lnTo>
                      <a:pt x="71" y="492"/>
                    </a:lnTo>
                    <a:lnTo>
                      <a:pt x="72" y="472"/>
                    </a:lnTo>
                    <a:lnTo>
                      <a:pt x="72" y="390"/>
                    </a:lnTo>
                    <a:lnTo>
                      <a:pt x="71" y="369"/>
                    </a:lnTo>
                    <a:lnTo>
                      <a:pt x="71" y="348"/>
                    </a:lnTo>
                    <a:lnTo>
                      <a:pt x="69" y="290"/>
                    </a:lnTo>
                    <a:lnTo>
                      <a:pt x="68" y="252"/>
                    </a:lnTo>
                    <a:lnTo>
                      <a:pt x="67" y="216"/>
                    </a:lnTo>
                    <a:lnTo>
                      <a:pt x="66" y="184"/>
                    </a:lnTo>
                    <a:lnTo>
                      <a:pt x="65" y="167"/>
                    </a:lnTo>
                    <a:lnTo>
                      <a:pt x="63" y="137"/>
                    </a:lnTo>
                    <a:lnTo>
                      <a:pt x="61" y="122"/>
                    </a:lnTo>
                    <a:lnTo>
                      <a:pt x="59" y="96"/>
                    </a:lnTo>
                    <a:lnTo>
                      <a:pt x="57" y="84"/>
                    </a:lnTo>
                    <a:lnTo>
                      <a:pt x="56" y="73"/>
                    </a:lnTo>
                    <a:lnTo>
                      <a:pt x="54" y="63"/>
                    </a:lnTo>
                    <a:lnTo>
                      <a:pt x="54" y="53"/>
                    </a:lnTo>
                    <a:lnTo>
                      <a:pt x="52" y="44"/>
                    </a:lnTo>
                    <a:lnTo>
                      <a:pt x="51" y="36"/>
                    </a:lnTo>
                    <a:lnTo>
                      <a:pt x="49" y="28"/>
                    </a:lnTo>
                    <a:lnTo>
                      <a:pt x="47" y="21"/>
                    </a:lnTo>
                    <a:lnTo>
                      <a:pt x="46" y="16"/>
                    </a:lnTo>
                    <a:lnTo>
                      <a:pt x="44" y="11"/>
                    </a:lnTo>
                    <a:lnTo>
                      <a:pt x="42" y="7"/>
                    </a:lnTo>
                    <a:lnTo>
                      <a:pt x="41" y="3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26" y="7"/>
                    </a:lnTo>
                    <a:lnTo>
                      <a:pt x="24" y="11"/>
                    </a:lnTo>
                    <a:lnTo>
                      <a:pt x="22" y="16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18" y="36"/>
                    </a:lnTo>
                    <a:lnTo>
                      <a:pt x="17" y="44"/>
                    </a:lnTo>
                    <a:lnTo>
                      <a:pt x="15" y="53"/>
                    </a:lnTo>
                    <a:lnTo>
                      <a:pt x="14" y="63"/>
                    </a:lnTo>
                    <a:lnTo>
                      <a:pt x="12" y="73"/>
                    </a:lnTo>
                    <a:lnTo>
                      <a:pt x="11" y="85"/>
                    </a:lnTo>
                    <a:lnTo>
                      <a:pt x="9" y="97"/>
                    </a:lnTo>
                    <a:lnTo>
                      <a:pt x="8" y="110"/>
                    </a:lnTo>
                    <a:lnTo>
                      <a:pt x="8" y="124"/>
                    </a:lnTo>
                    <a:lnTo>
                      <a:pt x="6" y="137"/>
                    </a:lnTo>
                    <a:lnTo>
                      <a:pt x="6" y="152"/>
                    </a:lnTo>
                    <a:lnTo>
                      <a:pt x="5" y="168"/>
                    </a:lnTo>
                    <a:lnTo>
                      <a:pt x="4" y="184"/>
                    </a:lnTo>
                    <a:lnTo>
                      <a:pt x="3" y="200"/>
                    </a:lnTo>
                    <a:lnTo>
                      <a:pt x="3" y="216"/>
                    </a:lnTo>
                    <a:lnTo>
                      <a:pt x="1" y="252"/>
                    </a:lnTo>
                    <a:lnTo>
                      <a:pt x="0" y="290"/>
                    </a:lnTo>
                    <a:lnTo>
                      <a:pt x="0" y="309"/>
                    </a:lnTo>
                    <a:lnTo>
                      <a:pt x="0" y="329"/>
                    </a:lnTo>
                    <a:lnTo>
                      <a:pt x="0" y="452"/>
                    </a:lnTo>
                    <a:lnTo>
                      <a:pt x="0" y="472"/>
                    </a:lnTo>
                    <a:lnTo>
                      <a:pt x="0" y="492"/>
                    </a:lnTo>
                    <a:lnTo>
                      <a:pt x="1" y="512"/>
                    </a:lnTo>
                    <a:lnTo>
                      <a:pt x="3" y="569"/>
                    </a:lnTo>
                    <a:lnTo>
                      <a:pt x="3" y="587"/>
                    </a:lnTo>
                    <a:lnTo>
                      <a:pt x="4" y="604"/>
                    </a:lnTo>
                    <a:lnTo>
                      <a:pt x="5" y="621"/>
                    </a:lnTo>
                    <a:lnTo>
                      <a:pt x="6" y="654"/>
                    </a:lnTo>
                    <a:lnTo>
                      <a:pt x="8" y="669"/>
                    </a:lnTo>
                    <a:lnTo>
                      <a:pt x="9" y="684"/>
                    </a:lnTo>
                    <a:lnTo>
                      <a:pt x="11" y="712"/>
                    </a:lnTo>
                    <a:lnTo>
                      <a:pt x="12" y="725"/>
                    </a:lnTo>
                    <a:lnTo>
                      <a:pt x="14" y="737"/>
                    </a:lnTo>
                    <a:lnTo>
                      <a:pt x="15" y="748"/>
                    </a:lnTo>
                    <a:lnTo>
                      <a:pt x="17" y="758"/>
                    </a:lnTo>
                    <a:lnTo>
                      <a:pt x="18" y="768"/>
                    </a:lnTo>
                    <a:lnTo>
                      <a:pt x="19" y="777"/>
                    </a:lnTo>
                    <a:lnTo>
                      <a:pt x="21" y="785"/>
                    </a:lnTo>
                    <a:lnTo>
                      <a:pt x="22" y="792"/>
                    </a:lnTo>
                    <a:lnTo>
                      <a:pt x="24" y="799"/>
                    </a:lnTo>
                    <a:lnTo>
                      <a:pt x="25" y="805"/>
                    </a:lnTo>
                    <a:lnTo>
                      <a:pt x="28" y="810"/>
                    </a:lnTo>
                    <a:lnTo>
                      <a:pt x="30" y="814"/>
                    </a:lnTo>
                    <a:lnTo>
                      <a:pt x="31" y="817"/>
                    </a:lnTo>
                    <a:lnTo>
                      <a:pt x="33" y="820"/>
                    </a:lnTo>
                    <a:lnTo>
                      <a:pt x="36" y="821"/>
                    </a:lnTo>
                    <a:lnTo>
                      <a:pt x="39" y="821"/>
                    </a:lnTo>
                    <a:lnTo>
                      <a:pt x="36" y="812"/>
                    </a:lnTo>
                    <a:lnTo>
                      <a:pt x="39" y="812"/>
                    </a:lnTo>
                    <a:lnTo>
                      <a:pt x="38" y="812"/>
                    </a:lnTo>
                    <a:lnTo>
                      <a:pt x="37" y="811"/>
                    </a:lnTo>
                    <a:lnTo>
                      <a:pt x="36" y="809"/>
                    </a:lnTo>
                    <a:lnTo>
                      <a:pt x="34" y="806"/>
                    </a:lnTo>
                    <a:lnTo>
                      <a:pt x="33" y="802"/>
                    </a:lnTo>
                    <a:lnTo>
                      <a:pt x="31" y="797"/>
                    </a:lnTo>
                    <a:lnTo>
                      <a:pt x="30" y="791"/>
                    </a:lnTo>
                    <a:lnTo>
                      <a:pt x="29" y="783"/>
                    </a:lnTo>
                    <a:lnTo>
                      <a:pt x="27" y="776"/>
                    </a:lnTo>
                    <a:lnTo>
                      <a:pt x="26" y="767"/>
                    </a:lnTo>
                    <a:lnTo>
                      <a:pt x="24" y="757"/>
                    </a:lnTo>
                    <a:lnTo>
                      <a:pt x="23" y="747"/>
                    </a:lnTo>
                    <a:lnTo>
                      <a:pt x="21" y="735"/>
                    </a:lnTo>
                    <a:lnTo>
                      <a:pt x="20" y="723"/>
                    </a:lnTo>
                    <a:lnTo>
                      <a:pt x="19" y="711"/>
                    </a:lnTo>
                    <a:lnTo>
                      <a:pt x="17" y="683"/>
                    </a:lnTo>
                    <a:lnTo>
                      <a:pt x="16" y="668"/>
                    </a:lnTo>
                    <a:lnTo>
                      <a:pt x="15" y="652"/>
                    </a:lnTo>
                    <a:lnTo>
                      <a:pt x="12" y="621"/>
                    </a:lnTo>
                    <a:lnTo>
                      <a:pt x="12" y="604"/>
                    </a:lnTo>
                    <a:lnTo>
                      <a:pt x="11" y="587"/>
                    </a:lnTo>
                    <a:lnTo>
                      <a:pt x="10" y="569"/>
                    </a:lnTo>
                    <a:lnTo>
                      <a:pt x="8" y="512"/>
                    </a:lnTo>
                    <a:lnTo>
                      <a:pt x="8" y="492"/>
                    </a:lnTo>
                    <a:lnTo>
                      <a:pt x="8" y="472"/>
                    </a:lnTo>
                    <a:lnTo>
                      <a:pt x="7" y="452"/>
                    </a:lnTo>
                    <a:lnTo>
                      <a:pt x="7" y="329"/>
                    </a:lnTo>
                    <a:lnTo>
                      <a:pt x="8" y="309"/>
                    </a:lnTo>
                    <a:lnTo>
                      <a:pt x="8" y="290"/>
                    </a:lnTo>
                    <a:lnTo>
                      <a:pt x="9" y="252"/>
                    </a:lnTo>
                    <a:lnTo>
                      <a:pt x="10" y="216"/>
                    </a:lnTo>
                    <a:lnTo>
                      <a:pt x="11" y="200"/>
                    </a:lnTo>
                    <a:lnTo>
                      <a:pt x="12" y="184"/>
                    </a:lnTo>
                    <a:lnTo>
                      <a:pt x="12" y="168"/>
                    </a:lnTo>
                    <a:lnTo>
                      <a:pt x="14" y="153"/>
                    </a:lnTo>
                    <a:lnTo>
                      <a:pt x="15" y="138"/>
                    </a:lnTo>
                    <a:lnTo>
                      <a:pt x="16" y="124"/>
                    </a:lnTo>
                    <a:lnTo>
                      <a:pt x="17" y="110"/>
                    </a:lnTo>
                    <a:lnTo>
                      <a:pt x="18" y="98"/>
                    </a:lnTo>
                    <a:lnTo>
                      <a:pt x="19" y="86"/>
                    </a:lnTo>
                    <a:lnTo>
                      <a:pt x="20" y="74"/>
                    </a:lnTo>
                    <a:lnTo>
                      <a:pt x="21" y="65"/>
                    </a:lnTo>
                    <a:lnTo>
                      <a:pt x="22" y="54"/>
                    </a:lnTo>
                    <a:lnTo>
                      <a:pt x="24" y="45"/>
                    </a:lnTo>
                    <a:lnTo>
                      <a:pt x="25" y="37"/>
                    </a:lnTo>
                    <a:lnTo>
                      <a:pt x="27" y="30"/>
                    </a:lnTo>
                    <a:lnTo>
                      <a:pt x="29" y="24"/>
                    </a:lnTo>
                    <a:lnTo>
                      <a:pt x="30" y="19"/>
                    </a:lnTo>
                    <a:lnTo>
                      <a:pt x="30" y="15"/>
                    </a:lnTo>
                    <a:lnTo>
                      <a:pt x="32" y="11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43" y="37"/>
                    </a:lnTo>
                    <a:lnTo>
                      <a:pt x="44" y="45"/>
                    </a:lnTo>
                    <a:lnTo>
                      <a:pt x="46" y="54"/>
                    </a:lnTo>
                    <a:lnTo>
                      <a:pt x="47" y="64"/>
                    </a:lnTo>
                    <a:lnTo>
                      <a:pt x="49" y="74"/>
                    </a:lnTo>
                    <a:lnTo>
                      <a:pt x="50" y="85"/>
                    </a:lnTo>
                    <a:lnTo>
                      <a:pt x="52" y="97"/>
                    </a:lnTo>
                    <a:lnTo>
                      <a:pt x="54" y="124"/>
                    </a:lnTo>
                    <a:lnTo>
                      <a:pt x="54" y="138"/>
                    </a:lnTo>
                    <a:lnTo>
                      <a:pt x="57" y="167"/>
                    </a:lnTo>
                    <a:lnTo>
                      <a:pt x="57" y="184"/>
                    </a:lnTo>
                    <a:lnTo>
                      <a:pt x="60" y="216"/>
                    </a:lnTo>
                    <a:lnTo>
                      <a:pt x="61" y="252"/>
                    </a:lnTo>
                    <a:lnTo>
                      <a:pt x="62" y="290"/>
                    </a:lnTo>
                    <a:lnTo>
                      <a:pt x="64" y="348"/>
                    </a:lnTo>
                    <a:lnTo>
                      <a:pt x="64" y="369"/>
                    </a:lnTo>
                    <a:lnTo>
                      <a:pt x="64" y="390"/>
                    </a:lnTo>
                    <a:lnTo>
                      <a:pt x="64" y="472"/>
                    </a:lnTo>
                    <a:lnTo>
                      <a:pt x="64" y="492"/>
                    </a:lnTo>
                    <a:lnTo>
                      <a:pt x="64" y="512"/>
                    </a:lnTo>
                    <a:lnTo>
                      <a:pt x="63" y="550"/>
                    </a:lnTo>
                    <a:lnTo>
                      <a:pt x="63" y="569"/>
                    </a:lnTo>
                    <a:lnTo>
                      <a:pt x="61" y="587"/>
                    </a:lnTo>
                    <a:lnTo>
                      <a:pt x="60" y="621"/>
                    </a:lnTo>
                    <a:lnTo>
                      <a:pt x="60" y="637"/>
                    </a:lnTo>
                    <a:lnTo>
                      <a:pt x="58" y="653"/>
                    </a:lnTo>
                    <a:lnTo>
                      <a:pt x="58" y="669"/>
                    </a:lnTo>
                    <a:lnTo>
                      <a:pt x="57" y="683"/>
                    </a:lnTo>
                    <a:lnTo>
                      <a:pt x="54" y="711"/>
                    </a:lnTo>
                    <a:lnTo>
                      <a:pt x="54" y="723"/>
                    </a:lnTo>
                    <a:lnTo>
                      <a:pt x="53" y="735"/>
                    </a:lnTo>
                    <a:lnTo>
                      <a:pt x="52" y="747"/>
                    </a:lnTo>
                    <a:lnTo>
                      <a:pt x="50" y="757"/>
                    </a:lnTo>
                    <a:lnTo>
                      <a:pt x="49" y="767"/>
                    </a:lnTo>
                    <a:lnTo>
                      <a:pt x="47" y="776"/>
                    </a:lnTo>
                    <a:lnTo>
                      <a:pt x="46" y="784"/>
                    </a:lnTo>
                    <a:lnTo>
                      <a:pt x="44" y="790"/>
                    </a:lnTo>
                    <a:lnTo>
                      <a:pt x="43" y="797"/>
                    </a:lnTo>
                    <a:lnTo>
                      <a:pt x="42" y="802"/>
                    </a:lnTo>
                    <a:lnTo>
                      <a:pt x="40" y="807"/>
                    </a:lnTo>
                    <a:lnTo>
                      <a:pt x="39" y="810"/>
                    </a:lnTo>
                    <a:lnTo>
                      <a:pt x="37" y="812"/>
                    </a:lnTo>
                    <a:lnTo>
                      <a:pt x="36" y="812"/>
                    </a:lnTo>
                    <a:lnTo>
                      <a:pt x="39" y="8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7" name="Freeform 236"/>
              <p:cNvSpPr>
                <a:spLocks/>
              </p:cNvSpPr>
              <p:nvPr/>
            </p:nvSpPr>
            <p:spPr bwMode="auto">
              <a:xfrm>
                <a:off x="731838" y="5124450"/>
                <a:ext cx="42863" cy="53975"/>
              </a:xfrm>
              <a:custGeom>
                <a:avLst/>
                <a:gdLst>
                  <a:gd name="T0" fmla="*/ 2147483647 w 27"/>
                  <a:gd name="T1" fmla="*/ 2147483647 h 34"/>
                  <a:gd name="T2" fmla="*/ 2147483647 w 27"/>
                  <a:gd name="T3" fmla="*/ 2147483647 h 34"/>
                  <a:gd name="T4" fmla="*/ 2147483647 w 27"/>
                  <a:gd name="T5" fmla="*/ 2147483647 h 34"/>
                  <a:gd name="T6" fmla="*/ 2147483647 w 27"/>
                  <a:gd name="T7" fmla="*/ 2147483647 h 34"/>
                  <a:gd name="T8" fmla="*/ 0 w 27"/>
                  <a:gd name="T9" fmla="*/ 2147483647 h 34"/>
                  <a:gd name="T10" fmla="*/ 2147483647 w 27"/>
                  <a:gd name="T11" fmla="*/ 2147483647 h 34"/>
                  <a:gd name="T12" fmla="*/ 2147483647 w 27"/>
                  <a:gd name="T13" fmla="*/ 2147483647 h 34"/>
                  <a:gd name="T14" fmla="*/ 2147483647 w 27"/>
                  <a:gd name="T15" fmla="*/ 2147483647 h 34"/>
                  <a:gd name="T16" fmla="*/ 2147483647 w 27"/>
                  <a:gd name="T17" fmla="*/ 0 h 34"/>
                  <a:gd name="T18" fmla="*/ 2147483647 w 27"/>
                  <a:gd name="T19" fmla="*/ 2147483647 h 34"/>
                  <a:gd name="T20" fmla="*/ 2147483647 w 27"/>
                  <a:gd name="T21" fmla="*/ 2147483647 h 34"/>
                  <a:gd name="T22" fmla="*/ 2147483647 w 27"/>
                  <a:gd name="T23" fmla="*/ 2147483647 h 34"/>
                  <a:gd name="T24" fmla="*/ 2147483647 w 27"/>
                  <a:gd name="T25" fmla="*/ 2147483647 h 34"/>
                  <a:gd name="T26" fmla="*/ 2147483647 w 27"/>
                  <a:gd name="T27" fmla="*/ 2147483647 h 34"/>
                  <a:gd name="T28" fmla="*/ 2147483647 w 27"/>
                  <a:gd name="T29" fmla="*/ 2147483647 h 34"/>
                  <a:gd name="T30" fmla="*/ 2147483647 w 27"/>
                  <a:gd name="T31" fmla="*/ 2147483647 h 34"/>
                  <a:gd name="T32" fmla="*/ 2147483647 w 27"/>
                  <a:gd name="T33" fmla="*/ 214748364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4"/>
                  <a:gd name="T53" fmla="*/ 27 w 2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4">
                    <a:moveTo>
                      <a:pt x="13" y="33"/>
                    </a:moveTo>
                    <a:lnTo>
                      <a:pt x="8" y="32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5"/>
                    </a:lnTo>
                    <a:lnTo>
                      <a:pt x="25" y="10"/>
                    </a:lnTo>
                    <a:lnTo>
                      <a:pt x="26" y="16"/>
                    </a:lnTo>
                    <a:lnTo>
                      <a:pt x="25" y="23"/>
                    </a:lnTo>
                    <a:lnTo>
                      <a:pt x="23" y="28"/>
                    </a:lnTo>
                    <a:lnTo>
                      <a:pt x="19" y="32"/>
                    </a:lnTo>
                    <a:lnTo>
                      <a:pt x="13" y="33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8" name="Freeform 237"/>
              <p:cNvSpPr>
                <a:spLocks/>
              </p:cNvSpPr>
              <p:nvPr/>
            </p:nvSpPr>
            <p:spPr bwMode="auto">
              <a:xfrm>
                <a:off x="752475" y="5192713"/>
                <a:ext cx="44450" cy="55563"/>
              </a:xfrm>
              <a:custGeom>
                <a:avLst/>
                <a:gdLst>
                  <a:gd name="T0" fmla="*/ 2147483647 w 28"/>
                  <a:gd name="T1" fmla="*/ 2147483647 h 35"/>
                  <a:gd name="T2" fmla="*/ 2147483647 w 28"/>
                  <a:gd name="T3" fmla="*/ 2147483647 h 35"/>
                  <a:gd name="T4" fmla="*/ 2147483647 w 28"/>
                  <a:gd name="T5" fmla="*/ 2147483647 h 35"/>
                  <a:gd name="T6" fmla="*/ 2147483647 w 28"/>
                  <a:gd name="T7" fmla="*/ 2147483647 h 35"/>
                  <a:gd name="T8" fmla="*/ 0 w 28"/>
                  <a:gd name="T9" fmla="*/ 2147483647 h 35"/>
                  <a:gd name="T10" fmla="*/ 2147483647 w 28"/>
                  <a:gd name="T11" fmla="*/ 2147483647 h 35"/>
                  <a:gd name="T12" fmla="*/ 2147483647 w 28"/>
                  <a:gd name="T13" fmla="*/ 2147483647 h 35"/>
                  <a:gd name="T14" fmla="*/ 2147483647 w 28"/>
                  <a:gd name="T15" fmla="*/ 2147483647 h 35"/>
                  <a:gd name="T16" fmla="*/ 2147483647 w 28"/>
                  <a:gd name="T17" fmla="*/ 0 h 35"/>
                  <a:gd name="T18" fmla="*/ 2147483647 w 28"/>
                  <a:gd name="T19" fmla="*/ 2147483647 h 35"/>
                  <a:gd name="T20" fmla="*/ 2147483647 w 28"/>
                  <a:gd name="T21" fmla="*/ 2147483647 h 35"/>
                  <a:gd name="T22" fmla="*/ 2147483647 w 28"/>
                  <a:gd name="T23" fmla="*/ 2147483647 h 35"/>
                  <a:gd name="T24" fmla="*/ 2147483647 w 28"/>
                  <a:gd name="T25" fmla="*/ 2147483647 h 35"/>
                  <a:gd name="T26" fmla="*/ 2147483647 w 28"/>
                  <a:gd name="T27" fmla="*/ 2147483647 h 35"/>
                  <a:gd name="T28" fmla="*/ 2147483647 w 28"/>
                  <a:gd name="T29" fmla="*/ 2147483647 h 35"/>
                  <a:gd name="T30" fmla="*/ 2147483647 w 28"/>
                  <a:gd name="T31" fmla="*/ 2147483647 h 35"/>
                  <a:gd name="T32" fmla="*/ 2147483647 w 28"/>
                  <a:gd name="T33" fmla="*/ 214748364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5"/>
                  <a:gd name="T53" fmla="*/ 28 w 28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5">
                    <a:moveTo>
                      <a:pt x="13" y="34"/>
                    </a:moveTo>
                    <a:lnTo>
                      <a:pt x="9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11"/>
                    </a:lnTo>
                    <a:lnTo>
                      <a:pt x="27" y="17"/>
                    </a:lnTo>
                    <a:lnTo>
                      <a:pt x="25" y="24"/>
                    </a:lnTo>
                    <a:lnTo>
                      <a:pt x="23" y="29"/>
                    </a:lnTo>
                    <a:lnTo>
                      <a:pt x="19" y="33"/>
                    </a:lnTo>
                    <a:lnTo>
                      <a:pt x="13" y="3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9" name="Freeform 238"/>
              <p:cNvSpPr>
                <a:spLocks/>
              </p:cNvSpPr>
              <p:nvPr/>
            </p:nvSpPr>
            <p:spPr bwMode="auto">
              <a:xfrm>
                <a:off x="752475" y="5065713"/>
                <a:ext cx="42863" cy="55563"/>
              </a:xfrm>
              <a:custGeom>
                <a:avLst/>
                <a:gdLst>
                  <a:gd name="T0" fmla="*/ 2147483647 w 27"/>
                  <a:gd name="T1" fmla="*/ 2147483647 h 35"/>
                  <a:gd name="T2" fmla="*/ 2147483647 w 27"/>
                  <a:gd name="T3" fmla="*/ 2147483647 h 35"/>
                  <a:gd name="T4" fmla="*/ 2147483647 w 27"/>
                  <a:gd name="T5" fmla="*/ 2147483647 h 35"/>
                  <a:gd name="T6" fmla="*/ 2147483647 w 27"/>
                  <a:gd name="T7" fmla="*/ 2147483647 h 35"/>
                  <a:gd name="T8" fmla="*/ 0 w 27"/>
                  <a:gd name="T9" fmla="*/ 2147483647 h 35"/>
                  <a:gd name="T10" fmla="*/ 2147483647 w 27"/>
                  <a:gd name="T11" fmla="*/ 2147483647 h 35"/>
                  <a:gd name="T12" fmla="*/ 2147483647 w 27"/>
                  <a:gd name="T13" fmla="*/ 2147483647 h 35"/>
                  <a:gd name="T14" fmla="*/ 2147483647 w 27"/>
                  <a:gd name="T15" fmla="*/ 2147483647 h 35"/>
                  <a:gd name="T16" fmla="*/ 2147483647 w 27"/>
                  <a:gd name="T17" fmla="*/ 0 h 35"/>
                  <a:gd name="T18" fmla="*/ 2147483647 w 27"/>
                  <a:gd name="T19" fmla="*/ 2147483647 h 35"/>
                  <a:gd name="T20" fmla="*/ 2147483647 w 27"/>
                  <a:gd name="T21" fmla="*/ 2147483647 h 35"/>
                  <a:gd name="T22" fmla="*/ 2147483647 w 27"/>
                  <a:gd name="T23" fmla="*/ 2147483647 h 35"/>
                  <a:gd name="T24" fmla="*/ 2147483647 w 27"/>
                  <a:gd name="T25" fmla="*/ 2147483647 h 35"/>
                  <a:gd name="T26" fmla="*/ 2147483647 w 27"/>
                  <a:gd name="T27" fmla="*/ 2147483647 h 35"/>
                  <a:gd name="T28" fmla="*/ 2147483647 w 27"/>
                  <a:gd name="T29" fmla="*/ 2147483647 h 35"/>
                  <a:gd name="T30" fmla="*/ 2147483647 w 27"/>
                  <a:gd name="T31" fmla="*/ 2147483647 h 35"/>
                  <a:gd name="T32" fmla="*/ 2147483647 w 27"/>
                  <a:gd name="T33" fmla="*/ 214748364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5"/>
                  <a:gd name="T53" fmla="*/ 27 w 2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5">
                    <a:moveTo>
                      <a:pt x="13" y="34"/>
                    </a:moveTo>
                    <a:lnTo>
                      <a:pt x="9" y="32"/>
                    </a:lnTo>
                    <a:lnTo>
                      <a:pt x="4" y="29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2" y="5"/>
                    </a:lnTo>
                    <a:lnTo>
                      <a:pt x="25" y="10"/>
                    </a:lnTo>
                    <a:lnTo>
                      <a:pt x="26" y="17"/>
                    </a:lnTo>
                    <a:lnTo>
                      <a:pt x="25" y="23"/>
                    </a:lnTo>
                    <a:lnTo>
                      <a:pt x="22" y="29"/>
                    </a:lnTo>
                    <a:lnTo>
                      <a:pt x="18" y="32"/>
                    </a:lnTo>
                    <a:lnTo>
                      <a:pt x="13" y="3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40" name="Freeform 239"/>
              <p:cNvSpPr>
                <a:spLocks/>
              </p:cNvSpPr>
              <p:nvPr/>
            </p:nvSpPr>
            <p:spPr bwMode="auto">
              <a:xfrm>
                <a:off x="781050" y="5124450"/>
                <a:ext cx="28575" cy="53975"/>
              </a:xfrm>
              <a:custGeom>
                <a:avLst/>
                <a:gdLst>
                  <a:gd name="T0" fmla="*/ 2147483647 w 18"/>
                  <a:gd name="T1" fmla="*/ 2147483647 h 34"/>
                  <a:gd name="T2" fmla="*/ 2147483647 w 18"/>
                  <a:gd name="T3" fmla="*/ 2147483647 h 34"/>
                  <a:gd name="T4" fmla="*/ 2147483647 w 18"/>
                  <a:gd name="T5" fmla="*/ 2147483647 h 34"/>
                  <a:gd name="T6" fmla="*/ 0 w 18"/>
                  <a:gd name="T7" fmla="*/ 2147483647 h 34"/>
                  <a:gd name="T8" fmla="*/ 0 w 18"/>
                  <a:gd name="T9" fmla="*/ 2147483647 h 34"/>
                  <a:gd name="T10" fmla="*/ 0 w 18"/>
                  <a:gd name="T11" fmla="*/ 2147483647 h 34"/>
                  <a:gd name="T12" fmla="*/ 2147483647 w 18"/>
                  <a:gd name="T13" fmla="*/ 2147483647 h 34"/>
                  <a:gd name="T14" fmla="*/ 2147483647 w 18"/>
                  <a:gd name="T15" fmla="*/ 2147483647 h 34"/>
                  <a:gd name="T16" fmla="*/ 2147483647 w 18"/>
                  <a:gd name="T17" fmla="*/ 0 h 34"/>
                  <a:gd name="T18" fmla="*/ 2147483647 w 18"/>
                  <a:gd name="T19" fmla="*/ 2147483647 h 34"/>
                  <a:gd name="T20" fmla="*/ 2147483647 w 18"/>
                  <a:gd name="T21" fmla="*/ 2147483647 h 34"/>
                  <a:gd name="T22" fmla="*/ 2147483647 w 18"/>
                  <a:gd name="T23" fmla="*/ 2147483647 h 34"/>
                  <a:gd name="T24" fmla="*/ 2147483647 w 18"/>
                  <a:gd name="T25" fmla="*/ 2147483647 h 34"/>
                  <a:gd name="T26" fmla="*/ 2147483647 w 18"/>
                  <a:gd name="T27" fmla="*/ 2147483647 h 34"/>
                  <a:gd name="T28" fmla="*/ 2147483647 w 18"/>
                  <a:gd name="T29" fmla="*/ 2147483647 h 34"/>
                  <a:gd name="T30" fmla="*/ 2147483647 w 18"/>
                  <a:gd name="T31" fmla="*/ 2147483647 h 34"/>
                  <a:gd name="T32" fmla="*/ 2147483647 w 18"/>
                  <a:gd name="T33" fmla="*/ 214748364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4"/>
                  <a:gd name="T53" fmla="*/ 18 w 18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4">
                    <a:moveTo>
                      <a:pt x="9" y="33"/>
                    </a:moveTo>
                    <a:lnTo>
                      <a:pt x="5" y="32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4"/>
                    </a:lnTo>
                    <a:lnTo>
                      <a:pt x="16" y="10"/>
                    </a:lnTo>
                    <a:lnTo>
                      <a:pt x="17" y="16"/>
                    </a:lnTo>
                    <a:lnTo>
                      <a:pt x="16" y="23"/>
                    </a:lnTo>
                    <a:lnTo>
                      <a:pt x="15" y="28"/>
                    </a:lnTo>
                    <a:lnTo>
                      <a:pt x="12" y="32"/>
                    </a:lnTo>
                    <a:lnTo>
                      <a:pt x="9" y="33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41" name="Freeform 240"/>
              <p:cNvSpPr>
                <a:spLocks/>
              </p:cNvSpPr>
              <p:nvPr/>
            </p:nvSpPr>
            <p:spPr bwMode="auto">
              <a:xfrm>
                <a:off x="639763" y="4652963"/>
                <a:ext cx="166688" cy="1027113"/>
              </a:xfrm>
              <a:custGeom>
                <a:avLst/>
                <a:gdLst>
                  <a:gd name="T0" fmla="*/ 2147483647 w 105"/>
                  <a:gd name="T1" fmla="*/ 2147483647 h 647"/>
                  <a:gd name="T2" fmla="*/ 2147483647 w 105"/>
                  <a:gd name="T3" fmla="*/ 2147483647 h 647"/>
                  <a:gd name="T4" fmla="*/ 2147483647 w 105"/>
                  <a:gd name="T5" fmla="*/ 2147483647 h 647"/>
                  <a:gd name="T6" fmla="*/ 2147483647 w 105"/>
                  <a:gd name="T7" fmla="*/ 2147483647 h 647"/>
                  <a:gd name="T8" fmla="*/ 2147483647 w 105"/>
                  <a:gd name="T9" fmla="*/ 2147483647 h 647"/>
                  <a:gd name="T10" fmla="*/ 2147483647 w 105"/>
                  <a:gd name="T11" fmla="*/ 2147483647 h 647"/>
                  <a:gd name="T12" fmla="*/ 2147483647 w 105"/>
                  <a:gd name="T13" fmla="*/ 2147483647 h 647"/>
                  <a:gd name="T14" fmla="*/ 2147483647 w 105"/>
                  <a:gd name="T15" fmla="*/ 2147483647 h 647"/>
                  <a:gd name="T16" fmla="*/ 2147483647 w 105"/>
                  <a:gd name="T17" fmla="*/ 2147483647 h 647"/>
                  <a:gd name="T18" fmla="*/ 2147483647 w 105"/>
                  <a:gd name="T19" fmla="*/ 2147483647 h 647"/>
                  <a:gd name="T20" fmla="*/ 2147483647 w 105"/>
                  <a:gd name="T21" fmla="*/ 2147483647 h 647"/>
                  <a:gd name="T22" fmla="*/ 2147483647 w 105"/>
                  <a:gd name="T23" fmla="*/ 2147483647 h 647"/>
                  <a:gd name="T24" fmla="*/ 2147483647 w 105"/>
                  <a:gd name="T25" fmla="*/ 2147483647 h 647"/>
                  <a:gd name="T26" fmla="*/ 2147483647 w 105"/>
                  <a:gd name="T27" fmla="*/ 2147483647 h 647"/>
                  <a:gd name="T28" fmla="*/ 2147483647 w 105"/>
                  <a:gd name="T29" fmla="*/ 2147483647 h 647"/>
                  <a:gd name="T30" fmla="*/ 2147483647 w 105"/>
                  <a:gd name="T31" fmla="*/ 2147483647 h 647"/>
                  <a:gd name="T32" fmla="*/ 2147483647 w 105"/>
                  <a:gd name="T33" fmla="*/ 2147483647 h 647"/>
                  <a:gd name="T34" fmla="*/ 2147483647 w 105"/>
                  <a:gd name="T35" fmla="*/ 2147483647 h 647"/>
                  <a:gd name="T36" fmla="*/ 2147483647 w 105"/>
                  <a:gd name="T37" fmla="*/ 2147483647 h 647"/>
                  <a:gd name="T38" fmla="*/ 2147483647 w 105"/>
                  <a:gd name="T39" fmla="*/ 2147483647 h 647"/>
                  <a:gd name="T40" fmla="*/ 2147483647 w 105"/>
                  <a:gd name="T41" fmla="*/ 2147483647 h 647"/>
                  <a:gd name="T42" fmla="*/ 2147483647 w 105"/>
                  <a:gd name="T43" fmla="*/ 2147483647 h 647"/>
                  <a:gd name="T44" fmla="*/ 2147483647 w 105"/>
                  <a:gd name="T45" fmla="*/ 2147483647 h 647"/>
                  <a:gd name="T46" fmla="*/ 2147483647 w 105"/>
                  <a:gd name="T47" fmla="*/ 2147483647 h 647"/>
                  <a:gd name="T48" fmla="*/ 2147483647 w 105"/>
                  <a:gd name="T49" fmla="*/ 0 h 647"/>
                  <a:gd name="T50" fmla="*/ 2147483647 w 105"/>
                  <a:gd name="T51" fmla="*/ 2147483647 h 647"/>
                  <a:gd name="T52" fmla="*/ 2147483647 w 105"/>
                  <a:gd name="T53" fmla="*/ 2147483647 h 647"/>
                  <a:gd name="T54" fmla="*/ 2147483647 w 105"/>
                  <a:gd name="T55" fmla="*/ 2147483647 h 647"/>
                  <a:gd name="T56" fmla="*/ 2147483647 w 105"/>
                  <a:gd name="T57" fmla="*/ 2147483647 h 647"/>
                  <a:gd name="T58" fmla="*/ 2147483647 w 105"/>
                  <a:gd name="T59" fmla="*/ 2147483647 h 647"/>
                  <a:gd name="T60" fmla="*/ 2147483647 w 105"/>
                  <a:gd name="T61" fmla="*/ 2147483647 h 647"/>
                  <a:gd name="T62" fmla="*/ 2147483647 w 105"/>
                  <a:gd name="T63" fmla="*/ 2147483647 h 647"/>
                  <a:gd name="T64" fmla="*/ 2147483647 w 105"/>
                  <a:gd name="T65" fmla="*/ 2147483647 h 647"/>
                  <a:gd name="T66" fmla="*/ 2147483647 w 105"/>
                  <a:gd name="T67" fmla="*/ 2147483647 h 647"/>
                  <a:gd name="T68" fmla="*/ 2147483647 w 105"/>
                  <a:gd name="T69" fmla="*/ 2147483647 h 647"/>
                  <a:gd name="T70" fmla="*/ 2147483647 w 105"/>
                  <a:gd name="T71" fmla="*/ 2147483647 h 647"/>
                  <a:gd name="T72" fmla="*/ 2147483647 w 105"/>
                  <a:gd name="T73" fmla="*/ 2147483647 h 647"/>
                  <a:gd name="T74" fmla="*/ 2147483647 w 105"/>
                  <a:gd name="T75" fmla="*/ 2147483647 h 647"/>
                  <a:gd name="T76" fmla="*/ 2147483647 w 105"/>
                  <a:gd name="T77" fmla="*/ 2147483647 h 647"/>
                  <a:gd name="T78" fmla="*/ 2147483647 w 105"/>
                  <a:gd name="T79" fmla="*/ 2147483647 h 647"/>
                  <a:gd name="T80" fmla="*/ 2147483647 w 105"/>
                  <a:gd name="T81" fmla="*/ 2147483647 h 647"/>
                  <a:gd name="T82" fmla="*/ 2147483647 w 105"/>
                  <a:gd name="T83" fmla="*/ 2147483647 h 647"/>
                  <a:gd name="T84" fmla="*/ 2147483647 w 105"/>
                  <a:gd name="T85" fmla="*/ 2147483647 h 647"/>
                  <a:gd name="T86" fmla="*/ 2147483647 w 105"/>
                  <a:gd name="T87" fmla="*/ 2147483647 h 647"/>
                  <a:gd name="T88" fmla="*/ 2147483647 w 105"/>
                  <a:gd name="T89" fmla="*/ 2147483647 h 647"/>
                  <a:gd name="T90" fmla="*/ 2147483647 w 105"/>
                  <a:gd name="T91" fmla="*/ 2147483647 h 647"/>
                  <a:gd name="T92" fmla="*/ 2147483647 w 105"/>
                  <a:gd name="T93" fmla="*/ 2147483647 h 647"/>
                  <a:gd name="T94" fmla="*/ 2147483647 w 105"/>
                  <a:gd name="T95" fmla="*/ 2147483647 h 647"/>
                  <a:gd name="T96" fmla="*/ 2147483647 w 105"/>
                  <a:gd name="T97" fmla="*/ 2147483647 h 647"/>
                  <a:gd name="T98" fmla="*/ 2147483647 w 105"/>
                  <a:gd name="T99" fmla="*/ 2147483647 h 6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5"/>
                  <a:gd name="T151" fmla="*/ 0 h 647"/>
                  <a:gd name="T152" fmla="*/ 105 w 105"/>
                  <a:gd name="T153" fmla="*/ 647 h 6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5" h="647">
                    <a:moveTo>
                      <a:pt x="9" y="646"/>
                    </a:moveTo>
                    <a:lnTo>
                      <a:pt x="22" y="624"/>
                    </a:lnTo>
                    <a:lnTo>
                      <a:pt x="37" y="592"/>
                    </a:lnTo>
                    <a:lnTo>
                      <a:pt x="42" y="582"/>
                    </a:lnTo>
                    <a:lnTo>
                      <a:pt x="51" y="561"/>
                    </a:lnTo>
                    <a:lnTo>
                      <a:pt x="56" y="550"/>
                    </a:lnTo>
                    <a:lnTo>
                      <a:pt x="64" y="528"/>
                    </a:lnTo>
                    <a:lnTo>
                      <a:pt x="67" y="518"/>
                    </a:lnTo>
                    <a:lnTo>
                      <a:pt x="71" y="507"/>
                    </a:lnTo>
                    <a:lnTo>
                      <a:pt x="75" y="497"/>
                    </a:lnTo>
                    <a:lnTo>
                      <a:pt x="78" y="487"/>
                    </a:lnTo>
                    <a:lnTo>
                      <a:pt x="81" y="477"/>
                    </a:lnTo>
                    <a:lnTo>
                      <a:pt x="83" y="467"/>
                    </a:lnTo>
                    <a:lnTo>
                      <a:pt x="86" y="457"/>
                    </a:lnTo>
                    <a:lnTo>
                      <a:pt x="89" y="446"/>
                    </a:lnTo>
                    <a:lnTo>
                      <a:pt x="91" y="435"/>
                    </a:lnTo>
                    <a:lnTo>
                      <a:pt x="93" y="425"/>
                    </a:lnTo>
                    <a:lnTo>
                      <a:pt x="95" y="414"/>
                    </a:lnTo>
                    <a:lnTo>
                      <a:pt x="96" y="404"/>
                    </a:lnTo>
                    <a:lnTo>
                      <a:pt x="98" y="394"/>
                    </a:lnTo>
                    <a:lnTo>
                      <a:pt x="99" y="383"/>
                    </a:lnTo>
                    <a:lnTo>
                      <a:pt x="102" y="364"/>
                    </a:lnTo>
                    <a:lnTo>
                      <a:pt x="103" y="343"/>
                    </a:lnTo>
                    <a:lnTo>
                      <a:pt x="104" y="333"/>
                    </a:lnTo>
                    <a:lnTo>
                      <a:pt x="104" y="323"/>
                    </a:lnTo>
                    <a:lnTo>
                      <a:pt x="104" y="313"/>
                    </a:lnTo>
                    <a:lnTo>
                      <a:pt x="104" y="303"/>
                    </a:lnTo>
                    <a:lnTo>
                      <a:pt x="104" y="292"/>
                    </a:lnTo>
                    <a:lnTo>
                      <a:pt x="103" y="282"/>
                    </a:lnTo>
                    <a:lnTo>
                      <a:pt x="102" y="271"/>
                    </a:lnTo>
                    <a:lnTo>
                      <a:pt x="101" y="262"/>
                    </a:lnTo>
                    <a:lnTo>
                      <a:pt x="100" y="252"/>
                    </a:lnTo>
                    <a:lnTo>
                      <a:pt x="98" y="242"/>
                    </a:lnTo>
                    <a:lnTo>
                      <a:pt x="97" y="232"/>
                    </a:lnTo>
                    <a:lnTo>
                      <a:pt x="95" y="222"/>
                    </a:lnTo>
                    <a:lnTo>
                      <a:pt x="94" y="212"/>
                    </a:lnTo>
                    <a:lnTo>
                      <a:pt x="90" y="192"/>
                    </a:lnTo>
                    <a:lnTo>
                      <a:pt x="87" y="182"/>
                    </a:lnTo>
                    <a:lnTo>
                      <a:pt x="85" y="173"/>
                    </a:lnTo>
                    <a:lnTo>
                      <a:pt x="79" y="154"/>
                    </a:lnTo>
                    <a:lnTo>
                      <a:pt x="77" y="144"/>
                    </a:lnTo>
                    <a:lnTo>
                      <a:pt x="69" y="124"/>
                    </a:lnTo>
                    <a:lnTo>
                      <a:pt x="65" y="115"/>
                    </a:lnTo>
                    <a:lnTo>
                      <a:pt x="61" y="105"/>
                    </a:lnTo>
                    <a:lnTo>
                      <a:pt x="58" y="95"/>
                    </a:lnTo>
                    <a:lnTo>
                      <a:pt x="53" y="86"/>
                    </a:lnTo>
                    <a:lnTo>
                      <a:pt x="49" y="76"/>
                    </a:lnTo>
                    <a:lnTo>
                      <a:pt x="44" y="67"/>
                    </a:lnTo>
                    <a:lnTo>
                      <a:pt x="25" y="29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17" y="33"/>
                    </a:lnTo>
                    <a:lnTo>
                      <a:pt x="38" y="70"/>
                    </a:lnTo>
                    <a:lnTo>
                      <a:pt x="43" y="80"/>
                    </a:lnTo>
                    <a:lnTo>
                      <a:pt x="46" y="89"/>
                    </a:lnTo>
                    <a:lnTo>
                      <a:pt x="51" y="99"/>
                    </a:lnTo>
                    <a:lnTo>
                      <a:pt x="55" y="109"/>
                    </a:lnTo>
                    <a:lnTo>
                      <a:pt x="59" y="118"/>
                    </a:lnTo>
                    <a:lnTo>
                      <a:pt x="62" y="128"/>
                    </a:lnTo>
                    <a:lnTo>
                      <a:pt x="68" y="147"/>
                    </a:lnTo>
                    <a:lnTo>
                      <a:pt x="71" y="157"/>
                    </a:lnTo>
                    <a:lnTo>
                      <a:pt x="77" y="175"/>
                    </a:lnTo>
                    <a:lnTo>
                      <a:pt x="79" y="185"/>
                    </a:lnTo>
                    <a:lnTo>
                      <a:pt x="81" y="195"/>
                    </a:lnTo>
                    <a:lnTo>
                      <a:pt x="86" y="213"/>
                    </a:lnTo>
                    <a:lnTo>
                      <a:pt x="88" y="224"/>
                    </a:lnTo>
                    <a:lnTo>
                      <a:pt x="90" y="233"/>
                    </a:lnTo>
                    <a:lnTo>
                      <a:pt x="91" y="243"/>
                    </a:lnTo>
                    <a:lnTo>
                      <a:pt x="93" y="254"/>
                    </a:lnTo>
                    <a:lnTo>
                      <a:pt x="94" y="263"/>
                    </a:lnTo>
                    <a:lnTo>
                      <a:pt x="94" y="273"/>
                    </a:lnTo>
                    <a:lnTo>
                      <a:pt x="95" y="283"/>
                    </a:lnTo>
                    <a:lnTo>
                      <a:pt x="95" y="292"/>
                    </a:lnTo>
                    <a:lnTo>
                      <a:pt x="95" y="303"/>
                    </a:lnTo>
                    <a:lnTo>
                      <a:pt x="96" y="313"/>
                    </a:lnTo>
                    <a:lnTo>
                      <a:pt x="96" y="323"/>
                    </a:lnTo>
                    <a:lnTo>
                      <a:pt x="95" y="333"/>
                    </a:lnTo>
                    <a:lnTo>
                      <a:pt x="95" y="343"/>
                    </a:lnTo>
                    <a:lnTo>
                      <a:pt x="94" y="363"/>
                    </a:lnTo>
                    <a:lnTo>
                      <a:pt x="92" y="382"/>
                    </a:lnTo>
                    <a:lnTo>
                      <a:pt x="90" y="393"/>
                    </a:lnTo>
                    <a:lnTo>
                      <a:pt x="89" y="403"/>
                    </a:lnTo>
                    <a:lnTo>
                      <a:pt x="87" y="413"/>
                    </a:lnTo>
                    <a:lnTo>
                      <a:pt x="85" y="424"/>
                    </a:lnTo>
                    <a:lnTo>
                      <a:pt x="83" y="434"/>
                    </a:lnTo>
                    <a:lnTo>
                      <a:pt x="81" y="443"/>
                    </a:lnTo>
                    <a:lnTo>
                      <a:pt x="78" y="454"/>
                    </a:lnTo>
                    <a:lnTo>
                      <a:pt x="76" y="464"/>
                    </a:lnTo>
                    <a:lnTo>
                      <a:pt x="73" y="475"/>
                    </a:lnTo>
                    <a:lnTo>
                      <a:pt x="70" y="485"/>
                    </a:lnTo>
                    <a:lnTo>
                      <a:pt x="67" y="495"/>
                    </a:lnTo>
                    <a:lnTo>
                      <a:pt x="63" y="505"/>
                    </a:lnTo>
                    <a:lnTo>
                      <a:pt x="60" y="516"/>
                    </a:lnTo>
                    <a:lnTo>
                      <a:pt x="56" y="526"/>
                    </a:lnTo>
                    <a:lnTo>
                      <a:pt x="48" y="547"/>
                    </a:lnTo>
                    <a:lnTo>
                      <a:pt x="44" y="557"/>
                    </a:lnTo>
                    <a:lnTo>
                      <a:pt x="35" y="579"/>
                    </a:lnTo>
                    <a:lnTo>
                      <a:pt x="30" y="589"/>
                    </a:lnTo>
                    <a:lnTo>
                      <a:pt x="14" y="620"/>
                    </a:lnTo>
                    <a:lnTo>
                      <a:pt x="3" y="642"/>
                    </a:lnTo>
                    <a:lnTo>
                      <a:pt x="9" y="6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42" name="Freeform 241"/>
              <p:cNvSpPr>
                <a:spLocks/>
              </p:cNvSpPr>
              <p:nvPr/>
            </p:nvSpPr>
            <p:spPr bwMode="auto">
              <a:xfrm>
                <a:off x="588963" y="4656138"/>
                <a:ext cx="93663" cy="1023938"/>
              </a:xfrm>
              <a:custGeom>
                <a:avLst/>
                <a:gdLst>
                  <a:gd name="T0" fmla="*/ 2147483647 w 59"/>
                  <a:gd name="T1" fmla="*/ 2147483647 h 645"/>
                  <a:gd name="T2" fmla="*/ 2147483647 w 59"/>
                  <a:gd name="T3" fmla="*/ 2147483647 h 645"/>
                  <a:gd name="T4" fmla="*/ 2147483647 w 59"/>
                  <a:gd name="T5" fmla="*/ 2147483647 h 645"/>
                  <a:gd name="T6" fmla="*/ 2147483647 w 59"/>
                  <a:gd name="T7" fmla="*/ 2147483647 h 645"/>
                  <a:gd name="T8" fmla="*/ 2147483647 w 59"/>
                  <a:gd name="T9" fmla="*/ 2147483647 h 645"/>
                  <a:gd name="T10" fmla="*/ 2147483647 w 59"/>
                  <a:gd name="T11" fmla="*/ 2147483647 h 645"/>
                  <a:gd name="T12" fmla="*/ 2147483647 w 59"/>
                  <a:gd name="T13" fmla="*/ 2147483647 h 645"/>
                  <a:gd name="T14" fmla="*/ 2147483647 w 59"/>
                  <a:gd name="T15" fmla="*/ 2147483647 h 645"/>
                  <a:gd name="T16" fmla="*/ 2147483647 w 59"/>
                  <a:gd name="T17" fmla="*/ 2147483647 h 645"/>
                  <a:gd name="T18" fmla="*/ 2147483647 w 59"/>
                  <a:gd name="T19" fmla="*/ 2147483647 h 645"/>
                  <a:gd name="T20" fmla="*/ 2147483647 w 59"/>
                  <a:gd name="T21" fmla="*/ 2147483647 h 645"/>
                  <a:gd name="T22" fmla="*/ 2147483647 w 59"/>
                  <a:gd name="T23" fmla="*/ 2147483647 h 645"/>
                  <a:gd name="T24" fmla="*/ 2147483647 w 59"/>
                  <a:gd name="T25" fmla="*/ 2147483647 h 645"/>
                  <a:gd name="T26" fmla="*/ 2147483647 w 59"/>
                  <a:gd name="T27" fmla="*/ 2147483647 h 645"/>
                  <a:gd name="T28" fmla="*/ 2147483647 w 59"/>
                  <a:gd name="T29" fmla="*/ 2147483647 h 645"/>
                  <a:gd name="T30" fmla="*/ 2147483647 w 59"/>
                  <a:gd name="T31" fmla="*/ 2147483647 h 645"/>
                  <a:gd name="T32" fmla="*/ 2147483647 w 59"/>
                  <a:gd name="T33" fmla="*/ 2147483647 h 645"/>
                  <a:gd name="T34" fmla="*/ 2147483647 w 59"/>
                  <a:gd name="T35" fmla="*/ 2147483647 h 645"/>
                  <a:gd name="T36" fmla="*/ 2147483647 w 59"/>
                  <a:gd name="T37" fmla="*/ 2147483647 h 645"/>
                  <a:gd name="T38" fmla="*/ 2147483647 w 59"/>
                  <a:gd name="T39" fmla="*/ 2147483647 h 645"/>
                  <a:gd name="T40" fmla="*/ 2147483647 w 59"/>
                  <a:gd name="T41" fmla="*/ 2147483647 h 645"/>
                  <a:gd name="T42" fmla="*/ 2147483647 w 59"/>
                  <a:gd name="T43" fmla="*/ 2147483647 h 645"/>
                  <a:gd name="T44" fmla="*/ 2147483647 w 59"/>
                  <a:gd name="T45" fmla="*/ 2147483647 h 645"/>
                  <a:gd name="T46" fmla="*/ 0 w 59"/>
                  <a:gd name="T47" fmla="*/ 2147483647 h 645"/>
                  <a:gd name="T48" fmla="*/ 0 w 59"/>
                  <a:gd name="T49" fmla="*/ 2147483647 h 645"/>
                  <a:gd name="T50" fmla="*/ 2147483647 w 59"/>
                  <a:gd name="T51" fmla="*/ 2147483647 h 645"/>
                  <a:gd name="T52" fmla="*/ 2147483647 w 59"/>
                  <a:gd name="T53" fmla="*/ 2147483647 h 645"/>
                  <a:gd name="T54" fmla="*/ 2147483647 w 59"/>
                  <a:gd name="T55" fmla="*/ 2147483647 h 645"/>
                  <a:gd name="T56" fmla="*/ 2147483647 w 59"/>
                  <a:gd name="T57" fmla="*/ 2147483647 h 645"/>
                  <a:gd name="T58" fmla="*/ 2147483647 w 59"/>
                  <a:gd name="T59" fmla="*/ 2147483647 h 645"/>
                  <a:gd name="T60" fmla="*/ 2147483647 w 59"/>
                  <a:gd name="T61" fmla="*/ 2147483647 h 645"/>
                  <a:gd name="T62" fmla="*/ 2147483647 w 59"/>
                  <a:gd name="T63" fmla="*/ 2147483647 h 6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"/>
                  <a:gd name="T97" fmla="*/ 0 h 645"/>
                  <a:gd name="T98" fmla="*/ 59 w 59"/>
                  <a:gd name="T99" fmla="*/ 645 h 6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" h="645">
                    <a:moveTo>
                      <a:pt x="30" y="644"/>
                    </a:moveTo>
                    <a:lnTo>
                      <a:pt x="33" y="642"/>
                    </a:lnTo>
                    <a:lnTo>
                      <a:pt x="36" y="638"/>
                    </a:lnTo>
                    <a:lnTo>
                      <a:pt x="39" y="630"/>
                    </a:lnTo>
                    <a:lnTo>
                      <a:pt x="41" y="619"/>
                    </a:lnTo>
                    <a:lnTo>
                      <a:pt x="44" y="605"/>
                    </a:lnTo>
                    <a:lnTo>
                      <a:pt x="46" y="590"/>
                    </a:lnTo>
                    <a:lnTo>
                      <a:pt x="48" y="571"/>
                    </a:lnTo>
                    <a:lnTo>
                      <a:pt x="51" y="550"/>
                    </a:lnTo>
                    <a:lnTo>
                      <a:pt x="53" y="527"/>
                    </a:lnTo>
                    <a:lnTo>
                      <a:pt x="53" y="502"/>
                    </a:lnTo>
                    <a:lnTo>
                      <a:pt x="55" y="476"/>
                    </a:lnTo>
                    <a:lnTo>
                      <a:pt x="56" y="448"/>
                    </a:lnTo>
                    <a:lnTo>
                      <a:pt x="57" y="418"/>
                    </a:lnTo>
                    <a:lnTo>
                      <a:pt x="58" y="387"/>
                    </a:lnTo>
                    <a:lnTo>
                      <a:pt x="58" y="355"/>
                    </a:lnTo>
                    <a:lnTo>
                      <a:pt x="58" y="322"/>
                    </a:lnTo>
                    <a:lnTo>
                      <a:pt x="58" y="289"/>
                    </a:lnTo>
                    <a:lnTo>
                      <a:pt x="57" y="258"/>
                    </a:lnTo>
                    <a:lnTo>
                      <a:pt x="56" y="226"/>
                    </a:lnTo>
                    <a:lnTo>
                      <a:pt x="55" y="196"/>
                    </a:lnTo>
                    <a:lnTo>
                      <a:pt x="53" y="168"/>
                    </a:lnTo>
                    <a:lnTo>
                      <a:pt x="53" y="142"/>
                    </a:lnTo>
                    <a:lnTo>
                      <a:pt x="51" y="118"/>
                    </a:lnTo>
                    <a:lnTo>
                      <a:pt x="48" y="94"/>
                    </a:lnTo>
                    <a:lnTo>
                      <a:pt x="46" y="73"/>
                    </a:lnTo>
                    <a:lnTo>
                      <a:pt x="44" y="54"/>
                    </a:lnTo>
                    <a:lnTo>
                      <a:pt x="41" y="39"/>
                    </a:lnTo>
                    <a:lnTo>
                      <a:pt x="39" y="25"/>
                    </a:lnTo>
                    <a:lnTo>
                      <a:pt x="36" y="15"/>
                    </a:lnTo>
                    <a:lnTo>
                      <a:pt x="34" y="7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2" y="7"/>
                    </a:lnTo>
                    <a:lnTo>
                      <a:pt x="19" y="15"/>
                    </a:lnTo>
                    <a:lnTo>
                      <a:pt x="16" y="25"/>
                    </a:lnTo>
                    <a:lnTo>
                      <a:pt x="14" y="39"/>
                    </a:lnTo>
                    <a:lnTo>
                      <a:pt x="12" y="54"/>
                    </a:lnTo>
                    <a:lnTo>
                      <a:pt x="10" y="73"/>
                    </a:lnTo>
                    <a:lnTo>
                      <a:pt x="7" y="94"/>
                    </a:lnTo>
                    <a:lnTo>
                      <a:pt x="5" y="118"/>
                    </a:lnTo>
                    <a:lnTo>
                      <a:pt x="5" y="142"/>
                    </a:lnTo>
                    <a:lnTo>
                      <a:pt x="3" y="168"/>
                    </a:lnTo>
                    <a:lnTo>
                      <a:pt x="2" y="196"/>
                    </a:lnTo>
                    <a:lnTo>
                      <a:pt x="1" y="226"/>
                    </a:lnTo>
                    <a:lnTo>
                      <a:pt x="0" y="258"/>
                    </a:lnTo>
                    <a:lnTo>
                      <a:pt x="0" y="289"/>
                    </a:lnTo>
                    <a:lnTo>
                      <a:pt x="0" y="322"/>
                    </a:lnTo>
                    <a:lnTo>
                      <a:pt x="0" y="355"/>
                    </a:lnTo>
                    <a:lnTo>
                      <a:pt x="1" y="387"/>
                    </a:lnTo>
                    <a:lnTo>
                      <a:pt x="2" y="418"/>
                    </a:lnTo>
                    <a:lnTo>
                      <a:pt x="3" y="448"/>
                    </a:lnTo>
                    <a:lnTo>
                      <a:pt x="5" y="476"/>
                    </a:lnTo>
                    <a:lnTo>
                      <a:pt x="5" y="502"/>
                    </a:lnTo>
                    <a:lnTo>
                      <a:pt x="7" y="527"/>
                    </a:lnTo>
                    <a:lnTo>
                      <a:pt x="10" y="550"/>
                    </a:lnTo>
                    <a:lnTo>
                      <a:pt x="12" y="571"/>
                    </a:lnTo>
                    <a:lnTo>
                      <a:pt x="14" y="590"/>
                    </a:lnTo>
                    <a:lnTo>
                      <a:pt x="16" y="605"/>
                    </a:lnTo>
                    <a:lnTo>
                      <a:pt x="19" y="619"/>
                    </a:lnTo>
                    <a:lnTo>
                      <a:pt x="22" y="630"/>
                    </a:lnTo>
                    <a:lnTo>
                      <a:pt x="24" y="638"/>
                    </a:lnTo>
                    <a:lnTo>
                      <a:pt x="27" y="642"/>
                    </a:lnTo>
                    <a:lnTo>
                      <a:pt x="30" y="644"/>
                    </a:lnTo>
                  </a:path>
                </a:pathLst>
              </a:custGeom>
              <a:solidFill>
                <a:srgbClr val="F0F0F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43" name="Freeform 242"/>
              <p:cNvSpPr>
                <a:spLocks/>
              </p:cNvSpPr>
              <p:nvPr/>
            </p:nvSpPr>
            <p:spPr bwMode="auto">
              <a:xfrm>
                <a:off x="582613" y="4649788"/>
                <a:ext cx="106363" cy="1036638"/>
              </a:xfrm>
              <a:custGeom>
                <a:avLst/>
                <a:gdLst>
                  <a:gd name="T0" fmla="*/ 2147483647 w 67"/>
                  <a:gd name="T1" fmla="*/ 2147483647 h 653"/>
                  <a:gd name="T2" fmla="*/ 2147483647 w 67"/>
                  <a:gd name="T3" fmla="*/ 2147483647 h 653"/>
                  <a:gd name="T4" fmla="*/ 2147483647 w 67"/>
                  <a:gd name="T5" fmla="*/ 2147483647 h 653"/>
                  <a:gd name="T6" fmla="*/ 2147483647 w 67"/>
                  <a:gd name="T7" fmla="*/ 2147483647 h 653"/>
                  <a:gd name="T8" fmla="*/ 2147483647 w 67"/>
                  <a:gd name="T9" fmla="*/ 2147483647 h 653"/>
                  <a:gd name="T10" fmla="*/ 2147483647 w 67"/>
                  <a:gd name="T11" fmla="*/ 2147483647 h 653"/>
                  <a:gd name="T12" fmla="*/ 2147483647 w 67"/>
                  <a:gd name="T13" fmla="*/ 2147483647 h 653"/>
                  <a:gd name="T14" fmla="*/ 2147483647 w 67"/>
                  <a:gd name="T15" fmla="*/ 2147483647 h 653"/>
                  <a:gd name="T16" fmla="*/ 2147483647 w 67"/>
                  <a:gd name="T17" fmla="*/ 2147483647 h 653"/>
                  <a:gd name="T18" fmla="*/ 2147483647 w 67"/>
                  <a:gd name="T19" fmla="*/ 2147483647 h 653"/>
                  <a:gd name="T20" fmla="*/ 2147483647 w 67"/>
                  <a:gd name="T21" fmla="*/ 2147483647 h 653"/>
                  <a:gd name="T22" fmla="*/ 2147483647 w 67"/>
                  <a:gd name="T23" fmla="*/ 2147483647 h 653"/>
                  <a:gd name="T24" fmla="*/ 2147483647 w 67"/>
                  <a:gd name="T25" fmla="*/ 2147483647 h 653"/>
                  <a:gd name="T26" fmla="*/ 2147483647 w 67"/>
                  <a:gd name="T27" fmla="*/ 0 h 653"/>
                  <a:gd name="T28" fmla="*/ 2147483647 w 67"/>
                  <a:gd name="T29" fmla="*/ 2147483647 h 653"/>
                  <a:gd name="T30" fmla="*/ 2147483647 w 67"/>
                  <a:gd name="T31" fmla="*/ 2147483647 h 653"/>
                  <a:gd name="T32" fmla="*/ 2147483647 w 67"/>
                  <a:gd name="T33" fmla="*/ 2147483647 h 653"/>
                  <a:gd name="T34" fmla="*/ 2147483647 w 67"/>
                  <a:gd name="T35" fmla="*/ 2147483647 h 653"/>
                  <a:gd name="T36" fmla="*/ 2147483647 w 67"/>
                  <a:gd name="T37" fmla="*/ 2147483647 h 653"/>
                  <a:gd name="T38" fmla="*/ 2147483647 w 67"/>
                  <a:gd name="T39" fmla="*/ 2147483647 h 653"/>
                  <a:gd name="T40" fmla="*/ 2147483647 w 67"/>
                  <a:gd name="T41" fmla="*/ 2147483647 h 653"/>
                  <a:gd name="T42" fmla="*/ 2147483647 w 67"/>
                  <a:gd name="T43" fmla="*/ 2147483647 h 653"/>
                  <a:gd name="T44" fmla="*/ 2147483647 w 67"/>
                  <a:gd name="T45" fmla="*/ 2147483647 h 653"/>
                  <a:gd name="T46" fmla="*/ 2147483647 w 67"/>
                  <a:gd name="T47" fmla="*/ 2147483647 h 653"/>
                  <a:gd name="T48" fmla="*/ 2147483647 w 67"/>
                  <a:gd name="T49" fmla="*/ 2147483647 h 653"/>
                  <a:gd name="T50" fmla="*/ 2147483647 w 67"/>
                  <a:gd name="T51" fmla="*/ 2147483647 h 653"/>
                  <a:gd name="T52" fmla="*/ 2147483647 w 67"/>
                  <a:gd name="T53" fmla="*/ 2147483647 h 653"/>
                  <a:gd name="T54" fmla="*/ 2147483647 w 67"/>
                  <a:gd name="T55" fmla="*/ 2147483647 h 653"/>
                  <a:gd name="T56" fmla="*/ 2147483647 w 67"/>
                  <a:gd name="T57" fmla="*/ 2147483647 h 653"/>
                  <a:gd name="T58" fmla="*/ 2147483647 w 67"/>
                  <a:gd name="T59" fmla="*/ 2147483647 h 653"/>
                  <a:gd name="T60" fmla="*/ 2147483647 w 67"/>
                  <a:gd name="T61" fmla="*/ 2147483647 h 653"/>
                  <a:gd name="T62" fmla="*/ 2147483647 w 67"/>
                  <a:gd name="T63" fmla="*/ 2147483647 h 653"/>
                  <a:gd name="T64" fmla="*/ 2147483647 w 67"/>
                  <a:gd name="T65" fmla="*/ 2147483647 h 653"/>
                  <a:gd name="T66" fmla="*/ 2147483647 w 67"/>
                  <a:gd name="T67" fmla="*/ 2147483647 h 653"/>
                  <a:gd name="T68" fmla="*/ 2147483647 w 67"/>
                  <a:gd name="T69" fmla="*/ 2147483647 h 653"/>
                  <a:gd name="T70" fmla="*/ 2147483647 w 67"/>
                  <a:gd name="T71" fmla="*/ 2147483647 h 653"/>
                  <a:gd name="T72" fmla="*/ 2147483647 w 67"/>
                  <a:gd name="T73" fmla="*/ 2147483647 h 653"/>
                  <a:gd name="T74" fmla="*/ 2147483647 w 67"/>
                  <a:gd name="T75" fmla="*/ 2147483647 h 653"/>
                  <a:gd name="T76" fmla="*/ 2147483647 w 67"/>
                  <a:gd name="T77" fmla="*/ 2147483647 h 653"/>
                  <a:gd name="T78" fmla="*/ 2147483647 w 67"/>
                  <a:gd name="T79" fmla="*/ 2147483647 h 653"/>
                  <a:gd name="T80" fmla="*/ 2147483647 w 67"/>
                  <a:gd name="T81" fmla="*/ 2147483647 h 653"/>
                  <a:gd name="T82" fmla="*/ 2147483647 w 67"/>
                  <a:gd name="T83" fmla="*/ 2147483647 h 653"/>
                  <a:gd name="T84" fmla="*/ 2147483647 w 67"/>
                  <a:gd name="T85" fmla="*/ 2147483647 h 653"/>
                  <a:gd name="T86" fmla="*/ 2147483647 w 67"/>
                  <a:gd name="T87" fmla="*/ 2147483647 h 653"/>
                  <a:gd name="T88" fmla="*/ 2147483647 w 67"/>
                  <a:gd name="T89" fmla="*/ 2147483647 h 653"/>
                  <a:gd name="T90" fmla="*/ 2147483647 w 67"/>
                  <a:gd name="T91" fmla="*/ 2147483647 h 653"/>
                  <a:gd name="T92" fmla="*/ 2147483647 w 67"/>
                  <a:gd name="T93" fmla="*/ 2147483647 h 653"/>
                  <a:gd name="T94" fmla="*/ 2147483647 w 67"/>
                  <a:gd name="T95" fmla="*/ 2147483647 h 653"/>
                  <a:gd name="T96" fmla="*/ 2147483647 w 67"/>
                  <a:gd name="T97" fmla="*/ 2147483647 h 653"/>
                  <a:gd name="T98" fmla="*/ 2147483647 w 67"/>
                  <a:gd name="T99" fmla="*/ 2147483647 h 653"/>
                  <a:gd name="T100" fmla="*/ 2147483647 w 67"/>
                  <a:gd name="T101" fmla="*/ 2147483647 h 653"/>
                  <a:gd name="T102" fmla="*/ 2147483647 w 67"/>
                  <a:gd name="T103" fmla="*/ 2147483647 h 653"/>
                  <a:gd name="T104" fmla="*/ 2147483647 w 67"/>
                  <a:gd name="T105" fmla="*/ 2147483647 h 65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7"/>
                  <a:gd name="T160" fmla="*/ 0 h 653"/>
                  <a:gd name="T161" fmla="*/ 67 w 67"/>
                  <a:gd name="T162" fmla="*/ 653 h 65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7" h="653">
                    <a:moveTo>
                      <a:pt x="36" y="652"/>
                    </a:moveTo>
                    <a:lnTo>
                      <a:pt x="38" y="651"/>
                    </a:lnTo>
                    <a:lnTo>
                      <a:pt x="39" y="649"/>
                    </a:lnTo>
                    <a:lnTo>
                      <a:pt x="42" y="647"/>
                    </a:lnTo>
                    <a:lnTo>
                      <a:pt x="43" y="643"/>
                    </a:lnTo>
                    <a:lnTo>
                      <a:pt x="45" y="639"/>
                    </a:lnTo>
                    <a:lnTo>
                      <a:pt x="47" y="634"/>
                    </a:lnTo>
                    <a:lnTo>
                      <a:pt x="49" y="630"/>
                    </a:lnTo>
                    <a:lnTo>
                      <a:pt x="50" y="623"/>
                    </a:lnTo>
                    <a:lnTo>
                      <a:pt x="50" y="616"/>
                    </a:lnTo>
                    <a:lnTo>
                      <a:pt x="52" y="609"/>
                    </a:lnTo>
                    <a:lnTo>
                      <a:pt x="53" y="601"/>
                    </a:lnTo>
                    <a:lnTo>
                      <a:pt x="54" y="594"/>
                    </a:lnTo>
                    <a:lnTo>
                      <a:pt x="55" y="585"/>
                    </a:lnTo>
                    <a:lnTo>
                      <a:pt x="57" y="575"/>
                    </a:lnTo>
                    <a:lnTo>
                      <a:pt x="58" y="565"/>
                    </a:lnTo>
                    <a:lnTo>
                      <a:pt x="58" y="554"/>
                    </a:lnTo>
                    <a:lnTo>
                      <a:pt x="60" y="543"/>
                    </a:lnTo>
                    <a:lnTo>
                      <a:pt x="61" y="531"/>
                    </a:lnTo>
                    <a:lnTo>
                      <a:pt x="61" y="519"/>
                    </a:lnTo>
                    <a:lnTo>
                      <a:pt x="61" y="506"/>
                    </a:lnTo>
                    <a:lnTo>
                      <a:pt x="62" y="492"/>
                    </a:lnTo>
                    <a:lnTo>
                      <a:pt x="63" y="480"/>
                    </a:lnTo>
                    <a:lnTo>
                      <a:pt x="65" y="437"/>
                    </a:lnTo>
                    <a:lnTo>
                      <a:pt x="65" y="422"/>
                    </a:lnTo>
                    <a:lnTo>
                      <a:pt x="65" y="406"/>
                    </a:lnTo>
                    <a:lnTo>
                      <a:pt x="65" y="391"/>
                    </a:lnTo>
                    <a:lnTo>
                      <a:pt x="66" y="375"/>
                    </a:lnTo>
                    <a:lnTo>
                      <a:pt x="66" y="309"/>
                    </a:lnTo>
                    <a:lnTo>
                      <a:pt x="65" y="293"/>
                    </a:lnTo>
                    <a:lnTo>
                      <a:pt x="65" y="276"/>
                    </a:lnTo>
                    <a:lnTo>
                      <a:pt x="65" y="262"/>
                    </a:lnTo>
                    <a:lnTo>
                      <a:pt x="65" y="245"/>
                    </a:lnTo>
                    <a:lnTo>
                      <a:pt x="63" y="200"/>
                    </a:lnTo>
                    <a:lnTo>
                      <a:pt x="62" y="186"/>
                    </a:lnTo>
                    <a:lnTo>
                      <a:pt x="61" y="172"/>
                    </a:lnTo>
                    <a:lnTo>
                      <a:pt x="61" y="159"/>
                    </a:lnTo>
                    <a:lnTo>
                      <a:pt x="61" y="146"/>
                    </a:lnTo>
                    <a:lnTo>
                      <a:pt x="60" y="133"/>
                    </a:lnTo>
                    <a:lnTo>
                      <a:pt x="58" y="121"/>
                    </a:lnTo>
                    <a:lnTo>
                      <a:pt x="58" y="109"/>
                    </a:lnTo>
                    <a:lnTo>
                      <a:pt x="57" y="97"/>
                    </a:lnTo>
                    <a:lnTo>
                      <a:pt x="55" y="87"/>
                    </a:lnTo>
                    <a:lnTo>
                      <a:pt x="54" y="76"/>
                    </a:lnTo>
                    <a:lnTo>
                      <a:pt x="53" y="67"/>
                    </a:lnTo>
                    <a:lnTo>
                      <a:pt x="52" y="58"/>
                    </a:lnTo>
                    <a:lnTo>
                      <a:pt x="50" y="50"/>
                    </a:lnTo>
                    <a:lnTo>
                      <a:pt x="50" y="43"/>
                    </a:lnTo>
                    <a:lnTo>
                      <a:pt x="49" y="35"/>
                    </a:lnTo>
                    <a:lnTo>
                      <a:pt x="47" y="28"/>
                    </a:lnTo>
                    <a:lnTo>
                      <a:pt x="44" y="17"/>
                    </a:lnTo>
                    <a:lnTo>
                      <a:pt x="42" y="13"/>
                    </a:lnTo>
                    <a:lnTo>
                      <a:pt x="40" y="9"/>
                    </a:lnTo>
                    <a:lnTo>
                      <a:pt x="39" y="5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4" y="5"/>
                    </a:lnTo>
                    <a:lnTo>
                      <a:pt x="22" y="9"/>
                    </a:lnTo>
                    <a:lnTo>
                      <a:pt x="20" y="13"/>
                    </a:lnTo>
                    <a:lnTo>
                      <a:pt x="19" y="17"/>
                    </a:lnTo>
                    <a:lnTo>
                      <a:pt x="17" y="23"/>
                    </a:lnTo>
                    <a:lnTo>
                      <a:pt x="17" y="28"/>
                    </a:lnTo>
                    <a:lnTo>
                      <a:pt x="15" y="35"/>
                    </a:lnTo>
                    <a:lnTo>
                      <a:pt x="14" y="43"/>
                    </a:lnTo>
                    <a:lnTo>
                      <a:pt x="13" y="50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9" y="76"/>
                    </a:lnTo>
                    <a:lnTo>
                      <a:pt x="8" y="87"/>
                    </a:lnTo>
                    <a:lnTo>
                      <a:pt x="7" y="97"/>
                    </a:lnTo>
                    <a:lnTo>
                      <a:pt x="6" y="109"/>
                    </a:lnTo>
                    <a:lnTo>
                      <a:pt x="6" y="121"/>
                    </a:lnTo>
                    <a:lnTo>
                      <a:pt x="5" y="133"/>
                    </a:lnTo>
                    <a:lnTo>
                      <a:pt x="4" y="146"/>
                    </a:lnTo>
                    <a:lnTo>
                      <a:pt x="4" y="159"/>
                    </a:lnTo>
                    <a:lnTo>
                      <a:pt x="3" y="186"/>
                    </a:lnTo>
                    <a:lnTo>
                      <a:pt x="2" y="200"/>
                    </a:lnTo>
                    <a:lnTo>
                      <a:pt x="1" y="230"/>
                    </a:lnTo>
                    <a:lnTo>
                      <a:pt x="1" y="245"/>
                    </a:lnTo>
                    <a:lnTo>
                      <a:pt x="0" y="262"/>
                    </a:lnTo>
                    <a:lnTo>
                      <a:pt x="0" y="359"/>
                    </a:lnTo>
                    <a:lnTo>
                      <a:pt x="1" y="375"/>
                    </a:lnTo>
                    <a:lnTo>
                      <a:pt x="1" y="391"/>
                    </a:lnTo>
                    <a:lnTo>
                      <a:pt x="2" y="422"/>
                    </a:lnTo>
                    <a:lnTo>
                      <a:pt x="3" y="437"/>
                    </a:lnTo>
                    <a:lnTo>
                      <a:pt x="4" y="480"/>
                    </a:lnTo>
                    <a:lnTo>
                      <a:pt x="5" y="492"/>
                    </a:lnTo>
                    <a:lnTo>
                      <a:pt x="6" y="519"/>
                    </a:lnTo>
                    <a:lnTo>
                      <a:pt x="7" y="531"/>
                    </a:lnTo>
                    <a:lnTo>
                      <a:pt x="8" y="543"/>
                    </a:lnTo>
                    <a:lnTo>
                      <a:pt x="11" y="565"/>
                    </a:lnTo>
                    <a:lnTo>
                      <a:pt x="12" y="575"/>
                    </a:lnTo>
                    <a:lnTo>
                      <a:pt x="13" y="585"/>
                    </a:lnTo>
                    <a:lnTo>
                      <a:pt x="14" y="594"/>
                    </a:lnTo>
                    <a:lnTo>
                      <a:pt x="15" y="601"/>
                    </a:lnTo>
                    <a:lnTo>
                      <a:pt x="17" y="609"/>
                    </a:lnTo>
                    <a:lnTo>
                      <a:pt x="17" y="616"/>
                    </a:lnTo>
                    <a:lnTo>
                      <a:pt x="19" y="624"/>
                    </a:lnTo>
                    <a:lnTo>
                      <a:pt x="20" y="630"/>
                    </a:lnTo>
                    <a:lnTo>
                      <a:pt x="22" y="634"/>
                    </a:lnTo>
                    <a:lnTo>
                      <a:pt x="23" y="639"/>
                    </a:lnTo>
                    <a:lnTo>
                      <a:pt x="25" y="643"/>
                    </a:lnTo>
                    <a:lnTo>
                      <a:pt x="27" y="647"/>
                    </a:lnTo>
                    <a:lnTo>
                      <a:pt x="28" y="649"/>
                    </a:lnTo>
                    <a:lnTo>
                      <a:pt x="31" y="651"/>
                    </a:lnTo>
                    <a:lnTo>
                      <a:pt x="33" y="652"/>
                    </a:lnTo>
                    <a:lnTo>
                      <a:pt x="36" y="652"/>
                    </a:lnTo>
                    <a:lnTo>
                      <a:pt x="33" y="645"/>
                    </a:lnTo>
                    <a:lnTo>
                      <a:pt x="36" y="644"/>
                    </a:lnTo>
                    <a:lnTo>
                      <a:pt x="34" y="644"/>
                    </a:lnTo>
                    <a:lnTo>
                      <a:pt x="34" y="643"/>
                    </a:lnTo>
                    <a:lnTo>
                      <a:pt x="33" y="642"/>
                    </a:lnTo>
                    <a:lnTo>
                      <a:pt x="31" y="640"/>
                    </a:lnTo>
                    <a:lnTo>
                      <a:pt x="31" y="637"/>
                    </a:lnTo>
                    <a:lnTo>
                      <a:pt x="29" y="632"/>
                    </a:lnTo>
                    <a:lnTo>
                      <a:pt x="28" y="627"/>
                    </a:lnTo>
                    <a:lnTo>
                      <a:pt x="27" y="621"/>
                    </a:lnTo>
                    <a:lnTo>
                      <a:pt x="26" y="615"/>
                    </a:lnTo>
                    <a:lnTo>
                      <a:pt x="24" y="608"/>
                    </a:lnTo>
                    <a:lnTo>
                      <a:pt x="23" y="600"/>
                    </a:lnTo>
                    <a:lnTo>
                      <a:pt x="22" y="593"/>
                    </a:lnTo>
                    <a:lnTo>
                      <a:pt x="20" y="584"/>
                    </a:lnTo>
                    <a:lnTo>
                      <a:pt x="19" y="574"/>
                    </a:lnTo>
                    <a:lnTo>
                      <a:pt x="18" y="564"/>
                    </a:lnTo>
                    <a:lnTo>
                      <a:pt x="17" y="542"/>
                    </a:lnTo>
                    <a:lnTo>
                      <a:pt x="15" y="530"/>
                    </a:lnTo>
                    <a:lnTo>
                      <a:pt x="15" y="519"/>
                    </a:lnTo>
                    <a:lnTo>
                      <a:pt x="12" y="492"/>
                    </a:lnTo>
                    <a:lnTo>
                      <a:pt x="12" y="480"/>
                    </a:lnTo>
                    <a:lnTo>
                      <a:pt x="10" y="437"/>
                    </a:lnTo>
                    <a:lnTo>
                      <a:pt x="9" y="422"/>
                    </a:lnTo>
                    <a:lnTo>
                      <a:pt x="8" y="391"/>
                    </a:lnTo>
                    <a:lnTo>
                      <a:pt x="8" y="375"/>
                    </a:lnTo>
                    <a:lnTo>
                      <a:pt x="8" y="359"/>
                    </a:lnTo>
                    <a:lnTo>
                      <a:pt x="8" y="262"/>
                    </a:lnTo>
                    <a:lnTo>
                      <a:pt x="8" y="245"/>
                    </a:lnTo>
                    <a:lnTo>
                      <a:pt x="8" y="230"/>
                    </a:lnTo>
                    <a:lnTo>
                      <a:pt x="9" y="200"/>
                    </a:lnTo>
                    <a:lnTo>
                      <a:pt x="10" y="186"/>
                    </a:lnTo>
                    <a:lnTo>
                      <a:pt x="11" y="159"/>
                    </a:lnTo>
                    <a:lnTo>
                      <a:pt x="12" y="146"/>
                    </a:lnTo>
                    <a:lnTo>
                      <a:pt x="12" y="134"/>
                    </a:lnTo>
                    <a:lnTo>
                      <a:pt x="14" y="122"/>
                    </a:lnTo>
                    <a:lnTo>
                      <a:pt x="14" y="110"/>
                    </a:lnTo>
                    <a:lnTo>
                      <a:pt x="15" y="99"/>
                    </a:lnTo>
                    <a:lnTo>
                      <a:pt x="17" y="88"/>
                    </a:lnTo>
                    <a:lnTo>
                      <a:pt x="17" y="78"/>
                    </a:lnTo>
                    <a:lnTo>
                      <a:pt x="18" y="68"/>
                    </a:lnTo>
                    <a:lnTo>
                      <a:pt x="19" y="59"/>
                    </a:lnTo>
                    <a:lnTo>
                      <a:pt x="20" y="52"/>
                    </a:lnTo>
                    <a:lnTo>
                      <a:pt x="22" y="44"/>
                    </a:lnTo>
                    <a:lnTo>
                      <a:pt x="23" y="37"/>
                    </a:lnTo>
                    <a:lnTo>
                      <a:pt x="24" y="31"/>
                    </a:lnTo>
                    <a:lnTo>
                      <a:pt x="26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3"/>
                    </a:lnTo>
                    <a:lnTo>
                      <a:pt x="30" y="10"/>
                    </a:lnTo>
                    <a:lnTo>
                      <a:pt x="31" y="8"/>
                    </a:lnTo>
                    <a:lnTo>
                      <a:pt x="33" y="10"/>
                    </a:lnTo>
                    <a:lnTo>
                      <a:pt x="34" y="13"/>
                    </a:lnTo>
                    <a:lnTo>
                      <a:pt x="36" y="16"/>
                    </a:lnTo>
                    <a:lnTo>
                      <a:pt x="37" y="20"/>
                    </a:lnTo>
                    <a:lnTo>
                      <a:pt x="39" y="31"/>
                    </a:lnTo>
                    <a:lnTo>
                      <a:pt x="40" y="37"/>
                    </a:lnTo>
                    <a:lnTo>
                      <a:pt x="41" y="44"/>
                    </a:lnTo>
                    <a:lnTo>
                      <a:pt x="42" y="52"/>
                    </a:lnTo>
                    <a:lnTo>
                      <a:pt x="44" y="59"/>
                    </a:lnTo>
                    <a:lnTo>
                      <a:pt x="45" y="68"/>
                    </a:lnTo>
                    <a:lnTo>
                      <a:pt x="47" y="78"/>
                    </a:lnTo>
                    <a:lnTo>
                      <a:pt x="48" y="88"/>
                    </a:lnTo>
                    <a:lnTo>
                      <a:pt x="49" y="99"/>
                    </a:lnTo>
                    <a:lnTo>
                      <a:pt x="50" y="110"/>
                    </a:lnTo>
                    <a:lnTo>
                      <a:pt x="50" y="122"/>
                    </a:lnTo>
                    <a:lnTo>
                      <a:pt x="51" y="134"/>
                    </a:lnTo>
                    <a:lnTo>
                      <a:pt x="52" y="146"/>
                    </a:lnTo>
                    <a:lnTo>
                      <a:pt x="53" y="159"/>
                    </a:lnTo>
                    <a:lnTo>
                      <a:pt x="54" y="172"/>
                    </a:lnTo>
                    <a:lnTo>
                      <a:pt x="55" y="186"/>
                    </a:lnTo>
                    <a:lnTo>
                      <a:pt x="55" y="200"/>
                    </a:lnTo>
                    <a:lnTo>
                      <a:pt x="57" y="245"/>
                    </a:lnTo>
                    <a:lnTo>
                      <a:pt x="57" y="262"/>
                    </a:lnTo>
                    <a:lnTo>
                      <a:pt x="58" y="276"/>
                    </a:lnTo>
                    <a:lnTo>
                      <a:pt x="58" y="293"/>
                    </a:lnTo>
                    <a:lnTo>
                      <a:pt x="58" y="309"/>
                    </a:lnTo>
                    <a:lnTo>
                      <a:pt x="58" y="375"/>
                    </a:lnTo>
                    <a:lnTo>
                      <a:pt x="58" y="391"/>
                    </a:lnTo>
                    <a:lnTo>
                      <a:pt x="58" y="406"/>
                    </a:lnTo>
                    <a:lnTo>
                      <a:pt x="57" y="422"/>
                    </a:lnTo>
                    <a:lnTo>
                      <a:pt x="57" y="437"/>
                    </a:lnTo>
                    <a:lnTo>
                      <a:pt x="55" y="480"/>
                    </a:lnTo>
                    <a:lnTo>
                      <a:pt x="55" y="492"/>
                    </a:lnTo>
                    <a:lnTo>
                      <a:pt x="54" y="506"/>
                    </a:lnTo>
                    <a:lnTo>
                      <a:pt x="53" y="519"/>
                    </a:lnTo>
                    <a:lnTo>
                      <a:pt x="52" y="530"/>
                    </a:lnTo>
                    <a:lnTo>
                      <a:pt x="51" y="542"/>
                    </a:lnTo>
                    <a:lnTo>
                      <a:pt x="50" y="553"/>
                    </a:lnTo>
                    <a:lnTo>
                      <a:pt x="50" y="564"/>
                    </a:lnTo>
                    <a:lnTo>
                      <a:pt x="49" y="574"/>
                    </a:lnTo>
                    <a:lnTo>
                      <a:pt x="48" y="584"/>
                    </a:lnTo>
                    <a:lnTo>
                      <a:pt x="47" y="593"/>
                    </a:lnTo>
                    <a:lnTo>
                      <a:pt x="45" y="600"/>
                    </a:lnTo>
                    <a:lnTo>
                      <a:pt x="44" y="608"/>
                    </a:lnTo>
                    <a:lnTo>
                      <a:pt x="42" y="615"/>
                    </a:lnTo>
                    <a:lnTo>
                      <a:pt x="41" y="622"/>
                    </a:lnTo>
                    <a:lnTo>
                      <a:pt x="40" y="627"/>
                    </a:lnTo>
                    <a:lnTo>
                      <a:pt x="39" y="632"/>
                    </a:lnTo>
                    <a:lnTo>
                      <a:pt x="38" y="637"/>
                    </a:lnTo>
                    <a:lnTo>
                      <a:pt x="37" y="640"/>
                    </a:lnTo>
                    <a:lnTo>
                      <a:pt x="36" y="642"/>
                    </a:lnTo>
                    <a:lnTo>
                      <a:pt x="35" y="643"/>
                    </a:lnTo>
                    <a:lnTo>
                      <a:pt x="33" y="644"/>
                    </a:lnTo>
                    <a:lnTo>
                      <a:pt x="33" y="645"/>
                    </a:lnTo>
                    <a:lnTo>
                      <a:pt x="36" y="65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44" name="Freeform 243"/>
              <p:cNvSpPr>
                <a:spLocks/>
              </p:cNvSpPr>
              <p:nvPr/>
            </p:nvSpPr>
            <p:spPr bwMode="auto">
              <a:xfrm>
                <a:off x="1477963" y="4629150"/>
                <a:ext cx="230188" cy="1076325"/>
              </a:xfrm>
              <a:custGeom>
                <a:avLst/>
                <a:gdLst>
                  <a:gd name="T0" fmla="*/ 2147483647 w 145"/>
                  <a:gd name="T1" fmla="*/ 2147483647 h 678"/>
                  <a:gd name="T2" fmla="*/ 2147483647 w 145"/>
                  <a:gd name="T3" fmla="*/ 2147483647 h 678"/>
                  <a:gd name="T4" fmla="*/ 2147483647 w 145"/>
                  <a:gd name="T5" fmla="*/ 2147483647 h 678"/>
                  <a:gd name="T6" fmla="*/ 2147483647 w 145"/>
                  <a:gd name="T7" fmla="*/ 2147483647 h 678"/>
                  <a:gd name="T8" fmla="*/ 2147483647 w 145"/>
                  <a:gd name="T9" fmla="*/ 2147483647 h 678"/>
                  <a:gd name="T10" fmla="*/ 2147483647 w 145"/>
                  <a:gd name="T11" fmla="*/ 2147483647 h 678"/>
                  <a:gd name="T12" fmla="*/ 2147483647 w 145"/>
                  <a:gd name="T13" fmla="*/ 2147483647 h 678"/>
                  <a:gd name="T14" fmla="*/ 2147483647 w 145"/>
                  <a:gd name="T15" fmla="*/ 2147483647 h 678"/>
                  <a:gd name="T16" fmla="*/ 2147483647 w 145"/>
                  <a:gd name="T17" fmla="*/ 2147483647 h 678"/>
                  <a:gd name="T18" fmla="*/ 2147483647 w 145"/>
                  <a:gd name="T19" fmla="*/ 2147483647 h 678"/>
                  <a:gd name="T20" fmla="*/ 2147483647 w 145"/>
                  <a:gd name="T21" fmla="*/ 2147483647 h 678"/>
                  <a:gd name="T22" fmla="*/ 2147483647 w 145"/>
                  <a:gd name="T23" fmla="*/ 2147483647 h 678"/>
                  <a:gd name="T24" fmla="*/ 2147483647 w 145"/>
                  <a:gd name="T25" fmla="*/ 2147483647 h 678"/>
                  <a:gd name="T26" fmla="*/ 2147483647 w 145"/>
                  <a:gd name="T27" fmla="*/ 2147483647 h 678"/>
                  <a:gd name="T28" fmla="*/ 2147483647 w 145"/>
                  <a:gd name="T29" fmla="*/ 2147483647 h 678"/>
                  <a:gd name="T30" fmla="*/ 2147483647 w 145"/>
                  <a:gd name="T31" fmla="*/ 2147483647 h 678"/>
                  <a:gd name="T32" fmla="*/ 2147483647 w 145"/>
                  <a:gd name="T33" fmla="*/ 2147483647 h 678"/>
                  <a:gd name="T34" fmla="*/ 2147483647 w 145"/>
                  <a:gd name="T35" fmla="*/ 2147483647 h 678"/>
                  <a:gd name="T36" fmla="*/ 2147483647 w 145"/>
                  <a:gd name="T37" fmla="*/ 2147483647 h 678"/>
                  <a:gd name="T38" fmla="*/ 2147483647 w 145"/>
                  <a:gd name="T39" fmla="*/ 2147483647 h 678"/>
                  <a:gd name="T40" fmla="*/ 2147483647 w 145"/>
                  <a:gd name="T41" fmla="*/ 2147483647 h 678"/>
                  <a:gd name="T42" fmla="*/ 2147483647 w 145"/>
                  <a:gd name="T43" fmla="*/ 2147483647 h 678"/>
                  <a:gd name="T44" fmla="*/ 2147483647 w 145"/>
                  <a:gd name="T45" fmla="*/ 2147483647 h 678"/>
                  <a:gd name="T46" fmla="*/ 2147483647 w 145"/>
                  <a:gd name="T47" fmla="*/ 2147483647 h 678"/>
                  <a:gd name="T48" fmla="*/ 2147483647 w 145"/>
                  <a:gd name="T49" fmla="*/ 2147483647 h 678"/>
                  <a:gd name="T50" fmla="*/ 2147483647 w 145"/>
                  <a:gd name="T51" fmla="*/ 2147483647 h 678"/>
                  <a:gd name="T52" fmla="*/ 2147483647 w 145"/>
                  <a:gd name="T53" fmla="*/ 2147483647 h 678"/>
                  <a:gd name="T54" fmla="*/ 2147483647 w 145"/>
                  <a:gd name="T55" fmla="*/ 2147483647 h 678"/>
                  <a:gd name="T56" fmla="*/ 2147483647 w 145"/>
                  <a:gd name="T57" fmla="*/ 2147483647 h 678"/>
                  <a:gd name="T58" fmla="*/ 2147483647 w 145"/>
                  <a:gd name="T59" fmla="*/ 2147483647 h 678"/>
                  <a:gd name="T60" fmla="*/ 2147483647 w 145"/>
                  <a:gd name="T61" fmla="*/ 2147483647 h 678"/>
                  <a:gd name="T62" fmla="*/ 2147483647 w 145"/>
                  <a:gd name="T63" fmla="*/ 2147483647 h 678"/>
                  <a:gd name="T64" fmla="*/ 2147483647 w 145"/>
                  <a:gd name="T65" fmla="*/ 2147483647 h 678"/>
                  <a:gd name="T66" fmla="*/ 2147483647 w 145"/>
                  <a:gd name="T67" fmla="*/ 2147483647 h 678"/>
                  <a:gd name="T68" fmla="*/ 2147483647 w 145"/>
                  <a:gd name="T69" fmla="*/ 2147483647 h 678"/>
                  <a:gd name="T70" fmla="*/ 2147483647 w 145"/>
                  <a:gd name="T71" fmla="*/ 2147483647 h 678"/>
                  <a:gd name="T72" fmla="*/ 2147483647 w 145"/>
                  <a:gd name="T73" fmla="*/ 2147483647 h 678"/>
                  <a:gd name="T74" fmla="*/ 2147483647 w 145"/>
                  <a:gd name="T75" fmla="*/ 2147483647 h 678"/>
                  <a:gd name="T76" fmla="*/ 2147483647 w 145"/>
                  <a:gd name="T77" fmla="*/ 2147483647 h 678"/>
                  <a:gd name="T78" fmla="*/ 2147483647 w 145"/>
                  <a:gd name="T79" fmla="*/ 2147483647 h 678"/>
                  <a:gd name="T80" fmla="*/ 2147483647 w 145"/>
                  <a:gd name="T81" fmla="*/ 2147483647 h 678"/>
                  <a:gd name="T82" fmla="*/ 2147483647 w 145"/>
                  <a:gd name="T83" fmla="*/ 2147483647 h 678"/>
                  <a:gd name="T84" fmla="*/ 2147483647 w 145"/>
                  <a:gd name="T85" fmla="*/ 2147483647 h 678"/>
                  <a:gd name="T86" fmla="*/ 2147483647 w 145"/>
                  <a:gd name="T87" fmla="*/ 2147483647 h 678"/>
                  <a:gd name="T88" fmla="*/ 2147483647 w 145"/>
                  <a:gd name="T89" fmla="*/ 2147483647 h 678"/>
                  <a:gd name="T90" fmla="*/ 2147483647 w 145"/>
                  <a:gd name="T91" fmla="*/ 2147483647 h 678"/>
                  <a:gd name="T92" fmla="*/ 2147483647 w 145"/>
                  <a:gd name="T93" fmla="*/ 2147483647 h 678"/>
                  <a:gd name="T94" fmla="*/ 2147483647 w 145"/>
                  <a:gd name="T95" fmla="*/ 2147483647 h 678"/>
                  <a:gd name="T96" fmla="*/ 2147483647 w 145"/>
                  <a:gd name="T97" fmla="*/ 2147483647 h 678"/>
                  <a:gd name="T98" fmla="*/ 2147483647 w 145"/>
                  <a:gd name="T99" fmla="*/ 2147483647 h 678"/>
                  <a:gd name="T100" fmla="*/ 2147483647 w 145"/>
                  <a:gd name="T101" fmla="*/ 2147483647 h 678"/>
                  <a:gd name="T102" fmla="*/ 2147483647 w 145"/>
                  <a:gd name="T103" fmla="*/ 2147483647 h 678"/>
                  <a:gd name="T104" fmla="*/ 2147483647 w 145"/>
                  <a:gd name="T105" fmla="*/ 2147483647 h 678"/>
                  <a:gd name="T106" fmla="*/ 2147483647 w 145"/>
                  <a:gd name="T107" fmla="*/ 2147483647 h 678"/>
                  <a:gd name="T108" fmla="*/ 2147483647 w 145"/>
                  <a:gd name="T109" fmla="*/ 2147483647 h 678"/>
                  <a:gd name="T110" fmla="*/ 2147483647 w 145"/>
                  <a:gd name="T111" fmla="*/ 2147483647 h 678"/>
                  <a:gd name="T112" fmla="*/ 2147483647 w 145"/>
                  <a:gd name="T113" fmla="*/ 2147483647 h 678"/>
                  <a:gd name="T114" fmla="*/ 2147483647 w 145"/>
                  <a:gd name="T115" fmla="*/ 2147483647 h 678"/>
                  <a:gd name="T116" fmla="*/ 2147483647 w 145"/>
                  <a:gd name="T117" fmla="*/ 2147483647 h 678"/>
                  <a:gd name="T118" fmla="*/ 2147483647 w 145"/>
                  <a:gd name="T119" fmla="*/ 2147483647 h 678"/>
                  <a:gd name="T120" fmla="*/ 2147483647 w 145"/>
                  <a:gd name="T121" fmla="*/ 2147483647 h 6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5"/>
                  <a:gd name="T184" fmla="*/ 0 h 678"/>
                  <a:gd name="T185" fmla="*/ 145 w 145"/>
                  <a:gd name="T186" fmla="*/ 678 h 6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5" h="678">
                    <a:moveTo>
                      <a:pt x="92" y="20"/>
                    </a:moveTo>
                    <a:lnTo>
                      <a:pt x="91" y="20"/>
                    </a:lnTo>
                    <a:lnTo>
                      <a:pt x="93" y="29"/>
                    </a:lnTo>
                    <a:lnTo>
                      <a:pt x="96" y="39"/>
                    </a:lnTo>
                    <a:lnTo>
                      <a:pt x="98" y="49"/>
                    </a:lnTo>
                    <a:lnTo>
                      <a:pt x="101" y="58"/>
                    </a:lnTo>
                    <a:lnTo>
                      <a:pt x="103" y="6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87"/>
                    </a:lnTo>
                    <a:lnTo>
                      <a:pt x="107" y="88"/>
                    </a:lnTo>
                    <a:lnTo>
                      <a:pt x="109" y="98"/>
                    </a:lnTo>
                    <a:lnTo>
                      <a:pt x="109" y="97"/>
                    </a:lnTo>
                    <a:lnTo>
                      <a:pt x="110" y="107"/>
                    </a:lnTo>
                    <a:lnTo>
                      <a:pt x="112" y="117"/>
                    </a:lnTo>
                    <a:lnTo>
                      <a:pt x="116" y="138"/>
                    </a:lnTo>
                    <a:lnTo>
                      <a:pt x="118" y="147"/>
                    </a:lnTo>
                    <a:lnTo>
                      <a:pt x="119" y="157"/>
                    </a:lnTo>
                    <a:lnTo>
                      <a:pt x="121" y="168"/>
                    </a:lnTo>
                    <a:lnTo>
                      <a:pt x="122" y="176"/>
                    </a:lnTo>
                    <a:lnTo>
                      <a:pt x="125" y="197"/>
                    </a:lnTo>
                    <a:lnTo>
                      <a:pt x="126" y="206"/>
                    </a:lnTo>
                    <a:lnTo>
                      <a:pt x="130" y="237"/>
                    </a:lnTo>
                    <a:lnTo>
                      <a:pt x="130" y="236"/>
                    </a:lnTo>
                    <a:lnTo>
                      <a:pt x="130" y="246"/>
                    </a:lnTo>
                    <a:lnTo>
                      <a:pt x="130" y="247"/>
                    </a:lnTo>
                    <a:lnTo>
                      <a:pt x="131" y="257"/>
                    </a:lnTo>
                    <a:lnTo>
                      <a:pt x="132" y="266"/>
                    </a:lnTo>
                    <a:lnTo>
                      <a:pt x="135" y="327"/>
                    </a:lnTo>
                    <a:lnTo>
                      <a:pt x="135" y="347"/>
                    </a:lnTo>
                    <a:lnTo>
                      <a:pt x="135" y="357"/>
                    </a:lnTo>
                    <a:lnTo>
                      <a:pt x="135" y="388"/>
                    </a:lnTo>
                    <a:lnTo>
                      <a:pt x="135" y="397"/>
                    </a:lnTo>
                    <a:lnTo>
                      <a:pt x="135" y="418"/>
                    </a:lnTo>
                    <a:lnTo>
                      <a:pt x="133" y="449"/>
                    </a:lnTo>
                    <a:lnTo>
                      <a:pt x="133" y="459"/>
                    </a:lnTo>
                    <a:lnTo>
                      <a:pt x="133" y="458"/>
                    </a:lnTo>
                    <a:lnTo>
                      <a:pt x="132" y="469"/>
                    </a:lnTo>
                    <a:lnTo>
                      <a:pt x="132" y="480"/>
                    </a:lnTo>
                    <a:lnTo>
                      <a:pt x="131" y="500"/>
                    </a:lnTo>
                    <a:lnTo>
                      <a:pt x="130" y="510"/>
                    </a:lnTo>
                    <a:lnTo>
                      <a:pt x="127" y="530"/>
                    </a:lnTo>
                    <a:lnTo>
                      <a:pt x="127" y="531"/>
                    </a:lnTo>
                    <a:lnTo>
                      <a:pt x="127" y="541"/>
                    </a:lnTo>
                    <a:lnTo>
                      <a:pt x="125" y="551"/>
                    </a:lnTo>
                    <a:lnTo>
                      <a:pt x="124" y="561"/>
                    </a:lnTo>
                    <a:lnTo>
                      <a:pt x="122" y="572"/>
                    </a:lnTo>
                    <a:lnTo>
                      <a:pt x="121" y="582"/>
                    </a:lnTo>
                    <a:lnTo>
                      <a:pt x="119" y="593"/>
                    </a:lnTo>
                    <a:lnTo>
                      <a:pt x="118" y="603"/>
                    </a:lnTo>
                    <a:lnTo>
                      <a:pt x="116" y="614"/>
                    </a:lnTo>
                    <a:lnTo>
                      <a:pt x="115" y="623"/>
                    </a:lnTo>
                    <a:lnTo>
                      <a:pt x="113" y="634"/>
                    </a:lnTo>
                    <a:lnTo>
                      <a:pt x="111" y="644"/>
                    </a:lnTo>
                    <a:lnTo>
                      <a:pt x="109" y="654"/>
                    </a:lnTo>
                    <a:lnTo>
                      <a:pt x="109" y="655"/>
                    </a:lnTo>
                    <a:lnTo>
                      <a:pt x="108" y="665"/>
                    </a:lnTo>
                    <a:lnTo>
                      <a:pt x="115" y="664"/>
                    </a:lnTo>
                    <a:lnTo>
                      <a:pt x="108" y="653"/>
                    </a:lnTo>
                    <a:lnTo>
                      <a:pt x="103" y="643"/>
                    </a:lnTo>
                    <a:lnTo>
                      <a:pt x="103" y="642"/>
                    </a:lnTo>
                    <a:lnTo>
                      <a:pt x="96" y="631"/>
                    </a:lnTo>
                    <a:lnTo>
                      <a:pt x="96" y="632"/>
                    </a:lnTo>
                    <a:lnTo>
                      <a:pt x="90" y="621"/>
                    </a:lnTo>
                    <a:lnTo>
                      <a:pt x="70" y="579"/>
                    </a:lnTo>
                    <a:lnTo>
                      <a:pt x="56" y="546"/>
                    </a:lnTo>
                    <a:lnTo>
                      <a:pt x="57" y="546"/>
                    </a:lnTo>
                    <a:lnTo>
                      <a:pt x="53" y="535"/>
                    </a:lnTo>
                    <a:lnTo>
                      <a:pt x="52" y="535"/>
                    </a:lnTo>
                    <a:lnTo>
                      <a:pt x="48" y="525"/>
                    </a:lnTo>
                    <a:lnTo>
                      <a:pt x="44" y="514"/>
                    </a:lnTo>
                    <a:lnTo>
                      <a:pt x="44" y="515"/>
                    </a:lnTo>
                    <a:lnTo>
                      <a:pt x="41" y="505"/>
                    </a:lnTo>
                    <a:lnTo>
                      <a:pt x="37" y="495"/>
                    </a:lnTo>
                    <a:lnTo>
                      <a:pt x="34" y="484"/>
                    </a:lnTo>
                    <a:lnTo>
                      <a:pt x="31" y="473"/>
                    </a:lnTo>
                    <a:lnTo>
                      <a:pt x="28" y="463"/>
                    </a:lnTo>
                    <a:lnTo>
                      <a:pt x="25" y="452"/>
                    </a:lnTo>
                    <a:lnTo>
                      <a:pt x="23" y="442"/>
                    </a:lnTo>
                    <a:lnTo>
                      <a:pt x="21" y="431"/>
                    </a:lnTo>
                    <a:lnTo>
                      <a:pt x="18" y="420"/>
                    </a:lnTo>
                    <a:lnTo>
                      <a:pt x="18" y="421"/>
                    </a:lnTo>
                    <a:lnTo>
                      <a:pt x="16" y="411"/>
                    </a:lnTo>
                    <a:lnTo>
                      <a:pt x="15" y="400"/>
                    </a:lnTo>
                    <a:lnTo>
                      <a:pt x="13" y="391"/>
                    </a:lnTo>
                    <a:lnTo>
                      <a:pt x="12" y="381"/>
                    </a:lnTo>
                    <a:lnTo>
                      <a:pt x="11" y="370"/>
                    </a:lnTo>
                    <a:lnTo>
                      <a:pt x="10" y="360"/>
                    </a:lnTo>
                    <a:lnTo>
                      <a:pt x="10" y="350"/>
                    </a:lnTo>
                    <a:lnTo>
                      <a:pt x="9" y="339"/>
                    </a:lnTo>
                    <a:lnTo>
                      <a:pt x="8" y="329"/>
                    </a:lnTo>
                    <a:lnTo>
                      <a:pt x="8" y="288"/>
                    </a:lnTo>
                    <a:lnTo>
                      <a:pt x="9" y="278"/>
                    </a:lnTo>
                    <a:lnTo>
                      <a:pt x="9" y="279"/>
                    </a:lnTo>
                    <a:lnTo>
                      <a:pt x="10" y="269"/>
                    </a:lnTo>
                    <a:lnTo>
                      <a:pt x="10" y="268"/>
                    </a:lnTo>
                    <a:lnTo>
                      <a:pt x="11" y="258"/>
                    </a:lnTo>
                    <a:lnTo>
                      <a:pt x="12" y="238"/>
                    </a:lnTo>
                    <a:lnTo>
                      <a:pt x="19" y="197"/>
                    </a:lnTo>
                    <a:lnTo>
                      <a:pt x="19" y="198"/>
                    </a:lnTo>
                    <a:lnTo>
                      <a:pt x="24" y="177"/>
                    </a:lnTo>
                    <a:lnTo>
                      <a:pt x="27" y="169"/>
                    </a:lnTo>
                    <a:lnTo>
                      <a:pt x="33" y="148"/>
                    </a:lnTo>
                    <a:lnTo>
                      <a:pt x="36" y="138"/>
                    </a:lnTo>
                    <a:lnTo>
                      <a:pt x="39" y="128"/>
                    </a:lnTo>
                    <a:lnTo>
                      <a:pt x="38" y="129"/>
                    </a:lnTo>
                    <a:lnTo>
                      <a:pt x="42" y="119"/>
                    </a:lnTo>
                    <a:lnTo>
                      <a:pt x="43" y="118"/>
                    </a:lnTo>
                    <a:lnTo>
                      <a:pt x="47" y="108"/>
                    </a:lnTo>
                    <a:lnTo>
                      <a:pt x="46" y="109"/>
                    </a:lnTo>
                    <a:lnTo>
                      <a:pt x="50" y="98"/>
                    </a:lnTo>
                    <a:lnTo>
                      <a:pt x="54" y="89"/>
                    </a:lnTo>
                    <a:lnTo>
                      <a:pt x="59" y="79"/>
                    </a:lnTo>
                    <a:lnTo>
                      <a:pt x="62" y="69"/>
                    </a:lnTo>
                    <a:lnTo>
                      <a:pt x="67" y="59"/>
                    </a:lnTo>
                    <a:lnTo>
                      <a:pt x="73" y="50"/>
                    </a:lnTo>
                    <a:lnTo>
                      <a:pt x="78" y="40"/>
                    </a:lnTo>
                    <a:lnTo>
                      <a:pt x="84" y="3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94" y="11"/>
                    </a:lnTo>
                    <a:lnTo>
                      <a:pt x="87" y="11"/>
                    </a:lnTo>
                    <a:lnTo>
                      <a:pt x="92" y="20"/>
                    </a:lnTo>
                    <a:lnTo>
                      <a:pt x="99" y="17"/>
                    </a:lnTo>
                    <a:lnTo>
                      <a:pt x="91" y="0"/>
                    </a:lnTo>
                    <a:lnTo>
                      <a:pt x="82" y="16"/>
                    </a:lnTo>
                    <a:lnTo>
                      <a:pt x="82" y="17"/>
                    </a:lnTo>
                    <a:lnTo>
                      <a:pt x="76" y="27"/>
                    </a:lnTo>
                    <a:lnTo>
                      <a:pt x="71" y="36"/>
                    </a:lnTo>
                    <a:lnTo>
                      <a:pt x="65" y="47"/>
                    </a:lnTo>
                    <a:lnTo>
                      <a:pt x="60" y="56"/>
                    </a:lnTo>
                    <a:lnTo>
                      <a:pt x="56" y="65"/>
                    </a:lnTo>
                    <a:lnTo>
                      <a:pt x="51" y="75"/>
                    </a:lnTo>
                    <a:lnTo>
                      <a:pt x="47" y="85"/>
                    </a:lnTo>
                    <a:lnTo>
                      <a:pt x="43" y="95"/>
                    </a:lnTo>
                    <a:lnTo>
                      <a:pt x="39" y="105"/>
                    </a:lnTo>
                    <a:lnTo>
                      <a:pt x="38" y="106"/>
                    </a:lnTo>
                    <a:lnTo>
                      <a:pt x="36" y="116"/>
                    </a:lnTo>
                    <a:lnTo>
                      <a:pt x="36" y="115"/>
                    </a:lnTo>
                    <a:lnTo>
                      <a:pt x="32" y="125"/>
                    </a:lnTo>
                    <a:lnTo>
                      <a:pt x="31" y="126"/>
                    </a:lnTo>
                    <a:lnTo>
                      <a:pt x="28" y="136"/>
                    </a:lnTo>
                    <a:lnTo>
                      <a:pt x="25" y="146"/>
                    </a:lnTo>
                    <a:lnTo>
                      <a:pt x="19" y="166"/>
                    </a:lnTo>
                    <a:lnTo>
                      <a:pt x="16" y="175"/>
                    </a:lnTo>
                    <a:lnTo>
                      <a:pt x="12" y="195"/>
                    </a:lnTo>
                    <a:lnTo>
                      <a:pt x="12" y="196"/>
                    </a:lnTo>
                    <a:lnTo>
                      <a:pt x="5" y="237"/>
                    </a:lnTo>
                    <a:lnTo>
                      <a:pt x="2" y="257"/>
                    </a:lnTo>
                    <a:lnTo>
                      <a:pt x="2" y="258"/>
                    </a:lnTo>
                    <a:lnTo>
                      <a:pt x="2" y="268"/>
                    </a:lnTo>
                    <a:lnTo>
                      <a:pt x="2" y="267"/>
                    </a:lnTo>
                    <a:lnTo>
                      <a:pt x="1" y="278"/>
                    </a:lnTo>
                    <a:lnTo>
                      <a:pt x="0" y="288"/>
                    </a:lnTo>
                    <a:lnTo>
                      <a:pt x="0" y="329"/>
                    </a:lnTo>
                    <a:lnTo>
                      <a:pt x="1" y="339"/>
                    </a:lnTo>
                    <a:lnTo>
                      <a:pt x="1" y="350"/>
                    </a:lnTo>
                    <a:lnTo>
                      <a:pt x="2" y="360"/>
                    </a:lnTo>
                    <a:lnTo>
                      <a:pt x="2" y="361"/>
                    </a:lnTo>
                    <a:lnTo>
                      <a:pt x="3" y="371"/>
                    </a:lnTo>
                    <a:lnTo>
                      <a:pt x="4" y="382"/>
                    </a:lnTo>
                    <a:lnTo>
                      <a:pt x="5" y="392"/>
                    </a:lnTo>
                    <a:lnTo>
                      <a:pt x="7" y="401"/>
                    </a:lnTo>
                    <a:lnTo>
                      <a:pt x="9" y="412"/>
                    </a:lnTo>
                    <a:lnTo>
                      <a:pt x="11" y="422"/>
                    </a:lnTo>
                    <a:lnTo>
                      <a:pt x="11" y="423"/>
                    </a:lnTo>
                    <a:lnTo>
                      <a:pt x="12" y="434"/>
                    </a:lnTo>
                    <a:lnTo>
                      <a:pt x="15" y="444"/>
                    </a:lnTo>
                    <a:lnTo>
                      <a:pt x="17" y="455"/>
                    </a:lnTo>
                    <a:lnTo>
                      <a:pt x="20" y="466"/>
                    </a:lnTo>
                    <a:lnTo>
                      <a:pt x="23" y="476"/>
                    </a:lnTo>
                    <a:lnTo>
                      <a:pt x="26" y="487"/>
                    </a:lnTo>
                    <a:lnTo>
                      <a:pt x="30" y="497"/>
                    </a:lnTo>
                    <a:lnTo>
                      <a:pt x="33" y="508"/>
                    </a:lnTo>
                    <a:lnTo>
                      <a:pt x="36" y="517"/>
                    </a:lnTo>
                    <a:lnTo>
                      <a:pt x="36" y="518"/>
                    </a:lnTo>
                    <a:lnTo>
                      <a:pt x="40" y="529"/>
                    </a:lnTo>
                    <a:lnTo>
                      <a:pt x="41" y="529"/>
                    </a:lnTo>
                    <a:lnTo>
                      <a:pt x="45" y="539"/>
                    </a:lnTo>
                    <a:lnTo>
                      <a:pt x="44" y="539"/>
                    </a:lnTo>
                    <a:lnTo>
                      <a:pt x="48" y="550"/>
                    </a:lnTo>
                    <a:lnTo>
                      <a:pt x="49" y="550"/>
                    </a:lnTo>
                    <a:lnTo>
                      <a:pt x="62" y="582"/>
                    </a:lnTo>
                    <a:lnTo>
                      <a:pt x="84" y="625"/>
                    </a:lnTo>
                    <a:lnTo>
                      <a:pt x="89" y="635"/>
                    </a:lnTo>
                    <a:lnTo>
                      <a:pt x="89" y="636"/>
                    </a:lnTo>
                    <a:lnTo>
                      <a:pt x="96" y="647"/>
                    </a:lnTo>
                    <a:lnTo>
                      <a:pt x="96" y="646"/>
                    </a:lnTo>
                    <a:lnTo>
                      <a:pt x="102" y="657"/>
                    </a:lnTo>
                    <a:lnTo>
                      <a:pt x="102" y="658"/>
                    </a:lnTo>
                    <a:lnTo>
                      <a:pt x="113" y="677"/>
                    </a:lnTo>
                    <a:lnTo>
                      <a:pt x="117" y="656"/>
                    </a:lnTo>
                    <a:lnTo>
                      <a:pt x="119" y="646"/>
                    </a:lnTo>
                    <a:lnTo>
                      <a:pt x="121" y="635"/>
                    </a:lnTo>
                    <a:lnTo>
                      <a:pt x="123" y="625"/>
                    </a:lnTo>
                    <a:lnTo>
                      <a:pt x="125" y="615"/>
                    </a:lnTo>
                    <a:lnTo>
                      <a:pt x="126" y="605"/>
                    </a:lnTo>
                    <a:lnTo>
                      <a:pt x="128" y="594"/>
                    </a:lnTo>
                    <a:lnTo>
                      <a:pt x="130" y="583"/>
                    </a:lnTo>
                    <a:lnTo>
                      <a:pt x="131" y="573"/>
                    </a:lnTo>
                    <a:lnTo>
                      <a:pt x="132" y="562"/>
                    </a:lnTo>
                    <a:lnTo>
                      <a:pt x="132" y="552"/>
                    </a:lnTo>
                    <a:lnTo>
                      <a:pt x="134" y="542"/>
                    </a:lnTo>
                    <a:lnTo>
                      <a:pt x="134" y="541"/>
                    </a:lnTo>
                    <a:lnTo>
                      <a:pt x="135" y="531"/>
                    </a:lnTo>
                    <a:lnTo>
                      <a:pt x="137" y="511"/>
                    </a:lnTo>
                    <a:lnTo>
                      <a:pt x="138" y="501"/>
                    </a:lnTo>
                    <a:lnTo>
                      <a:pt x="138" y="500"/>
                    </a:lnTo>
                    <a:lnTo>
                      <a:pt x="139" y="480"/>
                    </a:lnTo>
                    <a:lnTo>
                      <a:pt x="140" y="469"/>
                    </a:lnTo>
                    <a:lnTo>
                      <a:pt x="140" y="470"/>
                    </a:lnTo>
                    <a:lnTo>
                      <a:pt x="141" y="460"/>
                    </a:lnTo>
                    <a:lnTo>
                      <a:pt x="141" y="449"/>
                    </a:lnTo>
                    <a:lnTo>
                      <a:pt x="143" y="418"/>
                    </a:lnTo>
                    <a:lnTo>
                      <a:pt x="143" y="397"/>
                    </a:lnTo>
                    <a:lnTo>
                      <a:pt x="144" y="388"/>
                    </a:lnTo>
                    <a:lnTo>
                      <a:pt x="144" y="357"/>
                    </a:lnTo>
                    <a:lnTo>
                      <a:pt x="143" y="347"/>
                    </a:lnTo>
                    <a:lnTo>
                      <a:pt x="143" y="327"/>
                    </a:lnTo>
                    <a:lnTo>
                      <a:pt x="139" y="266"/>
                    </a:lnTo>
                    <a:lnTo>
                      <a:pt x="139" y="257"/>
                    </a:lnTo>
                    <a:lnTo>
                      <a:pt x="139" y="256"/>
                    </a:lnTo>
                    <a:lnTo>
                      <a:pt x="138" y="246"/>
                    </a:lnTo>
                    <a:lnTo>
                      <a:pt x="137" y="236"/>
                    </a:lnTo>
                    <a:lnTo>
                      <a:pt x="133" y="205"/>
                    </a:lnTo>
                    <a:lnTo>
                      <a:pt x="132" y="195"/>
                    </a:lnTo>
                    <a:lnTo>
                      <a:pt x="131" y="175"/>
                    </a:lnTo>
                    <a:lnTo>
                      <a:pt x="129" y="166"/>
                    </a:lnTo>
                    <a:lnTo>
                      <a:pt x="128" y="156"/>
                    </a:lnTo>
                    <a:lnTo>
                      <a:pt x="126" y="146"/>
                    </a:lnTo>
                    <a:lnTo>
                      <a:pt x="124" y="136"/>
                    </a:lnTo>
                    <a:lnTo>
                      <a:pt x="121" y="116"/>
                    </a:lnTo>
                    <a:lnTo>
                      <a:pt x="119" y="106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5" y="85"/>
                    </a:lnTo>
                    <a:lnTo>
                      <a:pt x="115" y="86"/>
                    </a:lnTo>
                    <a:lnTo>
                      <a:pt x="113" y="76"/>
                    </a:lnTo>
                    <a:lnTo>
                      <a:pt x="110" y="65"/>
                    </a:lnTo>
                    <a:lnTo>
                      <a:pt x="108" y="56"/>
                    </a:lnTo>
                    <a:lnTo>
                      <a:pt x="107" y="47"/>
                    </a:lnTo>
                    <a:lnTo>
                      <a:pt x="104" y="37"/>
                    </a:lnTo>
                    <a:lnTo>
                      <a:pt x="102" y="27"/>
                    </a:lnTo>
                    <a:lnTo>
                      <a:pt x="99" y="17"/>
                    </a:lnTo>
                    <a:lnTo>
                      <a:pt x="92" y="2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45" name="Freeform 244"/>
              <p:cNvSpPr>
                <a:spLocks/>
              </p:cNvSpPr>
              <p:nvPr/>
            </p:nvSpPr>
            <p:spPr bwMode="auto">
              <a:xfrm>
                <a:off x="1519238" y="5140325"/>
                <a:ext cx="44450" cy="5397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2147483647 w 28"/>
                  <a:gd name="T5" fmla="*/ 2147483647 h 34"/>
                  <a:gd name="T6" fmla="*/ 2147483647 w 28"/>
                  <a:gd name="T7" fmla="*/ 2147483647 h 34"/>
                  <a:gd name="T8" fmla="*/ 2147483647 w 28"/>
                  <a:gd name="T9" fmla="*/ 2147483647 h 34"/>
                  <a:gd name="T10" fmla="*/ 2147483647 w 28"/>
                  <a:gd name="T11" fmla="*/ 2147483647 h 34"/>
                  <a:gd name="T12" fmla="*/ 2147483647 w 28"/>
                  <a:gd name="T13" fmla="*/ 2147483647 h 34"/>
                  <a:gd name="T14" fmla="*/ 2147483647 w 28"/>
                  <a:gd name="T15" fmla="*/ 2147483647 h 34"/>
                  <a:gd name="T16" fmla="*/ 2147483647 w 28"/>
                  <a:gd name="T17" fmla="*/ 0 h 34"/>
                  <a:gd name="T18" fmla="*/ 2147483647 w 28"/>
                  <a:gd name="T19" fmla="*/ 2147483647 h 34"/>
                  <a:gd name="T20" fmla="*/ 2147483647 w 28"/>
                  <a:gd name="T21" fmla="*/ 2147483647 h 34"/>
                  <a:gd name="T22" fmla="*/ 2147483647 w 28"/>
                  <a:gd name="T23" fmla="*/ 2147483647 h 34"/>
                  <a:gd name="T24" fmla="*/ 0 w 28"/>
                  <a:gd name="T25" fmla="*/ 2147483647 h 34"/>
                  <a:gd name="T26" fmla="*/ 2147483647 w 28"/>
                  <a:gd name="T27" fmla="*/ 2147483647 h 34"/>
                  <a:gd name="T28" fmla="*/ 2147483647 w 28"/>
                  <a:gd name="T29" fmla="*/ 2147483647 h 34"/>
                  <a:gd name="T30" fmla="*/ 2147483647 w 28"/>
                  <a:gd name="T31" fmla="*/ 2147483647 h 34"/>
                  <a:gd name="T32" fmla="*/ 2147483647 w 28"/>
                  <a:gd name="T33" fmla="*/ 214748364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4"/>
                  <a:gd name="T53" fmla="*/ 28 w 28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4">
                    <a:moveTo>
                      <a:pt x="14" y="33"/>
                    </a:moveTo>
                    <a:lnTo>
                      <a:pt x="19" y="32"/>
                    </a:lnTo>
                    <a:lnTo>
                      <a:pt x="23" y="28"/>
                    </a:lnTo>
                    <a:lnTo>
                      <a:pt x="26" y="23"/>
                    </a:lnTo>
                    <a:lnTo>
                      <a:pt x="27" y="16"/>
                    </a:lnTo>
                    <a:lnTo>
                      <a:pt x="26" y="9"/>
                    </a:lnTo>
                    <a:lnTo>
                      <a:pt x="23" y="5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5" y="29"/>
                    </a:lnTo>
                    <a:lnTo>
                      <a:pt x="9" y="32"/>
                    </a:lnTo>
                    <a:lnTo>
                      <a:pt x="14" y="33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46" name="Freeform 245"/>
              <p:cNvSpPr>
                <a:spLocks/>
              </p:cNvSpPr>
              <p:nvPr/>
            </p:nvSpPr>
            <p:spPr bwMode="auto">
              <a:xfrm>
                <a:off x="1500188" y="5203825"/>
                <a:ext cx="44450" cy="55563"/>
              </a:xfrm>
              <a:custGeom>
                <a:avLst/>
                <a:gdLst>
                  <a:gd name="T0" fmla="*/ 2147483647 w 28"/>
                  <a:gd name="T1" fmla="*/ 2147483647 h 35"/>
                  <a:gd name="T2" fmla="*/ 2147483647 w 28"/>
                  <a:gd name="T3" fmla="*/ 2147483647 h 35"/>
                  <a:gd name="T4" fmla="*/ 2147483647 w 28"/>
                  <a:gd name="T5" fmla="*/ 2147483647 h 35"/>
                  <a:gd name="T6" fmla="*/ 2147483647 w 28"/>
                  <a:gd name="T7" fmla="*/ 2147483647 h 35"/>
                  <a:gd name="T8" fmla="*/ 2147483647 w 28"/>
                  <a:gd name="T9" fmla="*/ 2147483647 h 35"/>
                  <a:gd name="T10" fmla="*/ 2147483647 w 28"/>
                  <a:gd name="T11" fmla="*/ 2147483647 h 35"/>
                  <a:gd name="T12" fmla="*/ 2147483647 w 28"/>
                  <a:gd name="T13" fmla="*/ 2147483647 h 35"/>
                  <a:gd name="T14" fmla="*/ 2147483647 w 28"/>
                  <a:gd name="T15" fmla="*/ 2147483647 h 35"/>
                  <a:gd name="T16" fmla="*/ 2147483647 w 28"/>
                  <a:gd name="T17" fmla="*/ 0 h 35"/>
                  <a:gd name="T18" fmla="*/ 2147483647 w 28"/>
                  <a:gd name="T19" fmla="*/ 2147483647 h 35"/>
                  <a:gd name="T20" fmla="*/ 2147483647 w 28"/>
                  <a:gd name="T21" fmla="*/ 2147483647 h 35"/>
                  <a:gd name="T22" fmla="*/ 2147483647 w 28"/>
                  <a:gd name="T23" fmla="*/ 2147483647 h 35"/>
                  <a:gd name="T24" fmla="*/ 0 w 28"/>
                  <a:gd name="T25" fmla="*/ 2147483647 h 35"/>
                  <a:gd name="T26" fmla="*/ 2147483647 w 28"/>
                  <a:gd name="T27" fmla="*/ 2147483647 h 35"/>
                  <a:gd name="T28" fmla="*/ 2147483647 w 28"/>
                  <a:gd name="T29" fmla="*/ 2147483647 h 35"/>
                  <a:gd name="T30" fmla="*/ 2147483647 w 28"/>
                  <a:gd name="T31" fmla="*/ 2147483647 h 35"/>
                  <a:gd name="T32" fmla="*/ 2147483647 w 28"/>
                  <a:gd name="T33" fmla="*/ 214748364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5"/>
                  <a:gd name="T53" fmla="*/ 28 w 28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5">
                    <a:moveTo>
                      <a:pt x="14" y="34"/>
                    </a:moveTo>
                    <a:lnTo>
                      <a:pt x="19" y="32"/>
                    </a:lnTo>
                    <a:lnTo>
                      <a:pt x="23" y="29"/>
                    </a:lnTo>
                    <a:lnTo>
                      <a:pt x="26" y="23"/>
                    </a:lnTo>
                    <a:lnTo>
                      <a:pt x="27" y="16"/>
                    </a:lnTo>
                    <a:lnTo>
                      <a:pt x="26" y="10"/>
                    </a:lnTo>
                    <a:lnTo>
                      <a:pt x="23" y="5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5" y="29"/>
                    </a:lnTo>
                    <a:lnTo>
                      <a:pt x="9" y="32"/>
                    </a:lnTo>
                    <a:lnTo>
                      <a:pt x="14" y="3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47" name="Freeform 246"/>
              <p:cNvSpPr>
                <a:spLocks/>
              </p:cNvSpPr>
              <p:nvPr/>
            </p:nvSpPr>
            <p:spPr bwMode="auto">
              <a:xfrm>
                <a:off x="1497013" y="5076825"/>
                <a:ext cx="42863" cy="53975"/>
              </a:xfrm>
              <a:custGeom>
                <a:avLst/>
                <a:gdLst>
                  <a:gd name="T0" fmla="*/ 2147483647 w 27"/>
                  <a:gd name="T1" fmla="*/ 2147483647 h 34"/>
                  <a:gd name="T2" fmla="*/ 2147483647 w 27"/>
                  <a:gd name="T3" fmla="*/ 2147483647 h 34"/>
                  <a:gd name="T4" fmla="*/ 2147483647 w 27"/>
                  <a:gd name="T5" fmla="*/ 2147483647 h 34"/>
                  <a:gd name="T6" fmla="*/ 2147483647 w 27"/>
                  <a:gd name="T7" fmla="*/ 2147483647 h 34"/>
                  <a:gd name="T8" fmla="*/ 2147483647 w 27"/>
                  <a:gd name="T9" fmla="*/ 2147483647 h 34"/>
                  <a:gd name="T10" fmla="*/ 2147483647 w 27"/>
                  <a:gd name="T11" fmla="*/ 2147483647 h 34"/>
                  <a:gd name="T12" fmla="*/ 2147483647 w 27"/>
                  <a:gd name="T13" fmla="*/ 2147483647 h 34"/>
                  <a:gd name="T14" fmla="*/ 2147483647 w 27"/>
                  <a:gd name="T15" fmla="*/ 2147483647 h 34"/>
                  <a:gd name="T16" fmla="*/ 2147483647 w 27"/>
                  <a:gd name="T17" fmla="*/ 0 h 34"/>
                  <a:gd name="T18" fmla="*/ 2147483647 w 27"/>
                  <a:gd name="T19" fmla="*/ 2147483647 h 34"/>
                  <a:gd name="T20" fmla="*/ 2147483647 w 27"/>
                  <a:gd name="T21" fmla="*/ 2147483647 h 34"/>
                  <a:gd name="T22" fmla="*/ 2147483647 w 27"/>
                  <a:gd name="T23" fmla="*/ 2147483647 h 34"/>
                  <a:gd name="T24" fmla="*/ 0 w 27"/>
                  <a:gd name="T25" fmla="*/ 2147483647 h 34"/>
                  <a:gd name="T26" fmla="*/ 2147483647 w 27"/>
                  <a:gd name="T27" fmla="*/ 2147483647 h 34"/>
                  <a:gd name="T28" fmla="*/ 2147483647 w 27"/>
                  <a:gd name="T29" fmla="*/ 2147483647 h 34"/>
                  <a:gd name="T30" fmla="*/ 2147483647 w 27"/>
                  <a:gd name="T31" fmla="*/ 2147483647 h 34"/>
                  <a:gd name="T32" fmla="*/ 2147483647 w 27"/>
                  <a:gd name="T33" fmla="*/ 214748364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4"/>
                  <a:gd name="T53" fmla="*/ 27 w 2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4">
                    <a:moveTo>
                      <a:pt x="14" y="33"/>
                    </a:moveTo>
                    <a:lnTo>
                      <a:pt x="19" y="32"/>
                    </a:lnTo>
                    <a:lnTo>
                      <a:pt x="23" y="28"/>
                    </a:lnTo>
                    <a:lnTo>
                      <a:pt x="25" y="23"/>
                    </a:lnTo>
                    <a:lnTo>
                      <a:pt x="26" y="16"/>
                    </a:lnTo>
                    <a:lnTo>
                      <a:pt x="25" y="10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4" y="33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48" name="Freeform 247"/>
              <p:cNvSpPr>
                <a:spLocks/>
              </p:cNvSpPr>
              <p:nvPr/>
            </p:nvSpPr>
            <p:spPr bwMode="auto">
              <a:xfrm>
                <a:off x="1822450" y="4678363"/>
                <a:ext cx="103188" cy="306388"/>
              </a:xfrm>
              <a:custGeom>
                <a:avLst/>
                <a:gdLst>
                  <a:gd name="T0" fmla="*/ 0 w 65"/>
                  <a:gd name="T1" fmla="*/ 2147483647 h 193"/>
                  <a:gd name="T2" fmla="*/ 2147483647 w 65"/>
                  <a:gd name="T3" fmla="*/ 2147483647 h 193"/>
                  <a:gd name="T4" fmla="*/ 2147483647 w 65"/>
                  <a:gd name="T5" fmla="*/ 2147483647 h 193"/>
                  <a:gd name="T6" fmla="*/ 2147483647 w 65"/>
                  <a:gd name="T7" fmla="*/ 2147483647 h 193"/>
                  <a:gd name="T8" fmla="*/ 2147483647 w 65"/>
                  <a:gd name="T9" fmla="*/ 2147483647 h 193"/>
                  <a:gd name="T10" fmla="*/ 2147483647 w 65"/>
                  <a:gd name="T11" fmla="*/ 2147483647 h 193"/>
                  <a:gd name="T12" fmla="*/ 2147483647 w 65"/>
                  <a:gd name="T13" fmla="*/ 2147483647 h 193"/>
                  <a:gd name="T14" fmla="*/ 2147483647 w 65"/>
                  <a:gd name="T15" fmla="*/ 2147483647 h 193"/>
                  <a:gd name="T16" fmla="*/ 2147483647 w 65"/>
                  <a:gd name="T17" fmla="*/ 2147483647 h 193"/>
                  <a:gd name="T18" fmla="*/ 2147483647 w 65"/>
                  <a:gd name="T19" fmla="*/ 2147483647 h 193"/>
                  <a:gd name="T20" fmla="*/ 2147483647 w 65"/>
                  <a:gd name="T21" fmla="*/ 2147483647 h 193"/>
                  <a:gd name="T22" fmla="*/ 2147483647 w 65"/>
                  <a:gd name="T23" fmla="*/ 2147483647 h 193"/>
                  <a:gd name="T24" fmla="*/ 2147483647 w 65"/>
                  <a:gd name="T25" fmla="*/ 2147483647 h 193"/>
                  <a:gd name="T26" fmla="*/ 2147483647 w 65"/>
                  <a:gd name="T27" fmla="*/ 2147483647 h 193"/>
                  <a:gd name="T28" fmla="*/ 2147483647 w 65"/>
                  <a:gd name="T29" fmla="*/ 2147483647 h 193"/>
                  <a:gd name="T30" fmla="*/ 2147483647 w 65"/>
                  <a:gd name="T31" fmla="*/ 2147483647 h 193"/>
                  <a:gd name="T32" fmla="*/ 2147483647 w 65"/>
                  <a:gd name="T33" fmla="*/ 2147483647 h 193"/>
                  <a:gd name="T34" fmla="*/ 2147483647 w 65"/>
                  <a:gd name="T35" fmla="*/ 2147483647 h 193"/>
                  <a:gd name="T36" fmla="*/ 2147483647 w 65"/>
                  <a:gd name="T37" fmla="*/ 2147483647 h 193"/>
                  <a:gd name="T38" fmla="*/ 2147483647 w 65"/>
                  <a:gd name="T39" fmla="*/ 2147483647 h 193"/>
                  <a:gd name="T40" fmla="*/ 2147483647 w 65"/>
                  <a:gd name="T41" fmla="*/ 2147483647 h 193"/>
                  <a:gd name="T42" fmla="*/ 2147483647 w 65"/>
                  <a:gd name="T43" fmla="*/ 2147483647 h 193"/>
                  <a:gd name="T44" fmla="*/ 2147483647 w 65"/>
                  <a:gd name="T45" fmla="*/ 2147483647 h 193"/>
                  <a:gd name="T46" fmla="*/ 2147483647 w 65"/>
                  <a:gd name="T47" fmla="*/ 2147483647 h 193"/>
                  <a:gd name="T48" fmla="*/ 2147483647 w 65"/>
                  <a:gd name="T49" fmla="*/ 2147483647 h 193"/>
                  <a:gd name="T50" fmla="*/ 2147483647 w 65"/>
                  <a:gd name="T51" fmla="*/ 2147483647 h 193"/>
                  <a:gd name="T52" fmla="*/ 2147483647 w 65"/>
                  <a:gd name="T53" fmla="*/ 2147483647 h 193"/>
                  <a:gd name="T54" fmla="*/ 2147483647 w 65"/>
                  <a:gd name="T55" fmla="*/ 2147483647 h 193"/>
                  <a:gd name="T56" fmla="*/ 2147483647 w 65"/>
                  <a:gd name="T57" fmla="*/ 2147483647 h 193"/>
                  <a:gd name="T58" fmla="*/ 2147483647 w 65"/>
                  <a:gd name="T59" fmla="*/ 2147483647 h 193"/>
                  <a:gd name="T60" fmla="*/ 2147483647 w 65"/>
                  <a:gd name="T61" fmla="*/ 2147483647 h 193"/>
                  <a:gd name="T62" fmla="*/ 2147483647 w 65"/>
                  <a:gd name="T63" fmla="*/ 2147483647 h 193"/>
                  <a:gd name="T64" fmla="*/ 2147483647 w 65"/>
                  <a:gd name="T65" fmla="*/ 2147483647 h 193"/>
                  <a:gd name="T66" fmla="*/ 2147483647 w 65"/>
                  <a:gd name="T67" fmla="*/ 2147483647 h 193"/>
                  <a:gd name="T68" fmla="*/ 2147483647 w 65"/>
                  <a:gd name="T69" fmla="*/ 2147483647 h 193"/>
                  <a:gd name="T70" fmla="*/ 2147483647 w 65"/>
                  <a:gd name="T71" fmla="*/ 2147483647 h 193"/>
                  <a:gd name="T72" fmla="*/ 2147483647 w 65"/>
                  <a:gd name="T73" fmla="*/ 2147483647 h 193"/>
                  <a:gd name="T74" fmla="*/ 2147483647 w 65"/>
                  <a:gd name="T75" fmla="*/ 2147483647 h 193"/>
                  <a:gd name="T76" fmla="*/ 2147483647 w 65"/>
                  <a:gd name="T77" fmla="*/ 2147483647 h 193"/>
                  <a:gd name="T78" fmla="*/ 2147483647 w 65"/>
                  <a:gd name="T79" fmla="*/ 2147483647 h 193"/>
                  <a:gd name="T80" fmla="*/ 2147483647 w 65"/>
                  <a:gd name="T81" fmla="*/ 2147483647 h 193"/>
                  <a:gd name="T82" fmla="*/ 2147483647 w 65"/>
                  <a:gd name="T83" fmla="*/ 2147483647 h 193"/>
                  <a:gd name="T84" fmla="*/ 2147483647 w 65"/>
                  <a:gd name="T85" fmla="*/ 2147483647 h 193"/>
                  <a:gd name="T86" fmla="*/ 2147483647 w 65"/>
                  <a:gd name="T87" fmla="*/ 2147483647 h 193"/>
                  <a:gd name="T88" fmla="*/ 2147483647 w 65"/>
                  <a:gd name="T89" fmla="*/ 2147483647 h 193"/>
                  <a:gd name="T90" fmla="*/ 2147483647 w 65"/>
                  <a:gd name="T91" fmla="*/ 2147483647 h 193"/>
                  <a:gd name="T92" fmla="*/ 2147483647 w 65"/>
                  <a:gd name="T93" fmla="*/ 2147483647 h 193"/>
                  <a:gd name="T94" fmla="*/ 2147483647 w 65"/>
                  <a:gd name="T95" fmla="*/ 2147483647 h 193"/>
                  <a:gd name="T96" fmla="*/ 2147483647 w 65"/>
                  <a:gd name="T97" fmla="*/ 2147483647 h 193"/>
                  <a:gd name="T98" fmla="*/ 2147483647 w 65"/>
                  <a:gd name="T99" fmla="*/ 0 h 193"/>
                  <a:gd name="T100" fmla="*/ 0 w 65"/>
                  <a:gd name="T101" fmla="*/ 0 h 193"/>
                  <a:gd name="T102" fmla="*/ 0 w 65"/>
                  <a:gd name="T103" fmla="*/ 2147483647 h 1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193"/>
                  <a:gd name="T158" fmla="*/ 65 w 65"/>
                  <a:gd name="T159" fmla="*/ 193 h 1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193">
                    <a:moveTo>
                      <a:pt x="0" y="173"/>
                    </a:moveTo>
                    <a:lnTo>
                      <a:pt x="1" y="174"/>
                    </a:lnTo>
                    <a:lnTo>
                      <a:pt x="2" y="175"/>
                    </a:lnTo>
                    <a:lnTo>
                      <a:pt x="3" y="176"/>
                    </a:lnTo>
                    <a:lnTo>
                      <a:pt x="4" y="177"/>
                    </a:lnTo>
                    <a:lnTo>
                      <a:pt x="6" y="180"/>
                    </a:lnTo>
                    <a:lnTo>
                      <a:pt x="7" y="180"/>
                    </a:lnTo>
                    <a:lnTo>
                      <a:pt x="7" y="181"/>
                    </a:lnTo>
                    <a:lnTo>
                      <a:pt x="9" y="182"/>
                    </a:lnTo>
                    <a:lnTo>
                      <a:pt x="10" y="184"/>
                    </a:lnTo>
                    <a:lnTo>
                      <a:pt x="12" y="184"/>
                    </a:lnTo>
                    <a:lnTo>
                      <a:pt x="13" y="186"/>
                    </a:lnTo>
                    <a:lnTo>
                      <a:pt x="15" y="187"/>
                    </a:lnTo>
                    <a:lnTo>
                      <a:pt x="16" y="187"/>
                    </a:lnTo>
                    <a:lnTo>
                      <a:pt x="16" y="188"/>
                    </a:lnTo>
                    <a:lnTo>
                      <a:pt x="17" y="189"/>
                    </a:lnTo>
                    <a:lnTo>
                      <a:pt x="18" y="189"/>
                    </a:lnTo>
                    <a:lnTo>
                      <a:pt x="20" y="190"/>
                    </a:lnTo>
                    <a:lnTo>
                      <a:pt x="21" y="190"/>
                    </a:lnTo>
                    <a:lnTo>
                      <a:pt x="22" y="190"/>
                    </a:lnTo>
                    <a:lnTo>
                      <a:pt x="23" y="190"/>
                    </a:lnTo>
                    <a:lnTo>
                      <a:pt x="24" y="191"/>
                    </a:lnTo>
                    <a:lnTo>
                      <a:pt x="26" y="191"/>
                    </a:lnTo>
                    <a:lnTo>
                      <a:pt x="27" y="192"/>
                    </a:lnTo>
                    <a:lnTo>
                      <a:pt x="33" y="192"/>
                    </a:lnTo>
                    <a:lnTo>
                      <a:pt x="34" y="191"/>
                    </a:lnTo>
                    <a:lnTo>
                      <a:pt x="36" y="191"/>
                    </a:lnTo>
                    <a:lnTo>
                      <a:pt x="37" y="190"/>
                    </a:lnTo>
                    <a:lnTo>
                      <a:pt x="39" y="190"/>
                    </a:lnTo>
                    <a:lnTo>
                      <a:pt x="40" y="190"/>
                    </a:lnTo>
                    <a:lnTo>
                      <a:pt x="41" y="189"/>
                    </a:lnTo>
                    <a:lnTo>
                      <a:pt x="42" y="189"/>
                    </a:lnTo>
                    <a:lnTo>
                      <a:pt x="43" y="189"/>
                    </a:lnTo>
                    <a:lnTo>
                      <a:pt x="44" y="188"/>
                    </a:lnTo>
                    <a:lnTo>
                      <a:pt x="45" y="187"/>
                    </a:lnTo>
                    <a:lnTo>
                      <a:pt x="46" y="187"/>
                    </a:lnTo>
                    <a:lnTo>
                      <a:pt x="48" y="186"/>
                    </a:lnTo>
                    <a:lnTo>
                      <a:pt x="49" y="184"/>
                    </a:lnTo>
                    <a:lnTo>
                      <a:pt x="50" y="184"/>
                    </a:lnTo>
                    <a:lnTo>
                      <a:pt x="51" y="183"/>
                    </a:lnTo>
                    <a:lnTo>
                      <a:pt x="53" y="182"/>
                    </a:lnTo>
                    <a:lnTo>
                      <a:pt x="54" y="181"/>
                    </a:lnTo>
                    <a:lnTo>
                      <a:pt x="55" y="180"/>
                    </a:lnTo>
                    <a:lnTo>
                      <a:pt x="56" y="180"/>
                    </a:lnTo>
                    <a:lnTo>
                      <a:pt x="58" y="178"/>
                    </a:lnTo>
                    <a:lnTo>
                      <a:pt x="59" y="178"/>
                    </a:lnTo>
                    <a:lnTo>
                      <a:pt x="64" y="173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173"/>
                    </a:lnTo>
                  </a:path>
                </a:pathLst>
              </a:custGeom>
              <a:solidFill>
                <a:schemeClr val="tx1"/>
              </a:solidFill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49" name="Freeform 248"/>
              <p:cNvSpPr>
                <a:spLocks/>
              </p:cNvSpPr>
              <p:nvPr/>
            </p:nvSpPr>
            <p:spPr bwMode="auto">
              <a:xfrm>
                <a:off x="1816100" y="4672013"/>
                <a:ext cx="115888" cy="319088"/>
              </a:xfrm>
              <a:custGeom>
                <a:avLst/>
                <a:gdLst>
                  <a:gd name="T0" fmla="*/ 2147483647 w 73"/>
                  <a:gd name="T1" fmla="*/ 2147483647 h 201"/>
                  <a:gd name="T2" fmla="*/ 2147483647 w 73"/>
                  <a:gd name="T3" fmla="*/ 2147483647 h 201"/>
                  <a:gd name="T4" fmla="*/ 2147483647 w 73"/>
                  <a:gd name="T5" fmla="*/ 2147483647 h 201"/>
                  <a:gd name="T6" fmla="*/ 2147483647 w 73"/>
                  <a:gd name="T7" fmla="*/ 2147483647 h 201"/>
                  <a:gd name="T8" fmla="*/ 2147483647 w 73"/>
                  <a:gd name="T9" fmla="*/ 2147483647 h 201"/>
                  <a:gd name="T10" fmla="*/ 2147483647 w 73"/>
                  <a:gd name="T11" fmla="*/ 2147483647 h 201"/>
                  <a:gd name="T12" fmla="*/ 2147483647 w 73"/>
                  <a:gd name="T13" fmla="*/ 2147483647 h 201"/>
                  <a:gd name="T14" fmla="*/ 2147483647 w 73"/>
                  <a:gd name="T15" fmla="*/ 2147483647 h 201"/>
                  <a:gd name="T16" fmla="*/ 2147483647 w 73"/>
                  <a:gd name="T17" fmla="*/ 2147483647 h 201"/>
                  <a:gd name="T18" fmla="*/ 2147483647 w 73"/>
                  <a:gd name="T19" fmla="*/ 2147483647 h 201"/>
                  <a:gd name="T20" fmla="*/ 2147483647 w 73"/>
                  <a:gd name="T21" fmla="*/ 2147483647 h 201"/>
                  <a:gd name="T22" fmla="*/ 2147483647 w 73"/>
                  <a:gd name="T23" fmla="*/ 2147483647 h 201"/>
                  <a:gd name="T24" fmla="*/ 2147483647 w 73"/>
                  <a:gd name="T25" fmla="*/ 2147483647 h 201"/>
                  <a:gd name="T26" fmla="*/ 2147483647 w 73"/>
                  <a:gd name="T27" fmla="*/ 2147483647 h 201"/>
                  <a:gd name="T28" fmla="*/ 2147483647 w 73"/>
                  <a:gd name="T29" fmla="*/ 2147483647 h 201"/>
                  <a:gd name="T30" fmla="*/ 2147483647 w 73"/>
                  <a:gd name="T31" fmla="*/ 2147483647 h 201"/>
                  <a:gd name="T32" fmla="*/ 2147483647 w 73"/>
                  <a:gd name="T33" fmla="*/ 2147483647 h 201"/>
                  <a:gd name="T34" fmla="*/ 2147483647 w 73"/>
                  <a:gd name="T35" fmla="*/ 2147483647 h 201"/>
                  <a:gd name="T36" fmla="*/ 2147483647 w 73"/>
                  <a:gd name="T37" fmla="*/ 2147483647 h 201"/>
                  <a:gd name="T38" fmla="*/ 2147483647 w 73"/>
                  <a:gd name="T39" fmla="*/ 2147483647 h 201"/>
                  <a:gd name="T40" fmla="*/ 2147483647 w 73"/>
                  <a:gd name="T41" fmla="*/ 2147483647 h 201"/>
                  <a:gd name="T42" fmla="*/ 0 w 73"/>
                  <a:gd name="T43" fmla="*/ 2147483647 h 201"/>
                  <a:gd name="T44" fmla="*/ 2147483647 w 73"/>
                  <a:gd name="T45" fmla="*/ 2147483647 h 201"/>
                  <a:gd name="T46" fmla="*/ 2147483647 w 73"/>
                  <a:gd name="T47" fmla="*/ 2147483647 h 201"/>
                  <a:gd name="T48" fmla="*/ 2147483647 w 73"/>
                  <a:gd name="T49" fmla="*/ 2147483647 h 201"/>
                  <a:gd name="T50" fmla="*/ 2147483647 w 73"/>
                  <a:gd name="T51" fmla="*/ 2147483647 h 201"/>
                  <a:gd name="T52" fmla="*/ 2147483647 w 73"/>
                  <a:gd name="T53" fmla="*/ 2147483647 h 201"/>
                  <a:gd name="T54" fmla="*/ 2147483647 w 73"/>
                  <a:gd name="T55" fmla="*/ 2147483647 h 201"/>
                  <a:gd name="T56" fmla="*/ 2147483647 w 73"/>
                  <a:gd name="T57" fmla="*/ 2147483647 h 201"/>
                  <a:gd name="T58" fmla="*/ 2147483647 w 73"/>
                  <a:gd name="T59" fmla="*/ 2147483647 h 201"/>
                  <a:gd name="T60" fmla="*/ 2147483647 w 73"/>
                  <a:gd name="T61" fmla="*/ 2147483647 h 201"/>
                  <a:gd name="T62" fmla="*/ 2147483647 w 73"/>
                  <a:gd name="T63" fmla="*/ 2147483647 h 201"/>
                  <a:gd name="T64" fmla="*/ 2147483647 w 73"/>
                  <a:gd name="T65" fmla="*/ 2147483647 h 201"/>
                  <a:gd name="T66" fmla="*/ 2147483647 w 73"/>
                  <a:gd name="T67" fmla="*/ 2147483647 h 201"/>
                  <a:gd name="T68" fmla="*/ 2147483647 w 73"/>
                  <a:gd name="T69" fmla="*/ 2147483647 h 201"/>
                  <a:gd name="T70" fmla="*/ 2147483647 w 73"/>
                  <a:gd name="T71" fmla="*/ 2147483647 h 201"/>
                  <a:gd name="T72" fmla="*/ 2147483647 w 73"/>
                  <a:gd name="T73" fmla="*/ 2147483647 h 201"/>
                  <a:gd name="T74" fmla="*/ 2147483647 w 73"/>
                  <a:gd name="T75" fmla="*/ 2147483647 h 201"/>
                  <a:gd name="T76" fmla="*/ 2147483647 w 73"/>
                  <a:gd name="T77" fmla="*/ 2147483647 h 201"/>
                  <a:gd name="T78" fmla="*/ 2147483647 w 73"/>
                  <a:gd name="T79" fmla="*/ 2147483647 h 201"/>
                  <a:gd name="T80" fmla="*/ 2147483647 w 73"/>
                  <a:gd name="T81" fmla="*/ 2147483647 h 201"/>
                  <a:gd name="T82" fmla="*/ 2147483647 w 73"/>
                  <a:gd name="T83" fmla="*/ 2147483647 h 201"/>
                  <a:gd name="T84" fmla="*/ 2147483647 w 73"/>
                  <a:gd name="T85" fmla="*/ 2147483647 h 201"/>
                  <a:gd name="T86" fmla="*/ 2147483647 w 73"/>
                  <a:gd name="T87" fmla="*/ 2147483647 h 201"/>
                  <a:gd name="T88" fmla="*/ 2147483647 w 73"/>
                  <a:gd name="T89" fmla="*/ 2147483647 h 201"/>
                  <a:gd name="T90" fmla="*/ 2147483647 w 73"/>
                  <a:gd name="T91" fmla="*/ 2147483647 h 2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"/>
                  <a:gd name="T139" fmla="*/ 0 h 201"/>
                  <a:gd name="T140" fmla="*/ 73 w 73"/>
                  <a:gd name="T141" fmla="*/ 201 h 2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" h="201">
                    <a:moveTo>
                      <a:pt x="0" y="179"/>
                    </a:moveTo>
                    <a:lnTo>
                      <a:pt x="2" y="181"/>
                    </a:lnTo>
                    <a:lnTo>
                      <a:pt x="2" y="180"/>
                    </a:lnTo>
                    <a:lnTo>
                      <a:pt x="2" y="182"/>
                    </a:lnTo>
                    <a:lnTo>
                      <a:pt x="4" y="183"/>
                    </a:lnTo>
                    <a:lnTo>
                      <a:pt x="3" y="182"/>
                    </a:lnTo>
                    <a:lnTo>
                      <a:pt x="4" y="183"/>
                    </a:lnTo>
                    <a:lnTo>
                      <a:pt x="7" y="187"/>
                    </a:lnTo>
                    <a:lnTo>
                      <a:pt x="9" y="188"/>
                    </a:lnTo>
                    <a:lnTo>
                      <a:pt x="7" y="186"/>
                    </a:lnTo>
                    <a:lnTo>
                      <a:pt x="8" y="188"/>
                    </a:lnTo>
                    <a:lnTo>
                      <a:pt x="11" y="190"/>
                    </a:lnTo>
                    <a:lnTo>
                      <a:pt x="10" y="189"/>
                    </a:lnTo>
                    <a:lnTo>
                      <a:pt x="12" y="191"/>
                    </a:lnTo>
                    <a:lnTo>
                      <a:pt x="14" y="192"/>
                    </a:lnTo>
                    <a:lnTo>
                      <a:pt x="13" y="191"/>
                    </a:lnTo>
                    <a:lnTo>
                      <a:pt x="15" y="194"/>
                    </a:lnTo>
                    <a:lnTo>
                      <a:pt x="18" y="195"/>
                    </a:lnTo>
                    <a:lnTo>
                      <a:pt x="17" y="194"/>
                    </a:lnTo>
                    <a:lnTo>
                      <a:pt x="18" y="196"/>
                    </a:lnTo>
                    <a:lnTo>
                      <a:pt x="19" y="197"/>
                    </a:lnTo>
                    <a:lnTo>
                      <a:pt x="22" y="197"/>
                    </a:lnTo>
                    <a:lnTo>
                      <a:pt x="19" y="196"/>
                    </a:lnTo>
                    <a:lnTo>
                      <a:pt x="20" y="197"/>
                    </a:lnTo>
                    <a:lnTo>
                      <a:pt x="22" y="198"/>
                    </a:lnTo>
                    <a:lnTo>
                      <a:pt x="25" y="198"/>
                    </a:lnTo>
                    <a:lnTo>
                      <a:pt x="23" y="197"/>
                    </a:lnTo>
                    <a:lnTo>
                      <a:pt x="25" y="199"/>
                    </a:lnTo>
                    <a:lnTo>
                      <a:pt x="27" y="199"/>
                    </a:lnTo>
                    <a:lnTo>
                      <a:pt x="25" y="198"/>
                    </a:lnTo>
                    <a:lnTo>
                      <a:pt x="27" y="199"/>
                    </a:lnTo>
                    <a:lnTo>
                      <a:pt x="30" y="199"/>
                    </a:lnTo>
                    <a:lnTo>
                      <a:pt x="28" y="199"/>
                    </a:lnTo>
                    <a:lnTo>
                      <a:pt x="30" y="200"/>
                    </a:lnTo>
                    <a:lnTo>
                      <a:pt x="39" y="199"/>
                    </a:lnTo>
                    <a:lnTo>
                      <a:pt x="41" y="198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2" y="198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4" y="197"/>
                    </a:lnTo>
                    <a:lnTo>
                      <a:pt x="43" y="198"/>
                    </a:lnTo>
                    <a:lnTo>
                      <a:pt x="45" y="198"/>
                    </a:lnTo>
                    <a:lnTo>
                      <a:pt x="48" y="196"/>
                    </a:lnTo>
                    <a:lnTo>
                      <a:pt x="46" y="197"/>
                    </a:lnTo>
                    <a:lnTo>
                      <a:pt x="49" y="196"/>
                    </a:lnTo>
                    <a:lnTo>
                      <a:pt x="51" y="195"/>
                    </a:lnTo>
                    <a:lnTo>
                      <a:pt x="50" y="196"/>
                    </a:lnTo>
                    <a:lnTo>
                      <a:pt x="54" y="193"/>
                    </a:lnTo>
                    <a:lnTo>
                      <a:pt x="56" y="191"/>
                    </a:lnTo>
                    <a:lnTo>
                      <a:pt x="55" y="192"/>
                    </a:lnTo>
                    <a:lnTo>
                      <a:pt x="58" y="191"/>
                    </a:lnTo>
                    <a:lnTo>
                      <a:pt x="60" y="189"/>
                    </a:lnTo>
                    <a:lnTo>
                      <a:pt x="58" y="190"/>
                    </a:lnTo>
                    <a:lnTo>
                      <a:pt x="60" y="189"/>
                    </a:lnTo>
                    <a:lnTo>
                      <a:pt x="62" y="187"/>
                    </a:lnTo>
                    <a:lnTo>
                      <a:pt x="61" y="188"/>
                    </a:lnTo>
                    <a:lnTo>
                      <a:pt x="62" y="187"/>
                    </a:lnTo>
                    <a:lnTo>
                      <a:pt x="63" y="187"/>
                    </a:lnTo>
                    <a:lnTo>
                      <a:pt x="64" y="186"/>
                    </a:lnTo>
                    <a:lnTo>
                      <a:pt x="66" y="185"/>
                    </a:lnTo>
                    <a:lnTo>
                      <a:pt x="72" y="179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7" y="177"/>
                    </a:lnTo>
                    <a:lnTo>
                      <a:pt x="7" y="4"/>
                    </a:lnTo>
                    <a:lnTo>
                      <a:pt x="4" y="8"/>
                    </a:lnTo>
                    <a:lnTo>
                      <a:pt x="68" y="8"/>
                    </a:lnTo>
                    <a:lnTo>
                      <a:pt x="65" y="4"/>
                    </a:lnTo>
                    <a:lnTo>
                      <a:pt x="65" y="177"/>
                    </a:lnTo>
                    <a:lnTo>
                      <a:pt x="66" y="174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0" y="180"/>
                    </a:lnTo>
                    <a:lnTo>
                      <a:pt x="58" y="181"/>
                    </a:lnTo>
                    <a:lnTo>
                      <a:pt x="57" y="182"/>
                    </a:lnTo>
                    <a:lnTo>
                      <a:pt x="55" y="183"/>
                    </a:lnTo>
                    <a:lnTo>
                      <a:pt x="56" y="183"/>
                    </a:lnTo>
                    <a:lnTo>
                      <a:pt x="54" y="183"/>
                    </a:lnTo>
                    <a:lnTo>
                      <a:pt x="53" y="184"/>
                    </a:lnTo>
                    <a:lnTo>
                      <a:pt x="54" y="184"/>
                    </a:lnTo>
                    <a:lnTo>
                      <a:pt x="52" y="185"/>
                    </a:lnTo>
                    <a:lnTo>
                      <a:pt x="50" y="187"/>
                    </a:lnTo>
                    <a:lnTo>
                      <a:pt x="51" y="186"/>
                    </a:lnTo>
                    <a:lnTo>
                      <a:pt x="46" y="188"/>
                    </a:lnTo>
                    <a:lnTo>
                      <a:pt x="44" y="190"/>
                    </a:lnTo>
                    <a:lnTo>
                      <a:pt x="47" y="188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44" y="190"/>
                    </a:lnTo>
                    <a:lnTo>
                      <a:pt x="42" y="190"/>
                    </a:lnTo>
                    <a:lnTo>
                      <a:pt x="41" y="191"/>
                    </a:lnTo>
                    <a:lnTo>
                      <a:pt x="42" y="190"/>
                    </a:lnTo>
                    <a:lnTo>
                      <a:pt x="40" y="190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36" y="191"/>
                    </a:lnTo>
                    <a:lnTo>
                      <a:pt x="34" y="193"/>
                    </a:lnTo>
                    <a:lnTo>
                      <a:pt x="37" y="191"/>
                    </a:lnTo>
                    <a:lnTo>
                      <a:pt x="30" y="191"/>
                    </a:lnTo>
                    <a:lnTo>
                      <a:pt x="32" y="192"/>
                    </a:lnTo>
                    <a:lnTo>
                      <a:pt x="30" y="191"/>
                    </a:lnTo>
                    <a:lnTo>
                      <a:pt x="28" y="191"/>
                    </a:lnTo>
                    <a:lnTo>
                      <a:pt x="30" y="191"/>
                    </a:lnTo>
                    <a:lnTo>
                      <a:pt x="28" y="190"/>
                    </a:lnTo>
                    <a:lnTo>
                      <a:pt x="26" y="190"/>
                    </a:lnTo>
                    <a:lnTo>
                      <a:pt x="28" y="191"/>
                    </a:lnTo>
                    <a:lnTo>
                      <a:pt x="26" y="190"/>
                    </a:lnTo>
                    <a:lnTo>
                      <a:pt x="24" y="190"/>
                    </a:lnTo>
                    <a:lnTo>
                      <a:pt x="25" y="190"/>
                    </a:lnTo>
                    <a:lnTo>
                      <a:pt x="24" y="190"/>
                    </a:lnTo>
                    <a:lnTo>
                      <a:pt x="25" y="190"/>
                    </a:lnTo>
                    <a:lnTo>
                      <a:pt x="24" y="189"/>
                    </a:lnTo>
                    <a:lnTo>
                      <a:pt x="21" y="188"/>
                    </a:lnTo>
                    <a:lnTo>
                      <a:pt x="22" y="189"/>
                    </a:lnTo>
                    <a:lnTo>
                      <a:pt x="21" y="188"/>
                    </a:lnTo>
                    <a:lnTo>
                      <a:pt x="22" y="189"/>
                    </a:lnTo>
                    <a:lnTo>
                      <a:pt x="21" y="188"/>
                    </a:lnTo>
                    <a:lnTo>
                      <a:pt x="18" y="187"/>
                    </a:lnTo>
                    <a:lnTo>
                      <a:pt x="19" y="187"/>
                    </a:lnTo>
                    <a:lnTo>
                      <a:pt x="18" y="185"/>
                    </a:lnTo>
                    <a:lnTo>
                      <a:pt x="16" y="184"/>
                    </a:lnTo>
                    <a:lnTo>
                      <a:pt x="17" y="185"/>
                    </a:lnTo>
                    <a:lnTo>
                      <a:pt x="15" y="183"/>
                    </a:lnTo>
                    <a:lnTo>
                      <a:pt x="13" y="183"/>
                    </a:lnTo>
                    <a:lnTo>
                      <a:pt x="15" y="184"/>
                    </a:lnTo>
                    <a:lnTo>
                      <a:pt x="14" y="182"/>
                    </a:lnTo>
                    <a:lnTo>
                      <a:pt x="11" y="181"/>
                    </a:lnTo>
                    <a:lnTo>
                      <a:pt x="13" y="182"/>
                    </a:lnTo>
                    <a:lnTo>
                      <a:pt x="10" y="179"/>
                    </a:lnTo>
                    <a:lnTo>
                      <a:pt x="10" y="180"/>
                    </a:lnTo>
                    <a:lnTo>
                      <a:pt x="10" y="178"/>
                    </a:lnTo>
                    <a:lnTo>
                      <a:pt x="8" y="176"/>
                    </a:lnTo>
                    <a:lnTo>
                      <a:pt x="8" y="177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7" y="177"/>
                    </a:lnTo>
                    <a:lnTo>
                      <a:pt x="0" y="17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0" name="Freeform 249"/>
              <p:cNvSpPr>
                <a:spLocks/>
              </p:cNvSpPr>
              <p:nvPr/>
            </p:nvSpPr>
            <p:spPr bwMode="auto">
              <a:xfrm>
                <a:off x="1862138" y="5286375"/>
                <a:ext cx="236538" cy="279400"/>
              </a:xfrm>
              <a:custGeom>
                <a:avLst/>
                <a:gdLst>
                  <a:gd name="T0" fmla="*/ 2147483647 w 149"/>
                  <a:gd name="T1" fmla="*/ 0 h 176"/>
                  <a:gd name="T2" fmla="*/ 2147483647 w 149"/>
                  <a:gd name="T3" fmla="*/ 2147483647 h 176"/>
                  <a:gd name="T4" fmla="*/ 2147483647 w 149"/>
                  <a:gd name="T5" fmla="*/ 2147483647 h 176"/>
                  <a:gd name="T6" fmla="*/ 2147483647 w 149"/>
                  <a:gd name="T7" fmla="*/ 2147483647 h 176"/>
                  <a:gd name="T8" fmla="*/ 2147483647 w 149"/>
                  <a:gd name="T9" fmla="*/ 2147483647 h 176"/>
                  <a:gd name="T10" fmla="*/ 2147483647 w 149"/>
                  <a:gd name="T11" fmla="*/ 2147483647 h 176"/>
                  <a:gd name="T12" fmla="*/ 2147483647 w 149"/>
                  <a:gd name="T13" fmla="*/ 2147483647 h 176"/>
                  <a:gd name="T14" fmla="*/ 2147483647 w 149"/>
                  <a:gd name="T15" fmla="*/ 2147483647 h 176"/>
                  <a:gd name="T16" fmla="*/ 2147483647 w 149"/>
                  <a:gd name="T17" fmla="*/ 2147483647 h 176"/>
                  <a:gd name="T18" fmla="*/ 2147483647 w 149"/>
                  <a:gd name="T19" fmla="*/ 2147483647 h 176"/>
                  <a:gd name="T20" fmla="*/ 2147483647 w 149"/>
                  <a:gd name="T21" fmla="*/ 2147483647 h 176"/>
                  <a:gd name="T22" fmla="*/ 2147483647 w 149"/>
                  <a:gd name="T23" fmla="*/ 2147483647 h 176"/>
                  <a:gd name="T24" fmla="*/ 2147483647 w 149"/>
                  <a:gd name="T25" fmla="*/ 2147483647 h 176"/>
                  <a:gd name="T26" fmla="*/ 2147483647 w 149"/>
                  <a:gd name="T27" fmla="*/ 2147483647 h 176"/>
                  <a:gd name="T28" fmla="*/ 2147483647 w 149"/>
                  <a:gd name="T29" fmla="*/ 2147483647 h 176"/>
                  <a:gd name="T30" fmla="*/ 2147483647 w 149"/>
                  <a:gd name="T31" fmla="*/ 2147483647 h 176"/>
                  <a:gd name="T32" fmla="*/ 2147483647 w 149"/>
                  <a:gd name="T33" fmla="*/ 2147483647 h 176"/>
                  <a:gd name="T34" fmla="*/ 2147483647 w 149"/>
                  <a:gd name="T35" fmla="*/ 2147483647 h 176"/>
                  <a:gd name="T36" fmla="*/ 2147483647 w 149"/>
                  <a:gd name="T37" fmla="*/ 2147483647 h 176"/>
                  <a:gd name="T38" fmla="*/ 2147483647 w 149"/>
                  <a:gd name="T39" fmla="*/ 2147483647 h 176"/>
                  <a:gd name="T40" fmla="*/ 2147483647 w 149"/>
                  <a:gd name="T41" fmla="*/ 2147483647 h 176"/>
                  <a:gd name="T42" fmla="*/ 2147483647 w 149"/>
                  <a:gd name="T43" fmla="*/ 2147483647 h 176"/>
                  <a:gd name="T44" fmla="*/ 2147483647 w 149"/>
                  <a:gd name="T45" fmla="*/ 2147483647 h 176"/>
                  <a:gd name="T46" fmla="*/ 2147483647 w 149"/>
                  <a:gd name="T47" fmla="*/ 2147483647 h 176"/>
                  <a:gd name="T48" fmla="*/ 2147483647 w 149"/>
                  <a:gd name="T49" fmla="*/ 2147483647 h 176"/>
                  <a:gd name="T50" fmla="*/ 2147483647 w 149"/>
                  <a:gd name="T51" fmla="*/ 2147483647 h 176"/>
                  <a:gd name="T52" fmla="*/ 2147483647 w 149"/>
                  <a:gd name="T53" fmla="*/ 2147483647 h 176"/>
                  <a:gd name="T54" fmla="*/ 2147483647 w 149"/>
                  <a:gd name="T55" fmla="*/ 2147483647 h 176"/>
                  <a:gd name="T56" fmla="*/ 2147483647 w 149"/>
                  <a:gd name="T57" fmla="*/ 2147483647 h 176"/>
                  <a:gd name="T58" fmla="*/ 2147483647 w 149"/>
                  <a:gd name="T59" fmla="*/ 2147483647 h 176"/>
                  <a:gd name="T60" fmla="*/ 2147483647 w 149"/>
                  <a:gd name="T61" fmla="*/ 2147483647 h 176"/>
                  <a:gd name="T62" fmla="*/ 2147483647 w 149"/>
                  <a:gd name="T63" fmla="*/ 2147483647 h 176"/>
                  <a:gd name="T64" fmla="*/ 2147483647 w 149"/>
                  <a:gd name="T65" fmla="*/ 2147483647 h 176"/>
                  <a:gd name="T66" fmla="*/ 2147483647 w 149"/>
                  <a:gd name="T67" fmla="*/ 2147483647 h 176"/>
                  <a:gd name="T68" fmla="*/ 2147483647 w 149"/>
                  <a:gd name="T69" fmla="*/ 2147483647 h 176"/>
                  <a:gd name="T70" fmla="*/ 2147483647 w 149"/>
                  <a:gd name="T71" fmla="*/ 2147483647 h 176"/>
                  <a:gd name="T72" fmla="*/ 2147483647 w 149"/>
                  <a:gd name="T73" fmla="*/ 2147483647 h 176"/>
                  <a:gd name="T74" fmla="*/ 2147483647 w 149"/>
                  <a:gd name="T75" fmla="*/ 2147483647 h 176"/>
                  <a:gd name="T76" fmla="*/ 2147483647 w 149"/>
                  <a:gd name="T77" fmla="*/ 2147483647 h 176"/>
                  <a:gd name="T78" fmla="*/ 2147483647 w 149"/>
                  <a:gd name="T79" fmla="*/ 2147483647 h 176"/>
                  <a:gd name="T80" fmla="*/ 2147483647 w 149"/>
                  <a:gd name="T81" fmla="*/ 2147483647 h 176"/>
                  <a:gd name="T82" fmla="*/ 2147483647 w 149"/>
                  <a:gd name="T83" fmla="*/ 2147483647 h 176"/>
                  <a:gd name="T84" fmla="*/ 2147483647 w 149"/>
                  <a:gd name="T85" fmla="*/ 2147483647 h 176"/>
                  <a:gd name="T86" fmla="*/ 2147483647 w 149"/>
                  <a:gd name="T87" fmla="*/ 2147483647 h 176"/>
                  <a:gd name="T88" fmla="*/ 2147483647 w 149"/>
                  <a:gd name="T89" fmla="*/ 2147483647 h 176"/>
                  <a:gd name="T90" fmla="*/ 2147483647 w 149"/>
                  <a:gd name="T91" fmla="*/ 2147483647 h 176"/>
                  <a:gd name="T92" fmla="*/ 2147483647 w 149"/>
                  <a:gd name="T93" fmla="*/ 2147483647 h 176"/>
                  <a:gd name="T94" fmla="*/ 2147483647 w 149"/>
                  <a:gd name="T95" fmla="*/ 2147483647 h 176"/>
                  <a:gd name="T96" fmla="*/ 2147483647 w 149"/>
                  <a:gd name="T97" fmla="*/ 2147483647 h 176"/>
                  <a:gd name="T98" fmla="*/ 2147483647 w 149"/>
                  <a:gd name="T99" fmla="*/ 2147483647 h 176"/>
                  <a:gd name="T100" fmla="*/ 2147483647 w 149"/>
                  <a:gd name="T101" fmla="*/ 2147483647 h 176"/>
                  <a:gd name="T102" fmla="*/ 2147483647 w 149"/>
                  <a:gd name="T103" fmla="*/ 2147483647 h 176"/>
                  <a:gd name="T104" fmla="*/ 2147483647 w 149"/>
                  <a:gd name="T105" fmla="*/ 2147483647 h 176"/>
                  <a:gd name="T106" fmla="*/ 2147483647 w 149"/>
                  <a:gd name="T107" fmla="*/ 2147483647 h 176"/>
                  <a:gd name="T108" fmla="*/ 2147483647 w 149"/>
                  <a:gd name="T109" fmla="*/ 2147483647 h 176"/>
                  <a:gd name="T110" fmla="*/ 2147483647 w 149"/>
                  <a:gd name="T111" fmla="*/ 2147483647 h 176"/>
                  <a:gd name="T112" fmla="*/ 2147483647 w 149"/>
                  <a:gd name="T113" fmla="*/ 2147483647 h 176"/>
                  <a:gd name="T114" fmla="*/ 0 w 149"/>
                  <a:gd name="T115" fmla="*/ 2147483647 h 176"/>
                  <a:gd name="T116" fmla="*/ 0 w 149"/>
                  <a:gd name="T117" fmla="*/ 2147483647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"/>
                  <a:gd name="T178" fmla="*/ 0 h 176"/>
                  <a:gd name="T179" fmla="*/ 149 w 149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" h="176">
                    <a:moveTo>
                      <a:pt x="0" y="0"/>
                    </a:moveTo>
                    <a:lnTo>
                      <a:pt x="46" y="0"/>
                    </a:lnTo>
                    <a:lnTo>
                      <a:pt x="46" y="3"/>
                    </a:lnTo>
                    <a:lnTo>
                      <a:pt x="47" y="6"/>
                    </a:lnTo>
                    <a:lnTo>
                      <a:pt x="47" y="9"/>
                    </a:lnTo>
                    <a:lnTo>
                      <a:pt x="47" y="12"/>
                    </a:lnTo>
                    <a:lnTo>
                      <a:pt x="48" y="15"/>
                    </a:lnTo>
                    <a:lnTo>
                      <a:pt x="48" y="18"/>
                    </a:lnTo>
                    <a:lnTo>
                      <a:pt x="49" y="21"/>
                    </a:lnTo>
                    <a:lnTo>
                      <a:pt x="49" y="24"/>
                    </a:lnTo>
                    <a:lnTo>
                      <a:pt x="50" y="27"/>
                    </a:lnTo>
                    <a:lnTo>
                      <a:pt x="50" y="30"/>
                    </a:lnTo>
                    <a:lnTo>
                      <a:pt x="51" y="33"/>
                    </a:lnTo>
                    <a:lnTo>
                      <a:pt x="52" y="35"/>
                    </a:lnTo>
                    <a:lnTo>
                      <a:pt x="53" y="38"/>
                    </a:lnTo>
                    <a:lnTo>
                      <a:pt x="53" y="41"/>
                    </a:lnTo>
                    <a:lnTo>
                      <a:pt x="55" y="44"/>
                    </a:lnTo>
                    <a:lnTo>
                      <a:pt x="55" y="46"/>
                    </a:lnTo>
                    <a:lnTo>
                      <a:pt x="56" y="49"/>
                    </a:lnTo>
                    <a:lnTo>
                      <a:pt x="57" y="52"/>
                    </a:lnTo>
                    <a:lnTo>
                      <a:pt x="58" y="55"/>
                    </a:lnTo>
                    <a:lnTo>
                      <a:pt x="59" y="58"/>
                    </a:lnTo>
                    <a:lnTo>
                      <a:pt x="61" y="61"/>
                    </a:lnTo>
                    <a:lnTo>
                      <a:pt x="62" y="64"/>
                    </a:lnTo>
                    <a:lnTo>
                      <a:pt x="62" y="67"/>
                    </a:lnTo>
                    <a:lnTo>
                      <a:pt x="63" y="70"/>
                    </a:lnTo>
                    <a:lnTo>
                      <a:pt x="65" y="72"/>
                    </a:lnTo>
                    <a:lnTo>
                      <a:pt x="66" y="74"/>
                    </a:lnTo>
                    <a:lnTo>
                      <a:pt x="67" y="77"/>
                    </a:lnTo>
                    <a:lnTo>
                      <a:pt x="69" y="80"/>
                    </a:lnTo>
                    <a:lnTo>
                      <a:pt x="70" y="83"/>
                    </a:lnTo>
                    <a:lnTo>
                      <a:pt x="72" y="86"/>
                    </a:lnTo>
                    <a:lnTo>
                      <a:pt x="73" y="88"/>
                    </a:lnTo>
                    <a:lnTo>
                      <a:pt x="75" y="91"/>
                    </a:lnTo>
                    <a:lnTo>
                      <a:pt x="77" y="94"/>
                    </a:lnTo>
                    <a:lnTo>
                      <a:pt x="78" y="96"/>
                    </a:lnTo>
                    <a:lnTo>
                      <a:pt x="80" y="99"/>
                    </a:lnTo>
                    <a:lnTo>
                      <a:pt x="81" y="102"/>
                    </a:lnTo>
                    <a:lnTo>
                      <a:pt x="83" y="104"/>
                    </a:lnTo>
                    <a:lnTo>
                      <a:pt x="86" y="106"/>
                    </a:lnTo>
                    <a:lnTo>
                      <a:pt x="86" y="109"/>
                    </a:lnTo>
                    <a:lnTo>
                      <a:pt x="88" y="112"/>
                    </a:lnTo>
                    <a:lnTo>
                      <a:pt x="90" y="115"/>
                    </a:lnTo>
                    <a:lnTo>
                      <a:pt x="92" y="117"/>
                    </a:lnTo>
                    <a:lnTo>
                      <a:pt x="94" y="120"/>
                    </a:lnTo>
                    <a:lnTo>
                      <a:pt x="97" y="122"/>
                    </a:lnTo>
                    <a:lnTo>
                      <a:pt x="98" y="125"/>
                    </a:lnTo>
                    <a:lnTo>
                      <a:pt x="103" y="130"/>
                    </a:lnTo>
                    <a:lnTo>
                      <a:pt x="106" y="132"/>
                    </a:lnTo>
                    <a:lnTo>
                      <a:pt x="110" y="137"/>
                    </a:lnTo>
                    <a:lnTo>
                      <a:pt x="112" y="140"/>
                    </a:lnTo>
                    <a:lnTo>
                      <a:pt x="127" y="155"/>
                    </a:lnTo>
                    <a:lnTo>
                      <a:pt x="130" y="157"/>
                    </a:lnTo>
                    <a:lnTo>
                      <a:pt x="133" y="160"/>
                    </a:lnTo>
                    <a:lnTo>
                      <a:pt x="135" y="162"/>
                    </a:lnTo>
                    <a:lnTo>
                      <a:pt x="137" y="164"/>
                    </a:lnTo>
                    <a:lnTo>
                      <a:pt x="140" y="167"/>
                    </a:lnTo>
                    <a:lnTo>
                      <a:pt x="143" y="169"/>
                    </a:lnTo>
                    <a:lnTo>
                      <a:pt x="146" y="172"/>
                    </a:lnTo>
                    <a:lnTo>
                      <a:pt x="148" y="172"/>
                    </a:lnTo>
                    <a:lnTo>
                      <a:pt x="143" y="172"/>
                    </a:lnTo>
                    <a:lnTo>
                      <a:pt x="138" y="173"/>
                    </a:lnTo>
                    <a:lnTo>
                      <a:pt x="135" y="173"/>
                    </a:lnTo>
                    <a:lnTo>
                      <a:pt x="130" y="174"/>
                    </a:lnTo>
                    <a:lnTo>
                      <a:pt x="126" y="175"/>
                    </a:lnTo>
                    <a:lnTo>
                      <a:pt x="106" y="175"/>
                    </a:lnTo>
                    <a:lnTo>
                      <a:pt x="102" y="174"/>
                    </a:lnTo>
                    <a:lnTo>
                      <a:pt x="98" y="174"/>
                    </a:lnTo>
                    <a:lnTo>
                      <a:pt x="94" y="173"/>
                    </a:lnTo>
                    <a:lnTo>
                      <a:pt x="91" y="173"/>
                    </a:lnTo>
                    <a:lnTo>
                      <a:pt x="87" y="172"/>
                    </a:lnTo>
                    <a:lnTo>
                      <a:pt x="84" y="171"/>
                    </a:lnTo>
                    <a:lnTo>
                      <a:pt x="81" y="170"/>
                    </a:lnTo>
                    <a:lnTo>
                      <a:pt x="77" y="168"/>
                    </a:lnTo>
                    <a:lnTo>
                      <a:pt x="74" y="167"/>
                    </a:lnTo>
                    <a:lnTo>
                      <a:pt x="71" y="166"/>
                    </a:lnTo>
                    <a:lnTo>
                      <a:pt x="68" y="165"/>
                    </a:lnTo>
                    <a:lnTo>
                      <a:pt x="64" y="163"/>
                    </a:lnTo>
                    <a:lnTo>
                      <a:pt x="62" y="161"/>
                    </a:lnTo>
                    <a:lnTo>
                      <a:pt x="59" y="160"/>
                    </a:lnTo>
                    <a:lnTo>
                      <a:pt x="56" y="159"/>
                    </a:lnTo>
                    <a:lnTo>
                      <a:pt x="53" y="157"/>
                    </a:lnTo>
                    <a:lnTo>
                      <a:pt x="50" y="154"/>
                    </a:lnTo>
                    <a:lnTo>
                      <a:pt x="47" y="153"/>
                    </a:lnTo>
                    <a:lnTo>
                      <a:pt x="45" y="150"/>
                    </a:lnTo>
                    <a:lnTo>
                      <a:pt x="42" y="148"/>
                    </a:lnTo>
                    <a:lnTo>
                      <a:pt x="40" y="145"/>
                    </a:lnTo>
                    <a:lnTo>
                      <a:pt x="37" y="142"/>
                    </a:lnTo>
                    <a:lnTo>
                      <a:pt x="36" y="139"/>
                    </a:lnTo>
                    <a:lnTo>
                      <a:pt x="33" y="137"/>
                    </a:lnTo>
                    <a:lnTo>
                      <a:pt x="32" y="134"/>
                    </a:lnTo>
                    <a:lnTo>
                      <a:pt x="29" y="131"/>
                    </a:lnTo>
                    <a:lnTo>
                      <a:pt x="27" y="128"/>
                    </a:lnTo>
                    <a:lnTo>
                      <a:pt x="25" y="125"/>
                    </a:lnTo>
                    <a:lnTo>
                      <a:pt x="23" y="122"/>
                    </a:lnTo>
                    <a:lnTo>
                      <a:pt x="21" y="118"/>
                    </a:lnTo>
                    <a:lnTo>
                      <a:pt x="20" y="115"/>
                    </a:lnTo>
                    <a:lnTo>
                      <a:pt x="18" y="110"/>
                    </a:lnTo>
                    <a:lnTo>
                      <a:pt x="16" y="107"/>
                    </a:lnTo>
                    <a:lnTo>
                      <a:pt x="15" y="103"/>
                    </a:lnTo>
                    <a:lnTo>
                      <a:pt x="13" y="99"/>
                    </a:lnTo>
                    <a:lnTo>
                      <a:pt x="12" y="95"/>
                    </a:lnTo>
                    <a:lnTo>
                      <a:pt x="11" y="91"/>
                    </a:lnTo>
                    <a:lnTo>
                      <a:pt x="10" y="87"/>
                    </a:lnTo>
                    <a:lnTo>
                      <a:pt x="9" y="82"/>
                    </a:lnTo>
                    <a:lnTo>
                      <a:pt x="7" y="77"/>
                    </a:lnTo>
                    <a:lnTo>
                      <a:pt x="7" y="73"/>
                    </a:lnTo>
                    <a:lnTo>
                      <a:pt x="6" y="69"/>
                    </a:lnTo>
                    <a:lnTo>
                      <a:pt x="5" y="64"/>
                    </a:lnTo>
                    <a:lnTo>
                      <a:pt x="4" y="58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2" y="44"/>
                    </a:lnTo>
                    <a:lnTo>
                      <a:pt x="1" y="38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1" name="Freeform 250"/>
              <p:cNvSpPr>
                <a:spLocks/>
              </p:cNvSpPr>
              <p:nvPr/>
            </p:nvSpPr>
            <p:spPr bwMode="auto">
              <a:xfrm>
                <a:off x="1847850" y="5273675"/>
                <a:ext cx="257175" cy="304800"/>
              </a:xfrm>
              <a:custGeom>
                <a:avLst/>
                <a:gdLst>
                  <a:gd name="T0" fmla="*/ 2147483647 w 162"/>
                  <a:gd name="T1" fmla="*/ 2147483647 h 192"/>
                  <a:gd name="T2" fmla="*/ 2147483647 w 162"/>
                  <a:gd name="T3" fmla="*/ 2147483647 h 192"/>
                  <a:gd name="T4" fmla="*/ 2147483647 w 162"/>
                  <a:gd name="T5" fmla="*/ 2147483647 h 192"/>
                  <a:gd name="T6" fmla="*/ 2147483647 w 162"/>
                  <a:gd name="T7" fmla="*/ 2147483647 h 192"/>
                  <a:gd name="T8" fmla="*/ 2147483647 w 162"/>
                  <a:gd name="T9" fmla="*/ 2147483647 h 192"/>
                  <a:gd name="T10" fmla="*/ 2147483647 w 162"/>
                  <a:gd name="T11" fmla="*/ 2147483647 h 192"/>
                  <a:gd name="T12" fmla="*/ 2147483647 w 162"/>
                  <a:gd name="T13" fmla="*/ 2147483647 h 192"/>
                  <a:gd name="T14" fmla="*/ 2147483647 w 162"/>
                  <a:gd name="T15" fmla="*/ 2147483647 h 192"/>
                  <a:gd name="T16" fmla="*/ 2147483647 w 162"/>
                  <a:gd name="T17" fmla="*/ 2147483647 h 192"/>
                  <a:gd name="T18" fmla="*/ 2147483647 w 162"/>
                  <a:gd name="T19" fmla="*/ 2147483647 h 192"/>
                  <a:gd name="T20" fmla="*/ 2147483647 w 162"/>
                  <a:gd name="T21" fmla="*/ 2147483647 h 192"/>
                  <a:gd name="T22" fmla="*/ 2147483647 w 162"/>
                  <a:gd name="T23" fmla="*/ 2147483647 h 192"/>
                  <a:gd name="T24" fmla="*/ 2147483647 w 162"/>
                  <a:gd name="T25" fmla="*/ 2147483647 h 192"/>
                  <a:gd name="T26" fmla="*/ 2147483647 w 162"/>
                  <a:gd name="T27" fmla="*/ 2147483647 h 192"/>
                  <a:gd name="T28" fmla="*/ 2147483647 w 162"/>
                  <a:gd name="T29" fmla="*/ 2147483647 h 192"/>
                  <a:gd name="T30" fmla="*/ 2147483647 w 162"/>
                  <a:gd name="T31" fmla="*/ 2147483647 h 192"/>
                  <a:gd name="T32" fmla="*/ 2147483647 w 162"/>
                  <a:gd name="T33" fmla="*/ 2147483647 h 192"/>
                  <a:gd name="T34" fmla="*/ 2147483647 w 162"/>
                  <a:gd name="T35" fmla="*/ 2147483647 h 192"/>
                  <a:gd name="T36" fmla="*/ 2147483647 w 162"/>
                  <a:gd name="T37" fmla="*/ 2147483647 h 192"/>
                  <a:gd name="T38" fmla="*/ 2147483647 w 162"/>
                  <a:gd name="T39" fmla="*/ 2147483647 h 192"/>
                  <a:gd name="T40" fmla="*/ 2147483647 w 162"/>
                  <a:gd name="T41" fmla="*/ 2147483647 h 192"/>
                  <a:gd name="T42" fmla="*/ 2147483647 w 162"/>
                  <a:gd name="T43" fmla="*/ 2147483647 h 192"/>
                  <a:gd name="T44" fmla="*/ 2147483647 w 162"/>
                  <a:gd name="T45" fmla="*/ 2147483647 h 192"/>
                  <a:gd name="T46" fmla="*/ 2147483647 w 162"/>
                  <a:gd name="T47" fmla="*/ 2147483647 h 192"/>
                  <a:gd name="T48" fmla="*/ 2147483647 w 162"/>
                  <a:gd name="T49" fmla="*/ 2147483647 h 192"/>
                  <a:gd name="T50" fmla="*/ 2147483647 w 162"/>
                  <a:gd name="T51" fmla="*/ 2147483647 h 192"/>
                  <a:gd name="T52" fmla="*/ 2147483647 w 162"/>
                  <a:gd name="T53" fmla="*/ 2147483647 h 192"/>
                  <a:gd name="T54" fmla="*/ 2147483647 w 162"/>
                  <a:gd name="T55" fmla="*/ 2147483647 h 192"/>
                  <a:gd name="T56" fmla="*/ 2147483647 w 162"/>
                  <a:gd name="T57" fmla="*/ 2147483647 h 192"/>
                  <a:gd name="T58" fmla="*/ 0 w 162"/>
                  <a:gd name="T59" fmla="*/ 2147483647 h 192"/>
                  <a:gd name="T60" fmla="*/ 2147483647 w 162"/>
                  <a:gd name="T61" fmla="*/ 2147483647 h 192"/>
                  <a:gd name="T62" fmla="*/ 2147483647 w 162"/>
                  <a:gd name="T63" fmla="*/ 2147483647 h 192"/>
                  <a:gd name="T64" fmla="*/ 2147483647 w 162"/>
                  <a:gd name="T65" fmla="*/ 2147483647 h 192"/>
                  <a:gd name="T66" fmla="*/ 2147483647 w 162"/>
                  <a:gd name="T67" fmla="*/ 2147483647 h 192"/>
                  <a:gd name="T68" fmla="*/ 2147483647 w 162"/>
                  <a:gd name="T69" fmla="*/ 2147483647 h 192"/>
                  <a:gd name="T70" fmla="*/ 2147483647 w 162"/>
                  <a:gd name="T71" fmla="*/ 2147483647 h 192"/>
                  <a:gd name="T72" fmla="*/ 2147483647 w 162"/>
                  <a:gd name="T73" fmla="*/ 2147483647 h 192"/>
                  <a:gd name="T74" fmla="*/ 2147483647 w 162"/>
                  <a:gd name="T75" fmla="*/ 2147483647 h 192"/>
                  <a:gd name="T76" fmla="*/ 2147483647 w 162"/>
                  <a:gd name="T77" fmla="*/ 2147483647 h 192"/>
                  <a:gd name="T78" fmla="*/ 2147483647 w 162"/>
                  <a:gd name="T79" fmla="*/ 2147483647 h 192"/>
                  <a:gd name="T80" fmla="*/ 2147483647 w 162"/>
                  <a:gd name="T81" fmla="*/ 2147483647 h 192"/>
                  <a:gd name="T82" fmla="*/ 2147483647 w 162"/>
                  <a:gd name="T83" fmla="*/ 2147483647 h 192"/>
                  <a:gd name="T84" fmla="*/ 2147483647 w 162"/>
                  <a:gd name="T85" fmla="*/ 2147483647 h 192"/>
                  <a:gd name="T86" fmla="*/ 2147483647 w 162"/>
                  <a:gd name="T87" fmla="*/ 2147483647 h 192"/>
                  <a:gd name="T88" fmla="*/ 2147483647 w 162"/>
                  <a:gd name="T89" fmla="*/ 2147483647 h 192"/>
                  <a:gd name="T90" fmla="*/ 2147483647 w 162"/>
                  <a:gd name="T91" fmla="*/ 2147483647 h 192"/>
                  <a:gd name="T92" fmla="*/ 2147483647 w 162"/>
                  <a:gd name="T93" fmla="*/ 2147483647 h 192"/>
                  <a:gd name="T94" fmla="*/ 2147483647 w 162"/>
                  <a:gd name="T95" fmla="*/ 2147483647 h 192"/>
                  <a:gd name="T96" fmla="*/ 2147483647 w 162"/>
                  <a:gd name="T97" fmla="*/ 2147483647 h 192"/>
                  <a:gd name="T98" fmla="*/ 2147483647 w 162"/>
                  <a:gd name="T99" fmla="*/ 2147483647 h 192"/>
                  <a:gd name="T100" fmla="*/ 2147483647 w 162"/>
                  <a:gd name="T101" fmla="*/ 2147483647 h 192"/>
                  <a:gd name="T102" fmla="*/ 2147483647 w 162"/>
                  <a:gd name="T103" fmla="*/ 2147483647 h 192"/>
                  <a:gd name="T104" fmla="*/ 2147483647 w 162"/>
                  <a:gd name="T105" fmla="*/ 2147483647 h 192"/>
                  <a:gd name="T106" fmla="*/ 2147483647 w 162"/>
                  <a:gd name="T107" fmla="*/ 2147483647 h 192"/>
                  <a:gd name="T108" fmla="*/ 2147483647 w 162"/>
                  <a:gd name="T109" fmla="*/ 2147483647 h 192"/>
                  <a:gd name="T110" fmla="*/ 2147483647 w 162"/>
                  <a:gd name="T111" fmla="*/ 2147483647 h 192"/>
                  <a:gd name="T112" fmla="*/ 2147483647 w 162"/>
                  <a:gd name="T113" fmla="*/ 2147483647 h 192"/>
                  <a:gd name="T114" fmla="*/ 2147483647 w 162"/>
                  <a:gd name="T115" fmla="*/ 2147483647 h 192"/>
                  <a:gd name="T116" fmla="*/ 2147483647 w 162"/>
                  <a:gd name="T117" fmla="*/ 2147483647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2"/>
                  <a:gd name="T178" fmla="*/ 0 h 192"/>
                  <a:gd name="T179" fmla="*/ 162 w 162"/>
                  <a:gd name="T180" fmla="*/ 192 h 19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2" h="192">
                    <a:moveTo>
                      <a:pt x="16" y="8"/>
                    </a:moveTo>
                    <a:lnTo>
                      <a:pt x="9" y="16"/>
                    </a:lnTo>
                    <a:lnTo>
                      <a:pt x="55" y="16"/>
                    </a:lnTo>
                    <a:lnTo>
                      <a:pt x="47" y="8"/>
                    </a:lnTo>
                    <a:lnTo>
                      <a:pt x="47" y="12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7" y="17"/>
                    </a:lnTo>
                    <a:lnTo>
                      <a:pt x="49" y="24"/>
                    </a:lnTo>
                    <a:lnTo>
                      <a:pt x="49" y="22"/>
                    </a:lnTo>
                    <a:lnTo>
                      <a:pt x="49" y="26"/>
                    </a:lnTo>
                    <a:lnTo>
                      <a:pt x="52" y="44"/>
                    </a:lnTo>
                    <a:lnTo>
                      <a:pt x="53" y="47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56" y="54"/>
                    </a:lnTo>
                    <a:lnTo>
                      <a:pt x="55" y="53"/>
                    </a:lnTo>
                    <a:lnTo>
                      <a:pt x="56" y="57"/>
                    </a:lnTo>
                    <a:lnTo>
                      <a:pt x="58" y="60"/>
                    </a:lnTo>
                    <a:lnTo>
                      <a:pt x="57" y="59"/>
                    </a:lnTo>
                    <a:lnTo>
                      <a:pt x="58" y="63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61" y="69"/>
                    </a:lnTo>
                    <a:lnTo>
                      <a:pt x="65" y="80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9" y="89"/>
                    </a:lnTo>
                    <a:lnTo>
                      <a:pt x="71" y="92"/>
                    </a:lnTo>
                    <a:lnTo>
                      <a:pt x="70" y="91"/>
                    </a:lnTo>
                    <a:lnTo>
                      <a:pt x="71" y="94"/>
                    </a:lnTo>
                    <a:lnTo>
                      <a:pt x="72" y="95"/>
                    </a:lnTo>
                    <a:lnTo>
                      <a:pt x="74" y="98"/>
                    </a:lnTo>
                    <a:lnTo>
                      <a:pt x="73" y="97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8" y="106"/>
                    </a:lnTo>
                    <a:lnTo>
                      <a:pt x="79" y="107"/>
                    </a:lnTo>
                    <a:lnTo>
                      <a:pt x="81" y="109"/>
                    </a:lnTo>
                    <a:lnTo>
                      <a:pt x="80" y="107"/>
                    </a:lnTo>
                    <a:lnTo>
                      <a:pt x="81" y="111"/>
                    </a:lnTo>
                    <a:lnTo>
                      <a:pt x="84" y="114"/>
                    </a:lnTo>
                    <a:lnTo>
                      <a:pt x="83" y="113"/>
                    </a:lnTo>
                    <a:lnTo>
                      <a:pt x="86" y="117"/>
                    </a:lnTo>
                    <a:lnTo>
                      <a:pt x="89" y="120"/>
                    </a:lnTo>
                    <a:lnTo>
                      <a:pt x="87" y="118"/>
                    </a:lnTo>
                    <a:lnTo>
                      <a:pt x="89" y="121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1" y="124"/>
                    </a:lnTo>
                    <a:lnTo>
                      <a:pt x="93" y="128"/>
                    </a:lnTo>
                    <a:lnTo>
                      <a:pt x="95" y="131"/>
                    </a:lnTo>
                    <a:lnTo>
                      <a:pt x="94" y="129"/>
                    </a:lnTo>
                    <a:lnTo>
                      <a:pt x="97" y="133"/>
                    </a:lnTo>
                    <a:lnTo>
                      <a:pt x="100" y="136"/>
                    </a:lnTo>
                    <a:lnTo>
                      <a:pt x="98" y="135"/>
                    </a:lnTo>
                    <a:lnTo>
                      <a:pt x="101" y="139"/>
                    </a:lnTo>
                    <a:lnTo>
                      <a:pt x="106" y="143"/>
                    </a:lnTo>
                    <a:lnTo>
                      <a:pt x="108" y="146"/>
                    </a:lnTo>
                    <a:lnTo>
                      <a:pt x="113" y="151"/>
                    </a:lnTo>
                    <a:lnTo>
                      <a:pt x="113" y="150"/>
                    </a:lnTo>
                    <a:lnTo>
                      <a:pt x="115" y="153"/>
                    </a:lnTo>
                    <a:lnTo>
                      <a:pt x="130" y="170"/>
                    </a:lnTo>
                    <a:lnTo>
                      <a:pt x="136" y="174"/>
                    </a:lnTo>
                    <a:lnTo>
                      <a:pt x="135" y="173"/>
                    </a:lnTo>
                    <a:lnTo>
                      <a:pt x="138" y="176"/>
                    </a:lnTo>
                    <a:lnTo>
                      <a:pt x="152" y="187"/>
                    </a:lnTo>
                    <a:lnTo>
                      <a:pt x="157" y="188"/>
                    </a:lnTo>
                    <a:lnTo>
                      <a:pt x="156" y="172"/>
                    </a:lnTo>
                    <a:lnTo>
                      <a:pt x="147" y="173"/>
                    </a:lnTo>
                    <a:lnTo>
                      <a:pt x="143" y="174"/>
                    </a:lnTo>
                    <a:lnTo>
                      <a:pt x="138" y="174"/>
                    </a:lnTo>
                    <a:lnTo>
                      <a:pt x="134" y="175"/>
                    </a:lnTo>
                    <a:lnTo>
                      <a:pt x="135" y="175"/>
                    </a:lnTo>
                    <a:lnTo>
                      <a:pt x="115" y="175"/>
                    </a:lnTo>
                    <a:lnTo>
                      <a:pt x="116" y="175"/>
                    </a:lnTo>
                    <a:lnTo>
                      <a:pt x="112" y="174"/>
                    </a:lnTo>
                    <a:lnTo>
                      <a:pt x="107" y="174"/>
                    </a:lnTo>
                    <a:lnTo>
                      <a:pt x="109" y="174"/>
                    </a:lnTo>
                    <a:lnTo>
                      <a:pt x="104" y="174"/>
                    </a:lnTo>
                    <a:lnTo>
                      <a:pt x="101" y="173"/>
                    </a:lnTo>
                    <a:lnTo>
                      <a:pt x="102" y="174"/>
                    </a:lnTo>
                    <a:lnTo>
                      <a:pt x="98" y="173"/>
                    </a:lnTo>
                    <a:lnTo>
                      <a:pt x="97" y="172"/>
                    </a:lnTo>
                    <a:lnTo>
                      <a:pt x="94" y="171"/>
                    </a:lnTo>
                    <a:lnTo>
                      <a:pt x="95" y="172"/>
                    </a:lnTo>
                    <a:lnTo>
                      <a:pt x="89" y="170"/>
                    </a:lnTo>
                    <a:lnTo>
                      <a:pt x="86" y="168"/>
                    </a:lnTo>
                    <a:lnTo>
                      <a:pt x="82" y="167"/>
                    </a:lnTo>
                    <a:lnTo>
                      <a:pt x="83" y="167"/>
                    </a:lnTo>
                    <a:lnTo>
                      <a:pt x="80" y="166"/>
                    </a:lnTo>
                    <a:lnTo>
                      <a:pt x="77" y="164"/>
                    </a:lnTo>
                    <a:lnTo>
                      <a:pt x="77" y="165"/>
                    </a:lnTo>
                    <a:lnTo>
                      <a:pt x="66" y="158"/>
                    </a:lnTo>
                    <a:lnTo>
                      <a:pt x="67" y="159"/>
                    </a:lnTo>
                    <a:lnTo>
                      <a:pt x="65" y="156"/>
                    </a:lnTo>
                    <a:lnTo>
                      <a:pt x="61" y="153"/>
                    </a:lnTo>
                    <a:lnTo>
                      <a:pt x="62" y="155"/>
                    </a:lnTo>
                    <a:lnTo>
                      <a:pt x="59" y="152"/>
                    </a:lnTo>
                    <a:lnTo>
                      <a:pt x="56" y="149"/>
                    </a:lnTo>
                    <a:lnTo>
                      <a:pt x="58" y="150"/>
                    </a:lnTo>
                    <a:lnTo>
                      <a:pt x="55" y="147"/>
                    </a:lnTo>
                    <a:lnTo>
                      <a:pt x="52" y="144"/>
                    </a:lnTo>
                    <a:lnTo>
                      <a:pt x="53" y="145"/>
                    </a:lnTo>
                    <a:lnTo>
                      <a:pt x="50" y="143"/>
                    </a:lnTo>
                    <a:lnTo>
                      <a:pt x="47" y="140"/>
                    </a:lnTo>
                    <a:lnTo>
                      <a:pt x="49" y="142"/>
                    </a:lnTo>
                    <a:lnTo>
                      <a:pt x="47" y="139"/>
                    </a:lnTo>
                    <a:lnTo>
                      <a:pt x="47" y="138"/>
                    </a:lnTo>
                    <a:lnTo>
                      <a:pt x="44" y="135"/>
                    </a:lnTo>
                    <a:lnTo>
                      <a:pt x="44" y="134"/>
                    </a:lnTo>
                    <a:lnTo>
                      <a:pt x="41" y="131"/>
                    </a:lnTo>
                    <a:lnTo>
                      <a:pt x="43" y="133"/>
                    </a:lnTo>
                    <a:lnTo>
                      <a:pt x="41" y="129"/>
                    </a:lnTo>
                    <a:lnTo>
                      <a:pt x="40" y="129"/>
                    </a:lnTo>
                    <a:lnTo>
                      <a:pt x="39" y="126"/>
                    </a:lnTo>
                    <a:lnTo>
                      <a:pt x="40" y="126"/>
                    </a:lnTo>
                    <a:lnTo>
                      <a:pt x="36" y="119"/>
                    </a:lnTo>
                    <a:lnTo>
                      <a:pt x="35" y="115"/>
                    </a:lnTo>
                    <a:lnTo>
                      <a:pt x="33" y="111"/>
                    </a:lnTo>
                    <a:lnTo>
                      <a:pt x="33" y="112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0" y="104"/>
                    </a:lnTo>
                    <a:lnTo>
                      <a:pt x="30" y="105"/>
                    </a:lnTo>
                    <a:lnTo>
                      <a:pt x="29" y="101"/>
                    </a:lnTo>
                    <a:lnTo>
                      <a:pt x="29" y="100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6" y="92"/>
                    </a:lnTo>
                    <a:lnTo>
                      <a:pt x="26" y="93"/>
                    </a:lnTo>
                    <a:lnTo>
                      <a:pt x="24" y="83"/>
                    </a:lnTo>
                    <a:lnTo>
                      <a:pt x="24" y="84"/>
                    </a:lnTo>
                    <a:lnTo>
                      <a:pt x="23" y="80"/>
                    </a:lnTo>
                    <a:lnTo>
                      <a:pt x="22" y="75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0" y="65"/>
                    </a:lnTo>
                    <a:lnTo>
                      <a:pt x="20" y="60"/>
                    </a:lnTo>
                    <a:lnTo>
                      <a:pt x="18" y="50"/>
                    </a:lnTo>
                    <a:lnTo>
                      <a:pt x="18" y="45"/>
                    </a:lnTo>
                    <a:lnTo>
                      <a:pt x="17" y="39"/>
                    </a:lnTo>
                    <a:lnTo>
                      <a:pt x="17" y="40"/>
                    </a:lnTo>
                    <a:lnTo>
                      <a:pt x="17" y="34"/>
                    </a:lnTo>
                    <a:lnTo>
                      <a:pt x="17" y="28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6" y="8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35"/>
                    </a:lnTo>
                    <a:lnTo>
                      <a:pt x="1" y="41"/>
                    </a:lnTo>
                    <a:lnTo>
                      <a:pt x="1" y="42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51"/>
                    </a:lnTo>
                    <a:lnTo>
                      <a:pt x="3" y="52"/>
                    </a:lnTo>
                    <a:lnTo>
                      <a:pt x="4" y="63"/>
                    </a:lnTo>
                    <a:lnTo>
                      <a:pt x="4" y="68"/>
                    </a:lnTo>
                    <a:lnTo>
                      <a:pt x="6" y="74"/>
                    </a:lnTo>
                    <a:lnTo>
                      <a:pt x="6" y="73"/>
                    </a:lnTo>
                    <a:lnTo>
                      <a:pt x="6" y="78"/>
                    </a:lnTo>
                    <a:lnTo>
                      <a:pt x="7" y="82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101"/>
                    </a:lnTo>
                    <a:lnTo>
                      <a:pt x="12" y="103"/>
                    </a:lnTo>
                    <a:lnTo>
                      <a:pt x="13" y="107"/>
                    </a:lnTo>
                    <a:lnTo>
                      <a:pt x="13" y="106"/>
                    </a:lnTo>
                    <a:lnTo>
                      <a:pt x="14" y="110"/>
                    </a:lnTo>
                    <a:lnTo>
                      <a:pt x="14" y="111"/>
                    </a:lnTo>
                    <a:lnTo>
                      <a:pt x="16" y="114"/>
                    </a:lnTo>
                    <a:lnTo>
                      <a:pt x="16" y="113"/>
                    </a:lnTo>
                    <a:lnTo>
                      <a:pt x="17" y="118"/>
                    </a:lnTo>
                    <a:lnTo>
                      <a:pt x="19" y="122"/>
                    </a:lnTo>
                    <a:lnTo>
                      <a:pt x="21" y="126"/>
                    </a:lnTo>
                    <a:lnTo>
                      <a:pt x="24" y="133"/>
                    </a:lnTo>
                    <a:lnTo>
                      <a:pt x="25" y="134"/>
                    </a:lnTo>
                    <a:lnTo>
                      <a:pt x="27" y="137"/>
                    </a:lnTo>
                    <a:lnTo>
                      <a:pt x="26" y="136"/>
                    </a:lnTo>
                    <a:lnTo>
                      <a:pt x="29" y="141"/>
                    </a:lnTo>
                    <a:lnTo>
                      <a:pt x="32" y="144"/>
                    </a:lnTo>
                    <a:lnTo>
                      <a:pt x="31" y="143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6" y="150"/>
                    </a:lnTo>
                    <a:lnTo>
                      <a:pt x="39" y="153"/>
                    </a:lnTo>
                    <a:lnTo>
                      <a:pt x="38" y="153"/>
                    </a:lnTo>
                    <a:lnTo>
                      <a:pt x="40" y="156"/>
                    </a:lnTo>
                    <a:lnTo>
                      <a:pt x="43" y="159"/>
                    </a:lnTo>
                    <a:lnTo>
                      <a:pt x="42" y="158"/>
                    </a:lnTo>
                    <a:lnTo>
                      <a:pt x="45" y="162"/>
                    </a:lnTo>
                    <a:lnTo>
                      <a:pt x="49" y="165"/>
                    </a:lnTo>
                    <a:lnTo>
                      <a:pt x="48" y="164"/>
                    </a:lnTo>
                    <a:lnTo>
                      <a:pt x="51" y="167"/>
                    </a:lnTo>
                    <a:lnTo>
                      <a:pt x="55" y="170"/>
                    </a:lnTo>
                    <a:lnTo>
                      <a:pt x="53" y="168"/>
                    </a:lnTo>
                    <a:lnTo>
                      <a:pt x="56" y="171"/>
                    </a:lnTo>
                    <a:lnTo>
                      <a:pt x="69" y="178"/>
                    </a:lnTo>
                    <a:lnTo>
                      <a:pt x="69" y="179"/>
                    </a:lnTo>
                    <a:lnTo>
                      <a:pt x="73" y="181"/>
                    </a:lnTo>
                    <a:lnTo>
                      <a:pt x="74" y="181"/>
                    </a:lnTo>
                    <a:lnTo>
                      <a:pt x="77" y="182"/>
                    </a:lnTo>
                    <a:lnTo>
                      <a:pt x="81" y="183"/>
                    </a:lnTo>
                    <a:lnTo>
                      <a:pt x="80" y="183"/>
                    </a:lnTo>
                    <a:lnTo>
                      <a:pt x="83" y="184"/>
                    </a:lnTo>
                    <a:lnTo>
                      <a:pt x="84" y="184"/>
                    </a:lnTo>
                    <a:lnTo>
                      <a:pt x="91" y="187"/>
                    </a:lnTo>
                    <a:lnTo>
                      <a:pt x="92" y="187"/>
                    </a:lnTo>
                    <a:lnTo>
                      <a:pt x="95" y="188"/>
                    </a:lnTo>
                    <a:lnTo>
                      <a:pt x="94" y="187"/>
                    </a:lnTo>
                    <a:lnTo>
                      <a:pt x="97" y="189"/>
                    </a:lnTo>
                    <a:lnTo>
                      <a:pt x="98" y="189"/>
                    </a:lnTo>
                    <a:lnTo>
                      <a:pt x="102" y="190"/>
                    </a:lnTo>
                    <a:lnTo>
                      <a:pt x="106" y="190"/>
                    </a:lnTo>
                    <a:lnTo>
                      <a:pt x="111" y="190"/>
                    </a:lnTo>
                    <a:lnTo>
                      <a:pt x="110" y="190"/>
                    </a:lnTo>
                    <a:lnTo>
                      <a:pt x="114" y="191"/>
                    </a:lnTo>
                    <a:lnTo>
                      <a:pt x="136" y="191"/>
                    </a:lnTo>
                    <a:lnTo>
                      <a:pt x="141" y="190"/>
                    </a:lnTo>
                    <a:lnTo>
                      <a:pt x="145" y="190"/>
                    </a:lnTo>
                    <a:lnTo>
                      <a:pt x="149" y="189"/>
                    </a:lnTo>
                    <a:lnTo>
                      <a:pt x="158" y="188"/>
                    </a:lnTo>
                    <a:lnTo>
                      <a:pt x="157" y="172"/>
                    </a:lnTo>
                    <a:lnTo>
                      <a:pt x="155" y="172"/>
                    </a:lnTo>
                    <a:lnTo>
                      <a:pt x="161" y="174"/>
                    </a:lnTo>
                    <a:lnTo>
                      <a:pt x="149" y="164"/>
                    </a:lnTo>
                    <a:lnTo>
                      <a:pt x="150" y="165"/>
                    </a:lnTo>
                    <a:lnTo>
                      <a:pt x="148" y="162"/>
                    </a:lnTo>
                    <a:lnTo>
                      <a:pt x="141" y="156"/>
                    </a:lnTo>
                    <a:lnTo>
                      <a:pt x="142" y="157"/>
                    </a:lnTo>
                    <a:lnTo>
                      <a:pt x="127" y="143"/>
                    </a:lnTo>
                    <a:lnTo>
                      <a:pt x="125" y="141"/>
                    </a:lnTo>
                    <a:lnTo>
                      <a:pt x="121" y="135"/>
                    </a:lnTo>
                    <a:lnTo>
                      <a:pt x="121" y="136"/>
                    </a:lnTo>
                    <a:lnTo>
                      <a:pt x="119" y="133"/>
                    </a:lnTo>
                    <a:lnTo>
                      <a:pt x="113" y="127"/>
                    </a:lnTo>
                    <a:lnTo>
                      <a:pt x="115" y="129"/>
                    </a:lnTo>
                    <a:lnTo>
                      <a:pt x="112" y="125"/>
                    </a:lnTo>
                    <a:lnTo>
                      <a:pt x="109" y="122"/>
                    </a:lnTo>
                    <a:lnTo>
                      <a:pt x="110" y="124"/>
                    </a:lnTo>
                    <a:lnTo>
                      <a:pt x="108" y="120"/>
                    </a:lnTo>
                    <a:lnTo>
                      <a:pt x="105" y="117"/>
                    </a:lnTo>
                    <a:lnTo>
                      <a:pt x="106" y="118"/>
                    </a:lnTo>
                    <a:lnTo>
                      <a:pt x="104" y="115"/>
                    </a:lnTo>
                    <a:lnTo>
                      <a:pt x="102" y="112"/>
                    </a:lnTo>
                    <a:lnTo>
                      <a:pt x="103" y="113"/>
                    </a:lnTo>
                    <a:lnTo>
                      <a:pt x="100" y="110"/>
                    </a:lnTo>
                    <a:lnTo>
                      <a:pt x="97" y="107"/>
                    </a:lnTo>
                    <a:lnTo>
                      <a:pt x="98" y="109"/>
                    </a:lnTo>
                    <a:lnTo>
                      <a:pt x="97" y="106"/>
                    </a:lnTo>
                    <a:lnTo>
                      <a:pt x="96" y="105"/>
                    </a:lnTo>
                    <a:lnTo>
                      <a:pt x="94" y="103"/>
                    </a:lnTo>
                    <a:lnTo>
                      <a:pt x="95" y="104"/>
                    </a:lnTo>
                    <a:lnTo>
                      <a:pt x="94" y="100"/>
                    </a:lnTo>
                    <a:lnTo>
                      <a:pt x="92" y="97"/>
                    </a:lnTo>
                    <a:lnTo>
                      <a:pt x="93" y="98"/>
                    </a:lnTo>
                    <a:lnTo>
                      <a:pt x="89" y="92"/>
                    </a:lnTo>
                    <a:lnTo>
                      <a:pt x="90" y="92"/>
                    </a:lnTo>
                    <a:lnTo>
                      <a:pt x="89" y="90"/>
                    </a:lnTo>
                    <a:lnTo>
                      <a:pt x="88" y="89"/>
                    </a:lnTo>
                    <a:lnTo>
                      <a:pt x="86" y="86"/>
                    </a:lnTo>
                    <a:lnTo>
                      <a:pt x="87" y="88"/>
                    </a:lnTo>
                    <a:lnTo>
                      <a:pt x="85" y="83"/>
                    </a:lnTo>
                    <a:lnTo>
                      <a:pt x="83" y="80"/>
                    </a:lnTo>
                    <a:lnTo>
                      <a:pt x="84" y="82"/>
                    </a:lnTo>
                    <a:lnTo>
                      <a:pt x="81" y="77"/>
                    </a:lnTo>
                    <a:lnTo>
                      <a:pt x="80" y="74"/>
                    </a:lnTo>
                    <a:lnTo>
                      <a:pt x="80" y="75"/>
                    </a:lnTo>
                    <a:lnTo>
                      <a:pt x="75" y="63"/>
                    </a:lnTo>
                    <a:lnTo>
                      <a:pt x="75" y="62"/>
                    </a:lnTo>
                    <a:lnTo>
                      <a:pt x="74" y="60"/>
                    </a:lnTo>
                    <a:lnTo>
                      <a:pt x="73" y="57"/>
                    </a:lnTo>
                    <a:lnTo>
                      <a:pt x="74" y="59"/>
                    </a:lnTo>
                    <a:lnTo>
                      <a:pt x="72" y="55"/>
                    </a:lnTo>
                    <a:lnTo>
                      <a:pt x="71" y="51"/>
                    </a:lnTo>
                    <a:lnTo>
                      <a:pt x="72" y="53"/>
                    </a:lnTo>
                    <a:lnTo>
                      <a:pt x="70" y="49"/>
                    </a:lnTo>
                    <a:lnTo>
                      <a:pt x="69" y="46"/>
                    </a:lnTo>
                    <a:lnTo>
                      <a:pt x="70" y="48"/>
                    </a:lnTo>
                    <a:lnTo>
                      <a:pt x="68" y="40"/>
                    </a:lnTo>
                    <a:lnTo>
                      <a:pt x="67" y="37"/>
                    </a:lnTo>
                    <a:lnTo>
                      <a:pt x="67" y="39"/>
                    </a:lnTo>
                    <a:lnTo>
                      <a:pt x="65" y="24"/>
                    </a:lnTo>
                    <a:lnTo>
                      <a:pt x="65" y="26"/>
                    </a:lnTo>
                    <a:lnTo>
                      <a:pt x="65" y="22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3" y="0"/>
                    </a:lnTo>
                    <a:lnTo>
                      <a:pt x="1" y="0"/>
                    </a:lnTo>
                    <a:lnTo>
                      <a:pt x="16" y="8"/>
                    </a:lnTo>
                  </a:path>
                </a:pathLst>
              </a:custGeom>
              <a:solidFill>
                <a:schemeClr val="tx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2" name="Freeform 251"/>
              <p:cNvSpPr>
                <a:spLocks/>
              </p:cNvSpPr>
              <p:nvPr/>
            </p:nvSpPr>
            <p:spPr bwMode="auto">
              <a:xfrm>
                <a:off x="2290763" y="4957763"/>
                <a:ext cx="758825" cy="612775"/>
              </a:xfrm>
              <a:custGeom>
                <a:avLst/>
                <a:gdLst>
                  <a:gd name="T0" fmla="*/ 0 w 478"/>
                  <a:gd name="T1" fmla="*/ 0 h 386"/>
                  <a:gd name="T2" fmla="*/ 2147483647 w 478"/>
                  <a:gd name="T3" fmla="*/ 2147483647 h 386"/>
                  <a:gd name="T4" fmla="*/ 2147483647 w 478"/>
                  <a:gd name="T5" fmla="*/ 2147483647 h 386"/>
                  <a:gd name="T6" fmla="*/ 2147483647 w 478"/>
                  <a:gd name="T7" fmla="*/ 2147483647 h 386"/>
                  <a:gd name="T8" fmla="*/ 2147483647 w 478"/>
                  <a:gd name="T9" fmla="*/ 2147483647 h 386"/>
                  <a:gd name="T10" fmla="*/ 2147483647 w 478"/>
                  <a:gd name="T11" fmla="*/ 2147483647 h 386"/>
                  <a:gd name="T12" fmla="*/ 2147483647 w 478"/>
                  <a:gd name="T13" fmla="*/ 0 h 386"/>
                  <a:gd name="T14" fmla="*/ 0 w 478"/>
                  <a:gd name="T15" fmla="*/ 0 h 3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8"/>
                  <a:gd name="T25" fmla="*/ 0 h 386"/>
                  <a:gd name="T26" fmla="*/ 478 w 478"/>
                  <a:gd name="T27" fmla="*/ 386 h 3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8" h="386">
                    <a:moveTo>
                      <a:pt x="0" y="0"/>
                    </a:moveTo>
                    <a:lnTo>
                      <a:pt x="1" y="384"/>
                    </a:lnTo>
                    <a:lnTo>
                      <a:pt x="477" y="385"/>
                    </a:lnTo>
                    <a:lnTo>
                      <a:pt x="477" y="368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3" name="Freeform 252"/>
              <p:cNvSpPr>
                <a:spLocks/>
              </p:cNvSpPr>
              <p:nvPr/>
            </p:nvSpPr>
            <p:spPr bwMode="auto">
              <a:xfrm>
                <a:off x="2478088" y="5140325"/>
                <a:ext cx="26988" cy="401638"/>
              </a:xfrm>
              <a:custGeom>
                <a:avLst/>
                <a:gdLst>
                  <a:gd name="T0" fmla="*/ 2147483647 w 17"/>
                  <a:gd name="T1" fmla="*/ 2147483647 h 253"/>
                  <a:gd name="T2" fmla="*/ 2147483647 w 17"/>
                  <a:gd name="T3" fmla="*/ 0 h 253"/>
                  <a:gd name="T4" fmla="*/ 0 w 17"/>
                  <a:gd name="T5" fmla="*/ 0 h 253"/>
                  <a:gd name="T6" fmla="*/ 0 w 17"/>
                  <a:gd name="T7" fmla="*/ 2147483647 h 253"/>
                  <a:gd name="T8" fmla="*/ 2147483647 w 17"/>
                  <a:gd name="T9" fmla="*/ 2147483647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3"/>
                  <a:gd name="T17" fmla="*/ 17 w 1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3">
                    <a:moveTo>
                      <a:pt x="16" y="252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16" y="252"/>
                    </a:lnTo>
                  </a:path>
                </a:pathLst>
              </a:custGeom>
              <a:solidFill>
                <a:srgbClr val="66FF3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4" name="Freeform 253"/>
              <p:cNvSpPr>
                <a:spLocks/>
              </p:cNvSpPr>
              <p:nvPr/>
            </p:nvSpPr>
            <p:spPr bwMode="auto">
              <a:xfrm>
                <a:off x="2695575" y="5192713"/>
                <a:ext cx="26988" cy="349250"/>
              </a:xfrm>
              <a:custGeom>
                <a:avLst/>
                <a:gdLst>
                  <a:gd name="T0" fmla="*/ 0 w 17"/>
                  <a:gd name="T1" fmla="*/ 0 h 220"/>
                  <a:gd name="T2" fmla="*/ 0 w 17"/>
                  <a:gd name="T3" fmla="*/ 2147483647 h 220"/>
                  <a:gd name="T4" fmla="*/ 2147483647 w 17"/>
                  <a:gd name="T5" fmla="*/ 2147483647 h 220"/>
                  <a:gd name="T6" fmla="*/ 2147483647 w 17"/>
                  <a:gd name="T7" fmla="*/ 0 h 220"/>
                  <a:gd name="T8" fmla="*/ 0 w 17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0"/>
                  <a:gd name="T17" fmla="*/ 17 w 17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0">
                    <a:moveTo>
                      <a:pt x="0" y="0"/>
                    </a:moveTo>
                    <a:lnTo>
                      <a:pt x="0" y="219"/>
                    </a:lnTo>
                    <a:lnTo>
                      <a:pt x="16" y="219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3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5" name="Freeform 254"/>
              <p:cNvSpPr>
                <a:spLocks/>
              </p:cNvSpPr>
              <p:nvPr/>
            </p:nvSpPr>
            <p:spPr bwMode="auto">
              <a:xfrm>
                <a:off x="2755900" y="5375275"/>
                <a:ext cx="26988" cy="166688"/>
              </a:xfrm>
              <a:custGeom>
                <a:avLst/>
                <a:gdLst>
                  <a:gd name="T0" fmla="*/ 0 w 17"/>
                  <a:gd name="T1" fmla="*/ 0 h 105"/>
                  <a:gd name="T2" fmla="*/ 0 w 17"/>
                  <a:gd name="T3" fmla="*/ 2147483647 h 105"/>
                  <a:gd name="T4" fmla="*/ 2147483647 w 17"/>
                  <a:gd name="T5" fmla="*/ 2147483647 h 105"/>
                  <a:gd name="T6" fmla="*/ 2147483647 w 17"/>
                  <a:gd name="T7" fmla="*/ 0 h 105"/>
                  <a:gd name="T8" fmla="*/ 0 w 1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5"/>
                  <a:gd name="T17" fmla="*/ 17 w 1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16" y="10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3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6" name="Freeform 255"/>
              <p:cNvSpPr>
                <a:spLocks/>
              </p:cNvSpPr>
              <p:nvPr/>
            </p:nvSpPr>
            <p:spPr bwMode="auto">
              <a:xfrm>
                <a:off x="2646363" y="5491163"/>
                <a:ext cx="26988" cy="50800"/>
              </a:xfrm>
              <a:custGeom>
                <a:avLst/>
                <a:gdLst>
                  <a:gd name="T0" fmla="*/ 0 w 17"/>
                  <a:gd name="T1" fmla="*/ 0 h 32"/>
                  <a:gd name="T2" fmla="*/ 0 w 17"/>
                  <a:gd name="T3" fmla="*/ 2147483647 h 32"/>
                  <a:gd name="T4" fmla="*/ 2147483647 w 17"/>
                  <a:gd name="T5" fmla="*/ 2147483647 h 32"/>
                  <a:gd name="T6" fmla="*/ 2147483647 w 17"/>
                  <a:gd name="T7" fmla="*/ 0 h 32"/>
                  <a:gd name="T8" fmla="*/ 0 w 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0"/>
                    </a:moveTo>
                    <a:lnTo>
                      <a:pt x="0" y="31"/>
                    </a:lnTo>
                    <a:lnTo>
                      <a:pt x="16" y="31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3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7" name="Freeform 256"/>
              <p:cNvSpPr>
                <a:spLocks/>
              </p:cNvSpPr>
              <p:nvPr/>
            </p:nvSpPr>
            <p:spPr bwMode="auto">
              <a:xfrm>
                <a:off x="2935288" y="5310188"/>
                <a:ext cx="26988" cy="231775"/>
              </a:xfrm>
              <a:custGeom>
                <a:avLst/>
                <a:gdLst>
                  <a:gd name="T0" fmla="*/ 0 w 17"/>
                  <a:gd name="T1" fmla="*/ 0 h 146"/>
                  <a:gd name="T2" fmla="*/ 0 w 17"/>
                  <a:gd name="T3" fmla="*/ 2147483647 h 146"/>
                  <a:gd name="T4" fmla="*/ 2147483647 w 17"/>
                  <a:gd name="T5" fmla="*/ 2147483647 h 146"/>
                  <a:gd name="T6" fmla="*/ 2147483647 w 17"/>
                  <a:gd name="T7" fmla="*/ 0 h 146"/>
                  <a:gd name="T8" fmla="*/ 0 w 17"/>
                  <a:gd name="T9" fmla="*/ 0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6"/>
                  <a:gd name="T17" fmla="*/ 17 w 17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6">
                    <a:moveTo>
                      <a:pt x="0" y="0"/>
                    </a:moveTo>
                    <a:lnTo>
                      <a:pt x="0" y="145"/>
                    </a:lnTo>
                    <a:lnTo>
                      <a:pt x="16" y="14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3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8" name="Oval 257"/>
              <p:cNvSpPr>
                <a:spLocks noChangeArrowheads="1"/>
              </p:cNvSpPr>
              <p:nvPr/>
            </p:nvSpPr>
            <p:spPr bwMode="auto">
              <a:xfrm>
                <a:off x="1836738" y="5056188"/>
                <a:ext cx="25400" cy="25400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59" name="Oval 258"/>
              <p:cNvSpPr>
                <a:spLocks noChangeArrowheads="1"/>
              </p:cNvSpPr>
              <p:nvPr/>
            </p:nvSpPr>
            <p:spPr bwMode="auto">
              <a:xfrm>
                <a:off x="1733550" y="5080000"/>
                <a:ext cx="20638" cy="12700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60" name="Oval 259"/>
              <p:cNvSpPr>
                <a:spLocks noChangeArrowheads="1"/>
              </p:cNvSpPr>
              <p:nvPr/>
            </p:nvSpPr>
            <p:spPr bwMode="auto">
              <a:xfrm>
                <a:off x="1573213" y="5154613"/>
                <a:ext cx="53975" cy="31750"/>
              </a:xfrm>
              <a:prstGeom prst="ellipse">
                <a:avLst/>
              </a:prstGeom>
              <a:solidFill>
                <a:srgbClr val="66FF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61" name="Oval 260"/>
              <p:cNvSpPr>
                <a:spLocks noChangeArrowheads="1"/>
              </p:cNvSpPr>
              <p:nvPr/>
            </p:nvSpPr>
            <p:spPr bwMode="auto">
              <a:xfrm>
                <a:off x="1882775" y="5060950"/>
                <a:ext cx="25400" cy="25400"/>
              </a:xfrm>
              <a:prstGeom prst="ellipse">
                <a:avLst/>
              </a:pr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62" name="Oval 261"/>
              <p:cNvSpPr>
                <a:spLocks noChangeArrowheads="1"/>
              </p:cNvSpPr>
              <p:nvPr/>
            </p:nvSpPr>
            <p:spPr bwMode="auto">
              <a:xfrm>
                <a:off x="1898650" y="5094288"/>
                <a:ext cx="25400" cy="254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63" name="Oval 262"/>
              <p:cNvSpPr>
                <a:spLocks noChangeArrowheads="1"/>
              </p:cNvSpPr>
              <p:nvPr/>
            </p:nvSpPr>
            <p:spPr bwMode="auto">
              <a:xfrm>
                <a:off x="1871663" y="5130800"/>
                <a:ext cx="25400" cy="254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64" name="Oval 263"/>
              <p:cNvSpPr>
                <a:spLocks noChangeArrowheads="1"/>
              </p:cNvSpPr>
              <p:nvPr/>
            </p:nvSpPr>
            <p:spPr bwMode="auto">
              <a:xfrm>
                <a:off x="1898650" y="5092700"/>
                <a:ext cx="25400" cy="254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65" name="Oval 264"/>
              <p:cNvSpPr>
                <a:spLocks noChangeArrowheads="1"/>
              </p:cNvSpPr>
              <p:nvPr/>
            </p:nvSpPr>
            <p:spPr bwMode="auto">
              <a:xfrm>
                <a:off x="1878013" y="5143500"/>
                <a:ext cx="25400" cy="254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66" name="Oval 265"/>
              <p:cNvSpPr>
                <a:spLocks noChangeArrowheads="1"/>
              </p:cNvSpPr>
              <p:nvPr/>
            </p:nvSpPr>
            <p:spPr bwMode="auto">
              <a:xfrm>
                <a:off x="1892300" y="5176838"/>
                <a:ext cx="25400" cy="254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67" name="Oval 266"/>
              <p:cNvSpPr>
                <a:spLocks noChangeArrowheads="1"/>
              </p:cNvSpPr>
              <p:nvPr/>
            </p:nvSpPr>
            <p:spPr bwMode="auto">
              <a:xfrm>
                <a:off x="1865313" y="5211763"/>
                <a:ext cx="25400" cy="2540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68" name="Oval 267"/>
              <p:cNvSpPr>
                <a:spLocks noChangeArrowheads="1"/>
              </p:cNvSpPr>
              <p:nvPr/>
            </p:nvSpPr>
            <p:spPr bwMode="auto">
              <a:xfrm>
                <a:off x="1892300" y="5246688"/>
                <a:ext cx="25400" cy="2540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69" name="Oval 268"/>
              <p:cNvSpPr>
                <a:spLocks noChangeArrowheads="1"/>
              </p:cNvSpPr>
              <p:nvPr/>
            </p:nvSpPr>
            <p:spPr bwMode="auto">
              <a:xfrm>
                <a:off x="1019175" y="5087938"/>
                <a:ext cx="133350" cy="149225"/>
              </a:xfrm>
              <a:prstGeom prst="ellipse">
                <a:avLst/>
              </a:prstGeom>
              <a:solidFill>
                <a:srgbClr val="66FF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70" name="Oval 269"/>
              <p:cNvSpPr>
                <a:spLocks noChangeArrowheads="1"/>
              </p:cNvSpPr>
              <p:nvPr/>
            </p:nvSpPr>
            <p:spPr bwMode="auto">
              <a:xfrm>
                <a:off x="1308100" y="5156200"/>
                <a:ext cx="49213" cy="25400"/>
              </a:xfrm>
              <a:prstGeom prst="ellipse">
                <a:avLst/>
              </a:prstGeom>
              <a:solidFill>
                <a:srgbClr val="66FF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71" name="Rectangle 270"/>
              <p:cNvSpPr>
                <a:spLocks noChangeArrowheads="1"/>
              </p:cNvSpPr>
              <p:nvPr/>
            </p:nvSpPr>
            <p:spPr bwMode="auto">
              <a:xfrm>
                <a:off x="476250" y="5802313"/>
                <a:ext cx="13414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fr-FR" sz="2000" b="1">
                    <a:solidFill>
                      <a:srgbClr val="000000"/>
                    </a:solidFill>
                  </a:rPr>
                  <a:t>Détection</a:t>
                </a:r>
              </a:p>
            </p:txBody>
          </p:sp>
          <p:sp>
            <p:nvSpPr>
              <p:cNvPr id="68672" name="Rectangle 271"/>
              <p:cNvSpPr>
                <a:spLocks noChangeArrowheads="1"/>
              </p:cNvSpPr>
              <p:nvPr/>
            </p:nvSpPr>
            <p:spPr bwMode="auto">
              <a:xfrm>
                <a:off x="2076450" y="4738688"/>
                <a:ext cx="41433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fr-FR" sz="1200" b="1">
                    <a:solidFill>
                      <a:srgbClr val="000000"/>
                    </a:solidFill>
                  </a:rPr>
                  <a:t>Int.</a:t>
                </a:r>
              </a:p>
            </p:txBody>
          </p:sp>
          <p:sp>
            <p:nvSpPr>
              <p:cNvPr id="68673" name="Rectangle 272"/>
              <p:cNvSpPr>
                <a:spLocks noChangeArrowheads="1"/>
              </p:cNvSpPr>
              <p:nvPr/>
            </p:nvSpPr>
            <p:spPr bwMode="auto">
              <a:xfrm>
                <a:off x="2730500" y="5576888"/>
                <a:ext cx="4381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fr-FR" sz="1200" b="1">
                    <a:solidFill>
                      <a:srgbClr val="000000"/>
                    </a:solidFill>
                  </a:rPr>
                  <a:t>m/z</a:t>
                </a:r>
              </a:p>
            </p:txBody>
          </p:sp>
          <p:sp>
            <p:nvSpPr>
              <p:cNvPr id="68674" name="Oval 273"/>
              <p:cNvSpPr>
                <a:spLocks noChangeArrowheads="1"/>
              </p:cNvSpPr>
              <p:nvPr/>
            </p:nvSpPr>
            <p:spPr bwMode="auto">
              <a:xfrm>
                <a:off x="298450" y="4464050"/>
                <a:ext cx="228600" cy="228600"/>
              </a:xfrm>
              <a:prstGeom prst="ellipse">
                <a:avLst/>
              </a:prstGeom>
              <a:noFill/>
              <a:ln w="12700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fr-FR" sz="1400" b="1">
                    <a:solidFill>
                      <a:srgbClr val="66FF33"/>
                    </a:solidFill>
                  </a:rPr>
                  <a:t>2</a:t>
                </a:r>
                <a:endParaRPr lang="fr-FR" b="1">
                  <a:solidFill>
                    <a:srgbClr val="66FF33"/>
                  </a:solidFill>
                </a:endParaRPr>
              </a:p>
            </p:txBody>
          </p:sp>
          <p:sp>
            <p:nvSpPr>
              <p:cNvPr id="68675" name="Oval 274"/>
              <p:cNvSpPr>
                <a:spLocks noChangeArrowheads="1"/>
              </p:cNvSpPr>
              <p:nvPr/>
            </p:nvSpPr>
            <p:spPr bwMode="auto">
              <a:xfrm>
                <a:off x="1825625" y="5135563"/>
                <a:ext cx="53975" cy="31750"/>
              </a:xfrm>
              <a:prstGeom prst="ellipse">
                <a:avLst/>
              </a:prstGeom>
              <a:solidFill>
                <a:srgbClr val="66FF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76" name="Line 276"/>
              <p:cNvSpPr>
                <a:spLocks noChangeShapeType="1"/>
              </p:cNvSpPr>
              <p:nvPr/>
            </p:nvSpPr>
            <p:spPr bwMode="auto">
              <a:xfrm rot="5400000">
                <a:off x="952500" y="3995738"/>
                <a:ext cx="457200" cy="0"/>
              </a:xfrm>
              <a:prstGeom prst="line">
                <a:avLst/>
              </a:prstGeom>
              <a:noFill/>
              <a:ln w="50800">
                <a:solidFill>
                  <a:srgbClr val="0000CC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21832E-6 C 0.00728 0.00231 0.01215 0.00763 0.0184 0.01295 C 0.02117 0.01527 0.02291 0.0192 0.02534 0.02243 C 0.02638 0.02382 0.02829 0.02614 0.02829 0.02614 C 0.02881 0.02937 0.02899 0.03261 0.02968 0.03562 C 0.03038 0.03932 0.03246 0.04672 0.03246 0.04672 C 0.03142 0.05782 0.03333 0.06591 0.02534 0.06938 C 0.01284 0.08048 0.00711 0.08071 -0.00973 0.08233 C -0.01737 0.08025 -0.01962 0.07956 -0.02397 0.07123 C -0.02535 0.06175 -0.02778 0.05712 -0.03091 0.04857 C -0.03195 0.04209 -0.03664 0.01735 -0.02952 0.0148 C -0.02362 0.01272 -0.01737 0.01365 -0.01129 0.01295 C -0.00851 0.01041 -0.00608 0.00694 -0.00278 0.00555 C -0.0014 0.00486 0.00051 0.00532 0.00138 0.0037 C 0.0019 0.00255 0.00051 0.00116 -7.22222E-6 -4.21832E-6 Z " pathEditMode="relative" ptsTypes="fffffffffffffff">
                                      <p:cBhvr>
                                        <p:cTn id="37" dur="2000" fill="hold"/>
                                        <p:tgtEl>
                                          <p:spTgt spid="8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" grpId="0" animBg="1"/>
      <p:bldP spid="8399" grpId="0" animBg="1"/>
      <p:bldP spid="8399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2773363" y="131763"/>
            <a:ext cx="43449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altLang="fr-FR">
                <a:solidFill>
                  <a:srgbClr val="FF0000"/>
                </a:solidFill>
              </a:rPr>
              <a:t>L’analyseur à temps de vol (TOF)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400050" y="1093788"/>
            <a:ext cx="8343900" cy="622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fr-FR" altLang="fr-FR" sz="2000" b="1">
                <a:solidFill>
                  <a:schemeClr val="tx1"/>
                </a:solidFill>
              </a:rPr>
              <a:t>Séparation des ions en fonction de leur vitesse lorsqu’ils se déplacent dans une zone libre de champs (tube de vol)</a:t>
            </a:r>
          </a:p>
        </p:txBody>
      </p:sp>
      <p:pic>
        <p:nvPicPr>
          <p:cNvPr id="69637" name="Image 6" descr="http://www.rocler.qc.ca/pdubreui/masse/Ms1/figms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971800"/>
            <a:ext cx="83581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1475" y="2092325"/>
            <a:ext cx="8343900" cy="8874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altLang="fr-FR" sz="2000" b="1">
                <a:solidFill>
                  <a:schemeClr val="tx1"/>
                </a:solidFill>
              </a:rPr>
              <a:t>Deux types de mode d’utilisation : </a:t>
            </a:r>
          </a:p>
          <a:p>
            <a:pPr eaLnBrk="0" hangingPunct="0">
              <a:spcBef>
                <a:spcPct val="0"/>
              </a:spcBef>
            </a:pPr>
            <a:endParaRPr lang="fr-FR" altLang="fr-FR" sz="2000" b="1">
              <a:solidFill>
                <a:schemeClr val="tx1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fr-FR" altLang="fr-FR" sz="2000" b="1">
                <a:solidFill>
                  <a:schemeClr val="tx1"/>
                </a:solidFill>
              </a:rPr>
              <a:t>Mode linéaire et mode réflectron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773363" y="131763"/>
            <a:ext cx="43449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altLang="fr-FR">
                <a:solidFill>
                  <a:srgbClr val="FF0000"/>
                </a:solidFill>
              </a:rPr>
              <a:t>L’analyseur à temps de vol (TOF)</a:t>
            </a:r>
          </a:p>
        </p:txBody>
      </p:sp>
      <p:pic>
        <p:nvPicPr>
          <p:cNvPr id="70660" name="Image 6" descr="http://www.rocler.qc.ca/pdubreui/masse/Ms1/figms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2938"/>
            <a:ext cx="83581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357188" y="4857750"/>
            <a:ext cx="8343900" cy="1416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0"/>
              </a:spcBef>
            </a:pPr>
            <a:r>
              <a:rPr lang="fr-FR" altLang="fr-FR" sz="2000" b="1">
                <a:solidFill>
                  <a:schemeClr val="tx1"/>
                </a:solidFill>
              </a:rPr>
              <a:t>Les ions arrivent avec leur Ec (mv</a:t>
            </a:r>
            <a:r>
              <a:rPr lang="fr-FR" altLang="fr-FR" sz="2000" b="1" baseline="30000">
                <a:solidFill>
                  <a:schemeClr val="tx1"/>
                </a:solidFill>
              </a:rPr>
              <a:t>2</a:t>
            </a:r>
            <a:r>
              <a:rPr lang="fr-FR" altLang="fr-FR" sz="2000" b="1">
                <a:solidFill>
                  <a:schemeClr val="tx1"/>
                </a:solidFill>
              </a:rPr>
              <a:t>/2) dans une zone libre de champs</a:t>
            </a:r>
          </a:p>
          <a:p>
            <a:pPr algn="just" eaLnBrk="0" hangingPunct="0">
              <a:spcBef>
                <a:spcPct val="0"/>
              </a:spcBef>
            </a:pPr>
            <a:r>
              <a:rPr lang="fr-FR" altLang="fr-FR" sz="2000" b="1">
                <a:solidFill>
                  <a:schemeClr val="tx1"/>
                </a:solidFill>
              </a:rPr>
              <a:t>				</a:t>
            </a:r>
          </a:p>
          <a:p>
            <a:pPr lvl="3" algn="just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fr-FR" altLang="fr-FR" sz="2000" b="1">
                <a:solidFill>
                  <a:schemeClr val="tx1"/>
                </a:solidFill>
              </a:rPr>
              <a:t> Les plus  légers sont plus rapides             1</a:t>
            </a:r>
            <a:r>
              <a:rPr lang="fr-FR" altLang="fr-FR" sz="2000" b="1" baseline="30000">
                <a:solidFill>
                  <a:schemeClr val="tx1"/>
                </a:solidFill>
              </a:rPr>
              <a:t>er</a:t>
            </a:r>
            <a:r>
              <a:rPr lang="fr-FR" altLang="fr-FR" sz="2000" b="1">
                <a:solidFill>
                  <a:schemeClr val="tx1"/>
                </a:solidFill>
              </a:rPr>
              <a:t> détectés</a:t>
            </a:r>
          </a:p>
          <a:p>
            <a:pPr lvl="3" algn="just"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fr-FR" altLang="fr-FR" sz="2000" b="1">
              <a:solidFill>
                <a:schemeClr val="tx1"/>
              </a:solidFill>
            </a:endParaRPr>
          </a:p>
          <a:p>
            <a:pPr lvl="3" algn="just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fr-FR" altLang="fr-FR" sz="2000" b="1">
                <a:solidFill>
                  <a:schemeClr val="tx1"/>
                </a:solidFill>
              </a:rPr>
              <a:t>Les plus lourds sont plus lents                 derniers détectés</a:t>
            </a:r>
          </a:p>
        </p:txBody>
      </p:sp>
      <p:sp>
        <p:nvSpPr>
          <p:cNvPr id="70662" name="Flèche droite 9"/>
          <p:cNvSpPr>
            <a:spLocks noChangeArrowheads="1"/>
          </p:cNvSpPr>
          <p:nvPr/>
        </p:nvSpPr>
        <p:spPr bwMode="auto">
          <a:xfrm>
            <a:off x="5643563" y="5429250"/>
            <a:ext cx="500062" cy="214313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63" name="Flèche droite 10"/>
          <p:cNvSpPr>
            <a:spLocks noChangeArrowheads="1"/>
          </p:cNvSpPr>
          <p:nvPr/>
        </p:nvSpPr>
        <p:spPr bwMode="auto">
          <a:xfrm>
            <a:off x="5643563" y="6000750"/>
            <a:ext cx="500062" cy="214313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2773363" y="131763"/>
            <a:ext cx="43449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altLang="fr-FR">
                <a:solidFill>
                  <a:srgbClr val="FF0000"/>
                </a:solidFill>
              </a:rPr>
              <a:t>L’analyseur à temps de vol (TOF)</a:t>
            </a:r>
          </a:p>
        </p:txBody>
      </p:sp>
      <p:sp>
        <p:nvSpPr>
          <p:cNvPr id="71683" name="Text Box 6"/>
          <p:cNvSpPr txBox="1">
            <a:spLocks noChangeArrowheads="1"/>
          </p:cNvSpPr>
          <p:nvPr/>
        </p:nvSpPr>
        <p:spPr bwMode="auto">
          <a:xfrm>
            <a:off x="214313" y="714375"/>
            <a:ext cx="8343900" cy="357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0"/>
              </a:spcBef>
            </a:pPr>
            <a:r>
              <a:rPr lang="fr-FR" altLang="fr-FR" sz="2000" b="1" u="sng">
                <a:solidFill>
                  <a:schemeClr val="tx1"/>
                </a:solidFill>
              </a:rPr>
              <a:t>Mode linéaire</a:t>
            </a:r>
          </a:p>
        </p:txBody>
      </p:sp>
      <p:sp>
        <p:nvSpPr>
          <p:cNvPr id="71684" name="Rectangle 65"/>
          <p:cNvSpPr>
            <a:spLocks noChangeArrowheads="1"/>
          </p:cNvSpPr>
          <p:nvPr/>
        </p:nvSpPr>
        <p:spPr bwMode="auto">
          <a:xfrm>
            <a:off x="2928938" y="1428750"/>
            <a:ext cx="5357812" cy="2357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85" name="Rectangle 66"/>
          <p:cNvSpPr>
            <a:spLocks noChangeArrowheads="1"/>
          </p:cNvSpPr>
          <p:nvPr/>
        </p:nvSpPr>
        <p:spPr bwMode="auto">
          <a:xfrm>
            <a:off x="1714500" y="2643188"/>
            <a:ext cx="1214438" cy="928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86" name="Rectangle 2"/>
          <p:cNvSpPr>
            <a:spLocks noChangeArrowheads="1"/>
          </p:cNvSpPr>
          <p:nvPr/>
        </p:nvSpPr>
        <p:spPr bwMode="auto">
          <a:xfrm>
            <a:off x="4479925" y="283368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US" sz="4400">
              <a:solidFill>
                <a:schemeClr val="tx2"/>
              </a:solidFill>
            </a:endParaRPr>
          </a:p>
        </p:txBody>
      </p:sp>
      <p:cxnSp>
        <p:nvCxnSpPr>
          <p:cNvPr id="71687" name="Connecteur droit 12"/>
          <p:cNvCxnSpPr>
            <a:cxnSpLocks noChangeShapeType="1"/>
          </p:cNvCxnSpPr>
          <p:nvPr/>
        </p:nvCxnSpPr>
        <p:spPr bwMode="auto">
          <a:xfrm>
            <a:off x="2928938" y="1428750"/>
            <a:ext cx="5357812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688" name="Connecteur droit 13"/>
          <p:cNvCxnSpPr>
            <a:cxnSpLocks noChangeShapeType="1"/>
          </p:cNvCxnSpPr>
          <p:nvPr/>
        </p:nvCxnSpPr>
        <p:spPr bwMode="auto">
          <a:xfrm>
            <a:off x="2928938" y="3786188"/>
            <a:ext cx="5357812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689" name="Connecteur droit 15"/>
          <p:cNvCxnSpPr>
            <a:cxnSpLocks noChangeShapeType="1"/>
          </p:cNvCxnSpPr>
          <p:nvPr/>
        </p:nvCxnSpPr>
        <p:spPr bwMode="auto">
          <a:xfrm rot="5400000">
            <a:off x="7108031" y="2607469"/>
            <a:ext cx="235902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690" name="Connecteur droit 16"/>
          <p:cNvCxnSpPr>
            <a:cxnSpLocks noChangeShapeType="1"/>
          </p:cNvCxnSpPr>
          <p:nvPr/>
        </p:nvCxnSpPr>
        <p:spPr bwMode="auto">
          <a:xfrm rot="5400000">
            <a:off x="2322513" y="2035175"/>
            <a:ext cx="121443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691" name="Connecteur droit 18"/>
          <p:cNvCxnSpPr>
            <a:cxnSpLocks noChangeShapeType="1"/>
          </p:cNvCxnSpPr>
          <p:nvPr/>
        </p:nvCxnSpPr>
        <p:spPr bwMode="auto">
          <a:xfrm rot="5400000">
            <a:off x="2820194" y="3679031"/>
            <a:ext cx="2159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692" name="Connecteur droit 21"/>
          <p:cNvCxnSpPr>
            <a:cxnSpLocks noChangeShapeType="1"/>
          </p:cNvCxnSpPr>
          <p:nvPr/>
        </p:nvCxnSpPr>
        <p:spPr bwMode="auto">
          <a:xfrm rot="5400000">
            <a:off x="1248569" y="3107532"/>
            <a:ext cx="93027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693" name="Connecteur droit 24"/>
          <p:cNvCxnSpPr>
            <a:cxnSpLocks noChangeShapeType="1"/>
          </p:cNvCxnSpPr>
          <p:nvPr/>
        </p:nvCxnSpPr>
        <p:spPr bwMode="auto">
          <a:xfrm>
            <a:off x="1714500" y="2643188"/>
            <a:ext cx="121443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694" name="Connecteur droit 25"/>
          <p:cNvCxnSpPr>
            <a:cxnSpLocks noChangeShapeType="1"/>
          </p:cNvCxnSpPr>
          <p:nvPr/>
        </p:nvCxnSpPr>
        <p:spPr bwMode="auto">
          <a:xfrm>
            <a:off x="1714500" y="3570288"/>
            <a:ext cx="121443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1695" name="Rectangle 30"/>
          <p:cNvSpPr>
            <a:spLocks noChangeArrowheads="1"/>
          </p:cNvSpPr>
          <p:nvPr/>
        </p:nvSpPr>
        <p:spPr bwMode="auto">
          <a:xfrm>
            <a:off x="1739900" y="2786063"/>
            <a:ext cx="46038" cy="642937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71696" name="Connecteur droit 32"/>
          <p:cNvCxnSpPr>
            <a:cxnSpLocks noChangeShapeType="1"/>
          </p:cNvCxnSpPr>
          <p:nvPr/>
        </p:nvCxnSpPr>
        <p:spPr bwMode="auto">
          <a:xfrm rot="5400000">
            <a:off x="1606550" y="3108326"/>
            <a:ext cx="6445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697" name="Connecteur droit 34"/>
          <p:cNvCxnSpPr>
            <a:cxnSpLocks noChangeShapeType="1"/>
          </p:cNvCxnSpPr>
          <p:nvPr/>
        </p:nvCxnSpPr>
        <p:spPr bwMode="auto">
          <a:xfrm rot="5400000">
            <a:off x="1820862" y="3108326"/>
            <a:ext cx="6445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698" name="Connecteur droit 36"/>
          <p:cNvCxnSpPr>
            <a:cxnSpLocks noChangeShapeType="1"/>
          </p:cNvCxnSpPr>
          <p:nvPr/>
        </p:nvCxnSpPr>
        <p:spPr bwMode="auto">
          <a:xfrm>
            <a:off x="1571625" y="3141663"/>
            <a:ext cx="714375" cy="158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5" name="Rectangle 54"/>
          <p:cNvSpPr/>
          <p:nvPr/>
        </p:nvSpPr>
        <p:spPr bwMode="auto">
          <a:xfrm>
            <a:off x="7929563" y="1571625"/>
            <a:ext cx="142875" cy="21431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cxnSp>
        <p:nvCxnSpPr>
          <p:cNvPr id="71700" name="Connecteur droit 56"/>
          <p:cNvCxnSpPr>
            <a:cxnSpLocks noChangeShapeType="1"/>
          </p:cNvCxnSpPr>
          <p:nvPr/>
        </p:nvCxnSpPr>
        <p:spPr bwMode="auto">
          <a:xfrm>
            <a:off x="8072438" y="2641600"/>
            <a:ext cx="214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1701" name="ZoneTexte 57"/>
          <p:cNvSpPr txBox="1">
            <a:spLocks noChangeArrowheads="1"/>
          </p:cNvSpPr>
          <p:nvPr/>
        </p:nvSpPr>
        <p:spPr bwMode="auto">
          <a:xfrm>
            <a:off x="7715250" y="1071563"/>
            <a:ext cx="11842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Détecteur</a:t>
            </a:r>
          </a:p>
        </p:txBody>
      </p:sp>
      <p:sp>
        <p:nvSpPr>
          <p:cNvPr id="71702" name="ZoneTexte 58"/>
          <p:cNvSpPr txBox="1">
            <a:spLocks noChangeArrowheads="1"/>
          </p:cNvSpPr>
          <p:nvPr/>
        </p:nvSpPr>
        <p:spPr bwMode="auto">
          <a:xfrm>
            <a:off x="285750" y="2857500"/>
            <a:ext cx="13382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Région</a:t>
            </a:r>
          </a:p>
          <a:p>
            <a:r>
              <a:rPr 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d’ionisation</a:t>
            </a:r>
          </a:p>
        </p:txBody>
      </p:sp>
      <p:sp>
        <p:nvSpPr>
          <p:cNvPr id="71703" name="ZoneTexte 59"/>
          <p:cNvSpPr txBox="1">
            <a:spLocks noChangeArrowheads="1"/>
          </p:cNvSpPr>
          <p:nvPr/>
        </p:nvSpPr>
        <p:spPr bwMode="auto">
          <a:xfrm rot="-5400000">
            <a:off x="1206500" y="3892551"/>
            <a:ext cx="1114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+ 4200 V</a:t>
            </a:r>
          </a:p>
        </p:txBody>
      </p:sp>
      <p:sp>
        <p:nvSpPr>
          <p:cNvPr id="71704" name="ZoneTexte 60"/>
          <p:cNvSpPr txBox="1">
            <a:spLocks noChangeArrowheads="1"/>
          </p:cNvSpPr>
          <p:nvPr/>
        </p:nvSpPr>
        <p:spPr bwMode="auto">
          <a:xfrm rot="-5400000">
            <a:off x="1420812" y="3892551"/>
            <a:ext cx="1114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+ 3700 V</a:t>
            </a:r>
          </a:p>
        </p:txBody>
      </p:sp>
      <p:sp>
        <p:nvSpPr>
          <p:cNvPr id="71705" name="ZoneTexte 61"/>
          <p:cNvSpPr txBox="1">
            <a:spLocks noChangeArrowheads="1"/>
          </p:cNvSpPr>
          <p:nvPr/>
        </p:nvSpPr>
        <p:spPr bwMode="auto">
          <a:xfrm rot="-5400000">
            <a:off x="1867694" y="3632994"/>
            <a:ext cx="5953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 0 V</a:t>
            </a:r>
          </a:p>
        </p:txBody>
      </p:sp>
      <p:sp>
        <p:nvSpPr>
          <p:cNvPr id="71706" name="ZoneTexte 63"/>
          <p:cNvSpPr txBox="1">
            <a:spLocks noChangeArrowheads="1"/>
          </p:cNvSpPr>
          <p:nvPr/>
        </p:nvSpPr>
        <p:spPr bwMode="auto">
          <a:xfrm>
            <a:off x="2122488" y="3222625"/>
            <a:ext cx="806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FF0000"/>
                </a:solidFill>
                <a:latin typeface="Arial" charset="0"/>
                <a:cs typeface="Arial" charset="0"/>
              </a:rPr>
              <a:t>+ 100 V</a:t>
            </a:r>
          </a:p>
        </p:txBody>
      </p:sp>
      <p:sp>
        <p:nvSpPr>
          <p:cNvPr id="71707" name="ZoneTexte 64"/>
          <p:cNvSpPr txBox="1">
            <a:spLocks noChangeArrowheads="1"/>
          </p:cNvSpPr>
          <p:nvPr/>
        </p:nvSpPr>
        <p:spPr bwMode="auto">
          <a:xfrm>
            <a:off x="2143125" y="2786063"/>
            <a:ext cx="76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FF0000"/>
                </a:solidFill>
                <a:latin typeface="Arial" charset="0"/>
                <a:cs typeface="Arial" charset="0"/>
              </a:rPr>
              <a:t>- 100 V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3000375" y="2643188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2928938" y="3143250"/>
            <a:ext cx="357187" cy="35718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2928938" y="2857500"/>
            <a:ext cx="285750" cy="28575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214313" y="4572000"/>
            <a:ext cx="8343900" cy="2209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fr-FR" altLang="fr-FR" sz="2000" b="1">
                <a:solidFill>
                  <a:schemeClr val="tx1"/>
                </a:solidFill>
              </a:rPr>
              <a:t> Calcul du rapport m/z en fonction du temps que met l’ion à parcourir le tube de vol</a:t>
            </a:r>
          </a:p>
          <a:p>
            <a:pPr algn="just"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fr-FR" altLang="fr-FR" sz="2000" b="1">
              <a:solidFill>
                <a:schemeClr val="tx1"/>
              </a:solidFill>
            </a:endParaRPr>
          </a:p>
          <a:p>
            <a:pPr algn="just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fr-FR" altLang="fr-FR" sz="2000" b="1">
                <a:solidFill>
                  <a:schemeClr val="tx1"/>
                </a:solidFill>
              </a:rPr>
              <a:t> Vitesse d’analyse extrêmement rapide</a:t>
            </a:r>
          </a:p>
          <a:p>
            <a:pPr algn="just"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fr-FR" altLang="fr-FR" sz="2000" b="1">
              <a:solidFill>
                <a:schemeClr val="tx1"/>
              </a:solidFill>
            </a:endParaRPr>
          </a:p>
          <a:p>
            <a:pPr algn="just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fr-FR" altLang="fr-FR" sz="2000" b="1">
                <a:solidFill>
                  <a:schemeClr val="tx1"/>
                </a:solidFill>
              </a:rPr>
              <a:t> Limite de masse &gt; 1 000 000, mais résolution 5000</a:t>
            </a:r>
          </a:p>
          <a:p>
            <a:pPr algn="just"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fr-FR" altLang="fr-FR" sz="2000" b="1">
              <a:solidFill>
                <a:schemeClr val="tx1"/>
              </a:solidFill>
            </a:endParaRPr>
          </a:p>
          <a:p>
            <a:pPr algn="just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fr-FR" altLang="fr-FR" sz="2000" b="1">
                <a:solidFill>
                  <a:schemeClr val="tx1"/>
                </a:solidFill>
              </a:rPr>
              <a:t> </a:t>
            </a:r>
            <a:r>
              <a:rPr lang="fr-FR" altLang="fr-FR" sz="2000" b="1" u="sng">
                <a:solidFill>
                  <a:schemeClr val="tx1"/>
                </a:solidFill>
              </a:rPr>
              <a:t>Inconvénient</a:t>
            </a:r>
            <a:r>
              <a:rPr lang="fr-FR" altLang="fr-FR" sz="2000" b="1">
                <a:solidFill>
                  <a:schemeClr val="tx1"/>
                </a:solidFill>
              </a:rPr>
              <a:t> : Effet dispersif de l’Ec, baisse de la résolution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486 L 0.5276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958E-6 L 0.53559 -4.4495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9362E-6 L 0.53351 4.8936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68" grpId="0" animBg="1"/>
      <p:bldP spid="6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2773363" y="131763"/>
            <a:ext cx="43449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fr-FR" altLang="fr-FR">
                <a:solidFill>
                  <a:srgbClr val="FF0000"/>
                </a:solidFill>
              </a:rPr>
              <a:t>L’analyseur à temps de vol (TOF)</a:t>
            </a: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214313" y="714375"/>
            <a:ext cx="8343900" cy="357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0"/>
              </a:spcBef>
            </a:pPr>
            <a:r>
              <a:rPr lang="fr-FR" altLang="fr-FR" sz="2000" b="1" u="sng">
                <a:solidFill>
                  <a:schemeClr val="tx1"/>
                </a:solidFill>
              </a:rPr>
              <a:t>Mode réflectron</a:t>
            </a:r>
          </a:p>
        </p:txBody>
      </p:sp>
      <p:grpSp>
        <p:nvGrpSpPr>
          <p:cNvPr id="72708" name="Groupe 71"/>
          <p:cNvGrpSpPr>
            <a:grpSpLocks/>
          </p:cNvGrpSpPr>
          <p:nvPr/>
        </p:nvGrpSpPr>
        <p:grpSpPr bwMode="auto">
          <a:xfrm>
            <a:off x="285750" y="1357313"/>
            <a:ext cx="8002588" cy="3186112"/>
            <a:chOff x="285720" y="1643050"/>
            <a:chExt cx="8001850" cy="3186111"/>
          </a:xfrm>
        </p:grpSpPr>
        <p:sp>
          <p:nvSpPr>
            <p:cNvPr id="72717" name="Rectangle 65"/>
            <p:cNvSpPr>
              <a:spLocks noChangeArrowheads="1"/>
            </p:cNvSpPr>
            <p:nvPr/>
          </p:nvSpPr>
          <p:spPr bwMode="auto">
            <a:xfrm>
              <a:off x="2928926" y="1643050"/>
              <a:ext cx="5357850" cy="23574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72718" name="Groupe 70"/>
            <p:cNvGrpSpPr>
              <a:grpSpLocks/>
            </p:cNvGrpSpPr>
            <p:nvPr/>
          </p:nvGrpSpPr>
          <p:grpSpPr bwMode="auto">
            <a:xfrm>
              <a:off x="285720" y="1643050"/>
              <a:ext cx="8001850" cy="3186111"/>
              <a:chOff x="285720" y="1643050"/>
              <a:chExt cx="8001850" cy="3186111"/>
            </a:xfrm>
          </p:grpSpPr>
          <p:sp>
            <p:nvSpPr>
              <p:cNvPr id="72719" name="Rectangle 66"/>
              <p:cNvSpPr>
                <a:spLocks noChangeArrowheads="1"/>
              </p:cNvSpPr>
              <p:nvPr/>
            </p:nvSpPr>
            <p:spPr bwMode="auto">
              <a:xfrm>
                <a:off x="1714480" y="2857496"/>
                <a:ext cx="1214446" cy="92869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720" name="Rectangle 2"/>
              <p:cNvSpPr>
                <a:spLocks noChangeArrowheads="1"/>
              </p:cNvSpPr>
              <p:nvPr/>
            </p:nvSpPr>
            <p:spPr bwMode="auto">
              <a:xfrm>
                <a:off x="4479925" y="3048000"/>
                <a:ext cx="184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endParaRPr lang="en-US" sz="440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72721" name="Connecteur droit 12"/>
              <p:cNvCxnSpPr>
                <a:cxnSpLocks noChangeShapeType="1"/>
              </p:cNvCxnSpPr>
              <p:nvPr/>
            </p:nvCxnSpPr>
            <p:spPr bwMode="auto">
              <a:xfrm>
                <a:off x="2928926" y="1643050"/>
                <a:ext cx="5357850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22" name="Connecteur droit 13"/>
              <p:cNvCxnSpPr>
                <a:cxnSpLocks noChangeShapeType="1"/>
              </p:cNvCxnSpPr>
              <p:nvPr/>
            </p:nvCxnSpPr>
            <p:spPr bwMode="auto">
              <a:xfrm>
                <a:off x="2928926" y="4000504"/>
                <a:ext cx="5357850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23" name="Connecteur droit 15"/>
              <p:cNvCxnSpPr>
                <a:cxnSpLocks noChangeShapeType="1"/>
              </p:cNvCxnSpPr>
              <p:nvPr/>
            </p:nvCxnSpPr>
            <p:spPr bwMode="auto">
              <a:xfrm rot="5400000">
                <a:off x="7108049" y="2821777"/>
                <a:ext cx="2357454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24" name="Connecteur droit 16"/>
              <p:cNvCxnSpPr>
                <a:cxnSpLocks noChangeShapeType="1"/>
              </p:cNvCxnSpPr>
              <p:nvPr/>
            </p:nvCxnSpPr>
            <p:spPr bwMode="auto">
              <a:xfrm rot="5400000">
                <a:off x="2322497" y="2249479"/>
                <a:ext cx="1214446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25" name="Connecteur droit 18"/>
              <p:cNvCxnSpPr>
                <a:cxnSpLocks noChangeShapeType="1"/>
              </p:cNvCxnSpPr>
              <p:nvPr/>
            </p:nvCxnSpPr>
            <p:spPr bwMode="auto">
              <a:xfrm rot="5400000">
                <a:off x="2820975" y="3893347"/>
                <a:ext cx="215108" cy="794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26" name="Connecteur droit 21"/>
              <p:cNvCxnSpPr>
                <a:cxnSpLocks noChangeShapeType="1"/>
              </p:cNvCxnSpPr>
              <p:nvPr/>
            </p:nvCxnSpPr>
            <p:spPr bwMode="auto">
              <a:xfrm rot="5400000">
                <a:off x="1250133" y="3321843"/>
                <a:ext cx="928694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27" name="Connecteur droit 24"/>
              <p:cNvCxnSpPr>
                <a:cxnSpLocks noChangeShapeType="1"/>
              </p:cNvCxnSpPr>
              <p:nvPr/>
            </p:nvCxnSpPr>
            <p:spPr bwMode="auto">
              <a:xfrm>
                <a:off x="1714480" y="2857496"/>
                <a:ext cx="1214446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28" name="Connecteur droit 25"/>
              <p:cNvCxnSpPr>
                <a:cxnSpLocks noChangeShapeType="1"/>
              </p:cNvCxnSpPr>
              <p:nvPr/>
            </p:nvCxnSpPr>
            <p:spPr bwMode="auto">
              <a:xfrm>
                <a:off x="1714480" y="3784602"/>
                <a:ext cx="1214446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2729" name="Rectangle 30"/>
              <p:cNvSpPr>
                <a:spLocks noChangeArrowheads="1"/>
              </p:cNvSpPr>
              <p:nvPr/>
            </p:nvSpPr>
            <p:spPr bwMode="auto">
              <a:xfrm>
                <a:off x="1740199" y="3000372"/>
                <a:ext cx="45719" cy="64294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72730" name="Connecteur droit 32"/>
              <p:cNvCxnSpPr>
                <a:cxnSpLocks noChangeShapeType="1"/>
              </p:cNvCxnSpPr>
              <p:nvPr/>
            </p:nvCxnSpPr>
            <p:spPr bwMode="auto">
              <a:xfrm rot="5400000">
                <a:off x="1607323" y="3321843"/>
                <a:ext cx="643736" cy="794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731" name="Connecteur droit 34"/>
              <p:cNvCxnSpPr>
                <a:cxnSpLocks noChangeShapeType="1"/>
              </p:cNvCxnSpPr>
              <p:nvPr/>
            </p:nvCxnSpPr>
            <p:spPr bwMode="auto">
              <a:xfrm rot="5400000">
                <a:off x="1821637" y="3321843"/>
                <a:ext cx="643736" cy="794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732" name="Connecteur droit 36"/>
              <p:cNvCxnSpPr>
                <a:cxnSpLocks noChangeShapeType="1"/>
              </p:cNvCxnSpPr>
              <p:nvPr/>
            </p:nvCxnSpPr>
            <p:spPr bwMode="auto">
              <a:xfrm>
                <a:off x="1571604" y="3355974"/>
                <a:ext cx="714380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733" name="Connecteur droit 38"/>
              <p:cNvCxnSpPr>
                <a:cxnSpLocks noChangeShapeType="1"/>
              </p:cNvCxnSpPr>
              <p:nvPr/>
            </p:nvCxnSpPr>
            <p:spPr bwMode="auto">
              <a:xfrm rot="5400000">
                <a:off x="7322760" y="2892818"/>
                <a:ext cx="1500198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34" name="Connecteur droit 40"/>
              <p:cNvCxnSpPr>
                <a:cxnSpLocks noChangeShapeType="1"/>
              </p:cNvCxnSpPr>
              <p:nvPr/>
            </p:nvCxnSpPr>
            <p:spPr bwMode="auto">
              <a:xfrm rot="5400000">
                <a:off x="7679553" y="2321711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35" name="Connecteur droit 41"/>
              <p:cNvCxnSpPr>
                <a:cxnSpLocks noChangeShapeType="1"/>
              </p:cNvCxnSpPr>
              <p:nvPr/>
            </p:nvCxnSpPr>
            <p:spPr bwMode="auto">
              <a:xfrm rot="5400000">
                <a:off x="7466033" y="2320917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36" name="Connecteur droit 42"/>
              <p:cNvCxnSpPr>
                <a:cxnSpLocks noChangeShapeType="1"/>
              </p:cNvCxnSpPr>
              <p:nvPr/>
            </p:nvCxnSpPr>
            <p:spPr bwMode="auto">
              <a:xfrm rot="5400000">
                <a:off x="7251719" y="2320917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37" name="Connecteur droit 43"/>
              <p:cNvCxnSpPr>
                <a:cxnSpLocks noChangeShapeType="1"/>
              </p:cNvCxnSpPr>
              <p:nvPr/>
            </p:nvCxnSpPr>
            <p:spPr bwMode="auto">
              <a:xfrm rot="5400000">
                <a:off x="7037405" y="2320917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38" name="Connecteur droit 44"/>
              <p:cNvCxnSpPr>
                <a:cxnSpLocks noChangeShapeType="1"/>
              </p:cNvCxnSpPr>
              <p:nvPr/>
            </p:nvCxnSpPr>
            <p:spPr bwMode="auto">
              <a:xfrm rot="5400000">
                <a:off x="6823091" y="2320917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39" name="Connecteur droit 45"/>
              <p:cNvCxnSpPr>
                <a:cxnSpLocks noChangeShapeType="1"/>
              </p:cNvCxnSpPr>
              <p:nvPr/>
            </p:nvCxnSpPr>
            <p:spPr bwMode="auto">
              <a:xfrm rot="5400000">
                <a:off x="7680347" y="3392487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40" name="Connecteur droit 46"/>
              <p:cNvCxnSpPr>
                <a:cxnSpLocks noChangeShapeType="1"/>
              </p:cNvCxnSpPr>
              <p:nvPr/>
            </p:nvCxnSpPr>
            <p:spPr bwMode="auto">
              <a:xfrm rot="5400000">
                <a:off x="7466033" y="3392487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41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7251719" y="3392487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42" name="Connecteur droit 48"/>
              <p:cNvCxnSpPr>
                <a:cxnSpLocks noChangeShapeType="1"/>
              </p:cNvCxnSpPr>
              <p:nvPr/>
            </p:nvCxnSpPr>
            <p:spPr bwMode="auto">
              <a:xfrm rot="5400000">
                <a:off x="7037405" y="3392487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43" name="Connecteur droit 49"/>
              <p:cNvCxnSpPr>
                <a:cxnSpLocks noChangeShapeType="1"/>
              </p:cNvCxnSpPr>
              <p:nvPr/>
            </p:nvCxnSpPr>
            <p:spPr bwMode="auto">
              <a:xfrm rot="5400000">
                <a:off x="6823091" y="3392487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744" name="Connecteur droit 52"/>
              <p:cNvCxnSpPr>
                <a:cxnSpLocks noChangeShapeType="1"/>
              </p:cNvCxnSpPr>
              <p:nvPr/>
            </p:nvCxnSpPr>
            <p:spPr bwMode="auto">
              <a:xfrm rot="5400000">
                <a:off x="6107520" y="2892818"/>
                <a:ext cx="1500198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45" name="Connecteur droit 53"/>
              <p:cNvCxnSpPr>
                <a:cxnSpLocks noChangeShapeType="1"/>
              </p:cNvCxnSpPr>
              <p:nvPr/>
            </p:nvCxnSpPr>
            <p:spPr bwMode="auto">
              <a:xfrm rot="5400000">
                <a:off x="5894000" y="2892818"/>
                <a:ext cx="1500198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</p:cxnSp>
          <p:sp>
            <p:nvSpPr>
              <p:cNvPr id="55" name="Rectangle 54"/>
              <p:cNvSpPr/>
              <p:nvPr/>
            </p:nvSpPr>
            <p:spPr bwMode="auto">
              <a:xfrm>
                <a:off x="3214388" y="1785925"/>
                <a:ext cx="142862" cy="92868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ea typeface="Lucida Sans Unicode" charset="0"/>
                </a:endParaRPr>
              </a:p>
            </p:txBody>
          </p:sp>
          <p:cxnSp>
            <p:nvCxnSpPr>
              <p:cNvPr id="72747" name="Connecteur droit 56"/>
              <p:cNvCxnSpPr>
                <a:cxnSpLocks noChangeShapeType="1"/>
              </p:cNvCxnSpPr>
              <p:nvPr/>
            </p:nvCxnSpPr>
            <p:spPr bwMode="auto">
              <a:xfrm>
                <a:off x="2928926" y="2357430"/>
                <a:ext cx="285752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2748" name="ZoneTexte 57"/>
              <p:cNvSpPr txBox="1">
                <a:spLocks noChangeArrowheads="1"/>
              </p:cNvSpPr>
              <p:nvPr/>
            </p:nvSpPr>
            <p:spPr bwMode="auto">
              <a:xfrm>
                <a:off x="1785918" y="2098328"/>
                <a:ext cx="1184941" cy="330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Détecteur</a:t>
                </a:r>
              </a:p>
            </p:txBody>
          </p:sp>
          <p:sp>
            <p:nvSpPr>
              <p:cNvPr id="72749" name="ZoneTexte 58"/>
              <p:cNvSpPr txBox="1">
                <a:spLocks noChangeArrowheads="1"/>
              </p:cNvSpPr>
              <p:nvPr/>
            </p:nvSpPr>
            <p:spPr bwMode="auto">
              <a:xfrm>
                <a:off x="285720" y="3071810"/>
                <a:ext cx="1338828" cy="671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Région</a:t>
                </a:r>
              </a:p>
              <a:p>
                <a:r>
                  <a:rPr lang="fr-FR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d’ionisation</a:t>
                </a:r>
              </a:p>
            </p:txBody>
          </p:sp>
          <p:sp>
            <p:nvSpPr>
              <p:cNvPr id="72750" name="ZoneTexte 59"/>
              <p:cNvSpPr txBox="1">
                <a:spLocks noChangeArrowheads="1"/>
              </p:cNvSpPr>
              <p:nvPr/>
            </p:nvSpPr>
            <p:spPr bwMode="auto">
              <a:xfrm rot="-5400000">
                <a:off x="1206319" y="4106687"/>
                <a:ext cx="1114409" cy="330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+ 4200 V</a:t>
                </a:r>
              </a:p>
            </p:txBody>
          </p:sp>
          <p:sp>
            <p:nvSpPr>
              <p:cNvPr id="72751" name="ZoneTexte 60"/>
              <p:cNvSpPr txBox="1">
                <a:spLocks noChangeArrowheads="1"/>
              </p:cNvSpPr>
              <p:nvPr/>
            </p:nvSpPr>
            <p:spPr bwMode="auto">
              <a:xfrm rot="-5400000">
                <a:off x="1420633" y="4106687"/>
                <a:ext cx="1114409" cy="330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+ 3700 V</a:t>
                </a:r>
              </a:p>
            </p:txBody>
          </p:sp>
          <p:sp>
            <p:nvSpPr>
              <p:cNvPr id="72752" name="ZoneTexte 61"/>
              <p:cNvSpPr txBox="1">
                <a:spLocks noChangeArrowheads="1"/>
              </p:cNvSpPr>
              <p:nvPr/>
            </p:nvSpPr>
            <p:spPr bwMode="auto">
              <a:xfrm rot="-5400000">
                <a:off x="1867986" y="3847000"/>
                <a:ext cx="595035" cy="330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0 V</a:t>
                </a:r>
              </a:p>
            </p:txBody>
          </p:sp>
          <p:sp>
            <p:nvSpPr>
              <p:cNvPr id="72753" name="ZoneTexte 62"/>
              <p:cNvSpPr txBox="1">
                <a:spLocks noChangeArrowheads="1"/>
              </p:cNvSpPr>
              <p:nvPr/>
            </p:nvSpPr>
            <p:spPr bwMode="auto">
              <a:xfrm>
                <a:off x="6816083" y="4170030"/>
                <a:ext cx="1236237" cy="330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Réflectron</a:t>
                </a:r>
              </a:p>
            </p:txBody>
          </p:sp>
          <p:sp>
            <p:nvSpPr>
              <p:cNvPr id="72754" name="ZoneTexte 63"/>
              <p:cNvSpPr txBox="1">
                <a:spLocks noChangeArrowheads="1"/>
              </p:cNvSpPr>
              <p:nvPr/>
            </p:nvSpPr>
            <p:spPr bwMode="auto">
              <a:xfrm>
                <a:off x="2122295" y="3437112"/>
                <a:ext cx="806631" cy="277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+ 100 V</a:t>
                </a:r>
              </a:p>
            </p:txBody>
          </p:sp>
          <p:sp>
            <p:nvSpPr>
              <p:cNvPr id="72755" name="ZoneTexte 64"/>
              <p:cNvSpPr txBox="1">
                <a:spLocks noChangeArrowheads="1"/>
              </p:cNvSpPr>
              <p:nvPr/>
            </p:nvSpPr>
            <p:spPr bwMode="auto">
              <a:xfrm>
                <a:off x="2143108" y="3000372"/>
                <a:ext cx="761747" cy="277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- 100 V</a:t>
                </a:r>
              </a:p>
            </p:txBody>
          </p:sp>
        </p:grpSp>
      </p:grpSp>
      <p:sp>
        <p:nvSpPr>
          <p:cNvPr id="73" name="Ellipse 72"/>
          <p:cNvSpPr/>
          <p:nvPr/>
        </p:nvSpPr>
        <p:spPr bwMode="auto">
          <a:xfrm>
            <a:off x="3000375" y="2643188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2714625" y="3000375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grpSp>
        <p:nvGrpSpPr>
          <p:cNvPr id="4" name="Groupe 82"/>
          <p:cNvGrpSpPr>
            <a:grpSpLocks/>
          </p:cNvGrpSpPr>
          <p:nvPr/>
        </p:nvGrpSpPr>
        <p:grpSpPr bwMode="auto">
          <a:xfrm>
            <a:off x="2794000" y="2006600"/>
            <a:ext cx="5064125" cy="1055688"/>
            <a:chOff x="2794715" y="2292439"/>
            <a:chExt cx="5063433" cy="1056068"/>
          </a:xfrm>
        </p:grpSpPr>
        <p:sp>
          <p:nvSpPr>
            <p:cNvPr id="80" name="Forme libre 79"/>
            <p:cNvSpPr/>
            <p:nvPr/>
          </p:nvSpPr>
          <p:spPr bwMode="auto">
            <a:xfrm>
              <a:off x="3078839" y="2292439"/>
              <a:ext cx="4469789" cy="878204"/>
            </a:xfrm>
            <a:custGeom>
              <a:avLst/>
              <a:gdLst>
                <a:gd name="connsiteX0" fmla="*/ 0 w 4471115"/>
                <a:gd name="connsiteY0" fmla="*/ 708338 h 877910"/>
                <a:gd name="connsiteX1" fmla="*/ 4404574 w 4471115"/>
                <a:gd name="connsiteY1" fmla="*/ 759854 h 877910"/>
                <a:gd name="connsiteX2" fmla="*/ 399245 w 4471115"/>
                <a:gd name="connsiteY2" fmla="*/ 0 h 87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115" h="877910">
                  <a:moveTo>
                    <a:pt x="0" y="708338"/>
                  </a:moveTo>
                  <a:cubicBezTo>
                    <a:pt x="2169016" y="793124"/>
                    <a:pt x="4338033" y="877910"/>
                    <a:pt x="4404574" y="759854"/>
                  </a:cubicBezTo>
                  <a:cubicBezTo>
                    <a:pt x="4471115" y="641798"/>
                    <a:pt x="2435180" y="320899"/>
                    <a:pt x="399245" y="0"/>
                  </a:cubicBezTo>
                </a:path>
              </a:pathLst>
            </a:cu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ea typeface="Lucida Sans Unicode" charset="0"/>
              </a:endParaRPr>
            </a:p>
          </p:txBody>
        </p:sp>
        <p:sp>
          <p:nvSpPr>
            <p:cNvPr id="72716" name="Forme libre 81"/>
            <p:cNvSpPr>
              <a:spLocks noChangeArrowheads="1"/>
            </p:cNvSpPr>
            <p:nvPr/>
          </p:nvSpPr>
          <p:spPr bwMode="auto">
            <a:xfrm>
              <a:off x="2794715" y="2331076"/>
              <a:ext cx="5063433" cy="1017431"/>
            </a:xfrm>
            <a:custGeom>
              <a:avLst/>
              <a:gdLst>
                <a:gd name="T0" fmla="*/ 0 w 4881093"/>
                <a:gd name="T1" fmla="*/ 1017431 h 1017431"/>
                <a:gd name="T2" fmla="*/ 7419713 w 4881093"/>
                <a:gd name="T3" fmla="*/ 734096 h 1017431"/>
                <a:gd name="T4" fmla="*/ 959967 w 4881093"/>
                <a:gd name="T5" fmla="*/ 0 h 1017431"/>
                <a:gd name="T6" fmla="*/ 0 60000 65536"/>
                <a:gd name="T7" fmla="*/ 0 60000 65536"/>
                <a:gd name="T8" fmla="*/ 0 60000 65536"/>
                <a:gd name="T9" fmla="*/ 0 w 4881093"/>
                <a:gd name="T10" fmla="*/ 0 h 1017431"/>
                <a:gd name="T11" fmla="*/ 4881093 w 4881093"/>
                <a:gd name="T12" fmla="*/ 1017431 h 10174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81093" h="1017431">
                  <a:moveTo>
                    <a:pt x="0" y="1017431"/>
                  </a:moveTo>
                  <a:cubicBezTo>
                    <a:pt x="2337515" y="960549"/>
                    <a:pt x="4675031" y="903668"/>
                    <a:pt x="4778062" y="734096"/>
                  </a:cubicBezTo>
                  <a:cubicBezTo>
                    <a:pt x="4881093" y="564524"/>
                    <a:pt x="2749639" y="282262"/>
                    <a:pt x="618186" y="0"/>
                  </a:cubicBezTo>
                </a:path>
              </a:pathLst>
            </a:cu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86"/>
          <p:cNvGrpSpPr>
            <a:grpSpLocks/>
          </p:cNvGrpSpPr>
          <p:nvPr/>
        </p:nvGrpSpPr>
        <p:grpSpPr bwMode="auto">
          <a:xfrm>
            <a:off x="214313" y="4727575"/>
            <a:ext cx="8343900" cy="1944688"/>
            <a:chOff x="214282" y="4727872"/>
            <a:chExt cx="8343929" cy="1945148"/>
          </a:xfrm>
        </p:grpSpPr>
        <p:sp>
          <p:nvSpPr>
            <p:cNvPr id="72713" name="Text Box 6"/>
            <p:cNvSpPr txBox="1">
              <a:spLocks noChangeArrowheads="1"/>
            </p:cNvSpPr>
            <p:nvPr/>
          </p:nvSpPr>
          <p:spPr bwMode="auto">
            <a:xfrm>
              <a:off x="214282" y="4727872"/>
              <a:ext cx="8343929" cy="19451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fr-FR" altLang="fr-FR" sz="2000" b="1">
                  <a:solidFill>
                    <a:schemeClr val="tx1"/>
                  </a:solidFill>
                </a:rPr>
                <a:t> Correction de l’effet dispersif de l’Ec (mode linéaire)</a:t>
              </a:r>
            </a:p>
            <a:p>
              <a:pPr algn="just" eaLnBrk="0" hangingPunct="0">
                <a:spcBef>
                  <a:spcPct val="0"/>
                </a:spcBef>
                <a:buFont typeface="Wingdings" pitchFamily="2" charset="2"/>
                <a:buChar char="Ø"/>
              </a:pPr>
              <a:endParaRPr lang="fr-FR" altLang="fr-FR" sz="2000" b="1">
                <a:solidFill>
                  <a:schemeClr val="tx1"/>
                </a:solidFill>
              </a:endParaRPr>
            </a:p>
            <a:p>
              <a:pPr lvl="4" algn="just" eaLnBrk="0" hangingPunct="0">
                <a:spcBef>
                  <a:spcPct val="0"/>
                </a:spcBef>
              </a:pPr>
              <a:r>
                <a:rPr lang="fr-FR" altLang="fr-FR" sz="2000" b="1">
                  <a:solidFill>
                    <a:schemeClr val="tx1"/>
                  </a:solidFill>
                </a:rPr>
                <a:t>Focalisation temporelle au niveau du détecteur</a:t>
              </a:r>
            </a:p>
            <a:p>
              <a:pPr algn="just" eaLnBrk="0" hangingPunct="0">
                <a:spcBef>
                  <a:spcPct val="0"/>
                </a:spcBef>
                <a:buFont typeface="Wingdings" pitchFamily="2" charset="2"/>
                <a:buChar char="Ø"/>
              </a:pPr>
              <a:endParaRPr lang="fr-FR" altLang="fr-FR" sz="2000" b="1">
                <a:solidFill>
                  <a:schemeClr val="tx1"/>
                </a:solidFill>
              </a:endParaRPr>
            </a:p>
            <a:p>
              <a:pPr algn="just" eaLnBrk="0" hangingPunct="0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fr-FR" altLang="fr-FR" sz="2000" b="1">
                  <a:solidFill>
                    <a:schemeClr val="tx1"/>
                  </a:solidFill>
                </a:rPr>
                <a:t> Vitesse d’analyse extrêmement rapide</a:t>
              </a:r>
            </a:p>
            <a:p>
              <a:pPr algn="just" eaLnBrk="0" hangingPunct="0">
                <a:spcBef>
                  <a:spcPct val="0"/>
                </a:spcBef>
                <a:buFont typeface="Wingdings" pitchFamily="2" charset="2"/>
                <a:buChar char="Ø"/>
              </a:pPr>
              <a:endParaRPr lang="fr-FR" altLang="fr-FR" sz="2000" b="1">
                <a:solidFill>
                  <a:schemeClr val="tx1"/>
                </a:solidFill>
              </a:endParaRPr>
            </a:p>
            <a:p>
              <a:pPr algn="just" eaLnBrk="0" hangingPunct="0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fr-FR" altLang="fr-FR" sz="2000" b="1">
                  <a:solidFill>
                    <a:schemeClr val="tx1"/>
                  </a:solidFill>
                </a:rPr>
                <a:t> Limite de masse : 10 000, avec résolution 20 000</a:t>
              </a:r>
            </a:p>
          </p:txBody>
        </p:sp>
        <p:sp>
          <p:nvSpPr>
            <p:cNvPr id="86" name="Virage 85"/>
            <p:cNvSpPr/>
            <p:nvPr/>
          </p:nvSpPr>
          <p:spPr bwMode="auto">
            <a:xfrm rot="10800000" flipH="1">
              <a:off x="1643037" y="5072441"/>
              <a:ext cx="428626" cy="500180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6087E-6 C 0.23646 0.00671 0.4731 0.01342 0.47882 -0.0037 C 0.48455 -0.02081 0.10799 -0.08649 0.03386 -0.10314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4.34783E-7 C 0.25955 -0.00092 0.52083 -0.00185 0.53229 -0.02821 C 0.54375 -0.05458 0.14496 -0.13622 0.06753 -0.15772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2305050" y="357188"/>
            <a:ext cx="46958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Spectrométrie de masse: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1571625" y="1387475"/>
            <a:ext cx="6018213" cy="511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1. Présentation générale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2. Instrumentation et principe de la mesure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		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2.1. les sources d'ions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2.2. les analyseurs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2.3. les détecteurs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Arial" charset="0"/>
              </a:rPr>
              <a:t>		2.4. Principe de la fragmentation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3. Le couplage LC – GC/MS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4. Applications</a:t>
            </a:r>
          </a:p>
        </p:txBody>
      </p:sp>
      <p:sp>
        <p:nvSpPr>
          <p:cNvPr id="4" name="Ellipse 3"/>
          <p:cNvSpPr/>
          <p:nvPr/>
        </p:nvSpPr>
        <p:spPr>
          <a:xfrm>
            <a:off x="1000125" y="3786188"/>
            <a:ext cx="7000875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"/>
            <a:ext cx="7772400" cy="523875"/>
          </a:xfrm>
        </p:spPr>
        <p:txBody>
          <a:bodyPr lIns="91440" tIns="45720" rIns="91440" bIns="45720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solidFill>
                  <a:srgbClr val="FF0000"/>
                </a:solidFill>
                <a:latin typeface="Arial" charset="0"/>
              </a:rPr>
              <a:t>Le spectromètre de masse</a:t>
            </a:r>
            <a:endParaRPr lang="en-GB" sz="2800" smtClean="0">
              <a:latin typeface="Arial" charset="0"/>
            </a:endParaRPr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71438" y="2339975"/>
            <a:ext cx="1600200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Système</a:t>
            </a:r>
          </a:p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d'introduction</a:t>
            </a:r>
          </a:p>
        </p:txBody>
      </p:sp>
      <p:sp>
        <p:nvSpPr>
          <p:cNvPr id="74756" name="AutoShape 3"/>
          <p:cNvSpPr>
            <a:spLocks noChangeArrowheads="1"/>
          </p:cNvSpPr>
          <p:nvPr/>
        </p:nvSpPr>
        <p:spPr bwMode="auto">
          <a:xfrm>
            <a:off x="6840538" y="2339975"/>
            <a:ext cx="900112" cy="9001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57" name="Text Box 8"/>
          <p:cNvSpPr txBox="1">
            <a:spLocks noChangeArrowheads="1"/>
          </p:cNvSpPr>
          <p:nvPr/>
        </p:nvSpPr>
        <p:spPr bwMode="auto">
          <a:xfrm>
            <a:off x="2519363" y="4062413"/>
            <a:ext cx="82804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4758" name="Groupe 25"/>
          <p:cNvGrpSpPr>
            <a:grpSpLocks/>
          </p:cNvGrpSpPr>
          <p:nvPr/>
        </p:nvGrpSpPr>
        <p:grpSpPr bwMode="auto">
          <a:xfrm>
            <a:off x="3576638" y="1439863"/>
            <a:ext cx="2611437" cy="803275"/>
            <a:chOff x="3576638" y="1439863"/>
            <a:chExt cx="2611437" cy="803275"/>
          </a:xfrm>
        </p:grpSpPr>
        <p:sp>
          <p:nvSpPr>
            <p:cNvPr id="74778" name="AutoShape 9"/>
            <p:cNvSpPr>
              <a:spLocks/>
            </p:cNvSpPr>
            <p:nvPr/>
          </p:nvSpPr>
          <p:spPr bwMode="auto">
            <a:xfrm rot="-5400000">
              <a:off x="4702175" y="757238"/>
              <a:ext cx="360363" cy="2611437"/>
            </a:xfrm>
            <a:prstGeom prst="rightBrace">
              <a:avLst>
                <a:gd name="adj1" fmla="val 60389"/>
                <a:gd name="adj2" fmla="val 5000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79" name="Text Box 10"/>
            <p:cNvSpPr txBox="1">
              <a:spLocks noChangeArrowheads="1"/>
            </p:cNvSpPr>
            <p:nvPr/>
          </p:nvSpPr>
          <p:spPr bwMode="auto">
            <a:xfrm>
              <a:off x="4211638" y="1439863"/>
              <a:ext cx="1300162" cy="377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Sous vide</a:t>
              </a:r>
            </a:p>
          </p:txBody>
        </p:sp>
      </p:grpSp>
      <p:grpSp>
        <p:nvGrpSpPr>
          <p:cNvPr id="74759" name="Groupe 21"/>
          <p:cNvGrpSpPr>
            <a:grpSpLocks/>
          </p:cNvGrpSpPr>
          <p:nvPr/>
        </p:nvGrpSpPr>
        <p:grpSpPr bwMode="auto">
          <a:xfrm>
            <a:off x="179388" y="2519363"/>
            <a:ext cx="2609850" cy="2093912"/>
            <a:chOff x="179388" y="2519363"/>
            <a:chExt cx="2609850" cy="2093912"/>
          </a:xfrm>
        </p:grpSpPr>
        <p:sp>
          <p:nvSpPr>
            <p:cNvPr id="74775" name="Text Box 4"/>
            <p:cNvSpPr txBox="1">
              <a:spLocks noChangeArrowheads="1"/>
            </p:cNvSpPr>
            <p:nvPr/>
          </p:nvSpPr>
          <p:spPr bwMode="auto">
            <a:xfrm>
              <a:off x="1800225" y="2519363"/>
              <a:ext cx="989013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Source</a:t>
              </a:r>
            </a:p>
          </p:txBody>
        </p:sp>
        <p:sp>
          <p:nvSpPr>
            <p:cNvPr id="74776" name="Text Box 11"/>
            <p:cNvSpPr txBox="1">
              <a:spLocks noChangeArrowheads="1"/>
            </p:cNvSpPr>
            <p:nvPr/>
          </p:nvSpPr>
          <p:spPr bwMode="auto">
            <a:xfrm>
              <a:off x="179388" y="3851275"/>
              <a:ext cx="2263775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Production d'ions 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en phase gazeuse</a:t>
              </a:r>
            </a:p>
          </p:txBody>
        </p:sp>
        <p:sp>
          <p:nvSpPr>
            <p:cNvPr id="74777" name="Line 12"/>
            <p:cNvSpPr>
              <a:spLocks noChangeShapeType="1"/>
            </p:cNvSpPr>
            <p:nvPr/>
          </p:nvSpPr>
          <p:spPr bwMode="auto">
            <a:xfrm flipV="1">
              <a:off x="1260475" y="3054350"/>
              <a:ext cx="720725" cy="7302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4760" name="Groupe 22"/>
          <p:cNvGrpSpPr>
            <a:grpSpLocks/>
          </p:cNvGrpSpPr>
          <p:nvPr/>
        </p:nvGrpSpPr>
        <p:grpSpPr bwMode="auto">
          <a:xfrm>
            <a:off x="2339975" y="2519363"/>
            <a:ext cx="2432050" cy="3060700"/>
            <a:chOff x="2339975" y="2519363"/>
            <a:chExt cx="2432050" cy="3060700"/>
          </a:xfrm>
        </p:grpSpPr>
        <p:sp>
          <p:nvSpPr>
            <p:cNvPr id="74772" name="Text Box 5"/>
            <p:cNvSpPr txBox="1">
              <a:spLocks noChangeArrowheads="1"/>
            </p:cNvSpPr>
            <p:nvPr/>
          </p:nvSpPr>
          <p:spPr bwMode="auto">
            <a:xfrm>
              <a:off x="3384550" y="2519363"/>
              <a:ext cx="1312863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Analyseur</a:t>
              </a:r>
            </a:p>
          </p:txBody>
        </p:sp>
        <p:sp>
          <p:nvSpPr>
            <p:cNvPr id="74773" name="Text Box 13"/>
            <p:cNvSpPr txBox="1">
              <a:spLocks noChangeArrowheads="1"/>
            </p:cNvSpPr>
            <p:nvPr/>
          </p:nvSpPr>
          <p:spPr bwMode="auto">
            <a:xfrm>
              <a:off x="2339975" y="4818063"/>
              <a:ext cx="243205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Séparation des ions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en fonction du m/z</a:t>
              </a:r>
            </a:p>
          </p:txBody>
        </p:sp>
        <p:sp>
          <p:nvSpPr>
            <p:cNvPr id="74774" name="Line 16"/>
            <p:cNvSpPr>
              <a:spLocks noChangeShapeType="1"/>
            </p:cNvSpPr>
            <p:nvPr/>
          </p:nvSpPr>
          <p:spPr bwMode="auto">
            <a:xfrm flipV="1">
              <a:off x="3419475" y="3055938"/>
              <a:ext cx="360363" cy="162877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4761" name="Groupe 23"/>
          <p:cNvGrpSpPr>
            <a:grpSpLocks/>
          </p:cNvGrpSpPr>
          <p:nvPr/>
        </p:nvGrpSpPr>
        <p:grpSpPr bwMode="auto">
          <a:xfrm>
            <a:off x="4643438" y="2519363"/>
            <a:ext cx="2374900" cy="1638300"/>
            <a:chOff x="4643438" y="2519363"/>
            <a:chExt cx="2374900" cy="1638300"/>
          </a:xfrm>
        </p:grpSpPr>
        <p:sp>
          <p:nvSpPr>
            <p:cNvPr id="74769" name="Text Box 6"/>
            <p:cNvSpPr txBox="1">
              <a:spLocks noChangeArrowheads="1"/>
            </p:cNvSpPr>
            <p:nvPr/>
          </p:nvSpPr>
          <p:spPr bwMode="auto">
            <a:xfrm>
              <a:off x="4932363" y="2519363"/>
              <a:ext cx="1285875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Détecteur</a:t>
              </a:r>
            </a:p>
          </p:txBody>
        </p:sp>
        <p:sp>
          <p:nvSpPr>
            <p:cNvPr id="74770" name="Text Box 14"/>
            <p:cNvSpPr txBox="1">
              <a:spLocks noChangeArrowheads="1"/>
            </p:cNvSpPr>
            <p:nvPr/>
          </p:nvSpPr>
          <p:spPr bwMode="auto">
            <a:xfrm>
              <a:off x="4643438" y="3779838"/>
              <a:ext cx="2374900" cy="377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Comptage des ions</a:t>
              </a:r>
            </a:p>
          </p:txBody>
        </p:sp>
        <p:sp>
          <p:nvSpPr>
            <p:cNvPr id="74771" name="Line 17"/>
            <p:cNvSpPr>
              <a:spLocks noChangeShapeType="1"/>
            </p:cNvSpPr>
            <p:nvPr/>
          </p:nvSpPr>
          <p:spPr bwMode="auto">
            <a:xfrm flipH="1" flipV="1">
              <a:off x="5575300" y="3054350"/>
              <a:ext cx="188913" cy="7302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747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1617663" cy="146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4763" name="Groupe 24"/>
          <p:cNvGrpSpPr>
            <a:grpSpLocks/>
          </p:cNvGrpSpPr>
          <p:nvPr/>
        </p:nvGrpSpPr>
        <p:grpSpPr bwMode="auto">
          <a:xfrm>
            <a:off x="6300788" y="2519363"/>
            <a:ext cx="2871787" cy="3552825"/>
            <a:chOff x="6300788" y="2519363"/>
            <a:chExt cx="2871787" cy="3552825"/>
          </a:xfrm>
        </p:grpSpPr>
        <p:sp>
          <p:nvSpPr>
            <p:cNvPr id="74765" name="Text Box 7"/>
            <p:cNvSpPr txBox="1">
              <a:spLocks noChangeArrowheads="1"/>
            </p:cNvSpPr>
            <p:nvPr/>
          </p:nvSpPr>
          <p:spPr bwMode="auto">
            <a:xfrm>
              <a:off x="6480175" y="2519363"/>
              <a:ext cx="1570038" cy="3778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Enregistreur</a:t>
              </a:r>
            </a:p>
          </p:txBody>
        </p:sp>
        <p:sp>
          <p:nvSpPr>
            <p:cNvPr id="74766" name="Text Box 15"/>
            <p:cNvSpPr txBox="1">
              <a:spLocks noChangeArrowheads="1"/>
            </p:cNvSpPr>
            <p:nvPr/>
          </p:nvSpPr>
          <p:spPr bwMode="auto">
            <a:xfrm>
              <a:off x="6300788" y="5310188"/>
              <a:ext cx="2871787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Traitement du signal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000000"/>
                  </a:solidFill>
                  <a:latin typeface="Arial" charset="0"/>
                </a:rPr>
                <a:t>Visualisation du spectre</a:t>
              </a:r>
            </a:p>
          </p:txBody>
        </p:sp>
        <p:sp>
          <p:nvSpPr>
            <p:cNvPr id="74767" name="Line 18"/>
            <p:cNvSpPr>
              <a:spLocks noChangeShapeType="1"/>
            </p:cNvSpPr>
            <p:nvPr/>
          </p:nvSpPr>
          <p:spPr bwMode="auto">
            <a:xfrm flipH="1" flipV="1">
              <a:off x="7429500" y="3071813"/>
              <a:ext cx="214313" cy="78581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7476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86625" y="3857625"/>
              <a:ext cx="1611313" cy="1357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7" name="Ellipse 26"/>
          <p:cNvSpPr/>
          <p:nvPr/>
        </p:nvSpPr>
        <p:spPr>
          <a:xfrm>
            <a:off x="4286250" y="1857375"/>
            <a:ext cx="2928938" cy="414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884363" y="165100"/>
            <a:ext cx="512603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détecteur : pour compter les ions</a:t>
            </a: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206375" y="3116263"/>
            <a:ext cx="8721725" cy="267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</a:rPr>
              <a:t> Plaques photographiques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endParaRPr lang="fr-FR" sz="180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</a:rPr>
              <a:t> Cylindre de Faraday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endParaRPr lang="fr-FR" sz="180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</a:rPr>
              <a:t> Multiplicateur d’électrons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endParaRPr lang="fr-FR" sz="180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</a:rPr>
              <a:t> Mutiplicateur de photons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endParaRPr lang="fr-FR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68263" y="1130300"/>
            <a:ext cx="8588375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</a:rPr>
              <a:t>Comme les analyseurs et les sources, il existe différents types de détecteurs. Ils sont tous basés sur des principes physiques différents, mais leur rôle reste le même, compter les ions.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C’est une partie de l’appareil sous vide (10</a:t>
            </a:r>
            <a:r>
              <a:rPr lang="fr-FR" sz="1800" baseline="300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-5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– 10</a:t>
            </a:r>
            <a:r>
              <a:rPr lang="fr-FR" sz="1800" baseline="300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-7</a:t>
            </a: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Torr)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1"/>
          <p:cNvSpPr txBox="1">
            <a:spLocks noChangeArrowheads="1"/>
          </p:cNvSpPr>
          <p:nvPr/>
        </p:nvSpPr>
        <p:spPr bwMode="auto">
          <a:xfrm>
            <a:off x="1500188" y="484188"/>
            <a:ext cx="59912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FF0000"/>
                </a:solidFill>
                <a:latin typeface="Arial" charset="0"/>
                <a:cs typeface="Arial" charset="0"/>
              </a:rPr>
              <a:t>Comment peser une molécule ?</a:t>
            </a:r>
          </a:p>
        </p:txBody>
      </p:sp>
      <p:sp>
        <p:nvSpPr>
          <p:cNvPr id="12291" name="ZoneTexte 2"/>
          <p:cNvSpPr txBox="1">
            <a:spLocks noChangeArrowheads="1"/>
          </p:cNvSpPr>
          <p:nvPr/>
        </p:nvSpPr>
        <p:spPr bwMode="auto">
          <a:xfrm>
            <a:off x="428625" y="1714500"/>
            <a:ext cx="87868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</a:rPr>
              <a:t> Travailler en </a:t>
            </a:r>
            <a:r>
              <a:rPr lang="fr-FR">
                <a:solidFill>
                  <a:srgbClr val="FF0000"/>
                </a:solidFill>
                <a:latin typeface="Arial" charset="0"/>
                <a:cs typeface="Arial" charset="0"/>
              </a:rPr>
              <a:t>phase gazeuse </a:t>
            </a:r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</a:rPr>
              <a:t>où les molécules sont isolées			</a:t>
            </a:r>
            <a:endParaRPr lang="fr-FR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428625" y="2643188"/>
            <a:ext cx="79295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</a:rPr>
              <a:t> Travailler avec des molécules chargées</a:t>
            </a:r>
          </a:p>
        </p:txBody>
      </p:sp>
      <p:grpSp>
        <p:nvGrpSpPr>
          <p:cNvPr id="2" name="Groupe 9"/>
          <p:cNvGrpSpPr>
            <a:grpSpLocks/>
          </p:cNvGrpSpPr>
          <p:nvPr/>
        </p:nvGrpSpPr>
        <p:grpSpPr bwMode="auto">
          <a:xfrm>
            <a:off x="428625" y="3603625"/>
            <a:ext cx="7929563" cy="1739900"/>
            <a:chOff x="1071566" y="3602929"/>
            <a:chExt cx="7929562" cy="1740484"/>
          </a:xfrm>
        </p:grpSpPr>
        <p:sp>
          <p:nvSpPr>
            <p:cNvPr id="12297" name="ZoneTexte 2"/>
            <p:cNvSpPr txBox="1">
              <a:spLocks noChangeArrowheads="1"/>
            </p:cNvSpPr>
            <p:nvPr/>
          </p:nvSpPr>
          <p:spPr bwMode="auto">
            <a:xfrm>
              <a:off x="1071566" y="3602929"/>
              <a:ext cx="7929562" cy="40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buClrTx/>
                <a:buFont typeface="Wingdings" pitchFamily="2" charset="2"/>
                <a:buChar char="Ø"/>
              </a:pP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 Utiliser les propriétés reliant : </a:t>
              </a:r>
            </a:p>
          </p:txBody>
        </p:sp>
        <p:sp>
          <p:nvSpPr>
            <p:cNvPr id="12298" name="ZoneTexte 2"/>
            <p:cNvSpPr txBox="1">
              <a:spLocks noChangeArrowheads="1"/>
            </p:cNvSpPr>
            <p:nvPr/>
          </p:nvSpPr>
          <p:spPr bwMode="auto">
            <a:xfrm>
              <a:off x="1928790" y="4357694"/>
              <a:ext cx="6357958" cy="9857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Tx/>
              </a:pPr>
              <a:endParaRPr lang="fr-FR" sz="12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>
                <a:buClrTx/>
              </a:pPr>
              <a:r>
                <a:rPr lang="fr-FR" sz="2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Énergie / Trajectoire / Masse</a:t>
              </a:r>
            </a:p>
            <a:p>
              <a:pPr>
                <a:buClrTx/>
              </a:pPr>
              <a:endParaRPr lang="fr-FR" sz="12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e 8"/>
          <p:cNvGrpSpPr>
            <a:grpSpLocks/>
          </p:cNvGrpSpPr>
          <p:nvPr/>
        </p:nvGrpSpPr>
        <p:grpSpPr bwMode="auto">
          <a:xfrm>
            <a:off x="214313" y="5715000"/>
            <a:ext cx="8501062" cy="571500"/>
            <a:chOff x="500038" y="5500702"/>
            <a:chExt cx="8501090" cy="571504"/>
          </a:xfrm>
        </p:grpSpPr>
        <p:sp>
          <p:nvSpPr>
            <p:cNvPr id="12295" name="ZoneTexte 2"/>
            <p:cNvSpPr txBox="1">
              <a:spLocks noChangeArrowheads="1"/>
            </p:cNvSpPr>
            <p:nvPr/>
          </p:nvSpPr>
          <p:spPr bwMode="auto">
            <a:xfrm>
              <a:off x="1071566" y="5662222"/>
              <a:ext cx="7929562" cy="40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buClrTx/>
              </a:pPr>
              <a:r>
                <a:rPr lang="fr-FR">
                  <a:solidFill>
                    <a:schemeClr val="tx1"/>
                  </a:solidFill>
                  <a:latin typeface="Arial" charset="0"/>
                  <a:cs typeface="Arial" charset="0"/>
                </a:rPr>
                <a:t>Travailler dans des champs électriques ou magnétiques</a:t>
              </a:r>
            </a:p>
          </p:txBody>
        </p:sp>
        <p:sp>
          <p:nvSpPr>
            <p:cNvPr id="8" name="Virage 7"/>
            <p:cNvSpPr/>
            <p:nvPr/>
          </p:nvSpPr>
          <p:spPr bwMode="auto">
            <a:xfrm rot="10800000" flipH="1">
              <a:off x="500038" y="5500702"/>
              <a:ext cx="571502" cy="500067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1884363" y="165100"/>
            <a:ext cx="512603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détecteur : pour compter les ions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263" y="928688"/>
            <a:ext cx="8588375" cy="2166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u="sng">
                <a:solidFill>
                  <a:srgbClr val="000000"/>
                </a:solidFill>
                <a:latin typeface="Arial" charset="0"/>
              </a:rPr>
              <a:t>Plaques photographiques </a:t>
            </a:r>
            <a:r>
              <a:rPr lang="fr-FR" sz="1800">
                <a:solidFill>
                  <a:srgbClr val="000000"/>
                </a:solidFill>
                <a:latin typeface="Arial" charset="0"/>
              </a:rPr>
              <a:t> (détecteur historique) : 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	Principe : le noircissement de la plaque donne une valeur relative de l’intensité du flux (quantité d’ion)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Inconvénient : très peu sensible</a:t>
            </a:r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71438" y="3429000"/>
            <a:ext cx="8588375" cy="254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u="sng">
                <a:solidFill>
                  <a:srgbClr val="000000"/>
                </a:solidFill>
                <a:latin typeface="Arial" charset="0"/>
              </a:rPr>
              <a:t>Cylindre de Faraday</a:t>
            </a:r>
            <a:r>
              <a:rPr lang="fr-FR" sz="1800">
                <a:solidFill>
                  <a:srgbClr val="000000"/>
                </a:solidFill>
                <a:latin typeface="Arial" charset="0"/>
              </a:rPr>
              <a:t> : 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	Principe : transfert de charge de l’ion détecté sur une surface conductrice, puis amplification du signal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Avantage : précis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Inconvénient : peu sensible, gros bruit de fond, lent dans la mesure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1884363" y="165100"/>
            <a:ext cx="512603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détecteur : pour compter les ions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263" y="571500"/>
            <a:ext cx="8588375" cy="634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u="sng">
                <a:solidFill>
                  <a:srgbClr val="000000"/>
                </a:solidFill>
                <a:latin typeface="Arial" charset="0"/>
              </a:rPr>
              <a:t>Multiplicateur d’électron </a:t>
            </a:r>
            <a:r>
              <a:rPr lang="fr-FR" sz="1800">
                <a:solidFill>
                  <a:srgbClr val="000000"/>
                </a:solidFill>
                <a:latin typeface="Arial" charset="0"/>
              </a:rPr>
              <a:t>(détecteur le plus courant) : 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	Principe : dopage du signal par la formation d’électron secondaire à l’aide de tubes en verres dopés au plombs (dynode)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Avantage : bonne sensibilité et balayage rapide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Inconvénient : moins précis que le cylindre de Faraday, durée de vie limité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2000250"/>
            <a:ext cx="54959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884363" y="165100"/>
            <a:ext cx="512603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détecteur : pour compter les ions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8263" y="928688"/>
            <a:ext cx="8588375" cy="548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u="sng">
                <a:solidFill>
                  <a:srgbClr val="000000"/>
                </a:solidFill>
                <a:latin typeface="Arial" charset="0"/>
              </a:rPr>
              <a:t>Multiplicateur de photon </a:t>
            </a:r>
            <a:r>
              <a:rPr lang="fr-FR" sz="180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	Principe : dopage du signal par la formation d’électron secondaire (dynode). Ceux-ci sont accélérés vers l’écran phosphorescent où ils ont convertis en photons. Ces photons sont ensuite détectés par le photomultiplicateur. 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Avantage : bonne sensibilité, gain d’amplification très forte</a:t>
            </a:r>
          </a:p>
          <a:p>
            <a:pPr algn="just"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Inconvénient : balayage moins rapide qu’un multiplicateur d’électron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571750"/>
            <a:ext cx="40036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2305050" y="357188"/>
            <a:ext cx="46958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Spectrométrie de masse: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1571625" y="1387475"/>
            <a:ext cx="6018213" cy="511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1. Présentation générale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2. Instrumentation et principe de la mesure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		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2.1. les sources d'ions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2.2. les analyseurs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2.3. les détecteurs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2.4. Principe de la fragmentation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3. Le couplage LC – GC/MS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4. Applications</a:t>
            </a:r>
          </a:p>
        </p:txBody>
      </p:sp>
      <p:sp>
        <p:nvSpPr>
          <p:cNvPr id="4" name="Ellipse 3"/>
          <p:cNvSpPr/>
          <p:nvPr/>
        </p:nvSpPr>
        <p:spPr>
          <a:xfrm>
            <a:off x="1000125" y="4143375"/>
            <a:ext cx="7000875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381000" y="381000"/>
            <a:ext cx="8458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381000" y="1128713"/>
            <a:ext cx="838200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u="sng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Principe</a:t>
            </a:r>
            <a:r>
              <a:rPr lang="fr-FR" sz="2000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 : consiste à « casser » une molécule à l’intérieur d’un spéctromètre de masse, afin de déterminer ses propriétés structurales  </a:t>
            </a:r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3130550" y="173038"/>
            <a:ext cx="28829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La fragmentation</a:t>
            </a:r>
          </a:p>
        </p:txBody>
      </p:sp>
      <p:grpSp>
        <p:nvGrpSpPr>
          <p:cNvPr id="2" name="Groupe 8"/>
          <p:cNvGrpSpPr>
            <a:grpSpLocks/>
          </p:cNvGrpSpPr>
          <p:nvPr/>
        </p:nvGrpSpPr>
        <p:grpSpPr bwMode="auto">
          <a:xfrm>
            <a:off x="357188" y="2714625"/>
            <a:ext cx="8382000" cy="1222375"/>
            <a:chOff x="357158" y="2134534"/>
            <a:chExt cx="8382000" cy="1223028"/>
          </a:xfrm>
        </p:grpSpPr>
        <p:sp>
          <p:nvSpPr>
            <p:cNvPr id="80903" name="Text Box 2"/>
            <p:cNvSpPr txBox="1">
              <a:spLocks noChangeArrowheads="1"/>
            </p:cNvSpPr>
            <p:nvPr/>
          </p:nvSpPr>
          <p:spPr bwMode="auto">
            <a:xfrm>
              <a:off x="357158" y="2134534"/>
              <a:ext cx="8382000" cy="12230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u="sng">
                  <a:solidFill>
                    <a:schemeClr val="tx2"/>
                  </a:solidFill>
                  <a:latin typeface="Arial" charset="0"/>
                  <a:cs typeface="Times New Roman" pitchFamily="16" charset="0"/>
                </a:rPr>
                <a:t>Moyens</a:t>
              </a:r>
              <a:r>
                <a:rPr lang="fr-FR" sz="2000">
                  <a:solidFill>
                    <a:schemeClr val="tx2"/>
                  </a:solidFill>
                  <a:latin typeface="Arial" charset="0"/>
                  <a:cs typeface="Times New Roman" pitchFamily="16" charset="0"/>
                </a:rPr>
                <a:t> : coupler plusieurs analyseurs et agir de façon séquentielle</a:t>
              </a:r>
            </a:p>
            <a:p>
              <a:pPr algn="just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>
                  <a:solidFill>
                    <a:schemeClr val="tx2"/>
                  </a:solidFill>
                  <a:latin typeface="Arial" charset="0"/>
                  <a:cs typeface="Times New Roman" pitchFamily="16" charset="0"/>
                </a:rPr>
                <a:t>				</a:t>
              </a:r>
            </a:p>
            <a:p>
              <a:pPr algn="just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>
                  <a:solidFill>
                    <a:schemeClr val="tx2"/>
                  </a:solidFill>
                  <a:latin typeface="Arial" charset="0"/>
                  <a:cs typeface="Times New Roman" pitchFamily="16" charset="0"/>
                </a:rPr>
                <a:t>				Spectrométrie de masse à plusieurs dimension MS</a:t>
              </a:r>
              <a:r>
                <a:rPr lang="fr-FR" sz="2800" baseline="30000">
                  <a:solidFill>
                    <a:schemeClr val="tx2"/>
                  </a:solidFill>
                  <a:latin typeface="Arial" charset="0"/>
                  <a:cs typeface="Times New Roman" pitchFamily="16" charset="0"/>
                </a:rPr>
                <a:t>n</a:t>
              </a:r>
              <a:r>
                <a:rPr lang="fr-FR" sz="2000">
                  <a:solidFill>
                    <a:schemeClr val="tx2"/>
                  </a:solidFill>
                  <a:latin typeface="Arial" charset="0"/>
                  <a:cs typeface="Times New Roman" pitchFamily="16" charset="0"/>
                </a:rPr>
                <a:t> </a:t>
              </a:r>
            </a:p>
          </p:txBody>
        </p:sp>
        <p:sp>
          <p:nvSpPr>
            <p:cNvPr id="6" name="Virage 5"/>
            <p:cNvSpPr/>
            <p:nvPr/>
          </p:nvSpPr>
          <p:spPr bwMode="auto">
            <a:xfrm rot="10800000" flipH="1">
              <a:off x="1214408" y="2714282"/>
              <a:ext cx="428625" cy="500329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9300" y="4643438"/>
            <a:ext cx="7645400" cy="830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La MS-MS est un puissant outil de détermination de structure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8" y="174625"/>
            <a:ext cx="8504237" cy="947738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solidFill>
                  <a:srgbClr val="FF0000"/>
                </a:solidFill>
                <a:latin typeface="Arial" charset="0"/>
              </a:rPr>
              <a:t>La spectrométrie de masse à plusieurs dimensions  MS-MS</a:t>
            </a: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1143000" y="2971800"/>
            <a:ext cx="1143000" cy="10668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Source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Ion</a:t>
            </a: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228600" y="3505200"/>
            <a:ext cx="685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-249238" y="3071813"/>
            <a:ext cx="1463676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</a:rPr>
              <a:t>Introduction</a:t>
            </a: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2667000" y="2971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V="1">
            <a:off x="2667000" y="3656013"/>
            <a:ext cx="1588" cy="384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2819400" y="2971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V="1">
            <a:off x="2819400" y="3656013"/>
            <a:ext cx="1588" cy="384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2971800" y="2971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 flipV="1">
            <a:off x="2971800" y="3656013"/>
            <a:ext cx="1588" cy="384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2590800" y="4495800"/>
            <a:ext cx="685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2743200" y="4191000"/>
            <a:ext cx="3206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V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1143000" y="4667250"/>
            <a:ext cx="990600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7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ESI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MALDI</a:t>
            </a:r>
          </a:p>
        </p:txBody>
      </p:sp>
      <p:sp>
        <p:nvSpPr>
          <p:cNvPr id="81935" name="Text Box 16"/>
          <p:cNvSpPr txBox="1">
            <a:spLocks noChangeArrowheads="1"/>
          </p:cNvSpPr>
          <p:nvPr/>
        </p:nvSpPr>
        <p:spPr bwMode="auto">
          <a:xfrm>
            <a:off x="7832725" y="3211513"/>
            <a:ext cx="12858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Détecteur</a:t>
            </a:r>
          </a:p>
        </p:txBody>
      </p:sp>
      <p:grpSp>
        <p:nvGrpSpPr>
          <p:cNvPr id="2" name="Groupe 29"/>
          <p:cNvGrpSpPr>
            <a:grpSpLocks/>
          </p:cNvGrpSpPr>
          <p:nvPr/>
        </p:nvGrpSpPr>
        <p:grpSpPr bwMode="auto">
          <a:xfrm>
            <a:off x="4960938" y="3327400"/>
            <a:ext cx="1309687" cy="2112963"/>
            <a:chOff x="4960938" y="3327400"/>
            <a:chExt cx="1309687" cy="2112963"/>
          </a:xfrm>
        </p:grpSpPr>
        <p:sp>
          <p:nvSpPr>
            <p:cNvPr id="81949" name="Rectangle 19"/>
            <p:cNvSpPr>
              <a:spLocks noChangeArrowheads="1"/>
            </p:cNvSpPr>
            <p:nvPr/>
          </p:nvSpPr>
          <p:spPr bwMode="auto">
            <a:xfrm>
              <a:off x="5365750" y="3327400"/>
              <a:ext cx="360363" cy="239713"/>
            </a:xfrm>
            <a:prstGeom prst="rect">
              <a:avLst/>
            </a:prstGeom>
            <a:solidFill>
              <a:srgbClr val="FF66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50" name="Text Box 20"/>
            <p:cNvSpPr txBox="1">
              <a:spLocks noChangeArrowheads="1"/>
            </p:cNvSpPr>
            <p:nvPr/>
          </p:nvSpPr>
          <p:spPr bwMode="auto">
            <a:xfrm>
              <a:off x="4960938" y="4464050"/>
              <a:ext cx="1309687" cy="976313"/>
            </a:xfrm>
            <a:prstGeom prst="rect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chambre de </a:t>
              </a:r>
            </a:p>
            <a:p>
              <a:pPr algn="just">
                <a:lnSpc>
                  <a:spcPct val="100000"/>
                </a:lnSpc>
                <a:spcBef>
                  <a:spcPts val="400"/>
                </a:spcBef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Collision </a:t>
              </a:r>
            </a:p>
            <a:p>
              <a:pPr algn="just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51" name="Line 21"/>
            <p:cNvSpPr>
              <a:spLocks noChangeShapeType="1"/>
            </p:cNvSpPr>
            <p:nvPr/>
          </p:nvSpPr>
          <p:spPr bwMode="auto">
            <a:xfrm flipV="1">
              <a:off x="5502275" y="3790950"/>
              <a:ext cx="1588" cy="677863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1937" name="Text Box 24"/>
          <p:cNvSpPr txBox="1">
            <a:spLocks noChangeArrowheads="1"/>
          </p:cNvSpPr>
          <p:nvPr/>
        </p:nvSpPr>
        <p:spPr bwMode="auto">
          <a:xfrm>
            <a:off x="1095375" y="1368425"/>
            <a:ext cx="1917700" cy="63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Mélange</a:t>
            </a:r>
            <a:r>
              <a:rPr lang="en-GB" sz="1600">
                <a:solidFill>
                  <a:srgbClr val="000000"/>
                </a:solidFill>
                <a:latin typeface="Arial" charset="0"/>
              </a:rPr>
              <a:t> complexe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d’ions</a:t>
            </a:r>
          </a:p>
        </p:txBody>
      </p:sp>
      <p:sp>
        <p:nvSpPr>
          <p:cNvPr id="81938" name="Line 25"/>
          <p:cNvSpPr>
            <a:spLocks noChangeShapeType="1"/>
          </p:cNvSpPr>
          <p:nvPr/>
        </p:nvSpPr>
        <p:spPr bwMode="auto">
          <a:xfrm>
            <a:off x="1214438" y="1993900"/>
            <a:ext cx="1587" cy="61436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e 28"/>
          <p:cNvGrpSpPr>
            <a:grpSpLocks/>
          </p:cNvGrpSpPr>
          <p:nvPr/>
        </p:nvGrpSpPr>
        <p:grpSpPr bwMode="auto">
          <a:xfrm>
            <a:off x="3200400" y="1381125"/>
            <a:ext cx="1905000" cy="5110163"/>
            <a:chOff x="3200400" y="1381125"/>
            <a:chExt cx="1905000" cy="5109427"/>
          </a:xfrm>
        </p:grpSpPr>
        <p:sp>
          <p:nvSpPr>
            <p:cNvPr id="81945" name="Rectangle 3"/>
            <p:cNvSpPr>
              <a:spLocks noChangeArrowheads="1"/>
            </p:cNvSpPr>
            <p:nvPr/>
          </p:nvSpPr>
          <p:spPr bwMode="auto">
            <a:xfrm>
              <a:off x="3200400" y="2971800"/>
              <a:ext cx="1905000" cy="106680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Analyseur 1</a:t>
              </a:r>
            </a:p>
          </p:txBody>
        </p:sp>
        <p:sp>
          <p:nvSpPr>
            <p:cNvPr id="81946" name="Text Box 15"/>
            <p:cNvSpPr txBox="1">
              <a:spLocks noChangeArrowheads="1"/>
            </p:cNvSpPr>
            <p:nvPr/>
          </p:nvSpPr>
          <p:spPr bwMode="auto">
            <a:xfrm>
              <a:off x="3478213" y="4754563"/>
              <a:ext cx="1252564" cy="17359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Magnet</a:t>
              </a:r>
            </a:p>
            <a:p>
              <a:pPr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Quadrupole</a:t>
              </a:r>
            </a:p>
            <a:p>
              <a:pPr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Ion trapp</a:t>
              </a:r>
            </a:p>
            <a:p>
              <a:pPr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TOF</a:t>
              </a:r>
            </a:p>
            <a:p>
              <a:pPr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FT-ICR</a:t>
              </a:r>
            </a:p>
          </p:txBody>
        </p:sp>
        <p:sp>
          <p:nvSpPr>
            <p:cNvPr id="81947" name="Text Box 22"/>
            <p:cNvSpPr txBox="1">
              <a:spLocks noChangeArrowheads="1"/>
            </p:cNvSpPr>
            <p:nvPr/>
          </p:nvSpPr>
          <p:spPr bwMode="auto">
            <a:xfrm>
              <a:off x="3497263" y="1381125"/>
              <a:ext cx="1352550" cy="631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</a:rPr>
                <a:t>Purification</a:t>
              </a: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pPr algn="just">
                <a:lnSpc>
                  <a:spcPct val="100000"/>
                </a:lnSpc>
                <a:spcBef>
                  <a:spcPts val="400"/>
                </a:spcBef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d’un ion</a:t>
              </a:r>
            </a:p>
          </p:txBody>
        </p:sp>
        <p:sp>
          <p:nvSpPr>
            <p:cNvPr id="81948" name="Line 26"/>
            <p:cNvSpPr>
              <a:spLocks noChangeShapeType="1"/>
            </p:cNvSpPr>
            <p:nvPr/>
          </p:nvSpPr>
          <p:spPr bwMode="auto">
            <a:xfrm>
              <a:off x="3570288" y="1974850"/>
              <a:ext cx="1587" cy="61436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e 30"/>
          <p:cNvGrpSpPr>
            <a:grpSpLocks/>
          </p:cNvGrpSpPr>
          <p:nvPr/>
        </p:nvGrpSpPr>
        <p:grpSpPr bwMode="auto">
          <a:xfrm>
            <a:off x="6019800" y="1358900"/>
            <a:ext cx="2416175" cy="5432425"/>
            <a:chOff x="6019800" y="1358900"/>
            <a:chExt cx="2416175" cy="5432841"/>
          </a:xfrm>
        </p:grpSpPr>
        <p:sp>
          <p:nvSpPr>
            <p:cNvPr id="81941" name="Rectangle 17"/>
            <p:cNvSpPr>
              <a:spLocks noChangeArrowheads="1"/>
            </p:cNvSpPr>
            <p:nvPr/>
          </p:nvSpPr>
          <p:spPr bwMode="auto">
            <a:xfrm>
              <a:off x="6019800" y="2971800"/>
              <a:ext cx="1676400" cy="106680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Analyseur 2</a:t>
              </a:r>
            </a:p>
          </p:txBody>
        </p:sp>
        <p:sp>
          <p:nvSpPr>
            <p:cNvPr id="81942" name="Text Box 18"/>
            <p:cNvSpPr txBox="1">
              <a:spLocks noChangeArrowheads="1"/>
            </p:cNvSpPr>
            <p:nvPr/>
          </p:nvSpPr>
          <p:spPr bwMode="auto">
            <a:xfrm>
              <a:off x="7045325" y="4706938"/>
              <a:ext cx="1252564" cy="20848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Magnet</a:t>
              </a:r>
            </a:p>
            <a:p>
              <a:pPr algn="just"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Quadrupole</a:t>
              </a:r>
            </a:p>
            <a:p>
              <a:pPr algn="just"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Ion trapp</a:t>
              </a:r>
            </a:p>
            <a:p>
              <a:pPr algn="just"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TOF</a:t>
              </a:r>
            </a:p>
            <a:p>
              <a:pPr algn="just"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FT-ICR</a:t>
              </a:r>
            </a:p>
            <a:p>
              <a:pPr algn="just" eaLnBrk="0" hangingPunct="0">
                <a:lnSpc>
                  <a:spcPct val="100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43" name="Text Box 23"/>
            <p:cNvSpPr txBox="1">
              <a:spLocks noChangeArrowheads="1"/>
            </p:cNvSpPr>
            <p:nvPr/>
          </p:nvSpPr>
          <p:spPr bwMode="auto">
            <a:xfrm>
              <a:off x="6048375" y="1358900"/>
              <a:ext cx="2387600" cy="631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400"/>
                </a:spcBef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</a:rPr>
                <a:t>Mesure des fragments</a:t>
              </a: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pPr algn="just">
                <a:lnSpc>
                  <a:spcPct val="100000"/>
                </a:lnSpc>
                <a:spcBef>
                  <a:spcPts val="400"/>
                </a:spcBef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de l’ion purifié</a:t>
              </a:r>
            </a:p>
          </p:txBody>
        </p:sp>
        <p:sp>
          <p:nvSpPr>
            <p:cNvPr id="81944" name="Line 27"/>
            <p:cNvSpPr>
              <a:spLocks noChangeShapeType="1"/>
            </p:cNvSpPr>
            <p:nvPr/>
          </p:nvSpPr>
          <p:spPr bwMode="auto">
            <a:xfrm>
              <a:off x="6224588" y="1974850"/>
              <a:ext cx="1587" cy="61436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381000" y="381000"/>
            <a:ext cx="8458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381000" y="1128713"/>
            <a:ext cx="8382000" cy="112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u="sng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Rôle du premier analyseur</a:t>
            </a:r>
            <a:r>
              <a:rPr lang="fr-FR" sz="2000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 : sélectionne les ions avec un certain m/z (ion parent)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Purification d’un ion présent dans un mélange complexe</a:t>
            </a: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3130550" y="173038"/>
            <a:ext cx="28829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La fragmentation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4813" y="2803525"/>
            <a:ext cx="8382000" cy="142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u="sng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Rôle de la chambre de collision</a:t>
            </a:r>
            <a:r>
              <a:rPr lang="fr-FR" sz="2000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 : cellule dans laquelle l’ion parent va être fragmenté pour donner les ions fils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Exemple : Présence d’un gaz qui va induire par collision des fragmentations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8625" y="4784725"/>
            <a:ext cx="838200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u="sng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Rôle du deuxième analyseur</a:t>
            </a:r>
            <a:r>
              <a:rPr lang="fr-FR" sz="2000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 : mesure les m/z des fragments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04813" y="5741988"/>
            <a:ext cx="8382000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Répétition de l’opération : MS-MS-MS ou MS</a:t>
            </a:r>
            <a:r>
              <a:rPr lang="fr-FR" sz="2000" baseline="30000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3</a:t>
            </a:r>
            <a:r>
              <a:rPr lang="fr-FR" sz="2000">
                <a:solidFill>
                  <a:schemeClr val="tx2"/>
                </a:solidFill>
                <a:latin typeface="Arial" charset="0"/>
                <a:cs typeface="Times New Roman" pitchFamily="16" charset="0"/>
              </a:rPr>
              <a:t> etc….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5665788" y="3625850"/>
            <a:ext cx="1311275" cy="814388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2127250" y="3594100"/>
            <a:ext cx="1462088" cy="814388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72" name="Oval 3"/>
          <p:cNvSpPr>
            <a:spLocks noChangeArrowheads="1"/>
          </p:cNvSpPr>
          <p:nvPr/>
        </p:nvSpPr>
        <p:spPr bwMode="auto">
          <a:xfrm>
            <a:off x="3992563" y="3638550"/>
            <a:ext cx="1270000" cy="787400"/>
          </a:xfrm>
          <a:prstGeom prst="ellipse">
            <a:avLst/>
          </a:prstGeom>
          <a:noFill/>
          <a:ln w="28440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73" name="AutoShape 9"/>
          <p:cNvSpPr>
            <a:spLocks noChangeArrowheads="1"/>
          </p:cNvSpPr>
          <p:nvPr/>
        </p:nvSpPr>
        <p:spPr bwMode="auto">
          <a:xfrm>
            <a:off x="8188325" y="3611563"/>
            <a:ext cx="511175" cy="828675"/>
          </a:xfrm>
          <a:prstGeom prst="rtTriangle">
            <a:avLst/>
          </a:prstGeom>
          <a:noFill/>
          <a:ln w="2844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74" name="Text Box 10"/>
          <p:cNvSpPr txBox="1">
            <a:spLocks noChangeArrowheads="1"/>
          </p:cNvSpPr>
          <p:nvPr/>
        </p:nvSpPr>
        <p:spPr bwMode="auto">
          <a:xfrm>
            <a:off x="2424113" y="4670425"/>
            <a:ext cx="8080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Helvetica" pitchFamily="32" charset="0"/>
              </a:rPr>
              <a:t>MS1</a:t>
            </a:r>
          </a:p>
        </p:txBody>
      </p:sp>
      <p:sp>
        <p:nvSpPr>
          <p:cNvPr id="83975" name="Text Box 11"/>
          <p:cNvSpPr txBox="1">
            <a:spLocks noChangeArrowheads="1"/>
          </p:cNvSpPr>
          <p:nvPr/>
        </p:nvSpPr>
        <p:spPr bwMode="auto">
          <a:xfrm>
            <a:off x="5919788" y="4667250"/>
            <a:ext cx="8080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MS2</a:t>
            </a:r>
          </a:p>
        </p:txBody>
      </p:sp>
      <p:sp>
        <p:nvSpPr>
          <p:cNvPr id="83976" name="Text Box 12"/>
          <p:cNvSpPr txBox="1">
            <a:spLocks noChangeArrowheads="1"/>
          </p:cNvSpPr>
          <p:nvPr/>
        </p:nvSpPr>
        <p:spPr bwMode="auto">
          <a:xfrm>
            <a:off x="3770313" y="4532313"/>
            <a:ext cx="1685925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CC99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CC99"/>
                </a:solidFill>
                <a:latin typeface="Helvetica" pitchFamily="32" charset="0"/>
              </a:rPr>
              <a:t>Cellule</a:t>
            </a:r>
          </a:p>
          <a:p>
            <a:pPr eaLnBrk="0" hangingPunct="0">
              <a:lnSpc>
                <a:spcPct val="100000"/>
              </a:lnSpc>
              <a:buClr>
                <a:srgbClr val="00CC99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CC99"/>
                </a:solidFill>
                <a:latin typeface="Helvetica" pitchFamily="32" charset="0"/>
              </a:rPr>
              <a:t>de collision</a:t>
            </a:r>
          </a:p>
        </p:txBody>
      </p:sp>
      <p:sp>
        <p:nvSpPr>
          <p:cNvPr id="83977" name="Text Box 13"/>
          <p:cNvSpPr txBox="1">
            <a:spLocks noChangeArrowheads="1"/>
          </p:cNvSpPr>
          <p:nvPr/>
        </p:nvSpPr>
        <p:spPr bwMode="auto">
          <a:xfrm>
            <a:off x="7424738" y="4668838"/>
            <a:ext cx="1501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FF00FF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FF"/>
                </a:solidFill>
                <a:latin typeface="Helvetica" pitchFamily="32" charset="0"/>
              </a:rPr>
              <a:t>Détecteur</a:t>
            </a:r>
          </a:p>
        </p:txBody>
      </p:sp>
      <p:sp>
        <p:nvSpPr>
          <p:cNvPr id="83978" name="Text Box 14"/>
          <p:cNvSpPr txBox="1">
            <a:spLocks noChangeArrowheads="1"/>
          </p:cNvSpPr>
          <p:nvPr/>
        </p:nvSpPr>
        <p:spPr bwMode="auto">
          <a:xfrm>
            <a:off x="450850" y="4654550"/>
            <a:ext cx="11461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Source</a:t>
            </a:r>
          </a:p>
        </p:txBody>
      </p:sp>
      <p:sp>
        <p:nvSpPr>
          <p:cNvPr id="99344" name="Text Box 15"/>
          <p:cNvSpPr txBox="1">
            <a:spLocks noChangeArrowheads="1"/>
          </p:cNvSpPr>
          <p:nvPr/>
        </p:nvSpPr>
        <p:spPr bwMode="auto">
          <a:xfrm>
            <a:off x="0" y="5286375"/>
            <a:ext cx="2066925" cy="75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Helvetica" pitchFamily="32" charset="0"/>
              </a:rPr>
              <a:t>Formation Ions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Helvetica" pitchFamily="32" charset="0"/>
              </a:rPr>
              <a:t>en phase gazeuse</a:t>
            </a:r>
          </a:p>
        </p:txBody>
      </p:sp>
      <p:sp>
        <p:nvSpPr>
          <p:cNvPr id="83980" name="Line 19"/>
          <p:cNvSpPr>
            <a:spLocks noChangeShapeType="1"/>
          </p:cNvSpPr>
          <p:nvPr/>
        </p:nvSpPr>
        <p:spPr bwMode="auto">
          <a:xfrm flipV="1">
            <a:off x="1003300" y="2360613"/>
            <a:ext cx="1588" cy="1908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981" name="Rectangle 20"/>
          <p:cNvSpPr>
            <a:spLocks noChangeArrowheads="1"/>
          </p:cNvSpPr>
          <p:nvPr/>
        </p:nvSpPr>
        <p:spPr bwMode="auto">
          <a:xfrm>
            <a:off x="5270500" y="1549400"/>
            <a:ext cx="1917700" cy="901700"/>
          </a:xfrm>
          <a:prstGeom prst="rect">
            <a:avLst/>
          </a:prstGeom>
          <a:noFill/>
          <a:ln w="28440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82" name="Text Box 21"/>
          <p:cNvSpPr txBox="1">
            <a:spLocks noChangeArrowheads="1"/>
          </p:cNvSpPr>
          <p:nvPr/>
        </p:nvSpPr>
        <p:spPr bwMode="auto">
          <a:xfrm>
            <a:off x="4649788" y="2520950"/>
            <a:ext cx="32527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CC66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CC66"/>
                </a:solidFill>
                <a:latin typeface="Helvetica" pitchFamily="32" charset="0"/>
              </a:rPr>
              <a:t>Système d'introduction</a:t>
            </a:r>
          </a:p>
        </p:txBody>
      </p:sp>
      <p:sp>
        <p:nvSpPr>
          <p:cNvPr id="83983" name="Oval 22"/>
          <p:cNvSpPr>
            <a:spLocks noChangeArrowheads="1"/>
          </p:cNvSpPr>
          <p:nvPr/>
        </p:nvSpPr>
        <p:spPr bwMode="auto">
          <a:xfrm>
            <a:off x="558800" y="3581400"/>
            <a:ext cx="876300" cy="863600"/>
          </a:xfrm>
          <a:prstGeom prst="ellips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84" name="Line 23"/>
          <p:cNvSpPr>
            <a:spLocks noChangeShapeType="1"/>
          </p:cNvSpPr>
          <p:nvPr/>
        </p:nvSpPr>
        <p:spPr bwMode="auto">
          <a:xfrm flipV="1">
            <a:off x="1003300" y="2297113"/>
            <a:ext cx="1588" cy="12858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985" name="Line 24"/>
          <p:cNvSpPr>
            <a:spLocks noChangeShapeType="1"/>
          </p:cNvSpPr>
          <p:nvPr/>
        </p:nvSpPr>
        <p:spPr bwMode="auto">
          <a:xfrm>
            <a:off x="1003300" y="2311400"/>
            <a:ext cx="42164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986" name="Text Box 25"/>
          <p:cNvSpPr txBox="1">
            <a:spLocks noChangeArrowheads="1"/>
          </p:cNvSpPr>
          <p:nvPr/>
        </p:nvSpPr>
        <p:spPr bwMode="auto">
          <a:xfrm>
            <a:off x="1162050" y="204788"/>
            <a:ext cx="7585075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La spectrométrie de masse à plusieurs dimensions</a:t>
            </a:r>
          </a:p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couplée à la HPLC: LC-MS-MS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5643563" y="1571625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5500688" y="2000250"/>
            <a:ext cx="357187" cy="35718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572125" y="1714500"/>
            <a:ext cx="285750" cy="28575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90700" y="5607050"/>
            <a:ext cx="217011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Helvetica" pitchFamily="32" charset="0"/>
              </a:rPr>
              <a:t>Sélection du parent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0611E-6 C -0.14566 -0.02544 -0.29132 -0.05065 -0.37795 1.40611E-6 C -0.46458 0.05065 -0.49618 0.25347 -0.51979 0.30412 " pathEditMode="relative" ptsTypes="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876E-7 C -0.12205 -0.03677 -0.2441 -0.07354 -0.33073 -0.02104 C -0.41736 0.03146 -0.48819 0.25879 -0.51979 0.31476 " pathEditMode="relative" ptsTypes="a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69 C -0.10052 -0.04625 -0.2007 -0.09274 -0.28525 -0.04163 C -0.36979 0.00948 -0.46997 0.24954 -0.50695 0.3080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1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95 0.30805 C -0.47813 0.29579 -0.44913 0.28353 -0.42813 0.30805 C -0.40712 0.33256 -0.38872 0.43039 -0.38091 0.4549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79 0.30412 C -0.48437 0.31452 -0.44896 0.32516 -0.42535 0.30412 C -0.40173 0.28307 -0.38594 0.19935 -0.37795 0.1783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79 0.31291 L -0.31719 0.312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19 0.31291 L -0.125 0.3129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/>
      <p:bldP spid="99344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5665788" y="3625850"/>
            <a:ext cx="1311275" cy="814388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2127250" y="3594100"/>
            <a:ext cx="1462088" cy="814388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4996" name="Oval 3"/>
          <p:cNvSpPr>
            <a:spLocks noChangeArrowheads="1"/>
          </p:cNvSpPr>
          <p:nvPr/>
        </p:nvSpPr>
        <p:spPr bwMode="auto">
          <a:xfrm>
            <a:off x="3992563" y="3638550"/>
            <a:ext cx="1270000" cy="787400"/>
          </a:xfrm>
          <a:prstGeom prst="ellipse">
            <a:avLst/>
          </a:prstGeom>
          <a:noFill/>
          <a:ln w="28440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4997" name="AutoShape 9"/>
          <p:cNvSpPr>
            <a:spLocks noChangeArrowheads="1"/>
          </p:cNvSpPr>
          <p:nvPr/>
        </p:nvSpPr>
        <p:spPr bwMode="auto">
          <a:xfrm>
            <a:off x="8188325" y="3611563"/>
            <a:ext cx="511175" cy="828675"/>
          </a:xfrm>
          <a:prstGeom prst="rtTriangle">
            <a:avLst/>
          </a:prstGeom>
          <a:noFill/>
          <a:ln w="2844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4998" name="Text Box 10"/>
          <p:cNvSpPr txBox="1">
            <a:spLocks noChangeArrowheads="1"/>
          </p:cNvSpPr>
          <p:nvPr/>
        </p:nvSpPr>
        <p:spPr bwMode="auto">
          <a:xfrm>
            <a:off x="2424113" y="4670425"/>
            <a:ext cx="8080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Helvetica" pitchFamily="32" charset="0"/>
              </a:rPr>
              <a:t>MS1</a:t>
            </a:r>
          </a:p>
        </p:txBody>
      </p:sp>
      <p:sp>
        <p:nvSpPr>
          <p:cNvPr id="84999" name="Text Box 11"/>
          <p:cNvSpPr txBox="1">
            <a:spLocks noChangeArrowheads="1"/>
          </p:cNvSpPr>
          <p:nvPr/>
        </p:nvSpPr>
        <p:spPr bwMode="auto">
          <a:xfrm>
            <a:off x="5919788" y="4667250"/>
            <a:ext cx="8080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MS2</a:t>
            </a:r>
          </a:p>
        </p:txBody>
      </p:sp>
      <p:sp>
        <p:nvSpPr>
          <p:cNvPr id="85000" name="Text Box 12"/>
          <p:cNvSpPr txBox="1">
            <a:spLocks noChangeArrowheads="1"/>
          </p:cNvSpPr>
          <p:nvPr/>
        </p:nvSpPr>
        <p:spPr bwMode="auto">
          <a:xfrm>
            <a:off x="3770313" y="4532313"/>
            <a:ext cx="1685925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CC99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CC99"/>
                </a:solidFill>
                <a:latin typeface="Helvetica" pitchFamily="32" charset="0"/>
              </a:rPr>
              <a:t>Cellule</a:t>
            </a:r>
          </a:p>
          <a:p>
            <a:pPr eaLnBrk="0" hangingPunct="0">
              <a:lnSpc>
                <a:spcPct val="100000"/>
              </a:lnSpc>
              <a:buClr>
                <a:srgbClr val="00CC99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CC99"/>
                </a:solidFill>
                <a:latin typeface="Helvetica" pitchFamily="32" charset="0"/>
              </a:rPr>
              <a:t>de collision</a:t>
            </a:r>
          </a:p>
        </p:txBody>
      </p:sp>
      <p:sp>
        <p:nvSpPr>
          <p:cNvPr id="85001" name="Text Box 13"/>
          <p:cNvSpPr txBox="1">
            <a:spLocks noChangeArrowheads="1"/>
          </p:cNvSpPr>
          <p:nvPr/>
        </p:nvSpPr>
        <p:spPr bwMode="auto">
          <a:xfrm>
            <a:off x="7424738" y="4668838"/>
            <a:ext cx="1501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FF00FF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FF"/>
                </a:solidFill>
                <a:latin typeface="Helvetica" pitchFamily="32" charset="0"/>
              </a:rPr>
              <a:t>Détecteur</a:t>
            </a:r>
          </a:p>
        </p:txBody>
      </p:sp>
      <p:sp>
        <p:nvSpPr>
          <p:cNvPr id="85002" name="Text Box 14"/>
          <p:cNvSpPr txBox="1">
            <a:spLocks noChangeArrowheads="1"/>
          </p:cNvSpPr>
          <p:nvPr/>
        </p:nvSpPr>
        <p:spPr bwMode="auto">
          <a:xfrm>
            <a:off x="450850" y="4654550"/>
            <a:ext cx="11461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Source</a:t>
            </a:r>
          </a:p>
        </p:txBody>
      </p:sp>
      <p:sp>
        <p:nvSpPr>
          <p:cNvPr id="85003" name="Line 19"/>
          <p:cNvSpPr>
            <a:spLocks noChangeShapeType="1"/>
          </p:cNvSpPr>
          <p:nvPr/>
        </p:nvSpPr>
        <p:spPr bwMode="auto">
          <a:xfrm flipV="1">
            <a:off x="1003300" y="2360613"/>
            <a:ext cx="1588" cy="1908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5004" name="Rectangle 20"/>
          <p:cNvSpPr>
            <a:spLocks noChangeArrowheads="1"/>
          </p:cNvSpPr>
          <p:nvPr/>
        </p:nvSpPr>
        <p:spPr bwMode="auto">
          <a:xfrm>
            <a:off x="5270500" y="1549400"/>
            <a:ext cx="1917700" cy="901700"/>
          </a:xfrm>
          <a:prstGeom prst="rect">
            <a:avLst/>
          </a:prstGeom>
          <a:noFill/>
          <a:ln w="28440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5005" name="Text Box 21"/>
          <p:cNvSpPr txBox="1">
            <a:spLocks noChangeArrowheads="1"/>
          </p:cNvSpPr>
          <p:nvPr/>
        </p:nvSpPr>
        <p:spPr bwMode="auto">
          <a:xfrm>
            <a:off x="4649788" y="2520950"/>
            <a:ext cx="32527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CC66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CC66"/>
                </a:solidFill>
                <a:latin typeface="Helvetica" pitchFamily="32" charset="0"/>
              </a:rPr>
              <a:t>Système d'introduction</a:t>
            </a:r>
          </a:p>
        </p:txBody>
      </p:sp>
      <p:sp>
        <p:nvSpPr>
          <p:cNvPr id="85006" name="Oval 22"/>
          <p:cNvSpPr>
            <a:spLocks noChangeArrowheads="1"/>
          </p:cNvSpPr>
          <p:nvPr/>
        </p:nvSpPr>
        <p:spPr bwMode="auto">
          <a:xfrm>
            <a:off x="558800" y="3581400"/>
            <a:ext cx="876300" cy="863600"/>
          </a:xfrm>
          <a:prstGeom prst="ellips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5007" name="Line 23"/>
          <p:cNvSpPr>
            <a:spLocks noChangeShapeType="1"/>
          </p:cNvSpPr>
          <p:nvPr/>
        </p:nvSpPr>
        <p:spPr bwMode="auto">
          <a:xfrm flipV="1">
            <a:off x="1003300" y="2297113"/>
            <a:ext cx="1588" cy="12858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5008" name="Line 24"/>
          <p:cNvSpPr>
            <a:spLocks noChangeShapeType="1"/>
          </p:cNvSpPr>
          <p:nvPr/>
        </p:nvSpPr>
        <p:spPr bwMode="auto">
          <a:xfrm>
            <a:off x="1003300" y="2311400"/>
            <a:ext cx="42164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5009" name="Text Box 25"/>
          <p:cNvSpPr txBox="1">
            <a:spLocks noChangeArrowheads="1"/>
          </p:cNvSpPr>
          <p:nvPr/>
        </p:nvSpPr>
        <p:spPr bwMode="auto">
          <a:xfrm>
            <a:off x="1162050" y="204788"/>
            <a:ext cx="7585075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La spectrométrie de masse à plusieurs dimensions</a:t>
            </a:r>
          </a:p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couplée à la HPLC: LC-MS-MS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4429125" y="3857625"/>
            <a:ext cx="285750" cy="28575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85011" name="Text Box 15"/>
          <p:cNvSpPr txBox="1">
            <a:spLocks noChangeArrowheads="1"/>
          </p:cNvSpPr>
          <p:nvPr/>
        </p:nvSpPr>
        <p:spPr bwMode="auto">
          <a:xfrm>
            <a:off x="3357563" y="5629275"/>
            <a:ext cx="27082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Helvetica" pitchFamily="32" charset="0"/>
              </a:rPr>
              <a:t>Fragmentation du parent</a:t>
            </a:r>
          </a:p>
        </p:txBody>
      </p:sp>
      <p:sp>
        <p:nvSpPr>
          <p:cNvPr id="85012" name="AutoShape 1"/>
          <p:cNvSpPr>
            <a:spLocks noChangeArrowheads="1"/>
          </p:cNvSpPr>
          <p:nvPr/>
        </p:nvSpPr>
        <p:spPr bwMode="auto">
          <a:xfrm>
            <a:off x="4357688" y="3929063"/>
            <a:ext cx="533400" cy="393700"/>
          </a:xfrm>
          <a:prstGeom prst="irregularSeal2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5665788" y="3625850"/>
            <a:ext cx="1311275" cy="814388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2127250" y="3594100"/>
            <a:ext cx="1462088" cy="814388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0" name="Oval 3"/>
          <p:cNvSpPr>
            <a:spLocks noChangeArrowheads="1"/>
          </p:cNvSpPr>
          <p:nvPr/>
        </p:nvSpPr>
        <p:spPr bwMode="auto">
          <a:xfrm>
            <a:off x="3992563" y="3638550"/>
            <a:ext cx="1270000" cy="787400"/>
          </a:xfrm>
          <a:prstGeom prst="ellipse">
            <a:avLst/>
          </a:prstGeom>
          <a:noFill/>
          <a:ln w="28440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1" name="AutoShape 9"/>
          <p:cNvSpPr>
            <a:spLocks noChangeArrowheads="1"/>
          </p:cNvSpPr>
          <p:nvPr/>
        </p:nvSpPr>
        <p:spPr bwMode="auto">
          <a:xfrm>
            <a:off x="8188325" y="3611563"/>
            <a:ext cx="511175" cy="828675"/>
          </a:xfrm>
          <a:prstGeom prst="rtTriangle">
            <a:avLst/>
          </a:prstGeom>
          <a:noFill/>
          <a:ln w="2844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2" name="Text Box 10"/>
          <p:cNvSpPr txBox="1">
            <a:spLocks noChangeArrowheads="1"/>
          </p:cNvSpPr>
          <p:nvPr/>
        </p:nvSpPr>
        <p:spPr bwMode="auto">
          <a:xfrm>
            <a:off x="2424113" y="4670425"/>
            <a:ext cx="8080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  <a:latin typeface="Helvetica" pitchFamily="32" charset="0"/>
              </a:rPr>
              <a:t>MS1</a:t>
            </a:r>
          </a:p>
        </p:txBody>
      </p:sp>
      <p:sp>
        <p:nvSpPr>
          <p:cNvPr id="86023" name="Text Box 11"/>
          <p:cNvSpPr txBox="1">
            <a:spLocks noChangeArrowheads="1"/>
          </p:cNvSpPr>
          <p:nvPr/>
        </p:nvSpPr>
        <p:spPr bwMode="auto">
          <a:xfrm>
            <a:off x="5919788" y="4667250"/>
            <a:ext cx="8080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MS2</a:t>
            </a:r>
          </a:p>
        </p:txBody>
      </p:sp>
      <p:sp>
        <p:nvSpPr>
          <p:cNvPr id="86024" name="Text Box 12"/>
          <p:cNvSpPr txBox="1">
            <a:spLocks noChangeArrowheads="1"/>
          </p:cNvSpPr>
          <p:nvPr/>
        </p:nvSpPr>
        <p:spPr bwMode="auto">
          <a:xfrm>
            <a:off x="3770313" y="4532313"/>
            <a:ext cx="1685925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CC99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CC99"/>
                </a:solidFill>
                <a:latin typeface="Helvetica" pitchFamily="32" charset="0"/>
              </a:rPr>
              <a:t>Cellule</a:t>
            </a:r>
          </a:p>
          <a:p>
            <a:pPr eaLnBrk="0" hangingPunct="0">
              <a:lnSpc>
                <a:spcPct val="100000"/>
              </a:lnSpc>
              <a:buClr>
                <a:srgbClr val="00CC99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CC99"/>
                </a:solidFill>
                <a:latin typeface="Helvetica" pitchFamily="32" charset="0"/>
              </a:rPr>
              <a:t>de collision</a:t>
            </a:r>
          </a:p>
        </p:txBody>
      </p:sp>
      <p:sp>
        <p:nvSpPr>
          <p:cNvPr id="86025" name="Text Box 13"/>
          <p:cNvSpPr txBox="1">
            <a:spLocks noChangeArrowheads="1"/>
          </p:cNvSpPr>
          <p:nvPr/>
        </p:nvSpPr>
        <p:spPr bwMode="auto">
          <a:xfrm>
            <a:off x="7424738" y="4668838"/>
            <a:ext cx="1501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FF00FF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FF"/>
                </a:solidFill>
                <a:latin typeface="Helvetica" pitchFamily="32" charset="0"/>
              </a:rPr>
              <a:t>Détecteur</a:t>
            </a:r>
          </a:p>
        </p:txBody>
      </p:sp>
      <p:sp>
        <p:nvSpPr>
          <p:cNvPr id="86026" name="Text Box 14"/>
          <p:cNvSpPr txBox="1">
            <a:spLocks noChangeArrowheads="1"/>
          </p:cNvSpPr>
          <p:nvPr/>
        </p:nvSpPr>
        <p:spPr bwMode="auto">
          <a:xfrm>
            <a:off x="450850" y="4654550"/>
            <a:ext cx="11461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Source</a:t>
            </a:r>
          </a:p>
        </p:txBody>
      </p:sp>
      <p:sp>
        <p:nvSpPr>
          <p:cNvPr id="86027" name="Line 19"/>
          <p:cNvSpPr>
            <a:spLocks noChangeShapeType="1"/>
          </p:cNvSpPr>
          <p:nvPr/>
        </p:nvSpPr>
        <p:spPr bwMode="auto">
          <a:xfrm flipV="1">
            <a:off x="1003300" y="2360613"/>
            <a:ext cx="1588" cy="1908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028" name="Rectangle 20"/>
          <p:cNvSpPr>
            <a:spLocks noChangeArrowheads="1"/>
          </p:cNvSpPr>
          <p:nvPr/>
        </p:nvSpPr>
        <p:spPr bwMode="auto">
          <a:xfrm>
            <a:off x="5270500" y="1549400"/>
            <a:ext cx="1917700" cy="901700"/>
          </a:xfrm>
          <a:prstGeom prst="rect">
            <a:avLst/>
          </a:prstGeom>
          <a:noFill/>
          <a:ln w="28440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9" name="Text Box 21"/>
          <p:cNvSpPr txBox="1">
            <a:spLocks noChangeArrowheads="1"/>
          </p:cNvSpPr>
          <p:nvPr/>
        </p:nvSpPr>
        <p:spPr bwMode="auto">
          <a:xfrm>
            <a:off x="4649788" y="2520950"/>
            <a:ext cx="32527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CC66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CC66"/>
                </a:solidFill>
                <a:latin typeface="Helvetica" pitchFamily="32" charset="0"/>
              </a:rPr>
              <a:t>Système d'introduction</a:t>
            </a:r>
          </a:p>
        </p:txBody>
      </p:sp>
      <p:sp>
        <p:nvSpPr>
          <p:cNvPr id="86030" name="Oval 22"/>
          <p:cNvSpPr>
            <a:spLocks noChangeArrowheads="1"/>
          </p:cNvSpPr>
          <p:nvPr/>
        </p:nvSpPr>
        <p:spPr bwMode="auto">
          <a:xfrm>
            <a:off x="558800" y="3581400"/>
            <a:ext cx="876300" cy="863600"/>
          </a:xfrm>
          <a:prstGeom prst="ellips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31" name="Line 23"/>
          <p:cNvSpPr>
            <a:spLocks noChangeShapeType="1"/>
          </p:cNvSpPr>
          <p:nvPr/>
        </p:nvSpPr>
        <p:spPr bwMode="auto">
          <a:xfrm flipV="1">
            <a:off x="1003300" y="2297113"/>
            <a:ext cx="1588" cy="12858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032" name="Line 24"/>
          <p:cNvSpPr>
            <a:spLocks noChangeShapeType="1"/>
          </p:cNvSpPr>
          <p:nvPr/>
        </p:nvSpPr>
        <p:spPr bwMode="auto">
          <a:xfrm>
            <a:off x="1003300" y="2311400"/>
            <a:ext cx="42164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033" name="Text Box 25"/>
          <p:cNvSpPr txBox="1">
            <a:spLocks noChangeArrowheads="1"/>
          </p:cNvSpPr>
          <p:nvPr/>
        </p:nvSpPr>
        <p:spPr bwMode="auto">
          <a:xfrm>
            <a:off x="1162050" y="204788"/>
            <a:ext cx="7585075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La spectrométrie de masse à plusieurs dimensions</a:t>
            </a:r>
          </a:p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couplée à la HPLC: LC-MS-MS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4429125" y="3786188"/>
            <a:ext cx="71438" cy="714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357563" y="5557838"/>
            <a:ext cx="2554287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Helvetica" pitchFamily="32" charset="0"/>
              </a:rPr>
              <a:t>Formation des ions fils</a:t>
            </a:r>
          </a:p>
        </p:txBody>
      </p:sp>
      <p:sp>
        <p:nvSpPr>
          <p:cNvPr id="21" name="Ellipse 20"/>
          <p:cNvSpPr/>
          <p:nvPr/>
        </p:nvSpPr>
        <p:spPr bwMode="auto">
          <a:xfrm flipV="1">
            <a:off x="4581525" y="3857625"/>
            <a:ext cx="133350" cy="152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 flipH="1" flipV="1">
            <a:off x="4357688" y="4000500"/>
            <a:ext cx="214312" cy="20478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a typeface="Lucida Sans Unicode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303713" y="5857875"/>
            <a:ext cx="26828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Helvetica" pitchFamily="32" charset="0"/>
              </a:rPr>
              <a:t>Focalisation des ions fils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214938" y="6143625"/>
            <a:ext cx="2566987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Helvetica" pitchFamily="32" charset="0"/>
              </a:rPr>
              <a:t>Séparation des ions fils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896100" y="5557838"/>
            <a:ext cx="21764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Helvetica" pitchFamily="32" charset="0"/>
              </a:rPr>
              <a:t>Détection = MS/MS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036E-7 L 0.10973 -4.8103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961E-6 L 0.12987 0.00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9537E-7 L 0.12987 -0.004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7 0.00694 L 0.40556 0.00694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73 -4.81036E-7 L 0.38542 -4.81036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7 -0.00462 L 0.40556 -0.004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3" grpId="0"/>
      <p:bldP spid="21" grpId="0" animBg="1"/>
      <p:bldP spid="21" grpId="1" animBg="1"/>
      <p:bldP spid="22" grpId="0" animBg="1"/>
      <p:bldP spid="22" grpId="1" animBg="1"/>
      <p:bldP spid="27" grpId="0"/>
      <p:bldP spid="27" grpId="1"/>
      <p:bldP spid="28" grpId="0"/>
      <p:bldP spid="28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/>
          </p:nvPr>
        </p:nvSpPr>
        <p:spPr>
          <a:xfrm>
            <a:off x="228600" y="190500"/>
            <a:ext cx="8686800" cy="1460500"/>
          </a:xfrm>
        </p:spPr>
        <p:txBody>
          <a:bodyPr anchor="t">
            <a:spAutoFit/>
          </a:bodyPr>
          <a:lstStyle/>
          <a:p>
            <a:pPr marL="477838" indent="-477838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None/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2800" dirty="0" smtClean="0">
                <a:solidFill>
                  <a:srgbClr val="FF0000"/>
                </a:solidFill>
                <a:latin typeface="Arial" charset="0"/>
                <a:ea typeface="+mj-ea"/>
                <a:cs typeface="Times New Roman" pitchFamily="16" charset="0"/>
              </a:rPr>
              <a:t>Un </a:t>
            </a:r>
            <a:r>
              <a:rPr lang="fr-FR" sz="2800" dirty="0" err="1" smtClean="0">
                <a:solidFill>
                  <a:srgbClr val="FF0000"/>
                </a:solidFill>
                <a:latin typeface="Arial" charset="0"/>
                <a:ea typeface="+mj-ea"/>
                <a:cs typeface="Times New Roman" pitchFamily="16" charset="0"/>
              </a:rPr>
              <a:t>spectrométre</a:t>
            </a:r>
            <a:r>
              <a:rPr lang="fr-FR" sz="2800" dirty="0" smtClean="0">
                <a:solidFill>
                  <a:srgbClr val="FF0000"/>
                </a:solidFill>
                <a:latin typeface="Arial" charset="0"/>
                <a:ea typeface="+mj-ea"/>
                <a:cs typeface="Times New Roman" pitchFamily="16" charset="0"/>
              </a:rPr>
              <a:t> de masse</a:t>
            </a:r>
          </a:p>
          <a:p>
            <a:pPr marL="477838" indent="-477838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None/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2800" dirty="0" smtClean="0">
                <a:solidFill>
                  <a:srgbClr val="FF0000"/>
                </a:solidFill>
                <a:latin typeface="Arial" charset="0"/>
                <a:ea typeface="+mj-ea"/>
                <a:cs typeface="Times New Roman" pitchFamily="16" charset="0"/>
              </a:rPr>
              <a:t>mesure la masse de molécules isolées</a:t>
            </a:r>
          </a:p>
          <a:p>
            <a:pPr marL="477838" indent="-477838" algn="just" eaLnBrk="1" hangingPunct="1">
              <a:lnSpc>
                <a:spcPct val="90000"/>
              </a:lnSpc>
              <a:buFont typeface="Arial" charset="0"/>
              <a:buNone/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1800" dirty="0" smtClean="0">
                <a:latin typeface="Arial" charset="0"/>
                <a:ea typeface="+mj-ea"/>
                <a:cs typeface="Times New Roman" pitchFamily="16" charset="0"/>
              </a:rPr>
              <a:t> </a:t>
            </a:r>
          </a:p>
          <a:p>
            <a:pPr marL="477838" indent="-477838" algn="just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None/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1800" b="1" dirty="0" smtClean="0">
                <a:latin typeface="Arial" charset="0"/>
                <a:ea typeface="+mj-ea"/>
                <a:cs typeface="Times New Roman" pitchFamily="16" charset="0"/>
              </a:rPr>
              <a:t>Trois </a:t>
            </a:r>
            <a:r>
              <a:rPr lang="fr-FR" sz="2000" b="1" dirty="0" smtClean="0">
                <a:latin typeface="Arial" charset="0"/>
                <a:ea typeface="+mj-ea"/>
                <a:cs typeface="Times New Roman" pitchFamily="16" charset="0"/>
              </a:rPr>
              <a:t>étapes</a:t>
            </a:r>
            <a:r>
              <a:rPr lang="fr-FR" sz="1800" b="1" dirty="0" smtClean="0">
                <a:latin typeface="Arial" charset="0"/>
                <a:ea typeface="+mj-ea"/>
                <a:cs typeface="Times New Roman" pitchFamily="16" charset="0"/>
              </a:rPr>
              <a:t> : </a:t>
            </a:r>
            <a:r>
              <a:rPr lang="fr-FR" sz="1800" dirty="0" smtClean="0">
                <a:latin typeface="Arial" charset="0"/>
                <a:ea typeface="+mj-ea"/>
                <a:cs typeface="Times New Roman" pitchFamily="16" charset="0"/>
              </a:rPr>
              <a:t> </a:t>
            </a: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228600" y="1739900"/>
            <a:ext cx="8686800" cy="111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77838" indent="-477838" algn="just">
              <a:lnSpc>
                <a:spcPct val="90000"/>
              </a:lnSpc>
              <a:spcBef>
                <a:spcPts val="450"/>
              </a:spcBef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1800" b="1" kern="0" dirty="0">
                <a:solidFill>
                  <a:srgbClr val="FF0000"/>
                </a:solidFill>
                <a:latin typeface="Arial" charset="0"/>
                <a:ea typeface="+mj-ea"/>
                <a:cs typeface="Times New Roman" pitchFamily="16" charset="0"/>
              </a:rPr>
              <a:t>1- Volatiliser</a:t>
            </a:r>
          </a:p>
          <a:p>
            <a:pPr marL="477838" indent="-477838" algn="just">
              <a:lnSpc>
                <a:spcPct val="90000"/>
              </a:lnSpc>
              <a:spcBef>
                <a:spcPts val="450"/>
              </a:spcBef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endParaRPr lang="fr-FR" sz="600" b="1" kern="0" dirty="0">
              <a:solidFill>
                <a:srgbClr val="FF0000"/>
              </a:solidFill>
              <a:latin typeface="Arial" charset="0"/>
              <a:ea typeface="+mj-ea"/>
              <a:cs typeface="Times New Roman" pitchFamily="16" charset="0"/>
            </a:endParaRPr>
          </a:p>
          <a:p>
            <a:pPr marL="935038" lvl="1" indent="-4778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charset="0"/>
                <a:ea typeface="+mj-ea"/>
                <a:cs typeface="Times New Roman" pitchFamily="16" charset="0"/>
              </a:rPr>
              <a:t>Séparer les molécules les unes des autres </a:t>
            </a:r>
          </a:p>
          <a:p>
            <a:pPr marL="935038" lvl="1" indent="-4778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charset="0"/>
                <a:ea typeface="+mj-ea"/>
                <a:cs typeface="Times New Roman" pitchFamily="16" charset="0"/>
              </a:rPr>
              <a:t>Passer de l’état de matière condensée à un état gazeux</a:t>
            </a:r>
            <a:endParaRPr lang="fr-FR" sz="1800" kern="0" dirty="0">
              <a:solidFill>
                <a:srgbClr val="000000"/>
              </a:solidFill>
              <a:latin typeface="Arial" charset="0"/>
              <a:ea typeface="Lucida Sans Unicode" charset="0"/>
              <a:cs typeface="Times New Roman" pitchFamily="16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28600" y="3441700"/>
            <a:ext cx="8686800" cy="111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77838" indent="-4778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charset="0"/>
                <a:ea typeface="+mj-ea"/>
                <a:cs typeface="Times New Roman" pitchFamily="16" charset="0"/>
              </a:rPr>
              <a:t> </a:t>
            </a:r>
            <a:r>
              <a:rPr lang="fr-FR" sz="1800" b="1" kern="0" dirty="0">
                <a:solidFill>
                  <a:srgbClr val="FF0000"/>
                </a:solidFill>
                <a:latin typeface="Arial" charset="0"/>
                <a:ea typeface="+mj-ea"/>
                <a:cs typeface="Times New Roman" pitchFamily="16" charset="0"/>
              </a:rPr>
              <a:t>2- Ioniser</a:t>
            </a:r>
          </a:p>
          <a:p>
            <a:pPr marL="477838" indent="-4778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endParaRPr lang="fr-FR" sz="600" b="1" kern="0" dirty="0">
              <a:solidFill>
                <a:srgbClr val="FF0000"/>
              </a:solidFill>
              <a:latin typeface="Arial" charset="0"/>
              <a:ea typeface="+mj-ea"/>
              <a:cs typeface="Times New Roman" pitchFamily="16" charset="0"/>
            </a:endParaRPr>
          </a:p>
          <a:p>
            <a:pPr marL="935038" lvl="1" indent="-4778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charset="0"/>
                <a:ea typeface="+mj-ea"/>
                <a:cs typeface="Times New Roman" pitchFamily="16" charset="0"/>
              </a:rPr>
              <a:t>Transformer les molécules en ions</a:t>
            </a:r>
          </a:p>
          <a:p>
            <a:pPr marL="935038" lvl="1" indent="-4778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charset="0"/>
                <a:ea typeface="+mj-ea"/>
                <a:cs typeface="Times New Roman" pitchFamily="16" charset="0"/>
              </a:rPr>
              <a:t>Utilisation d’un champs électriques</a:t>
            </a:r>
            <a:endParaRPr lang="fr-FR" sz="1800" kern="0" dirty="0">
              <a:solidFill>
                <a:srgbClr val="000000"/>
              </a:solidFill>
              <a:latin typeface="Arial" charset="0"/>
              <a:ea typeface="Lucida Sans Unicode" charset="0"/>
              <a:cs typeface="Times New Roman" pitchFamily="16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28600" y="5143500"/>
            <a:ext cx="8686800" cy="145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77838" indent="-4778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charset="0"/>
                <a:ea typeface="+mj-ea"/>
                <a:cs typeface="Times New Roman" pitchFamily="16" charset="0"/>
              </a:rPr>
              <a:t> </a:t>
            </a:r>
            <a:r>
              <a:rPr lang="fr-FR" sz="1800" b="1" kern="0" dirty="0">
                <a:solidFill>
                  <a:srgbClr val="FF0000"/>
                </a:solidFill>
                <a:latin typeface="Arial" charset="0"/>
                <a:ea typeface="+mj-ea"/>
                <a:cs typeface="Times New Roman" pitchFamily="16" charset="0"/>
              </a:rPr>
              <a:t>3- Analyser</a:t>
            </a:r>
          </a:p>
          <a:p>
            <a:pPr marL="477838" indent="-4778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endParaRPr lang="fr-FR" sz="600" kern="0" dirty="0">
              <a:solidFill>
                <a:srgbClr val="FF0000"/>
              </a:solidFill>
              <a:latin typeface="Arial" charset="0"/>
              <a:ea typeface="+mj-ea"/>
              <a:cs typeface="Times New Roman" pitchFamily="16" charset="0"/>
            </a:endParaRPr>
          </a:p>
          <a:p>
            <a:pPr marL="935038" lvl="1" indent="-4778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charset="0"/>
                <a:ea typeface="+mj-ea"/>
                <a:cs typeface="Times New Roman" pitchFamily="16" charset="0"/>
              </a:rPr>
              <a:t>Calculer  masse moléculaire à partir du rapport :</a:t>
            </a:r>
          </a:p>
          <a:p>
            <a:pPr marL="935038" lvl="1" indent="-477838" algn="just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endParaRPr lang="fr-FR" sz="1800" kern="0" dirty="0">
              <a:solidFill>
                <a:srgbClr val="000000"/>
              </a:solidFill>
              <a:latin typeface="Arial" charset="0"/>
              <a:ea typeface="+mj-ea"/>
              <a:cs typeface="Times New Roman" pitchFamily="16" charset="0"/>
            </a:endParaRPr>
          </a:p>
          <a:p>
            <a:pPr marL="935038" lvl="1" indent="-477838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tabLst>
                <a:tab pos="585788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</a:tabLst>
              <a:defRPr/>
            </a:pPr>
            <a:r>
              <a:rPr lang="fr-FR" sz="2000" b="1" kern="0" dirty="0">
                <a:solidFill>
                  <a:srgbClr val="000000"/>
                </a:solidFill>
                <a:latin typeface="Arial" charset="0"/>
                <a:ea typeface="+mj-ea"/>
                <a:cs typeface="Times New Roman" pitchFamily="16" charset="0"/>
              </a:rPr>
              <a:t>m / z = </a:t>
            </a:r>
            <a:r>
              <a:rPr lang="fr-FR" sz="2000" b="1" kern="0" dirty="0">
                <a:solidFill>
                  <a:srgbClr val="000000"/>
                </a:solidFill>
                <a:latin typeface="Arial" charset="0"/>
                <a:ea typeface="Lucida Sans Unicode" charset="0"/>
                <a:cs typeface="Times New Roman" pitchFamily="16" charset="0"/>
              </a:rPr>
              <a:t>masse / nb de charges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381000" y="381000"/>
            <a:ext cx="8458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214313"/>
            <a:ext cx="878363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2305050" y="357188"/>
            <a:ext cx="46958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0000"/>
                </a:solidFill>
                <a:latin typeface="Arial" charset="0"/>
              </a:rPr>
              <a:t>Spectrométrie de masse:</a:t>
            </a: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571625" y="1387475"/>
            <a:ext cx="6018213" cy="511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1. Présentation générale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2. Instrumentation et principe de la mesure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		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2.1. les sources d'ions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2.2. les analyseurs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2.3. les détecteurs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		2.4. Principe de la fragmentation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3. Le couplage LC – GC/MS</a:t>
            </a: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4. Applications</a:t>
            </a:r>
          </a:p>
        </p:txBody>
      </p:sp>
      <p:sp>
        <p:nvSpPr>
          <p:cNvPr id="4" name="Ellipse 3"/>
          <p:cNvSpPr/>
          <p:nvPr/>
        </p:nvSpPr>
        <p:spPr>
          <a:xfrm>
            <a:off x="1000125" y="5000625"/>
            <a:ext cx="7000875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1652588" y="173038"/>
            <a:ext cx="583882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Pourquoi un couplage LC-GC/MS ?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57250" y="4929188"/>
            <a:ext cx="7429500" cy="88423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</a:rPr>
              <a:t>« Simplifier » les mélanges complexes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</a:rPr>
              <a:t>Permettre leur passage en MS de façon optimal</a:t>
            </a:r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285750" y="1146175"/>
            <a:ext cx="8721725" cy="320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Malgré la puissance analytique de la MS, cette technique présente de fortes limitations dans l’étude de mélange très complexe (produits naturels, matrices complexes…) </a:t>
            </a:r>
          </a:p>
          <a:p>
            <a:pPr algn="l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Perte de signal due au trop grand nombre de composés à analyser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Perte de sensibilité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Perte de résolution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1862138" y="173038"/>
            <a:ext cx="541972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Intérêt du couplage LC-GC/MS </a:t>
            </a: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285750" y="1146175"/>
            <a:ext cx="8721725" cy="416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Séparation d’un mélange afin d’obtenir une identification de tous les constituants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Avoir la sensibilité la plus élevée possible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Etre universel, c’est-à-dire détecter toutes les substances éluées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Fournir le plus d’info structurales possible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Etre sélectif (identification d’un constituant ciblé)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Permettre des analyses quantitatives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e 65"/>
          <p:cNvGrpSpPr>
            <a:grpSpLocks/>
          </p:cNvGrpSpPr>
          <p:nvPr/>
        </p:nvGrpSpPr>
        <p:grpSpPr bwMode="auto">
          <a:xfrm>
            <a:off x="1187450" y="2381250"/>
            <a:ext cx="6985000" cy="825500"/>
            <a:chOff x="1187450" y="3227388"/>
            <a:chExt cx="6985000" cy="825918"/>
          </a:xfrm>
        </p:grpSpPr>
        <p:sp>
          <p:nvSpPr>
            <p:cNvPr id="91188" name="Rectangle 16"/>
            <p:cNvSpPr>
              <a:spLocks noChangeArrowheads="1"/>
            </p:cNvSpPr>
            <p:nvPr/>
          </p:nvSpPr>
          <p:spPr bwMode="auto">
            <a:xfrm>
              <a:off x="1187450" y="3227388"/>
              <a:ext cx="6985000" cy="431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91189" name="Text Box 53"/>
            <p:cNvSpPr txBox="1">
              <a:spLocks noChangeArrowheads="1"/>
            </p:cNvSpPr>
            <p:nvPr/>
          </p:nvSpPr>
          <p:spPr bwMode="auto">
            <a:xfrm>
              <a:off x="3714744" y="3714752"/>
              <a:ext cx="1214446" cy="33855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>
                  <a:solidFill>
                    <a:schemeClr val="tx2"/>
                  </a:solidFill>
                  <a:latin typeface="Calibri" pitchFamily="34" charset="0"/>
                </a:rPr>
                <a:t>Colonne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223963" y="2381250"/>
            <a:ext cx="323850" cy="431800"/>
            <a:chOff x="1026" y="2251"/>
            <a:chExt cx="221" cy="272"/>
          </a:xfrm>
        </p:grpSpPr>
        <p:sp>
          <p:nvSpPr>
            <p:cNvPr id="91186" name="Rectangle 42"/>
            <p:cNvSpPr>
              <a:spLocks noChangeArrowheads="1"/>
            </p:cNvSpPr>
            <p:nvPr/>
          </p:nvSpPr>
          <p:spPr bwMode="auto">
            <a:xfrm>
              <a:off x="1026" y="2251"/>
              <a:ext cx="221" cy="27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91187" name="Text Box 43"/>
            <p:cNvSpPr txBox="1">
              <a:spLocks noChangeArrowheads="1"/>
            </p:cNvSpPr>
            <p:nvPr/>
          </p:nvSpPr>
          <p:spPr bwMode="auto">
            <a:xfrm>
              <a:off x="1066" y="2251"/>
              <a:ext cx="181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-</a:t>
              </a:r>
            </a:p>
          </p:txBody>
        </p:sp>
      </p:grp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39763" y="2381250"/>
            <a:ext cx="331787" cy="431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247775" y="2381250"/>
            <a:ext cx="300038" cy="431800"/>
            <a:chOff x="884" y="2115"/>
            <a:chExt cx="227" cy="272"/>
          </a:xfrm>
        </p:grpSpPr>
        <p:sp>
          <p:nvSpPr>
            <p:cNvPr id="91184" name="Rectangle 41"/>
            <p:cNvSpPr>
              <a:spLocks noChangeArrowheads="1"/>
            </p:cNvSpPr>
            <p:nvPr/>
          </p:nvSpPr>
          <p:spPr bwMode="auto">
            <a:xfrm>
              <a:off x="890" y="2115"/>
              <a:ext cx="221" cy="2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91185" name="Text Box 45"/>
            <p:cNvSpPr txBox="1">
              <a:spLocks noChangeArrowheads="1"/>
            </p:cNvSpPr>
            <p:nvPr/>
          </p:nvSpPr>
          <p:spPr bwMode="auto">
            <a:xfrm>
              <a:off x="884" y="2160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 sz="1600" b="1"/>
            </a:p>
          </p:txBody>
        </p:sp>
      </p:grpSp>
      <p:sp>
        <p:nvSpPr>
          <p:cNvPr id="91142" name="Rectangle 36"/>
          <p:cNvSpPr>
            <a:spLocks noChangeArrowheads="1"/>
          </p:cNvSpPr>
          <p:nvPr/>
        </p:nvSpPr>
        <p:spPr bwMode="auto">
          <a:xfrm>
            <a:off x="7594600" y="2165350"/>
            <a:ext cx="649288" cy="935038"/>
          </a:xfrm>
          <a:prstGeom prst="rect">
            <a:avLst/>
          </a:prstGeom>
          <a:solidFill>
            <a:srgbClr val="D7D6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1042988" y="3173413"/>
            <a:ext cx="1152525" cy="3143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99"/>
                </a:solidFill>
              </a:rPr>
              <a:t>Injection</a:t>
            </a:r>
          </a:p>
        </p:txBody>
      </p:sp>
      <p:sp>
        <p:nvSpPr>
          <p:cNvPr id="91144" name="Text Box 19"/>
          <p:cNvSpPr txBox="1">
            <a:spLocks noChangeArrowheads="1"/>
          </p:cNvSpPr>
          <p:nvPr/>
        </p:nvSpPr>
        <p:spPr bwMode="auto">
          <a:xfrm>
            <a:off x="7448550" y="2381250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1400" b="1"/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4500563" y="5154613"/>
            <a:ext cx="1928812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CC3300"/>
                </a:solidFill>
                <a:latin typeface="Calibri" pitchFamily="34" charset="0"/>
              </a:rPr>
              <a:t>Phase mobile</a:t>
            </a: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900113" y="3100388"/>
            <a:ext cx="7056437" cy="1944687"/>
            <a:chOff x="567" y="2069"/>
            <a:chExt cx="4445" cy="1225"/>
          </a:xfrm>
        </p:grpSpPr>
        <p:sp>
          <p:nvSpPr>
            <p:cNvPr id="91180" name="Line 54"/>
            <p:cNvSpPr>
              <a:spLocks noChangeShapeType="1"/>
            </p:cNvSpPr>
            <p:nvPr/>
          </p:nvSpPr>
          <p:spPr bwMode="auto">
            <a:xfrm>
              <a:off x="567" y="2069"/>
              <a:ext cx="0" cy="1225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81" name="Line 56"/>
            <p:cNvSpPr>
              <a:spLocks noChangeShapeType="1"/>
            </p:cNvSpPr>
            <p:nvPr/>
          </p:nvSpPr>
          <p:spPr bwMode="auto">
            <a:xfrm>
              <a:off x="5012" y="2069"/>
              <a:ext cx="0" cy="1225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82" name="Line 57"/>
            <p:cNvSpPr>
              <a:spLocks noChangeShapeType="1"/>
            </p:cNvSpPr>
            <p:nvPr/>
          </p:nvSpPr>
          <p:spPr bwMode="auto">
            <a:xfrm>
              <a:off x="567" y="3294"/>
              <a:ext cx="2812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83" name="Line 58"/>
            <p:cNvSpPr>
              <a:spLocks noChangeShapeType="1"/>
            </p:cNvSpPr>
            <p:nvPr/>
          </p:nvSpPr>
          <p:spPr bwMode="auto">
            <a:xfrm flipH="1">
              <a:off x="3651" y="3294"/>
              <a:ext cx="1361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1147" name="Line 67"/>
          <p:cNvSpPr>
            <a:spLocks noChangeShapeType="1"/>
          </p:cNvSpPr>
          <p:nvPr/>
        </p:nvSpPr>
        <p:spPr bwMode="auto">
          <a:xfrm flipH="1">
            <a:off x="5940425" y="20923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148" name="Line 69"/>
          <p:cNvSpPr>
            <a:spLocks noChangeShapeType="1"/>
          </p:cNvSpPr>
          <p:nvPr/>
        </p:nvSpPr>
        <p:spPr bwMode="auto">
          <a:xfrm flipH="1">
            <a:off x="5940425" y="25241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149" name="Line 70"/>
          <p:cNvSpPr>
            <a:spLocks noChangeShapeType="1"/>
          </p:cNvSpPr>
          <p:nvPr/>
        </p:nvSpPr>
        <p:spPr bwMode="auto">
          <a:xfrm flipH="1">
            <a:off x="5940425" y="23082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150" name="Line 71"/>
          <p:cNvSpPr>
            <a:spLocks noChangeShapeType="1"/>
          </p:cNvSpPr>
          <p:nvPr/>
        </p:nvSpPr>
        <p:spPr bwMode="auto">
          <a:xfrm>
            <a:off x="5940425" y="22367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151" name="Line 72"/>
          <p:cNvSpPr>
            <a:spLocks noChangeShapeType="1"/>
          </p:cNvSpPr>
          <p:nvPr/>
        </p:nvSpPr>
        <p:spPr bwMode="auto">
          <a:xfrm>
            <a:off x="5940425" y="24526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152" name="Line 73"/>
          <p:cNvSpPr>
            <a:spLocks noChangeShapeType="1"/>
          </p:cNvSpPr>
          <p:nvPr/>
        </p:nvSpPr>
        <p:spPr bwMode="auto">
          <a:xfrm>
            <a:off x="5940425" y="26685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153" name="Line 74"/>
          <p:cNvSpPr>
            <a:spLocks noChangeShapeType="1"/>
          </p:cNvSpPr>
          <p:nvPr/>
        </p:nvSpPr>
        <p:spPr bwMode="auto">
          <a:xfrm flipH="1">
            <a:off x="5940425" y="27400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154" name="Line 75"/>
          <p:cNvSpPr>
            <a:spLocks noChangeShapeType="1"/>
          </p:cNvSpPr>
          <p:nvPr/>
        </p:nvSpPr>
        <p:spPr bwMode="auto">
          <a:xfrm>
            <a:off x="5940425" y="28844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155" name="Line 76"/>
          <p:cNvSpPr>
            <a:spLocks noChangeShapeType="1"/>
          </p:cNvSpPr>
          <p:nvPr/>
        </p:nvSpPr>
        <p:spPr bwMode="auto">
          <a:xfrm flipH="1">
            <a:off x="5940425" y="29559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91156" name="Picture 79" descr="BD1821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857875" y="1804988"/>
            <a:ext cx="298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7" name="Freeform 82"/>
          <p:cNvSpPr>
            <a:spLocks/>
          </p:cNvSpPr>
          <p:nvPr/>
        </p:nvSpPr>
        <p:spPr bwMode="auto">
          <a:xfrm>
            <a:off x="5435600" y="2884488"/>
            <a:ext cx="1081088" cy="215900"/>
          </a:xfrm>
          <a:custGeom>
            <a:avLst/>
            <a:gdLst>
              <a:gd name="T0" fmla="*/ 0 w 681"/>
              <a:gd name="T1" fmla="*/ 0 h 272"/>
              <a:gd name="T2" fmla="*/ 2147483647 w 681"/>
              <a:gd name="T3" fmla="*/ 2147483647 h 272"/>
              <a:gd name="T4" fmla="*/ 2147483647 w 681"/>
              <a:gd name="T5" fmla="*/ 0 h 272"/>
              <a:gd name="T6" fmla="*/ 0 60000 65536"/>
              <a:gd name="T7" fmla="*/ 0 60000 65536"/>
              <a:gd name="T8" fmla="*/ 0 60000 65536"/>
              <a:gd name="T9" fmla="*/ 0 w 681"/>
              <a:gd name="T10" fmla="*/ 0 h 272"/>
              <a:gd name="T11" fmla="*/ 681 w 681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272">
                <a:moveTo>
                  <a:pt x="0" y="0"/>
                </a:moveTo>
                <a:cubicBezTo>
                  <a:pt x="125" y="136"/>
                  <a:pt x="250" y="272"/>
                  <a:pt x="363" y="272"/>
                </a:cubicBezTo>
                <a:cubicBezTo>
                  <a:pt x="476" y="272"/>
                  <a:pt x="621" y="45"/>
                  <a:pt x="6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1158" name="Line 83"/>
          <p:cNvSpPr>
            <a:spLocks noChangeShapeType="1"/>
          </p:cNvSpPr>
          <p:nvPr/>
        </p:nvSpPr>
        <p:spPr bwMode="auto">
          <a:xfrm>
            <a:off x="6011863" y="31003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159" name="Text Box 84"/>
          <p:cNvSpPr txBox="1">
            <a:spLocks noChangeArrowheads="1"/>
          </p:cNvSpPr>
          <p:nvPr/>
        </p:nvSpPr>
        <p:spPr bwMode="auto">
          <a:xfrm>
            <a:off x="4859338" y="3244850"/>
            <a:ext cx="2303462" cy="40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tx1"/>
                </a:solidFill>
              </a:rPr>
              <a:t>Détecteur</a:t>
            </a:r>
          </a:p>
        </p:txBody>
      </p:sp>
      <p:sp>
        <p:nvSpPr>
          <p:cNvPr id="91160" name="computr2"/>
          <p:cNvSpPr>
            <a:spLocks noEditPoints="1" noChangeArrowheads="1"/>
          </p:cNvSpPr>
          <p:nvPr/>
        </p:nvSpPr>
        <p:spPr bwMode="auto">
          <a:xfrm>
            <a:off x="2554288" y="3963988"/>
            <a:ext cx="1296987" cy="865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1161" name="Rectangle 86"/>
          <p:cNvSpPr>
            <a:spLocks noChangeArrowheads="1"/>
          </p:cNvSpPr>
          <p:nvPr/>
        </p:nvSpPr>
        <p:spPr bwMode="auto">
          <a:xfrm>
            <a:off x="1908175" y="3676650"/>
            <a:ext cx="2519363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1162" name="Line 87"/>
          <p:cNvSpPr>
            <a:spLocks noChangeShapeType="1"/>
          </p:cNvSpPr>
          <p:nvPr/>
        </p:nvSpPr>
        <p:spPr bwMode="auto">
          <a:xfrm flipH="1">
            <a:off x="4067175" y="34607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163" name="Line 88"/>
          <p:cNvSpPr>
            <a:spLocks noChangeShapeType="1"/>
          </p:cNvSpPr>
          <p:nvPr/>
        </p:nvSpPr>
        <p:spPr bwMode="auto">
          <a:xfrm>
            <a:off x="4067175" y="34607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4427538" y="3821113"/>
            <a:ext cx="2089150" cy="1008062"/>
            <a:chOff x="2789" y="2523"/>
            <a:chExt cx="1316" cy="635"/>
          </a:xfrm>
        </p:grpSpPr>
        <p:sp>
          <p:nvSpPr>
            <p:cNvPr id="91169" name="Line 89"/>
            <p:cNvSpPr>
              <a:spLocks noChangeShapeType="1"/>
            </p:cNvSpPr>
            <p:nvPr/>
          </p:nvSpPr>
          <p:spPr bwMode="auto">
            <a:xfrm>
              <a:off x="3107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70" name="Line 90"/>
            <p:cNvSpPr>
              <a:spLocks noChangeShapeType="1"/>
            </p:cNvSpPr>
            <p:nvPr/>
          </p:nvSpPr>
          <p:spPr bwMode="auto">
            <a:xfrm flipV="1">
              <a:off x="3243" y="2659"/>
              <a:ext cx="45" cy="4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71" name="Line 91"/>
            <p:cNvSpPr>
              <a:spLocks noChangeShapeType="1"/>
            </p:cNvSpPr>
            <p:nvPr/>
          </p:nvSpPr>
          <p:spPr bwMode="auto">
            <a:xfrm>
              <a:off x="3288" y="2659"/>
              <a:ext cx="45" cy="4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72" name="Line 92"/>
            <p:cNvSpPr>
              <a:spLocks noChangeShapeType="1"/>
            </p:cNvSpPr>
            <p:nvPr/>
          </p:nvSpPr>
          <p:spPr bwMode="auto">
            <a:xfrm>
              <a:off x="3334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73" name="Line 93"/>
            <p:cNvSpPr>
              <a:spLocks noChangeShapeType="1"/>
            </p:cNvSpPr>
            <p:nvPr/>
          </p:nvSpPr>
          <p:spPr bwMode="auto">
            <a:xfrm flipV="1">
              <a:off x="3470" y="2659"/>
              <a:ext cx="45" cy="40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74" name="Line 94"/>
            <p:cNvSpPr>
              <a:spLocks noChangeShapeType="1"/>
            </p:cNvSpPr>
            <p:nvPr/>
          </p:nvSpPr>
          <p:spPr bwMode="auto">
            <a:xfrm>
              <a:off x="3515" y="2659"/>
              <a:ext cx="45" cy="40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75" name="Line 95"/>
            <p:cNvSpPr>
              <a:spLocks noChangeShapeType="1"/>
            </p:cNvSpPr>
            <p:nvPr/>
          </p:nvSpPr>
          <p:spPr bwMode="auto">
            <a:xfrm>
              <a:off x="3560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76" name="Line 96"/>
            <p:cNvSpPr>
              <a:spLocks noChangeShapeType="1"/>
            </p:cNvSpPr>
            <p:nvPr/>
          </p:nvSpPr>
          <p:spPr bwMode="auto">
            <a:xfrm>
              <a:off x="3787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77" name="Line 97"/>
            <p:cNvSpPr>
              <a:spLocks noChangeShapeType="1"/>
            </p:cNvSpPr>
            <p:nvPr/>
          </p:nvSpPr>
          <p:spPr bwMode="auto">
            <a:xfrm flipV="1">
              <a:off x="3697" y="2659"/>
              <a:ext cx="45" cy="4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78" name="Line 98"/>
            <p:cNvSpPr>
              <a:spLocks noChangeShapeType="1"/>
            </p:cNvSpPr>
            <p:nvPr/>
          </p:nvSpPr>
          <p:spPr bwMode="auto">
            <a:xfrm>
              <a:off x="3742" y="2659"/>
              <a:ext cx="45" cy="4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79" name="Rectangle 100"/>
            <p:cNvSpPr>
              <a:spLocks noChangeArrowheads="1"/>
            </p:cNvSpPr>
            <p:nvPr/>
          </p:nvSpPr>
          <p:spPr bwMode="auto">
            <a:xfrm>
              <a:off x="2789" y="2523"/>
              <a:ext cx="1316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91165" name="Rectangle 35"/>
          <p:cNvSpPr>
            <a:spLocks noChangeArrowheads="1"/>
          </p:cNvSpPr>
          <p:nvPr/>
        </p:nvSpPr>
        <p:spPr bwMode="auto">
          <a:xfrm>
            <a:off x="538163" y="2165350"/>
            <a:ext cx="649287" cy="935038"/>
          </a:xfrm>
          <a:prstGeom prst="rect">
            <a:avLst/>
          </a:prstGeom>
          <a:solidFill>
            <a:srgbClr val="D7D6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1166" name="Text Box 14"/>
          <p:cNvSpPr txBox="1">
            <a:spLocks noChangeArrowheads="1"/>
          </p:cNvSpPr>
          <p:nvPr/>
        </p:nvSpPr>
        <p:spPr bwMode="auto">
          <a:xfrm>
            <a:off x="457200" y="2381250"/>
            <a:ext cx="80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1400" b="1"/>
          </a:p>
        </p:txBody>
      </p:sp>
      <p:sp>
        <p:nvSpPr>
          <p:cNvPr id="60" name="ZoneTexte 59"/>
          <p:cNvSpPr txBox="1"/>
          <p:nvPr/>
        </p:nvSpPr>
        <p:spPr>
          <a:xfrm>
            <a:off x="2824163" y="333375"/>
            <a:ext cx="3495675" cy="463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Sans Unicode" charset="0"/>
                <a:cs typeface="Arial" pitchFamily="34" charset="0"/>
              </a:rPr>
              <a:t>La chromatographie</a:t>
            </a:r>
          </a:p>
        </p:txBody>
      </p:sp>
      <p:sp>
        <p:nvSpPr>
          <p:cNvPr id="91168" name="ZoneTexte 67"/>
          <p:cNvSpPr txBox="1">
            <a:spLocks noChangeArrowheads="1"/>
          </p:cNvSpPr>
          <p:nvPr/>
        </p:nvSpPr>
        <p:spPr bwMode="auto">
          <a:xfrm>
            <a:off x="1071563" y="1000125"/>
            <a:ext cx="13192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u="sng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Principe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4.44444E-6 L 0.0647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69375 4.44444E-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76 4.44444E-6 L 0.76632 4.44444E-6 " pathEditMode="relative" rAng="0" ptsTypes="AA">
                                      <p:cBhvr>
                                        <p:cTn id="25" dur="74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4.44444E-6 L 0.70399 4.44444E-6 " pathEditMode="relative" rAng="0" ptsTypes="AA">
                                      <p:cBhvr>
                                        <p:cTn id="27" dur="10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38" grpId="1" animBg="1"/>
      <p:bldP spid="5172" grpId="0" animBg="1"/>
      <p:bldP spid="5172" grpId="1" animBg="1"/>
      <p:bldP spid="517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541"/>
          <p:cNvSpPr txBox="1">
            <a:spLocks noChangeArrowheads="1"/>
          </p:cNvSpPr>
          <p:nvPr/>
        </p:nvSpPr>
        <p:spPr bwMode="auto">
          <a:xfrm>
            <a:off x="685800" y="1371600"/>
            <a:ext cx="15890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Echantillon</a:t>
            </a:r>
          </a:p>
        </p:txBody>
      </p:sp>
      <p:sp>
        <p:nvSpPr>
          <p:cNvPr id="92163" name="Line 1542"/>
          <p:cNvSpPr>
            <a:spLocks noChangeShapeType="1"/>
          </p:cNvSpPr>
          <p:nvPr/>
        </p:nvSpPr>
        <p:spPr bwMode="auto">
          <a:xfrm>
            <a:off x="1539875" y="1920875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164" name="Text Box 1543"/>
          <p:cNvSpPr txBox="1">
            <a:spLocks noChangeArrowheads="1"/>
          </p:cNvSpPr>
          <p:nvPr/>
        </p:nvSpPr>
        <p:spPr bwMode="auto">
          <a:xfrm>
            <a:off x="777875" y="2301875"/>
            <a:ext cx="1492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A, B, C, ...</a:t>
            </a:r>
          </a:p>
        </p:txBody>
      </p:sp>
      <p:sp>
        <p:nvSpPr>
          <p:cNvPr id="92165" name="Line 1544"/>
          <p:cNvSpPr>
            <a:spLocks noChangeShapeType="1"/>
          </p:cNvSpPr>
          <p:nvPr/>
        </p:nvSpPr>
        <p:spPr bwMode="auto">
          <a:xfrm>
            <a:off x="2286000" y="1712913"/>
            <a:ext cx="9144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166" name="Rectangle 1545"/>
          <p:cNvSpPr>
            <a:spLocks noChangeArrowheads="1"/>
          </p:cNvSpPr>
          <p:nvPr/>
        </p:nvSpPr>
        <p:spPr bwMode="auto">
          <a:xfrm>
            <a:off x="3352800" y="1387475"/>
            <a:ext cx="1905000" cy="685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Text Box 1546"/>
          <p:cNvSpPr txBox="1">
            <a:spLocks noChangeArrowheads="1"/>
          </p:cNvSpPr>
          <p:nvPr/>
        </p:nvSpPr>
        <p:spPr bwMode="auto">
          <a:xfrm>
            <a:off x="3449638" y="1524000"/>
            <a:ext cx="18383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</a:rPr>
              <a:t>HPLC ou GC</a:t>
            </a:r>
          </a:p>
        </p:txBody>
      </p:sp>
      <p:grpSp>
        <p:nvGrpSpPr>
          <p:cNvPr id="2" name="Groupe 1811"/>
          <p:cNvGrpSpPr>
            <a:grpSpLocks/>
          </p:cNvGrpSpPr>
          <p:nvPr/>
        </p:nvGrpSpPr>
        <p:grpSpPr bwMode="auto">
          <a:xfrm>
            <a:off x="5257800" y="1387475"/>
            <a:ext cx="2528888" cy="684213"/>
            <a:chOff x="5257800" y="1387475"/>
            <a:chExt cx="2528910" cy="684204"/>
          </a:xfrm>
        </p:grpSpPr>
        <p:sp>
          <p:nvSpPr>
            <p:cNvPr id="93970" name="Rectangle 1547"/>
            <p:cNvSpPr>
              <a:spLocks noChangeArrowheads="1"/>
            </p:cNvSpPr>
            <p:nvPr/>
          </p:nvSpPr>
          <p:spPr bwMode="auto">
            <a:xfrm>
              <a:off x="5257800" y="1616075"/>
              <a:ext cx="685800" cy="15240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71" name="Rectangle 1548"/>
            <p:cNvSpPr>
              <a:spLocks noChangeArrowheads="1"/>
            </p:cNvSpPr>
            <p:nvPr/>
          </p:nvSpPr>
          <p:spPr bwMode="auto">
            <a:xfrm>
              <a:off x="5943600" y="1387475"/>
              <a:ext cx="1843110" cy="68420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72" name="Text Box 1549"/>
            <p:cNvSpPr txBox="1">
              <a:spLocks noChangeArrowheads="1"/>
            </p:cNvSpPr>
            <p:nvPr/>
          </p:nvSpPr>
          <p:spPr bwMode="auto">
            <a:xfrm>
              <a:off x="6146800" y="1438275"/>
              <a:ext cx="1412864" cy="5295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60000"/>
                </a:lnSpc>
                <a:buClr>
                  <a:srgbClr val="3333CC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3333CC"/>
                  </a:solidFill>
                </a:rPr>
                <a:t>Spectromètre</a:t>
              </a:r>
            </a:p>
            <a:p>
              <a:pPr>
                <a:lnSpc>
                  <a:spcPct val="60000"/>
                </a:lnSpc>
                <a:buClr>
                  <a:srgbClr val="3333CC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3333CC"/>
                  </a:solidFill>
                </a:rPr>
                <a:t>masse</a:t>
              </a:r>
            </a:p>
          </p:txBody>
        </p:sp>
      </p:grpSp>
      <p:sp>
        <p:nvSpPr>
          <p:cNvPr id="92169" name="Text Box 1802"/>
          <p:cNvSpPr txBox="1">
            <a:spLocks noChangeArrowheads="1"/>
          </p:cNvSpPr>
          <p:nvPr/>
        </p:nvSpPr>
        <p:spPr bwMode="auto">
          <a:xfrm>
            <a:off x="593725" y="4708525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Text Box 1803"/>
          <p:cNvSpPr txBox="1">
            <a:spLocks noChangeArrowheads="1"/>
          </p:cNvSpPr>
          <p:nvPr/>
        </p:nvSpPr>
        <p:spPr bwMode="auto">
          <a:xfrm>
            <a:off x="1127125" y="5699125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Text Box 1804"/>
          <p:cNvSpPr txBox="1">
            <a:spLocks noChangeArrowheads="1"/>
          </p:cNvSpPr>
          <p:nvPr/>
        </p:nvSpPr>
        <p:spPr bwMode="auto">
          <a:xfrm>
            <a:off x="669925" y="4403725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Text Box 1805"/>
          <p:cNvSpPr txBox="1">
            <a:spLocks noChangeArrowheads="1"/>
          </p:cNvSpPr>
          <p:nvPr/>
        </p:nvSpPr>
        <p:spPr bwMode="auto">
          <a:xfrm>
            <a:off x="669925" y="6080125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e 1813"/>
          <p:cNvGrpSpPr>
            <a:grpSpLocks/>
          </p:cNvGrpSpPr>
          <p:nvPr/>
        </p:nvGrpSpPr>
        <p:grpSpPr bwMode="auto">
          <a:xfrm>
            <a:off x="2057400" y="2073275"/>
            <a:ext cx="4303713" cy="4025900"/>
            <a:chOff x="2057400" y="2073275"/>
            <a:chExt cx="4303713" cy="4025900"/>
          </a:xfrm>
        </p:grpSpPr>
        <p:sp>
          <p:nvSpPr>
            <p:cNvPr id="93719" name="Line 1550"/>
            <p:cNvSpPr>
              <a:spLocks noChangeShapeType="1"/>
            </p:cNvSpPr>
            <p:nvPr/>
          </p:nvSpPr>
          <p:spPr bwMode="auto">
            <a:xfrm>
              <a:off x="4265613" y="2073275"/>
              <a:ext cx="1587" cy="7620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3720" name="Group 1552"/>
            <p:cNvGrpSpPr>
              <a:grpSpLocks/>
            </p:cNvGrpSpPr>
            <p:nvPr/>
          </p:nvGrpSpPr>
          <p:grpSpPr bwMode="auto">
            <a:xfrm>
              <a:off x="2057400" y="3409950"/>
              <a:ext cx="3508375" cy="2166938"/>
              <a:chOff x="1296" y="2148"/>
              <a:chExt cx="2210" cy="1365"/>
            </a:xfrm>
          </p:grpSpPr>
          <p:sp>
            <p:nvSpPr>
              <p:cNvPr id="93770" name="Rectangle 1553"/>
              <p:cNvSpPr>
                <a:spLocks noChangeArrowheads="1"/>
              </p:cNvSpPr>
              <p:nvPr/>
            </p:nvSpPr>
            <p:spPr bwMode="auto">
              <a:xfrm>
                <a:off x="1296" y="2148"/>
                <a:ext cx="2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m</a:t>
                </a:r>
              </a:p>
            </p:txBody>
          </p:sp>
          <p:sp>
            <p:nvSpPr>
              <p:cNvPr id="93771" name="Rectangle 1554"/>
              <p:cNvSpPr>
                <a:spLocks noChangeArrowheads="1"/>
              </p:cNvSpPr>
              <p:nvPr/>
            </p:nvSpPr>
            <p:spPr bwMode="auto">
              <a:xfrm>
                <a:off x="1322" y="2148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93772" name="Rectangle 1555"/>
              <p:cNvSpPr>
                <a:spLocks noChangeArrowheads="1"/>
              </p:cNvSpPr>
              <p:nvPr/>
            </p:nvSpPr>
            <p:spPr bwMode="auto">
              <a:xfrm>
                <a:off x="1338" y="2148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l</a:t>
                </a:r>
              </a:p>
            </p:txBody>
          </p:sp>
          <p:sp>
            <p:nvSpPr>
              <p:cNvPr id="93773" name="Rectangle 1556"/>
              <p:cNvSpPr>
                <a:spLocks noChangeArrowheads="1"/>
              </p:cNvSpPr>
              <p:nvPr/>
            </p:nvSpPr>
            <p:spPr bwMode="auto">
              <a:xfrm>
                <a:off x="1346" y="2148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93774" name="Rectangle 1557"/>
              <p:cNvSpPr>
                <a:spLocks noChangeArrowheads="1"/>
              </p:cNvSpPr>
              <p:nvPr/>
            </p:nvSpPr>
            <p:spPr bwMode="auto">
              <a:xfrm>
                <a:off x="1362" y="2148"/>
                <a:ext cx="20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n</a:t>
                </a:r>
              </a:p>
            </p:txBody>
          </p:sp>
          <p:sp>
            <p:nvSpPr>
              <p:cNvPr id="93775" name="Rectangle 1558"/>
              <p:cNvSpPr>
                <a:spLocks noChangeArrowheads="1"/>
              </p:cNvSpPr>
              <p:nvPr/>
            </p:nvSpPr>
            <p:spPr bwMode="auto">
              <a:xfrm>
                <a:off x="1380" y="2148"/>
                <a:ext cx="20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93776" name="Rectangle 1559"/>
              <p:cNvSpPr>
                <a:spLocks noChangeArrowheads="1"/>
              </p:cNvSpPr>
              <p:nvPr/>
            </p:nvSpPr>
            <p:spPr bwMode="auto">
              <a:xfrm>
                <a:off x="1398" y="2148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93777" name="Rectangle 1560"/>
              <p:cNvSpPr>
                <a:spLocks noChangeArrowheads="1"/>
              </p:cNvSpPr>
              <p:nvPr/>
            </p:nvSpPr>
            <p:spPr bwMode="auto">
              <a:xfrm>
                <a:off x="1414" y="2148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93778" name="Rectangle 1561"/>
              <p:cNvSpPr>
                <a:spLocks noChangeArrowheads="1"/>
              </p:cNvSpPr>
              <p:nvPr/>
            </p:nvSpPr>
            <p:spPr bwMode="auto">
              <a:xfrm>
                <a:off x="1422" y="2148"/>
                <a:ext cx="11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93779" name="Rectangle 1562"/>
              <p:cNvSpPr>
                <a:spLocks noChangeArrowheads="1"/>
              </p:cNvSpPr>
              <p:nvPr/>
            </p:nvSpPr>
            <p:spPr bwMode="auto">
              <a:xfrm>
                <a:off x="1432" y="2148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93780" name="Rectangle 1563"/>
              <p:cNvSpPr>
                <a:spLocks noChangeArrowheads="1"/>
              </p:cNvSpPr>
              <p:nvPr/>
            </p:nvSpPr>
            <p:spPr bwMode="auto">
              <a:xfrm>
                <a:off x="1448" y="2148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93781" name="Rectangle 1564"/>
              <p:cNvSpPr>
                <a:spLocks noChangeArrowheads="1"/>
              </p:cNvSpPr>
              <p:nvPr/>
            </p:nvSpPr>
            <p:spPr bwMode="auto">
              <a:xfrm>
                <a:off x="1465" y="2148"/>
                <a:ext cx="11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93782" name="Rectangle 1565"/>
              <p:cNvSpPr>
                <a:spLocks noChangeArrowheads="1"/>
              </p:cNvSpPr>
              <p:nvPr/>
            </p:nvSpPr>
            <p:spPr bwMode="auto">
              <a:xfrm>
                <a:off x="1474" y="2148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93783" name="Rectangle 1566"/>
              <p:cNvSpPr>
                <a:spLocks noChangeArrowheads="1"/>
              </p:cNvSpPr>
              <p:nvPr/>
            </p:nvSpPr>
            <p:spPr bwMode="auto">
              <a:xfrm>
                <a:off x="1483" y="2148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784" name="Rectangle 1567"/>
              <p:cNvSpPr>
                <a:spLocks noChangeArrowheads="1"/>
              </p:cNvSpPr>
              <p:nvPr/>
            </p:nvSpPr>
            <p:spPr bwMode="auto">
              <a:xfrm>
                <a:off x="1499" y="2148"/>
                <a:ext cx="20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p</a:t>
                </a:r>
              </a:p>
            </p:txBody>
          </p:sp>
          <p:sp>
            <p:nvSpPr>
              <p:cNvPr id="93785" name="Rectangle 1568"/>
              <p:cNvSpPr>
                <a:spLocks noChangeArrowheads="1"/>
              </p:cNvSpPr>
              <p:nvPr/>
            </p:nvSpPr>
            <p:spPr bwMode="auto">
              <a:xfrm>
                <a:off x="1516" y="2148"/>
                <a:ext cx="2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m</a:t>
                </a:r>
              </a:p>
            </p:txBody>
          </p:sp>
          <p:sp>
            <p:nvSpPr>
              <p:cNvPr id="93786" name="Rectangle 1569"/>
              <p:cNvSpPr>
                <a:spLocks noChangeArrowheads="1"/>
              </p:cNvSpPr>
              <p:nvPr/>
            </p:nvSpPr>
            <p:spPr bwMode="auto">
              <a:xfrm>
                <a:off x="1542" y="2148"/>
                <a:ext cx="20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93787" name="Rectangle 1570"/>
              <p:cNvSpPr>
                <a:spLocks noChangeArrowheads="1"/>
              </p:cNvSpPr>
              <p:nvPr/>
            </p:nvSpPr>
            <p:spPr bwMode="auto">
              <a:xfrm>
                <a:off x="1560" y="2148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l</a:t>
                </a:r>
              </a:p>
            </p:txBody>
          </p:sp>
          <p:sp>
            <p:nvSpPr>
              <p:cNvPr id="93788" name="Rectangle 1571"/>
              <p:cNvSpPr>
                <a:spLocks noChangeArrowheads="1"/>
              </p:cNvSpPr>
              <p:nvPr/>
            </p:nvSpPr>
            <p:spPr bwMode="auto">
              <a:xfrm>
                <a:off x="1568" y="2148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/</a:t>
                </a:r>
              </a:p>
            </p:txBody>
          </p:sp>
          <p:sp>
            <p:nvSpPr>
              <p:cNvPr id="93789" name="Rectangle 1572"/>
              <p:cNvSpPr>
                <a:spLocks noChangeArrowheads="1"/>
              </p:cNvSpPr>
              <p:nvPr/>
            </p:nvSpPr>
            <p:spPr bwMode="auto">
              <a:xfrm>
                <a:off x="1577" y="2148"/>
                <a:ext cx="20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93790" name="Rectangle 1573"/>
              <p:cNvSpPr>
                <a:spLocks noChangeArrowheads="1"/>
              </p:cNvSpPr>
              <p:nvPr/>
            </p:nvSpPr>
            <p:spPr bwMode="auto">
              <a:xfrm>
                <a:off x="1594" y="2148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 b="1">
                    <a:solidFill>
                      <a:srgbClr val="0000FF"/>
                    </a:solidFill>
                    <a:latin typeface="Arial" charset="0"/>
                  </a:rPr>
                  <a:t>l</a:t>
                </a:r>
              </a:p>
            </p:txBody>
          </p:sp>
          <p:sp>
            <p:nvSpPr>
              <p:cNvPr id="93791" name="Line 1574"/>
              <p:cNvSpPr>
                <a:spLocks noChangeShapeType="1"/>
              </p:cNvSpPr>
              <p:nvPr/>
            </p:nvSpPr>
            <p:spPr bwMode="auto">
              <a:xfrm flipH="1">
                <a:off x="1354" y="3464"/>
                <a:ext cx="2090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92" name="Line 1575"/>
              <p:cNvSpPr>
                <a:spLocks noChangeShapeType="1"/>
              </p:cNvSpPr>
              <p:nvPr/>
            </p:nvSpPr>
            <p:spPr bwMode="auto">
              <a:xfrm flipV="1">
                <a:off x="1369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93" name="Line 1576"/>
              <p:cNvSpPr>
                <a:spLocks noChangeShapeType="1"/>
              </p:cNvSpPr>
              <p:nvPr/>
            </p:nvSpPr>
            <p:spPr bwMode="auto">
              <a:xfrm flipV="1">
                <a:off x="1388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94" name="Line 1577"/>
              <p:cNvSpPr>
                <a:spLocks noChangeShapeType="1"/>
              </p:cNvSpPr>
              <p:nvPr/>
            </p:nvSpPr>
            <p:spPr bwMode="auto">
              <a:xfrm flipV="1">
                <a:off x="1407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95" name="Line 1578"/>
              <p:cNvSpPr>
                <a:spLocks noChangeShapeType="1"/>
              </p:cNvSpPr>
              <p:nvPr/>
            </p:nvSpPr>
            <p:spPr bwMode="auto">
              <a:xfrm flipV="1">
                <a:off x="1426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96" name="Line 1579"/>
              <p:cNvSpPr>
                <a:spLocks noChangeShapeType="1"/>
              </p:cNvSpPr>
              <p:nvPr/>
            </p:nvSpPr>
            <p:spPr bwMode="auto">
              <a:xfrm flipV="1">
                <a:off x="1445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97" name="Line 1580"/>
              <p:cNvSpPr>
                <a:spLocks noChangeShapeType="1"/>
              </p:cNvSpPr>
              <p:nvPr/>
            </p:nvSpPr>
            <p:spPr bwMode="auto">
              <a:xfrm flipV="1">
                <a:off x="1463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98" name="Line 1581"/>
              <p:cNvSpPr>
                <a:spLocks noChangeShapeType="1"/>
              </p:cNvSpPr>
              <p:nvPr/>
            </p:nvSpPr>
            <p:spPr bwMode="auto">
              <a:xfrm flipV="1">
                <a:off x="1482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99" name="Line 1582"/>
              <p:cNvSpPr>
                <a:spLocks noChangeShapeType="1"/>
              </p:cNvSpPr>
              <p:nvPr/>
            </p:nvSpPr>
            <p:spPr bwMode="auto">
              <a:xfrm flipV="1">
                <a:off x="1501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0" name="Line 1583"/>
              <p:cNvSpPr>
                <a:spLocks noChangeShapeType="1"/>
              </p:cNvSpPr>
              <p:nvPr/>
            </p:nvSpPr>
            <p:spPr bwMode="auto">
              <a:xfrm flipV="1">
                <a:off x="1520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1" name="Line 1584"/>
              <p:cNvSpPr>
                <a:spLocks noChangeShapeType="1"/>
              </p:cNvSpPr>
              <p:nvPr/>
            </p:nvSpPr>
            <p:spPr bwMode="auto">
              <a:xfrm flipV="1">
                <a:off x="1539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2" name="Line 1585"/>
              <p:cNvSpPr>
                <a:spLocks noChangeShapeType="1"/>
              </p:cNvSpPr>
              <p:nvPr/>
            </p:nvSpPr>
            <p:spPr bwMode="auto">
              <a:xfrm flipV="1">
                <a:off x="1558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3" name="Line 1586"/>
              <p:cNvSpPr>
                <a:spLocks noChangeShapeType="1"/>
              </p:cNvSpPr>
              <p:nvPr/>
            </p:nvSpPr>
            <p:spPr bwMode="auto">
              <a:xfrm flipV="1">
                <a:off x="1577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4" name="Line 1587"/>
              <p:cNvSpPr>
                <a:spLocks noChangeShapeType="1"/>
              </p:cNvSpPr>
              <p:nvPr/>
            </p:nvSpPr>
            <p:spPr bwMode="auto">
              <a:xfrm flipV="1">
                <a:off x="1595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5" name="Line 1588"/>
              <p:cNvSpPr>
                <a:spLocks noChangeShapeType="1"/>
              </p:cNvSpPr>
              <p:nvPr/>
            </p:nvSpPr>
            <p:spPr bwMode="auto">
              <a:xfrm flipV="1">
                <a:off x="1614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6" name="Line 1589"/>
              <p:cNvSpPr>
                <a:spLocks noChangeShapeType="1"/>
              </p:cNvSpPr>
              <p:nvPr/>
            </p:nvSpPr>
            <p:spPr bwMode="auto">
              <a:xfrm flipV="1">
                <a:off x="1633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7" name="Line 1590"/>
              <p:cNvSpPr>
                <a:spLocks noChangeShapeType="1"/>
              </p:cNvSpPr>
              <p:nvPr/>
            </p:nvSpPr>
            <p:spPr bwMode="auto">
              <a:xfrm flipV="1">
                <a:off x="1652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8" name="Line 1591"/>
              <p:cNvSpPr>
                <a:spLocks noChangeShapeType="1"/>
              </p:cNvSpPr>
              <p:nvPr/>
            </p:nvSpPr>
            <p:spPr bwMode="auto">
              <a:xfrm flipV="1">
                <a:off x="1671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9" name="Line 1592"/>
              <p:cNvSpPr>
                <a:spLocks noChangeShapeType="1"/>
              </p:cNvSpPr>
              <p:nvPr/>
            </p:nvSpPr>
            <p:spPr bwMode="auto">
              <a:xfrm flipV="1">
                <a:off x="1690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0" name="Line 1593"/>
              <p:cNvSpPr>
                <a:spLocks noChangeShapeType="1"/>
              </p:cNvSpPr>
              <p:nvPr/>
            </p:nvSpPr>
            <p:spPr bwMode="auto">
              <a:xfrm flipV="1">
                <a:off x="1709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1" name="Line 1594"/>
              <p:cNvSpPr>
                <a:spLocks noChangeShapeType="1"/>
              </p:cNvSpPr>
              <p:nvPr/>
            </p:nvSpPr>
            <p:spPr bwMode="auto">
              <a:xfrm flipV="1">
                <a:off x="1728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2" name="Line 1595"/>
              <p:cNvSpPr>
                <a:spLocks noChangeShapeType="1"/>
              </p:cNvSpPr>
              <p:nvPr/>
            </p:nvSpPr>
            <p:spPr bwMode="auto">
              <a:xfrm flipV="1">
                <a:off x="1747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3" name="Line 1596"/>
              <p:cNvSpPr>
                <a:spLocks noChangeShapeType="1"/>
              </p:cNvSpPr>
              <p:nvPr/>
            </p:nvSpPr>
            <p:spPr bwMode="auto">
              <a:xfrm flipV="1">
                <a:off x="1765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4" name="Line 1597"/>
              <p:cNvSpPr>
                <a:spLocks noChangeShapeType="1"/>
              </p:cNvSpPr>
              <p:nvPr/>
            </p:nvSpPr>
            <p:spPr bwMode="auto">
              <a:xfrm flipV="1">
                <a:off x="1784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5" name="Line 1598"/>
              <p:cNvSpPr>
                <a:spLocks noChangeShapeType="1"/>
              </p:cNvSpPr>
              <p:nvPr/>
            </p:nvSpPr>
            <p:spPr bwMode="auto">
              <a:xfrm flipV="1">
                <a:off x="1803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6" name="Line 1599"/>
              <p:cNvSpPr>
                <a:spLocks noChangeShapeType="1"/>
              </p:cNvSpPr>
              <p:nvPr/>
            </p:nvSpPr>
            <p:spPr bwMode="auto">
              <a:xfrm flipV="1">
                <a:off x="1822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7" name="Line 1600"/>
              <p:cNvSpPr>
                <a:spLocks noChangeShapeType="1"/>
              </p:cNvSpPr>
              <p:nvPr/>
            </p:nvSpPr>
            <p:spPr bwMode="auto">
              <a:xfrm flipV="1">
                <a:off x="1841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8" name="Line 1601"/>
              <p:cNvSpPr>
                <a:spLocks noChangeShapeType="1"/>
              </p:cNvSpPr>
              <p:nvPr/>
            </p:nvSpPr>
            <p:spPr bwMode="auto">
              <a:xfrm flipV="1">
                <a:off x="1860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9" name="Line 1602"/>
              <p:cNvSpPr>
                <a:spLocks noChangeShapeType="1"/>
              </p:cNvSpPr>
              <p:nvPr/>
            </p:nvSpPr>
            <p:spPr bwMode="auto">
              <a:xfrm flipV="1">
                <a:off x="1879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0" name="Line 1603"/>
              <p:cNvSpPr>
                <a:spLocks noChangeShapeType="1"/>
              </p:cNvSpPr>
              <p:nvPr/>
            </p:nvSpPr>
            <p:spPr bwMode="auto">
              <a:xfrm flipV="1">
                <a:off x="1897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1" name="Line 1604"/>
              <p:cNvSpPr>
                <a:spLocks noChangeShapeType="1"/>
              </p:cNvSpPr>
              <p:nvPr/>
            </p:nvSpPr>
            <p:spPr bwMode="auto">
              <a:xfrm flipV="1">
                <a:off x="1916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2" name="Line 1605"/>
              <p:cNvSpPr>
                <a:spLocks noChangeShapeType="1"/>
              </p:cNvSpPr>
              <p:nvPr/>
            </p:nvSpPr>
            <p:spPr bwMode="auto">
              <a:xfrm flipV="1">
                <a:off x="1935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3" name="Line 1606"/>
              <p:cNvSpPr>
                <a:spLocks noChangeShapeType="1"/>
              </p:cNvSpPr>
              <p:nvPr/>
            </p:nvSpPr>
            <p:spPr bwMode="auto">
              <a:xfrm flipV="1">
                <a:off x="1954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4" name="Line 1607"/>
              <p:cNvSpPr>
                <a:spLocks noChangeShapeType="1"/>
              </p:cNvSpPr>
              <p:nvPr/>
            </p:nvSpPr>
            <p:spPr bwMode="auto">
              <a:xfrm flipV="1">
                <a:off x="1973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5" name="Line 1608"/>
              <p:cNvSpPr>
                <a:spLocks noChangeShapeType="1"/>
              </p:cNvSpPr>
              <p:nvPr/>
            </p:nvSpPr>
            <p:spPr bwMode="auto">
              <a:xfrm flipV="1">
                <a:off x="1992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6" name="Line 1609"/>
              <p:cNvSpPr>
                <a:spLocks noChangeShapeType="1"/>
              </p:cNvSpPr>
              <p:nvPr/>
            </p:nvSpPr>
            <p:spPr bwMode="auto">
              <a:xfrm flipV="1">
                <a:off x="2011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7" name="Line 1610"/>
              <p:cNvSpPr>
                <a:spLocks noChangeShapeType="1"/>
              </p:cNvSpPr>
              <p:nvPr/>
            </p:nvSpPr>
            <p:spPr bwMode="auto">
              <a:xfrm flipV="1">
                <a:off x="2030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8" name="Line 1611"/>
              <p:cNvSpPr>
                <a:spLocks noChangeShapeType="1"/>
              </p:cNvSpPr>
              <p:nvPr/>
            </p:nvSpPr>
            <p:spPr bwMode="auto">
              <a:xfrm flipV="1">
                <a:off x="2049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9" name="Line 1612"/>
              <p:cNvSpPr>
                <a:spLocks noChangeShapeType="1"/>
              </p:cNvSpPr>
              <p:nvPr/>
            </p:nvSpPr>
            <p:spPr bwMode="auto">
              <a:xfrm flipV="1">
                <a:off x="2067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0" name="Line 1613"/>
              <p:cNvSpPr>
                <a:spLocks noChangeShapeType="1"/>
              </p:cNvSpPr>
              <p:nvPr/>
            </p:nvSpPr>
            <p:spPr bwMode="auto">
              <a:xfrm flipV="1">
                <a:off x="2086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1" name="Line 1614"/>
              <p:cNvSpPr>
                <a:spLocks noChangeShapeType="1"/>
              </p:cNvSpPr>
              <p:nvPr/>
            </p:nvSpPr>
            <p:spPr bwMode="auto">
              <a:xfrm flipV="1">
                <a:off x="2105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2" name="Line 1615"/>
              <p:cNvSpPr>
                <a:spLocks noChangeShapeType="1"/>
              </p:cNvSpPr>
              <p:nvPr/>
            </p:nvSpPr>
            <p:spPr bwMode="auto">
              <a:xfrm flipV="1">
                <a:off x="2124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3" name="Line 1616"/>
              <p:cNvSpPr>
                <a:spLocks noChangeShapeType="1"/>
              </p:cNvSpPr>
              <p:nvPr/>
            </p:nvSpPr>
            <p:spPr bwMode="auto">
              <a:xfrm flipV="1">
                <a:off x="2143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4" name="Line 1617"/>
              <p:cNvSpPr>
                <a:spLocks noChangeShapeType="1"/>
              </p:cNvSpPr>
              <p:nvPr/>
            </p:nvSpPr>
            <p:spPr bwMode="auto">
              <a:xfrm flipV="1">
                <a:off x="2162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5" name="Line 1618"/>
              <p:cNvSpPr>
                <a:spLocks noChangeShapeType="1"/>
              </p:cNvSpPr>
              <p:nvPr/>
            </p:nvSpPr>
            <p:spPr bwMode="auto">
              <a:xfrm flipV="1">
                <a:off x="2181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6" name="Line 1619"/>
              <p:cNvSpPr>
                <a:spLocks noChangeShapeType="1"/>
              </p:cNvSpPr>
              <p:nvPr/>
            </p:nvSpPr>
            <p:spPr bwMode="auto">
              <a:xfrm flipV="1">
                <a:off x="2199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7" name="Line 1620"/>
              <p:cNvSpPr>
                <a:spLocks noChangeShapeType="1"/>
              </p:cNvSpPr>
              <p:nvPr/>
            </p:nvSpPr>
            <p:spPr bwMode="auto">
              <a:xfrm flipV="1">
                <a:off x="2218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8" name="Line 1621"/>
              <p:cNvSpPr>
                <a:spLocks noChangeShapeType="1"/>
              </p:cNvSpPr>
              <p:nvPr/>
            </p:nvSpPr>
            <p:spPr bwMode="auto">
              <a:xfrm flipV="1">
                <a:off x="2237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9" name="Line 1622"/>
              <p:cNvSpPr>
                <a:spLocks noChangeShapeType="1"/>
              </p:cNvSpPr>
              <p:nvPr/>
            </p:nvSpPr>
            <p:spPr bwMode="auto">
              <a:xfrm flipV="1">
                <a:off x="2256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0" name="Line 1623"/>
              <p:cNvSpPr>
                <a:spLocks noChangeShapeType="1"/>
              </p:cNvSpPr>
              <p:nvPr/>
            </p:nvSpPr>
            <p:spPr bwMode="auto">
              <a:xfrm flipV="1">
                <a:off x="2275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1" name="Line 1624"/>
              <p:cNvSpPr>
                <a:spLocks noChangeShapeType="1"/>
              </p:cNvSpPr>
              <p:nvPr/>
            </p:nvSpPr>
            <p:spPr bwMode="auto">
              <a:xfrm flipV="1">
                <a:off x="2294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2" name="Line 1625"/>
              <p:cNvSpPr>
                <a:spLocks noChangeShapeType="1"/>
              </p:cNvSpPr>
              <p:nvPr/>
            </p:nvSpPr>
            <p:spPr bwMode="auto">
              <a:xfrm flipV="1">
                <a:off x="2313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3" name="Line 1626"/>
              <p:cNvSpPr>
                <a:spLocks noChangeShapeType="1"/>
              </p:cNvSpPr>
              <p:nvPr/>
            </p:nvSpPr>
            <p:spPr bwMode="auto">
              <a:xfrm flipV="1">
                <a:off x="2332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4" name="Line 1627"/>
              <p:cNvSpPr>
                <a:spLocks noChangeShapeType="1"/>
              </p:cNvSpPr>
              <p:nvPr/>
            </p:nvSpPr>
            <p:spPr bwMode="auto">
              <a:xfrm flipV="1">
                <a:off x="2351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5" name="Line 1628"/>
              <p:cNvSpPr>
                <a:spLocks noChangeShapeType="1"/>
              </p:cNvSpPr>
              <p:nvPr/>
            </p:nvSpPr>
            <p:spPr bwMode="auto">
              <a:xfrm flipV="1">
                <a:off x="2370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6" name="Line 1629"/>
              <p:cNvSpPr>
                <a:spLocks noChangeShapeType="1"/>
              </p:cNvSpPr>
              <p:nvPr/>
            </p:nvSpPr>
            <p:spPr bwMode="auto">
              <a:xfrm flipV="1">
                <a:off x="2388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7" name="Line 1630"/>
              <p:cNvSpPr>
                <a:spLocks noChangeShapeType="1"/>
              </p:cNvSpPr>
              <p:nvPr/>
            </p:nvSpPr>
            <p:spPr bwMode="auto">
              <a:xfrm flipV="1">
                <a:off x="2407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8" name="Line 1631"/>
              <p:cNvSpPr>
                <a:spLocks noChangeShapeType="1"/>
              </p:cNvSpPr>
              <p:nvPr/>
            </p:nvSpPr>
            <p:spPr bwMode="auto">
              <a:xfrm flipV="1">
                <a:off x="2426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9" name="Line 1632"/>
              <p:cNvSpPr>
                <a:spLocks noChangeShapeType="1"/>
              </p:cNvSpPr>
              <p:nvPr/>
            </p:nvSpPr>
            <p:spPr bwMode="auto">
              <a:xfrm flipV="1">
                <a:off x="2445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50" name="Line 1633"/>
              <p:cNvSpPr>
                <a:spLocks noChangeShapeType="1"/>
              </p:cNvSpPr>
              <p:nvPr/>
            </p:nvSpPr>
            <p:spPr bwMode="auto">
              <a:xfrm flipV="1">
                <a:off x="2464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51" name="Line 1634"/>
              <p:cNvSpPr>
                <a:spLocks noChangeShapeType="1"/>
              </p:cNvSpPr>
              <p:nvPr/>
            </p:nvSpPr>
            <p:spPr bwMode="auto">
              <a:xfrm flipV="1">
                <a:off x="2483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52" name="Line 1635"/>
              <p:cNvSpPr>
                <a:spLocks noChangeShapeType="1"/>
              </p:cNvSpPr>
              <p:nvPr/>
            </p:nvSpPr>
            <p:spPr bwMode="auto">
              <a:xfrm flipV="1">
                <a:off x="2501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53" name="Line 1636"/>
              <p:cNvSpPr>
                <a:spLocks noChangeShapeType="1"/>
              </p:cNvSpPr>
              <p:nvPr/>
            </p:nvSpPr>
            <p:spPr bwMode="auto">
              <a:xfrm flipV="1">
                <a:off x="2520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54" name="Line 1637"/>
              <p:cNvSpPr>
                <a:spLocks noChangeShapeType="1"/>
              </p:cNvSpPr>
              <p:nvPr/>
            </p:nvSpPr>
            <p:spPr bwMode="auto">
              <a:xfrm flipV="1">
                <a:off x="2539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55" name="Line 1638"/>
              <p:cNvSpPr>
                <a:spLocks noChangeShapeType="1"/>
              </p:cNvSpPr>
              <p:nvPr/>
            </p:nvSpPr>
            <p:spPr bwMode="auto">
              <a:xfrm flipV="1">
                <a:off x="2558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56" name="Line 1639"/>
              <p:cNvSpPr>
                <a:spLocks noChangeShapeType="1"/>
              </p:cNvSpPr>
              <p:nvPr/>
            </p:nvSpPr>
            <p:spPr bwMode="auto">
              <a:xfrm flipV="1">
                <a:off x="2577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57" name="Line 1640"/>
              <p:cNvSpPr>
                <a:spLocks noChangeShapeType="1"/>
              </p:cNvSpPr>
              <p:nvPr/>
            </p:nvSpPr>
            <p:spPr bwMode="auto">
              <a:xfrm flipV="1">
                <a:off x="2596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58" name="Line 1641"/>
              <p:cNvSpPr>
                <a:spLocks noChangeShapeType="1"/>
              </p:cNvSpPr>
              <p:nvPr/>
            </p:nvSpPr>
            <p:spPr bwMode="auto">
              <a:xfrm flipV="1">
                <a:off x="2615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59" name="Line 1642"/>
              <p:cNvSpPr>
                <a:spLocks noChangeShapeType="1"/>
              </p:cNvSpPr>
              <p:nvPr/>
            </p:nvSpPr>
            <p:spPr bwMode="auto">
              <a:xfrm flipV="1">
                <a:off x="2634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0" name="Line 1643"/>
              <p:cNvSpPr>
                <a:spLocks noChangeShapeType="1"/>
              </p:cNvSpPr>
              <p:nvPr/>
            </p:nvSpPr>
            <p:spPr bwMode="auto">
              <a:xfrm flipV="1">
                <a:off x="2653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1" name="Line 1644"/>
              <p:cNvSpPr>
                <a:spLocks noChangeShapeType="1"/>
              </p:cNvSpPr>
              <p:nvPr/>
            </p:nvSpPr>
            <p:spPr bwMode="auto">
              <a:xfrm flipV="1">
                <a:off x="2672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2" name="Line 1645"/>
              <p:cNvSpPr>
                <a:spLocks noChangeShapeType="1"/>
              </p:cNvSpPr>
              <p:nvPr/>
            </p:nvSpPr>
            <p:spPr bwMode="auto">
              <a:xfrm flipV="1">
                <a:off x="2690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3" name="Line 1646"/>
              <p:cNvSpPr>
                <a:spLocks noChangeShapeType="1"/>
              </p:cNvSpPr>
              <p:nvPr/>
            </p:nvSpPr>
            <p:spPr bwMode="auto">
              <a:xfrm flipV="1">
                <a:off x="2709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4" name="Line 1647"/>
              <p:cNvSpPr>
                <a:spLocks noChangeShapeType="1"/>
              </p:cNvSpPr>
              <p:nvPr/>
            </p:nvSpPr>
            <p:spPr bwMode="auto">
              <a:xfrm flipV="1">
                <a:off x="2728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5" name="Line 1648"/>
              <p:cNvSpPr>
                <a:spLocks noChangeShapeType="1"/>
              </p:cNvSpPr>
              <p:nvPr/>
            </p:nvSpPr>
            <p:spPr bwMode="auto">
              <a:xfrm flipV="1">
                <a:off x="2747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6" name="Line 1649"/>
              <p:cNvSpPr>
                <a:spLocks noChangeShapeType="1"/>
              </p:cNvSpPr>
              <p:nvPr/>
            </p:nvSpPr>
            <p:spPr bwMode="auto">
              <a:xfrm flipV="1">
                <a:off x="2766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7" name="Line 1650"/>
              <p:cNvSpPr>
                <a:spLocks noChangeShapeType="1"/>
              </p:cNvSpPr>
              <p:nvPr/>
            </p:nvSpPr>
            <p:spPr bwMode="auto">
              <a:xfrm flipV="1">
                <a:off x="2785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8" name="Line 1651"/>
              <p:cNvSpPr>
                <a:spLocks noChangeShapeType="1"/>
              </p:cNvSpPr>
              <p:nvPr/>
            </p:nvSpPr>
            <p:spPr bwMode="auto">
              <a:xfrm flipV="1">
                <a:off x="2804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9" name="Line 1652"/>
              <p:cNvSpPr>
                <a:spLocks noChangeShapeType="1"/>
              </p:cNvSpPr>
              <p:nvPr/>
            </p:nvSpPr>
            <p:spPr bwMode="auto">
              <a:xfrm flipV="1">
                <a:off x="2822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70" name="Line 1653"/>
              <p:cNvSpPr>
                <a:spLocks noChangeShapeType="1"/>
              </p:cNvSpPr>
              <p:nvPr/>
            </p:nvSpPr>
            <p:spPr bwMode="auto">
              <a:xfrm flipV="1">
                <a:off x="2841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71" name="Line 1654"/>
              <p:cNvSpPr>
                <a:spLocks noChangeShapeType="1"/>
              </p:cNvSpPr>
              <p:nvPr/>
            </p:nvSpPr>
            <p:spPr bwMode="auto">
              <a:xfrm flipV="1">
                <a:off x="2860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72" name="Line 1655"/>
              <p:cNvSpPr>
                <a:spLocks noChangeShapeType="1"/>
              </p:cNvSpPr>
              <p:nvPr/>
            </p:nvSpPr>
            <p:spPr bwMode="auto">
              <a:xfrm flipV="1">
                <a:off x="2879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73" name="Line 1656"/>
              <p:cNvSpPr>
                <a:spLocks noChangeShapeType="1"/>
              </p:cNvSpPr>
              <p:nvPr/>
            </p:nvSpPr>
            <p:spPr bwMode="auto">
              <a:xfrm flipV="1">
                <a:off x="2898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74" name="Line 1657"/>
              <p:cNvSpPr>
                <a:spLocks noChangeShapeType="1"/>
              </p:cNvSpPr>
              <p:nvPr/>
            </p:nvSpPr>
            <p:spPr bwMode="auto">
              <a:xfrm flipV="1">
                <a:off x="2917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75" name="Line 1658"/>
              <p:cNvSpPr>
                <a:spLocks noChangeShapeType="1"/>
              </p:cNvSpPr>
              <p:nvPr/>
            </p:nvSpPr>
            <p:spPr bwMode="auto">
              <a:xfrm flipV="1">
                <a:off x="2936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76" name="Line 1659"/>
              <p:cNvSpPr>
                <a:spLocks noChangeShapeType="1"/>
              </p:cNvSpPr>
              <p:nvPr/>
            </p:nvSpPr>
            <p:spPr bwMode="auto">
              <a:xfrm flipV="1">
                <a:off x="2955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77" name="Line 1660"/>
              <p:cNvSpPr>
                <a:spLocks noChangeShapeType="1"/>
              </p:cNvSpPr>
              <p:nvPr/>
            </p:nvSpPr>
            <p:spPr bwMode="auto">
              <a:xfrm flipV="1">
                <a:off x="2974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78" name="Line 1661"/>
              <p:cNvSpPr>
                <a:spLocks noChangeShapeType="1"/>
              </p:cNvSpPr>
              <p:nvPr/>
            </p:nvSpPr>
            <p:spPr bwMode="auto">
              <a:xfrm flipV="1">
                <a:off x="2992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79" name="Line 1662"/>
              <p:cNvSpPr>
                <a:spLocks noChangeShapeType="1"/>
              </p:cNvSpPr>
              <p:nvPr/>
            </p:nvSpPr>
            <p:spPr bwMode="auto">
              <a:xfrm flipV="1">
                <a:off x="3011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0" name="Line 1663"/>
              <p:cNvSpPr>
                <a:spLocks noChangeShapeType="1"/>
              </p:cNvSpPr>
              <p:nvPr/>
            </p:nvSpPr>
            <p:spPr bwMode="auto">
              <a:xfrm flipV="1">
                <a:off x="3030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1" name="Line 1664"/>
              <p:cNvSpPr>
                <a:spLocks noChangeShapeType="1"/>
              </p:cNvSpPr>
              <p:nvPr/>
            </p:nvSpPr>
            <p:spPr bwMode="auto">
              <a:xfrm flipV="1">
                <a:off x="3049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2" name="Line 1665"/>
              <p:cNvSpPr>
                <a:spLocks noChangeShapeType="1"/>
              </p:cNvSpPr>
              <p:nvPr/>
            </p:nvSpPr>
            <p:spPr bwMode="auto">
              <a:xfrm flipV="1">
                <a:off x="3068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3" name="Line 1666"/>
              <p:cNvSpPr>
                <a:spLocks noChangeShapeType="1"/>
              </p:cNvSpPr>
              <p:nvPr/>
            </p:nvSpPr>
            <p:spPr bwMode="auto">
              <a:xfrm flipV="1">
                <a:off x="3087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4" name="Line 1667"/>
              <p:cNvSpPr>
                <a:spLocks noChangeShapeType="1"/>
              </p:cNvSpPr>
              <p:nvPr/>
            </p:nvSpPr>
            <p:spPr bwMode="auto">
              <a:xfrm flipV="1">
                <a:off x="3106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5" name="Line 1668"/>
              <p:cNvSpPr>
                <a:spLocks noChangeShapeType="1"/>
              </p:cNvSpPr>
              <p:nvPr/>
            </p:nvSpPr>
            <p:spPr bwMode="auto">
              <a:xfrm flipV="1">
                <a:off x="3124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6" name="Line 1669"/>
              <p:cNvSpPr>
                <a:spLocks noChangeShapeType="1"/>
              </p:cNvSpPr>
              <p:nvPr/>
            </p:nvSpPr>
            <p:spPr bwMode="auto">
              <a:xfrm flipV="1">
                <a:off x="3143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7" name="Line 1670"/>
              <p:cNvSpPr>
                <a:spLocks noChangeShapeType="1"/>
              </p:cNvSpPr>
              <p:nvPr/>
            </p:nvSpPr>
            <p:spPr bwMode="auto">
              <a:xfrm flipV="1">
                <a:off x="3162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8" name="Line 1671"/>
              <p:cNvSpPr>
                <a:spLocks noChangeShapeType="1"/>
              </p:cNvSpPr>
              <p:nvPr/>
            </p:nvSpPr>
            <p:spPr bwMode="auto">
              <a:xfrm flipV="1">
                <a:off x="3181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9" name="Line 1672"/>
              <p:cNvSpPr>
                <a:spLocks noChangeShapeType="1"/>
              </p:cNvSpPr>
              <p:nvPr/>
            </p:nvSpPr>
            <p:spPr bwMode="auto">
              <a:xfrm flipV="1">
                <a:off x="3200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0" name="Line 1673"/>
              <p:cNvSpPr>
                <a:spLocks noChangeShapeType="1"/>
              </p:cNvSpPr>
              <p:nvPr/>
            </p:nvSpPr>
            <p:spPr bwMode="auto">
              <a:xfrm flipV="1">
                <a:off x="3219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1" name="Line 1674"/>
              <p:cNvSpPr>
                <a:spLocks noChangeShapeType="1"/>
              </p:cNvSpPr>
              <p:nvPr/>
            </p:nvSpPr>
            <p:spPr bwMode="auto">
              <a:xfrm flipV="1">
                <a:off x="3238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2" name="Line 1675"/>
              <p:cNvSpPr>
                <a:spLocks noChangeShapeType="1"/>
              </p:cNvSpPr>
              <p:nvPr/>
            </p:nvSpPr>
            <p:spPr bwMode="auto">
              <a:xfrm flipV="1">
                <a:off x="3257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3" name="Line 1676"/>
              <p:cNvSpPr>
                <a:spLocks noChangeShapeType="1"/>
              </p:cNvSpPr>
              <p:nvPr/>
            </p:nvSpPr>
            <p:spPr bwMode="auto">
              <a:xfrm flipV="1">
                <a:off x="3276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4" name="Line 1677"/>
              <p:cNvSpPr>
                <a:spLocks noChangeShapeType="1"/>
              </p:cNvSpPr>
              <p:nvPr/>
            </p:nvSpPr>
            <p:spPr bwMode="auto">
              <a:xfrm flipV="1">
                <a:off x="3295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5" name="Line 1678"/>
              <p:cNvSpPr>
                <a:spLocks noChangeShapeType="1"/>
              </p:cNvSpPr>
              <p:nvPr/>
            </p:nvSpPr>
            <p:spPr bwMode="auto">
              <a:xfrm flipV="1">
                <a:off x="3313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6" name="Line 1679"/>
              <p:cNvSpPr>
                <a:spLocks noChangeShapeType="1"/>
              </p:cNvSpPr>
              <p:nvPr/>
            </p:nvSpPr>
            <p:spPr bwMode="auto">
              <a:xfrm flipV="1">
                <a:off x="3332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7" name="Line 1680"/>
              <p:cNvSpPr>
                <a:spLocks noChangeShapeType="1"/>
              </p:cNvSpPr>
              <p:nvPr/>
            </p:nvSpPr>
            <p:spPr bwMode="auto">
              <a:xfrm flipV="1">
                <a:off x="3351" y="3457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8" name="Line 1681"/>
              <p:cNvSpPr>
                <a:spLocks noChangeShapeType="1"/>
              </p:cNvSpPr>
              <p:nvPr/>
            </p:nvSpPr>
            <p:spPr bwMode="auto">
              <a:xfrm flipV="1">
                <a:off x="3370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9" name="Line 1682"/>
              <p:cNvSpPr>
                <a:spLocks noChangeShapeType="1"/>
              </p:cNvSpPr>
              <p:nvPr/>
            </p:nvSpPr>
            <p:spPr bwMode="auto">
              <a:xfrm flipV="1">
                <a:off x="3389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00" name="Line 1683"/>
              <p:cNvSpPr>
                <a:spLocks noChangeShapeType="1"/>
              </p:cNvSpPr>
              <p:nvPr/>
            </p:nvSpPr>
            <p:spPr bwMode="auto">
              <a:xfrm flipV="1">
                <a:off x="3408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01" name="Line 1684"/>
              <p:cNvSpPr>
                <a:spLocks noChangeShapeType="1"/>
              </p:cNvSpPr>
              <p:nvPr/>
            </p:nvSpPr>
            <p:spPr bwMode="auto">
              <a:xfrm flipV="1">
                <a:off x="3426" y="3457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02" name="Rectangle 1685"/>
              <p:cNvSpPr>
                <a:spLocks noChangeArrowheads="1"/>
              </p:cNvSpPr>
              <p:nvPr/>
            </p:nvSpPr>
            <p:spPr bwMode="auto">
              <a:xfrm>
                <a:off x="1337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903" name="Rectangle 1686"/>
              <p:cNvSpPr>
                <a:spLocks noChangeArrowheads="1"/>
              </p:cNvSpPr>
              <p:nvPr/>
            </p:nvSpPr>
            <p:spPr bwMode="auto">
              <a:xfrm>
                <a:off x="1351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904" name="Rectangle 1687"/>
              <p:cNvSpPr>
                <a:spLocks noChangeArrowheads="1"/>
              </p:cNvSpPr>
              <p:nvPr/>
            </p:nvSpPr>
            <p:spPr bwMode="auto">
              <a:xfrm>
                <a:off x="1365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05" name="Rectangle 1688"/>
              <p:cNvSpPr>
                <a:spLocks noChangeArrowheads="1"/>
              </p:cNvSpPr>
              <p:nvPr/>
            </p:nvSpPr>
            <p:spPr bwMode="auto">
              <a:xfrm>
                <a:off x="1372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06" name="Rectangle 1689"/>
              <p:cNvSpPr>
                <a:spLocks noChangeArrowheads="1"/>
              </p:cNvSpPr>
              <p:nvPr/>
            </p:nvSpPr>
            <p:spPr bwMode="auto">
              <a:xfrm>
                <a:off x="1386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07" name="Rectangle 1690"/>
              <p:cNvSpPr>
                <a:spLocks noChangeArrowheads="1"/>
              </p:cNvSpPr>
              <p:nvPr/>
            </p:nvSpPr>
            <p:spPr bwMode="auto">
              <a:xfrm>
                <a:off x="1526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908" name="Rectangle 1691"/>
              <p:cNvSpPr>
                <a:spLocks noChangeArrowheads="1"/>
              </p:cNvSpPr>
              <p:nvPr/>
            </p:nvSpPr>
            <p:spPr bwMode="auto">
              <a:xfrm>
                <a:off x="1540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09" name="Rectangle 1692"/>
              <p:cNvSpPr>
                <a:spLocks noChangeArrowheads="1"/>
              </p:cNvSpPr>
              <p:nvPr/>
            </p:nvSpPr>
            <p:spPr bwMode="auto">
              <a:xfrm>
                <a:off x="1554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10" name="Rectangle 1693"/>
              <p:cNvSpPr>
                <a:spLocks noChangeArrowheads="1"/>
              </p:cNvSpPr>
              <p:nvPr/>
            </p:nvSpPr>
            <p:spPr bwMode="auto">
              <a:xfrm>
                <a:off x="1561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11" name="Rectangle 1694"/>
              <p:cNvSpPr>
                <a:spLocks noChangeArrowheads="1"/>
              </p:cNvSpPr>
              <p:nvPr/>
            </p:nvSpPr>
            <p:spPr bwMode="auto">
              <a:xfrm>
                <a:off x="1575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12" name="Rectangle 1695"/>
              <p:cNvSpPr>
                <a:spLocks noChangeArrowheads="1"/>
              </p:cNvSpPr>
              <p:nvPr/>
            </p:nvSpPr>
            <p:spPr bwMode="auto">
              <a:xfrm>
                <a:off x="1714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913" name="Rectangle 1696"/>
              <p:cNvSpPr>
                <a:spLocks noChangeArrowheads="1"/>
              </p:cNvSpPr>
              <p:nvPr/>
            </p:nvSpPr>
            <p:spPr bwMode="auto">
              <a:xfrm>
                <a:off x="1728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914" name="Rectangle 1697"/>
              <p:cNvSpPr>
                <a:spLocks noChangeArrowheads="1"/>
              </p:cNvSpPr>
              <p:nvPr/>
            </p:nvSpPr>
            <p:spPr bwMode="auto">
              <a:xfrm>
                <a:off x="1743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15" name="Rectangle 1698"/>
              <p:cNvSpPr>
                <a:spLocks noChangeArrowheads="1"/>
              </p:cNvSpPr>
              <p:nvPr/>
            </p:nvSpPr>
            <p:spPr bwMode="auto">
              <a:xfrm>
                <a:off x="1750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16" name="Rectangle 1699"/>
              <p:cNvSpPr>
                <a:spLocks noChangeArrowheads="1"/>
              </p:cNvSpPr>
              <p:nvPr/>
            </p:nvSpPr>
            <p:spPr bwMode="auto">
              <a:xfrm>
                <a:off x="1764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17" name="Rectangle 1700"/>
              <p:cNvSpPr>
                <a:spLocks noChangeArrowheads="1"/>
              </p:cNvSpPr>
              <p:nvPr/>
            </p:nvSpPr>
            <p:spPr bwMode="auto">
              <a:xfrm>
                <a:off x="1903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918" name="Rectangle 1701"/>
              <p:cNvSpPr>
                <a:spLocks noChangeArrowheads="1"/>
              </p:cNvSpPr>
              <p:nvPr/>
            </p:nvSpPr>
            <p:spPr bwMode="auto">
              <a:xfrm>
                <a:off x="1917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919" name="Rectangle 1702"/>
              <p:cNvSpPr>
                <a:spLocks noChangeArrowheads="1"/>
              </p:cNvSpPr>
              <p:nvPr/>
            </p:nvSpPr>
            <p:spPr bwMode="auto">
              <a:xfrm>
                <a:off x="1931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20" name="Rectangle 1703"/>
              <p:cNvSpPr>
                <a:spLocks noChangeArrowheads="1"/>
              </p:cNvSpPr>
              <p:nvPr/>
            </p:nvSpPr>
            <p:spPr bwMode="auto">
              <a:xfrm>
                <a:off x="1938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21" name="Rectangle 1704"/>
              <p:cNvSpPr>
                <a:spLocks noChangeArrowheads="1"/>
              </p:cNvSpPr>
              <p:nvPr/>
            </p:nvSpPr>
            <p:spPr bwMode="auto">
              <a:xfrm>
                <a:off x="1953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22" name="Rectangle 1705"/>
              <p:cNvSpPr>
                <a:spLocks noChangeArrowheads="1"/>
              </p:cNvSpPr>
              <p:nvPr/>
            </p:nvSpPr>
            <p:spPr bwMode="auto">
              <a:xfrm>
                <a:off x="2092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923" name="Rectangle 1706"/>
              <p:cNvSpPr>
                <a:spLocks noChangeArrowheads="1"/>
              </p:cNvSpPr>
              <p:nvPr/>
            </p:nvSpPr>
            <p:spPr bwMode="auto">
              <a:xfrm>
                <a:off x="2106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924" name="Rectangle 1707"/>
              <p:cNvSpPr>
                <a:spLocks noChangeArrowheads="1"/>
              </p:cNvSpPr>
              <p:nvPr/>
            </p:nvSpPr>
            <p:spPr bwMode="auto">
              <a:xfrm>
                <a:off x="2120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25" name="Rectangle 1708"/>
              <p:cNvSpPr>
                <a:spLocks noChangeArrowheads="1"/>
              </p:cNvSpPr>
              <p:nvPr/>
            </p:nvSpPr>
            <p:spPr bwMode="auto">
              <a:xfrm>
                <a:off x="2127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26" name="Rectangle 1709"/>
              <p:cNvSpPr>
                <a:spLocks noChangeArrowheads="1"/>
              </p:cNvSpPr>
              <p:nvPr/>
            </p:nvSpPr>
            <p:spPr bwMode="auto">
              <a:xfrm>
                <a:off x="2142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27" name="Rectangle 1710"/>
              <p:cNvSpPr>
                <a:spLocks noChangeArrowheads="1"/>
              </p:cNvSpPr>
              <p:nvPr/>
            </p:nvSpPr>
            <p:spPr bwMode="auto">
              <a:xfrm>
                <a:off x="2281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928" name="Rectangle 1711"/>
              <p:cNvSpPr>
                <a:spLocks noChangeArrowheads="1"/>
              </p:cNvSpPr>
              <p:nvPr/>
            </p:nvSpPr>
            <p:spPr bwMode="auto">
              <a:xfrm>
                <a:off x="2295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929" name="Rectangle 1712"/>
              <p:cNvSpPr>
                <a:spLocks noChangeArrowheads="1"/>
              </p:cNvSpPr>
              <p:nvPr/>
            </p:nvSpPr>
            <p:spPr bwMode="auto">
              <a:xfrm>
                <a:off x="2309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30" name="Rectangle 1713"/>
              <p:cNvSpPr>
                <a:spLocks noChangeArrowheads="1"/>
              </p:cNvSpPr>
              <p:nvPr/>
            </p:nvSpPr>
            <p:spPr bwMode="auto">
              <a:xfrm>
                <a:off x="2316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31" name="Rectangle 1714"/>
              <p:cNvSpPr>
                <a:spLocks noChangeArrowheads="1"/>
              </p:cNvSpPr>
              <p:nvPr/>
            </p:nvSpPr>
            <p:spPr bwMode="auto">
              <a:xfrm>
                <a:off x="2330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32" name="Rectangle 1715"/>
              <p:cNvSpPr>
                <a:spLocks noChangeArrowheads="1"/>
              </p:cNvSpPr>
              <p:nvPr/>
            </p:nvSpPr>
            <p:spPr bwMode="auto">
              <a:xfrm>
                <a:off x="2469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933" name="Rectangle 1716"/>
              <p:cNvSpPr>
                <a:spLocks noChangeArrowheads="1"/>
              </p:cNvSpPr>
              <p:nvPr/>
            </p:nvSpPr>
            <p:spPr bwMode="auto">
              <a:xfrm>
                <a:off x="2483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34" name="Rectangle 1717"/>
              <p:cNvSpPr>
                <a:spLocks noChangeArrowheads="1"/>
              </p:cNvSpPr>
              <p:nvPr/>
            </p:nvSpPr>
            <p:spPr bwMode="auto">
              <a:xfrm>
                <a:off x="2498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35" name="Rectangle 1718"/>
              <p:cNvSpPr>
                <a:spLocks noChangeArrowheads="1"/>
              </p:cNvSpPr>
              <p:nvPr/>
            </p:nvSpPr>
            <p:spPr bwMode="auto">
              <a:xfrm>
                <a:off x="2505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36" name="Rectangle 1719"/>
              <p:cNvSpPr>
                <a:spLocks noChangeArrowheads="1"/>
              </p:cNvSpPr>
              <p:nvPr/>
            </p:nvSpPr>
            <p:spPr bwMode="auto">
              <a:xfrm>
                <a:off x="2519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37" name="Rectangle 1720"/>
              <p:cNvSpPr>
                <a:spLocks noChangeArrowheads="1"/>
              </p:cNvSpPr>
              <p:nvPr/>
            </p:nvSpPr>
            <p:spPr bwMode="auto">
              <a:xfrm>
                <a:off x="2658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938" name="Rectangle 1721"/>
              <p:cNvSpPr>
                <a:spLocks noChangeArrowheads="1"/>
              </p:cNvSpPr>
              <p:nvPr/>
            </p:nvSpPr>
            <p:spPr bwMode="auto">
              <a:xfrm>
                <a:off x="2672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939" name="Rectangle 1722"/>
              <p:cNvSpPr>
                <a:spLocks noChangeArrowheads="1"/>
              </p:cNvSpPr>
              <p:nvPr/>
            </p:nvSpPr>
            <p:spPr bwMode="auto">
              <a:xfrm>
                <a:off x="2687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40" name="Rectangle 1723"/>
              <p:cNvSpPr>
                <a:spLocks noChangeArrowheads="1"/>
              </p:cNvSpPr>
              <p:nvPr/>
            </p:nvSpPr>
            <p:spPr bwMode="auto">
              <a:xfrm>
                <a:off x="2694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41" name="Rectangle 1724"/>
              <p:cNvSpPr>
                <a:spLocks noChangeArrowheads="1"/>
              </p:cNvSpPr>
              <p:nvPr/>
            </p:nvSpPr>
            <p:spPr bwMode="auto">
              <a:xfrm>
                <a:off x="2708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42" name="Rectangle 1725"/>
              <p:cNvSpPr>
                <a:spLocks noChangeArrowheads="1"/>
              </p:cNvSpPr>
              <p:nvPr/>
            </p:nvSpPr>
            <p:spPr bwMode="auto">
              <a:xfrm>
                <a:off x="2847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943" name="Rectangle 1726"/>
              <p:cNvSpPr>
                <a:spLocks noChangeArrowheads="1"/>
              </p:cNvSpPr>
              <p:nvPr/>
            </p:nvSpPr>
            <p:spPr bwMode="auto">
              <a:xfrm>
                <a:off x="2861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944" name="Rectangle 1727"/>
              <p:cNvSpPr>
                <a:spLocks noChangeArrowheads="1"/>
              </p:cNvSpPr>
              <p:nvPr/>
            </p:nvSpPr>
            <p:spPr bwMode="auto">
              <a:xfrm>
                <a:off x="2875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45" name="Rectangle 1728"/>
              <p:cNvSpPr>
                <a:spLocks noChangeArrowheads="1"/>
              </p:cNvSpPr>
              <p:nvPr/>
            </p:nvSpPr>
            <p:spPr bwMode="auto">
              <a:xfrm>
                <a:off x="2882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46" name="Rectangle 1729"/>
              <p:cNvSpPr>
                <a:spLocks noChangeArrowheads="1"/>
              </p:cNvSpPr>
              <p:nvPr/>
            </p:nvSpPr>
            <p:spPr bwMode="auto">
              <a:xfrm>
                <a:off x="2896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47" name="Rectangle 1730"/>
              <p:cNvSpPr>
                <a:spLocks noChangeArrowheads="1"/>
              </p:cNvSpPr>
              <p:nvPr/>
            </p:nvSpPr>
            <p:spPr bwMode="auto">
              <a:xfrm>
                <a:off x="3036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948" name="Rectangle 1731"/>
              <p:cNvSpPr>
                <a:spLocks noChangeArrowheads="1"/>
              </p:cNvSpPr>
              <p:nvPr/>
            </p:nvSpPr>
            <p:spPr bwMode="auto">
              <a:xfrm>
                <a:off x="3050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949" name="Rectangle 1732"/>
              <p:cNvSpPr>
                <a:spLocks noChangeArrowheads="1"/>
              </p:cNvSpPr>
              <p:nvPr/>
            </p:nvSpPr>
            <p:spPr bwMode="auto">
              <a:xfrm>
                <a:off x="3064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50" name="Rectangle 1733"/>
              <p:cNvSpPr>
                <a:spLocks noChangeArrowheads="1"/>
              </p:cNvSpPr>
              <p:nvPr/>
            </p:nvSpPr>
            <p:spPr bwMode="auto">
              <a:xfrm>
                <a:off x="3071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51" name="Rectangle 1734"/>
              <p:cNvSpPr>
                <a:spLocks noChangeArrowheads="1"/>
              </p:cNvSpPr>
              <p:nvPr/>
            </p:nvSpPr>
            <p:spPr bwMode="auto">
              <a:xfrm>
                <a:off x="3085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52" name="Rectangle 1735"/>
              <p:cNvSpPr>
                <a:spLocks noChangeArrowheads="1"/>
              </p:cNvSpPr>
              <p:nvPr/>
            </p:nvSpPr>
            <p:spPr bwMode="auto">
              <a:xfrm>
                <a:off x="3224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953" name="Rectangle 1736"/>
              <p:cNvSpPr>
                <a:spLocks noChangeArrowheads="1"/>
              </p:cNvSpPr>
              <p:nvPr/>
            </p:nvSpPr>
            <p:spPr bwMode="auto">
              <a:xfrm>
                <a:off x="3239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954" name="Rectangle 1737"/>
              <p:cNvSpPr>
                <a:spLocks noChangeArrowheads="1"/>
              </p:cNvSpPr>
              <p:nvPr/>
            </p:nvSpPr>
            <p:spPr bwMode="auto">
              <a:xfrm>
                <a:off x="3253" y="3475"/>
                <a:ext cx="9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3955" name="Rectangle 1738"/>
              <p:cNvSpPr>
                <a:spLocks noChangeArrowheads="1"/>
              </p:cNvSpPr>
              <p:nvPr/>
            </p:nvSpPr>
            <p:spPr bwMode="auto">
              <a:xfrm>
                <a:off x="3260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56" name="Rectangle 1739"/>
              <p:cNvSpPr>
                <a:spLocks noChangeArrowheads="1"/>
              </p:cNvSpPr>
              <p:nvPr/>
            </p:nvSpPr>
            <p:spPr bwMode="auto">
              <a:xfrm>
                <a:off x="3274" y="3475"/>
                <a:ext cx="18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957" name="Rectangle 1740"/>
              <p:cNvSpPr>
                <a:spLocks noChangeArrowheads="1"/>
              </p:cNvSpPr>
              <p:nvPr/>
            </p:nvSpPr>
            <p:spPr bwMode="auto">
              <a:xfrm>
                <a:off x="3448" y="3450"/>
                <a:ext cx="21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93958" name="Rectangle 1741"/>
              <p:cNvSpPr>
                <a:spLocks noChangeArrowheads="1"/>
              </p:cNvSpPr>
              <p:nvPr/>
            </p:nvSpPr>
            <p:spPr bwMode="auto">
              <a:xfrm>
                <a:off x="3463" y="3450"/>
                <a:ext cx="7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93959" name="Rectangle 1742"/>
              <p:cNvSpPr>
                <a:spLocks noChangeArrowheads="1"/>
              </p:cNvSpPr>
              <p:nvPr/>
            </p:nvSpPr>
            <p:spPr bwMode="auto">
              <a:xfrm>
                <a:off x="3469" y="3450"/>
                <a:ext cx="27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m</a:t>
                </a:r>
              </a:p>
            </p:txBody>
          </p:sp>
          <p:sp>
            <p:nvSpPr>
              <p:cNvPr id="93960" name="Rectangle 1743"/>
              <p:cNvSpPr>
                <a:spLocks noChangeArrowheads="1"/>
              </p:cNvSpPr>
              <p:nvPr/>
            </p:nvSpPr>
            <p:spPr bwMode="auto">
              <a:xfrm>
                <a:off x="3490" y="3450"/>
                <a:ext cx="17" cy="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400">
                    <a:solidFill>
                      <a:srgbClr val="000000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93961" name="Line 1744"/>
              <p:cNvSpPr>
                <a:spLocks noChangeShapeType="1"/>
              </p:cNvSpPr>
              <p:nvPr/>
            </p:nvSpPr>
            <p:spPr bwMode="auto">
              <a:xfrm>
                <a:off x="1361" y="2238"/>
                <a:ext cx="1" cy="12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62" name="Line 1745"/>
              <p:cNvSpPr>
                <a:spLocks noChangeShapeType="1"/>
              </p:cNvSpPr>
              <p:nvPr/>
            </p:nvSpPr>
            <p:spPr bwMode="auto">
              <a:xfrm>
                <a:off x="1350" y="2238"/>
                <a:ext cx="1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63" name="Line 1746"/>
              <p:cNvSpPr>
                <a:spLocks noChangeShapeType="1"/>
              </p:cNvSpPr>
              <p:nvPr/>
            </p:nvSpPr>
            <p:spPr bwMode="auto">
              <a:xfrm>
                <a:off x="1356" y="2360"/>
                <a:ext cx="5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64" name="Line 1747"/>
              <p:cNvSpPr>
                <a:spLocks noChangeShapeType="1"/>
              </p:cNvSpPr>
              <p:nvPr/>
            </p:nvSpPr>
            <p:spPr bwMode="auto">
              <a:xfrm>
                <a:off x="1356" y="2483"/>
                <a:ext cx="5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65" name="Line 1748"/>
              <p:cNvSpPr>
                <a:spLocks noChangeShapeType="1"/>
              </p:cNvSpPr>
              <p:nvPr/>
            </p:nvSpPr>
            <p:spPr bwMode="auto">
              <a:xfrm>
                <a:off x="1356" y="2605"/>
                <a:ext cx="5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66" name="Line 1749"/>
              <p:cNvSpPr>
                <a:spLocks noChangeShapeType="1"/>
              </p:cNvSpPr>
              <p:nvPr/>
            </p:nvSpPr>
            <p:spPr bwMode="auto">
              <a:xfrm>
                <a:off x="1356" y="2728"/>
                <a:ext cx="5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67" name="Line 1750"/>
              <p:cNvSpPr>
                <a:spLocks noChangeShapeType="1"/>
              </p:cNvSpPr>
              <p:nvPr/>
            </p:nvSpPr>
            <p:spPr bwMode="auto">
              <a:xfrm>
                <a:off x="1350" y="2851"/>
                <a:ext cx="11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68" name="Line 1751"/>
              <p:cNvSpPr>
                <a:spLocks noChangeShapeType="1"/>
              </p:cNvSpPr>
              <p:nvPr/>
            </p:nvSpPr>
            <p:spPr bwMode="auto">
              <a:xfrm>
                <a:off x="1356" y="2973"/>
                <a:ext cx="5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69" name="Line 1752"/>
              <p:cNvSpPr>
                <a:spLocks noChangeShapeType="1"/>
              </p:cNvSpPr>
              <p:nvPr/>
            </p:nvSpPr>
            <p:spPr bwMode="auto">
              <a:xfrm>
                <a:off x="1356" y="3096"/>
                <a:ext cx="5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3721" name="Line 1753"/>
            <p:cNvSpPr>
              <a:spLocks noChangeShapeType="1"/>
            </p:cNvSpPr>
            <p:nvPr/>
          </p:nvSpPr>
          <p:spPr bwMode="auto">
            <a:xfrm>
              <a:off x="2152650" y="5108575"/>
              <a:ext cx="7938" cy="158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722" name="Line 1754"/>
            <p:cNvSpPr>
              <a:spLocks noChangeShapeType="1"/>
            </p:cNvSpPr>
            <p:nvPr/>
          </p:nvSpPr>
          <p:spPr bwMode="auto">
            <a:xfrm>
              <a:off x="2152650" y="5303838"/>
              <a:ext cx="7938" cy="1587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723" name="Line 1755"/>
            <p:cNvSpPr>
              <a:spLocks noChangeShapeType="1"/>
            </p:cNvSpPr>
            <p:nvPr/>
          </p:nvSpPr>
          <p:spPr bwMode="auto">
            <a:xfrm>
              <a:off x="2143125" y="5499100"/>
              <a:ext cx="17463" cy="1588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724" name="Rectangle 1756"/>
            <p:cNvSpPr>
              <a:spLocks noChangeArrowheads="1"/>
            </p:cNvSpPr>
            <p:nvPr/>
          </p:nvSpPr>
          <p:spPr bwMode="auto">
            <a:xfrm>
              <a:off x="2119313" y="5475288"/>
              <a:ext cx="28575" cy="61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93725" name="Rectangle 1757"/>
            <p:cNvSpPr>
              <a:spLocks noChangeArrowheads="1"/>
            </p:cNvSpPr>
            <p:nvPr/>
          </p:nvSpPr>
          <p:spPr bwMode="auto">
            <a:xfrm>
              <a:off x="2074863" y="3530600"/>
              <a:ext cx="28575" cy="61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3726" name="Rectangle 1758"/>
            <p:cNvSpPr>
              <a:spLocks noChangeArrowheads="1"/>
            </p:cNvSpPr>
            <p:nvPr/>
          </p:nvSpPr>
          <p:spPr bwMode="auto">
            <a:xfrm>
              <a:off x="2097088" y="3530600"/>
              <a:ext cx="28575" cy="61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93727" name="Rectangle 1759"/>
            <p:cNvSpPr>
              <a:spLocks noChangeArrowheads="1"/>
            </p:cNvSpPr>
            <p:nvPr/>
          </p:nvSpPr>
          <p:spPr bwMode="auto">
            <a:xfrm>
              <a:off x="2119313" y="3530600"/>
              <a:ext cx="28575" cy="61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93728" name="Rectangle 1760"/>
            <p:cNvSpPr>
              <a:spLocks noChangeArrowheads="1"/>
            </p:cNvSpPr>
            <p:nvPr/>
          </p:nvSpPr>
          <p:spPr bwMode="auto">
            <a:xfrm>
              <a:off x="2106613" y="4502150"/>
              <a:ext cx="46037" cy="61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000000"/>
                  </a:solidFill>
                  <a:latin typeface="Arial" charset="0"/>
                </a:rPr>
                <a:t>%</a:t>
              </a:r>
            </a:p>
          </p:txBody>
        </p:sp>
        <p:sp>
          <p:nvSpPr>
            <p:cNvPr id="93729" name="Rectangle 1761"/>
            <p:cNvSpPr>
              <a:spLocks noChangeArrowheads="1"/>
            </p:cNvSpPr>
            <p:nvPr/>
          </p:nvSpPr>
          <p:spPr bwMode="auto">
            <a:xfrm>
              <a:off x="2062163" y="3468688"/>
              <a:ext cx="34925" cy="61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93730" name="Rectangle 1762"/>
            <p:cNvSpPr>
              <a:spLocks noChangeArrowheads="1"/>
            </p:cNvSpPr>
            <p:nvPr/>
          </p:nvSpPr>
          <p:spPr bwMode="auto">
            <a:xfrm>
              <a:off x="2089150" y="3468688"/>
              <a:ext cx="28575" cy="61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3731" name="Rectangle 1763"/>
            <p:cNvSpPr>
              <a:spLocks noChangeArrowheads="1"/>
            </p:cNvSpPr>
            <p:nvPr/>
          </p:nvSpPr>
          <p:spPr bwMode="auto">
            <a:xfrm>
              <a:off x="2111375" y="3468688"/>
              <a:ext cx="28575" cy="61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3732" name="Rectangle 1764"/>
            <p:cNvSpPr>
              <a:spLocks noChangeArrowheads="1"/>
            </p:cNvSpPr>
            <p:nvPr/>
          </p:nvSpPr>
          <p:spPr bwMode="auto">
            <a:xfrm>
              <a:off x="2133600" y="3468688"/>
              <a:ext cx="28575" cy="61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3733" name="Rectangle 1765"/>
            <p:cNvSpPr>
              <a:spLocks noChangeArrowheads="1"/>
            </p:cNvSpPr>
            <p:nvPr/>
          </p:nvSpPr>
          <p:spPr bwMode="auto">
            <a:xfrm>
              <a:off x="2155825" y="3468688"/>
              <a:ext cx="28575" cy="61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3734" name="Rectangle 1766"/>
            <p:cNvSpPr>
              <a:spLocks noChangeArrowheads="1"/>
            </p:cNvSpPr>
            <p:nvPr/>
          </p:nvSpPr>
          <p:spPr bwMode="auto">
            <a:xfrm>
              <a:off x="2178050" y="3468688"/>
              <a:ext cx="28575" cy="61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3735" name="Rectangle 1767"/>
            <p:cNvSpPr>
              <a:spLocks noChangeArrowheads="1"/>
            </p:cNvSpPr>
            <p:nvPr/>
          </p:nvSpPr>
          <p:spPr bwMode="auto">
            <a:xfrm>
              <a:off x="2201863" y="3468688"/>
              <a:ext cx="26987" cy="61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FF0000"/>
                  </a:solidFill>
                  <a:latin typeface="Arial" charset="0"/>
                </a:rPr>
                <a:t>J</a:t>
              </a:r>
            </a:p>
          </p:txBody>
        </p:sp>
        <p:sp>
          <p:nvSpPr>
            <p:cNvPr id="93736" name="Rectangle 1768"/>
            <p:cNvSpPr>
              <a:spLocks noChangeArrowheads="1"/>
            </p:cNvSpPr>
            <p:nvPr/>
          </p:nvSpPr>
          <p:spPr bwMode="auto">
            <a:xfrm>
              <a:off x="2222500" y="3468688"/>
              <a:ext cx="52388" cy="61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">
                  <a:solidFill>
                    <a:srgbClr val="FF0000"/>
                  </a:solidFill>
                  <a:latin typeface="Arial" charset="0"/>
                </a:rPr>
                <a:t>W</a:t>
              </a:r>
            </a:p>
          </p:txBody>
        </p:sp>
        <p:sp>
          <p:nvSpPr>
            <p:cNvPr id="93737" name="Freeform 1769"/>
            <p:cNvSpPr>
              <a:spLocks noChangeArrowheads="1"/>
            </p:cNvSpPr>
            <p:nvPr/>
          </p:nvSpPr>
          <p:spPr bwMode="auto">
            <a:xfrm>
              <a:off x="2170113" y="3552825"/>
              <a:ext cx="3276600" cy="1857375"/>
            </a:xfrm>
            <a:custGeom>
              <a:avLst/>
              <a:gdLst>
                <a:gd name="T0" fmla="*/ 2147483647 w 2064"/>
                <a:gd name="T1" fmla="*/ 2147483647 h 1170"/>
                <a:gd name="T2" fmla="*/ 2147483647 w 2064"/>
                <a:gd name="T3" fmla="*/ 2147483647 h 1170"/>
                <a:gd name="T4" fmla="*/ 2147483647 w 2064"/>
                <a:gd name="T5" fmla="*/ 2147483647 h 1170"/>
                <a:gd name="T6" fmla="*/ 2147483647 w 2064"/>
                <a:gd name="T7" fmla="*/ 2147483647 h 1170"/>
                <a:gd name="T8" fmla="*/ 2147483647 w 2064"/>
                <a:gd name="T9" fmla="*/ 2147483647 h 1170"/>
                <a:gd name="T10" fmla="*/ 2147483647 w 2064"/>
                <a:gd name="T11" fmla="*/ 2147483647 h 1170"/>
                <a:gd name="T12" fmla="*/ 2147483647 w 2064"/>
                <a:gd name="T13" fmla="*/ 2147483647 h 1170"/>
                <a:gd name="T14" fmla="*/ 2147483647 w 2064"/>
                <a:gd name="T15" fmla="*/ 2147483647 h 1170"/>
                <a:gd name="T16" fmla="*/ 2147483647 w 2064"/>
                <a:gd name="T17" fmla="*/ 2147483647 h 1170"/>
                <a:gd name="T18" fmla="*/ 2147483647 w 2064"/>
                <a:gd name="T19" fmla="*/ 2147483647 h 1170"/>
                <a:gd name="T20" fmla="*/ 2147483647 w 2064"/>
                <a:gd name="T21" fmla="*/ 2147483647 h 1170"/>
                <a:gd name="T22" fmla="*/ 2147483647 w 2064"/>
                <a:gd name="T23" fmla="*/ 2147483647 h 1170"/>
                <a:gd name="T24" fmla="*/ 2147483647 w 2064"/>
                <a:gd name="T25" fmla="*/ 2147483647 h 1170"/>
                <a:gd name="T26" fmla="*/ 2147483647 w 2064"/>
                <a:gd name="T27" fmla="*/ 2147483647 h 1170"/>
                <a:gd name="T28" fmla="*/ 2147483647 w 2064"/>
                <a:gd name="T29" fmla="*/ 2147483647 h 1170"/>
                <a:gd name="T30" fmla="*/ 2147483647 w 2064"/>
                <a:gd name="T31" fmla="*/ 2147483647 h 1170"/>
                <a:gd name="T32" fmla="*/ 2147483647 w 2064"/>
                <a:gd name="T33" fmla="*/ 2147483647 h 1170"/>
                <a:gd name="T34" fmla="*/ 2147483647 w 2064"/>
                <a:gd name="T35" fmla="*/ 2147483647 h 1170"/>
                <a:gd name="T36" fmla="*/ 2147483647 w 2064"/>
                <a:gd name="T37" fmla="*/ 2147483647 h 1170"/>
                <a:gd name="T38" fmla="*/ 2147483647 w 2064"/>
                <a:gd name="T39" fmla="*/ 2147483647 h 1170"/>
                <a:gd name="T40" fmla="*/ 2147483647 w 2064"/>
                <a:gd name="T41" fmla="*/ 2147483647 h 1170"/>
                <a:gd name="T42" fmla="*/ 2147483647 w 2064"/>
                <a:gd name="T43" fmla="*/ 2147483647 h 1170"/>
                <a:gd name="T44" fmla="*/ 2147483647 w 2064"/>
                <a:gd name="T45" fmla="*/ 2147483647 h 1170"/>
                <a:gd name="T46" fmla="*/ 2147483647 w 2064"/>
                <a:gd name="T47" fmla="*/ 2147483647 h 1170"/>
                <a:gd name="T48" fmla="*/ 2147483647 w 2064"/>
                <a:gd name="T49" fmla="*/ 2147483647 h 1170"/>
                <a:gd name="T50" fmla="*/ 2147483647 w 2064"/>
                <a:gd name="T51" fmla="*/ 2147483647 h 1170"/>
                <a:gd name="T52" fmla="*/ 2147483647 w 2064"/>
                <a:gd name="T53" fmla="*/ 2147483647 h 1170"/>
                <a:gd name="T54" fmla="*/ 2147483647 w 2064"/>
                <a:gd name="T55" fmla="*/ 2147483647 h 1170"/>
                <a:gd name="T56" fmla="*/ 2147483647 w 2064"/>
                <a:gd name="T57" fmla="*/ 2147483647 h 1170"/>
                <a:gd name="T58" fmla="*/ 2147483647 w 2064"/>
                <a:gd name="T59" fmla="*/ 2147483647 h 1170"/>
                <a:gd name="T60" fmla="*/ 2147483647 w 2064"/>
                <a:gd name="T61" fmla="*/ 2147483647 h 1170"/>
                <a:gd name="T62" fmla="*/ 2147483647 w 2064"/>
                <a:gd name="T63" fmla="*/ 2147483647 h 1170"/>
                <a:gd name="T64" fmla="*/ 2147483647 w 2064"/>
                <a:gd name="T65" fmla="*/ 2147483647 h 1170"/>
                <a:gd name="T66" fmla="*/ 2147483647 w 2064"/>
                <a:gd name="T67" fmla="*/ 2147483647 h 1170"/>
                <a:gd name="T68" fmla="*/ 2147483647 w 2064"/>
                <a:gd name="T69" fmla="*/ 2147483647 h 1170"/>
                <a:gd name="T70" fmla="*/ 2147483647 w 2064"/>
                <a:gd name="T71" fmla="*/ 2147483647 h 1170"/>
                <a:gd name="T72" fmla="*/ 2147483647 w 2064"/>
                <a:gd name="T73" fmla="*/ 2147483647 h 1170"/>
                <a:gd name="T74" fmla="*/ 2147483647 w 2064"/>
                <a:gd name="T75" fmla="*/ 2147483647 h 1170"/>
                <a:gd name="T76" fmla="*/ 2147483647 w 2064"/>
                <a:gd name="T77" fmla="*/ 2147483647 h 1170"/>
                <a:gd name="T78" fmla="*/ 2147483647 w 2064"/>
                <a:gd name="T79" fmla="*/ 2147483647 h 1170"/>
                <a:gd name="T80" fmla="*/ 2147483647 w 2064"/>
                <a:gd name="T81" fmla="*/ 2147483647 h 1170"/>
                <a:gd name="T82" fmla="*/ 2147483647 w 2064"/>
                <a:gd name="T83" fmla="*/ 2147483647 h 1170"/>
                <a:gd name="T84" fmla="*/ 2147483647 w 2064"/>
                <a:gd name="T85" fmla="*/ 2147483647 h 1170"/>
                <a:gd name="T86" fmla="*/ 2147483647 w 2064"/>
                <a:gd name="T87" fmla="*/ 2147483647 h 1170"/>
                <a:gd name="T88" fmla="*/ 2147483647 w 2064"/>
                <a:gd name="T89" fmla="*/ 2147483647 h 1170"/>
                <a:gd name="T90" fmla="*/ 2147483647 w 2064"/>
                <a:gd name="T91" fmla="*/ 2147483647 h 1170"/>
                <a:gd name="T92" fmla="*/ 2147483647 w 2064"/>
                <a:gd name="T93" fmla="*/ 2147483647 h 1170"/>
                <a:gd name="T94" fmla="*/ 2147483647 w 2064"/>
                <a:gd name="T95" fmla="*/ 2147483647 h 1170"/>
                <a:gd name="T96" fmla="*/ 2147483647 w 2064"/>
                <a:gd name="T97" fmla="*/ 2147483647 h 1170"/>
                <a:gd name="T98" fmla="*/ 2147483647 w 2064"/>
                <a:gd name="T99" fmla="*/ 2147483647 h 1170"/>
                <a:gd name="T100" fmla="*/ 2147483647 w 2064"/>
                <a:gd name="T101" fmla="*/ 2147483647 h 1170"/>
                <a:gd name="T102" fmla="*/ 2147483647 w 2064"/>
                <a:gd name="T103" fmla="*/ 2147483647 h 1170"/>
                <a:gd name="T104" fmla="*/ 2147483647 w 2064"/>
                <a:gd name="T105" fmla="*/ 2147483647 h 1170"/>
                <a:gd name="T106" fmla="*/ 2147483647 w 2064"/>
                <a:gd name="T107" fmla="*/ 2147483647 h 1170"/>
                <a:gd name="T108" fmla="*/ 2147483647 w 2064"/>
                <a:gd name="T109" fmla="*/ 2147483647 h 1170"/>
                <a:gd name="T110" fmla="*/ 2147483647 w 2064"/>
                <a:gd name="T111" fmla="*/ 2147483647 h 1170"/>
                <a:gd name="T112" fmla="*/ 2147483647 w 2064"/>
                <a:gd name="T113" fmla="*/ 2147483647 h 1170"/>
                <a:gd name="T114" fmla="*/ 2147483647 w 2064"/>
                <a:gd name="T115" fmla="*/ 2147483647 h 11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4"/>
                <a:gd name="T175" fmla="*/ 0 h 1170"/>
                <a:gd name="T176" fmla="*/ 2064 w 2064"/>
                <a:gd name="T177" fmla="*/ 1170 h 11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4" h="1170">
                  <a:moveTo>
                    <a:pt x="0" y="1170"/>
                  </a:moveTo>
                  <a:lnTo>
                    <a:pt x="0" y="1170"/>
                  </a:lnTo>
                  <a:lnTo>
                    <a:pt x="10" y="1166"/>
                  </a:lnTo>
                  <a:lnTo>
                    <a:pt x="20" y="1159"/>
                  </a:lnTo>
                  <a:lnTo>
                    <a:pt x="29" y="1160"/>
                  </a:lnTo>
                  <a:lnTo>
                    <a:pt x="39" y="1164"/>
                  </a:lnTo>
                  <a:lnTo>
                    <a:pt x="49" y="1160"/>
                  </a:lnTo>
                  <a:lnTo>
                    <a:pt x="58" y="1165"/>
                  </a:lnTo>
                  <a:lnTo>
                    <a:pt x="68" y="1159"/>
                  </a:lnTo>
                  <a:lnTo>
                    <a:pt x="77" y="1158"/>
                  </a:lnTo>
                  <a:lnTo>
                    <a:pt x="87" y="1166"/>
                  </a:lnTo>
                  <a:lnTo>
                    <a:pt x="96" y="1160"/>
                  </a:lnTo>
                  <a:lnTo>
                    <a:pt x="106" y="1159"/>
                  </a:lnTo>
                  <a:lnTo>
                    <a:pt x="116" y="1166"/>
                  </a:lnTo>
                  <a:lnTo>
                    <a:pt x="125" y="1159"/>
                  </a:lnTo>
                  <a:lnTo>
                    <a:pt x="135" y="1154"/>
                  </a:lnTo>
                  <a:lnTo>
                    <a:pt x="145" y="1160"/>
                  </a:lnTo>
                  <a:lnTo>
                    <a:pt x="154" y="1154"/>
                  </a:lnTo>
                  <a:lnTo>
                    <a:pt x="164" y="1158"/>
                  </a:lnTo>
                  <a:lnTo>
                    <a:pt x="173" y="1153"/>
                  </a:lnTo>
                  <a:lnTo>
                    <a:pt x="183" y="1155"/>
                  </a:lnTo>
                  <a:lnTo>
                    <a:pt x="192" y="1156"/>
                  </a:lnTo>
                  <a:lnTo>
                    <a:pt x="202" y="1157"/>
                  </a:lnTo>
                  <a:lnTo>
                    <a:pt x="212" y="1152"/>
                  </a:lnTo>
                  <a:lnTo>
                    <a:pt x="221" y="1148"/>
                  </a:lnTo>
                  <a:lnTo>
                    <a:pt x="231" y="1154"/>
                  </a:lnTo>
                  <a:lnTo>
                    <a:pt x="240" y="1149"/>
                  </a:lnTo>
                  <a:lnTo>
                    <a:pt x="250" y="1151"/>
                  </a:lnTo>
                  <a:lnTo>
                    <a:pt x="260" y="1149"/>
                  </a:lnTo>
                  <a:lnTo>
                    <a:pt x="269" y="1152"/>
                  </a:lnTo>
                  <a:lnTo>
                    <a:pt x="279" y="1156"/>
                  </a:lnTo>
                  <a:lnTo>
                    <a:pt x="288" y="1153"/>
                  </a:lnTo>
                  <a:lnTo>
                    <a:pt x="298" y="1150"/>
                  </a:lnTo>
                  <a:lnTo>
                    <a:pt x="308" y="1148"/>
                  </a:lnTo>
                  <a:lnTo>
                    <a:pt x="317" y="1148"/>
                  </a:lnTo>
                  <a:lnTo>
                    <a:pt x="327" y="1149"/>
                  </a:lnTo>
                  <a:lnTo>
                    <a:pt x="336" y="1151"/>
                  </a:lnTo>
                  <a:lnTo>
                    <a:pt x="346" y="1150"/>
                  </a:lnTo>
                  <a:lnTo>
                    <a:pt x="356" y="1147"/>
                  </a:lnTo>
                  <a:lnTo>
                    <a:pt x="365" y="1144"/>
                  </a:lnTo>
                  <a:lnTo>
                    <a:pt x="375" y="1146"/>
                  </a:lnTo>
                  <a:lnTo>
                    <a:pt x="384" y="1147"/>
                  </a:lnTo>
                  <a:lnTo>
                    <a:pt x="394" y="1145"/>
                  </a:lnTo>
                  <a:lnTo>
                    <a:pt x="403" y="1151"/>
                  </a:lnTo>
                  <a:lnTo>
                    <a:pt x="413" y="1145"/>
                  </a:lnTo>
                  <a:lnTo>
                    <a:pt x="423" y="1156"/>
                  </a:lnTo>
                  <a:lnTo>
                    <a:pt x="432" y="1147"/>
                  </a:lnTo>
                  <a:lnTo>
                    <a:pt x="442" y="1151"/>
                  </a:lnTo>
                  <a:lnTo>
                    <a:pt x="452" y="1151"/>
                  </a:lnTo>
                  <a:lnTo>
                    <a:pt x="461" y="1151"/>
                  </a:lnTo>
                  <a:lnTo>
                    <a:pt x="471" y="1151"/>
                  </a:lnTo>
                  <a:lnTo>
                    <a:pt x="480" y="1149"/>
                  </a:lnTo>
                  <a:lnTo>
                    <a:pt x="490" y="1147"/>
                  </a:lnTo>
                  <a:lnTo>
                    <a:pt x="499" y="1158"/>
                  </a:lnTo>
                  <a:lnTo>
                    <a:pt x="509" y="1155"/>
                  </a:lnTo>
                  <a:lnTo>
                    <a:pt x="519" y="1159"/>
                  </a:lnTo>
                  <a:lnTo>
                    <a:pt x="528" y="1148"/>
                  </a:lnTo>
                  <a:lnTo>
                    <a:pt x="538" y="1157"/>
                  </a:lnTo>
                  <a:lnTo>
                    <a:pt x="548" y="1150"/>
                  </a:lnTo>
                  <a:lnTo>
                    <a:pt x="557" y="1149"/>
                  </a:lnTo>
                  <a:lnTo>
                    <a:pt x="567" y="1151"/>
                  </a:lnTo>
                  <a:lnTo>
                    <a:pt x="576" y="1151"/>
                  </a:lnTo>
                  <a:lnTo>
                    <a:pt x="586" y="1154"/>
                  </a:lnTo>
                  <a:lnTo>
                    <a:pt x="595" y="1150"/>
                  </a:lnTo>
                  <a:lnTo>
                    <a:pt x="605" y="1145"/>
                  </a:lnTo>
                  <a:lnTo>
                    <a:pt x="615" y="1156"/>
                  </a:lnTo>
                  <a:lnTo>
                    <a:pt x="624" y="1153"/>
                  </a:lnTo>
                  <a:lnTo>
                    <a:pt x="634" y="1151"/>
                  </a:lnTo>
                  <a:lnTo>
                    <a:pt x="643" y="1152"/>
                  </a:lnTo>
                  <a:lnTo>
                    <a:pt x="653" y="1151"/>
                  </a:lnTo>
                  <a:lnTo>
                    <a:pt x="663" y="1144"/>
                  </a:lnTo>
                  <a:lnTo>
                    <a:pt x="672" y="1133"/>
                  </a:lnTo>
                  <a:lnTo>
                    <a:pt x="682" y="1142"/>
                  </a:lnTo>
                  <a:lnTo>
                    <a:pt x="691" y="1143"/>
                  </a:lnTo>
                  <a:lnTo>
                    <a:pt x="701" y="1139"/>
                  </a:lnTo>
                  <a:lnTo>
                    <a:pt x="711" y="1140"/>
                  </a:lnTo>
                  <a:lnTo>
                    <a:pt x="720" y="1141"/>
                  </a:lnTo>
                  <a:lnTo>
                    <a:pt x="730" y="1144"/>
                  </a:lnTo>
                  <a:lnTo>
                    <a:pt x="739" y="1142"/>
                  </a:lnTo>
                  <a:lnTo>
                    <a:pt x="749" y="1138"/>
                  </a:lnTo>
                  <a:lnTo>
                    <a:pt x="759" y="1143"/>
                  </a:lnTo>
                  <a:lnTo>
                    <a:pt x="768" y="1145"/>
                  </a:lnTo>
                  <a:lnTo>
                    <a:pt x="778" y="1136"/>
                  </a:lnTo>
                  <a:lnTo>
                    <a:pt x="787" y="1138"/>
                  </a:lnTo>
                  <a:lnTo>
                    <a:pt x="797" y="1137"/>
                  </a:lnTo>
                  <a:lnTo>
                    <a:pt x="806" y="1134"/>
                  </a:lnTo>
                  <a:lnTo>
                    <a:pt x="816" y="1133"/>
                  </a:lnTo>
                  <a:lnTo>
                    <a:pt x="826" y="1137"/>
                  </a:lnTo>
                  <a:lnTo>
                    <a:pt x="835" y="1101"/>
                  </a:lnTo>
                  <a:lnTo>
                    <a:pt x="845" y="975"/>
                  </a:lnTo>
                  <a:lnTo>
                    <a:pt x="855" y="948"/>
                  </a:lnTo>
                  <a:lnTo>
                    <a:pt x="864" y="1037"/>
                  </a:lnTo>
                  <a:lnTo>
                    <a:pt x="874" y="1115"/>
                  </a:lnTo>
                  <a:lnTo>
                    <a:pt x="883" y="1139"/>
                  </a:lnTo>
                  <a:lnTo>
                    <a:pt x="893" y="1140"/>
                  </a:lnTo>
                  <a:lnTo>
                    <a:pt x="902" y="1134"/>
                  </a:lnTo>
                  <a:lnTo>
                    <a:pt x="912" y="1134"/>
                  </a:lnTo>
                  <a:lnTo>
                    <a:pt x="922" y="1125"/>
                  </a:lnTo>
                  <a:lnTo>
                    <a:pt x="931" y="1127"/>
                  </a:lnTo>
                  <a:lnTo>
                    <a:pt x="941" y="1132"/>
                  </a:lnTo>
                  <a:lnTo>
                    <a:pt x="951" y="1130"/>
                  </a:lnTo>
                  <a:lnTo>
                    <a:pt x="960" y="1135"/>
                  </a:lnTo>
                  <a:lnTo>
                    <a:pt x="970" y="1129"/>
                  </a:lnTo>
                  <a:lnTo>
                    <a:pt x="979" y="1128"/>
                  </a:lnTo>
                  <a:lnTo>
                    <a:pt x="989" y="1118"/>
                  </a:lnTo>
                  <a:lnTo>
                    <a:pt x="998" y="1117"/>
                  </a:lnTo>
                  <a:lnTo>
                    <a:pt x="1008" y="1127"/>
                  </a:lnTo>
                  <a:lnTo>
                    <a:pt x="1018" y="1124"/>
                  </a:lnTo>
                  <a:lnTo>
                    <a:pt x="1027" y="1126"/>
                  </a:lnTo>
                  <a:lnTo>
                    <a:pt x="1037" y="1125"/>
                  </a:lnTo>
                  <a:lnTo>
                    <a:pt x="1046" y="1128"/>
                  </a:lnTo>
                  <a:lnTo>
                    <a:pt x="1056" y="1133"/>
                  </a:lnTo>
                  <a:lnTo>
                    <a:pt x="1066" y="1120"/>
                  </a:lnTo>
                  <a:lnTo>
                    <a:pt x="1075" y="1128"/>
                  </a:lnTo>
                  <a:lnTo>
                    <a:pt x="1085" y="1125"/>
                  </a:lnTo>
                  <a:lnTo>
                    <a:pt x="1094" y="1125"/>
                  </a:lnTo>
                  <a:lnTo>
                    <a:pt x="1104" y="1121"/>
                  </a:lnTo>
                  <a:lnTo>
                    <a:pt x="1114" y="1128"/>
                  </a:lnTo>
                  <a:lnTo>
                    <a:pt x="1123" y="1125"/>
                  </a:lnTo>
                  <a:lnTo>
                    <a:pt x="1133" y="1115"/>
                  </a:lnTo>
                  <a:lnTo>
                    <a:pt x="1142" y="1102"/>
                  </a:lnTo>
                  <a:lnTo>
                    <a:pt x="1152" y="1111"/>
                  </a:lnTo>
                  <a:lnTo>
                    <a:pt x="1162" y="1095"/>
                  </a:lnTo>
                  <a:lnTo>
                    <a:pt x="1171" y="1091"/>
                  </a:lnTo>
                  <a:lnTo>
                    <a:pt x="1181" y="1091"/>
                  </a:lnTo>
                  <a:lnTo>
                    <a:pt x="1190" y="1062"/>
                  </a:lnTo>
                  <a:lnTo>
                    <a:pt x="1200" y="1033"/>
                  </a:lnTo>
                  <a:lnTo>
                    <a:pt x="1209" y="1011"/>
                  </a:lnTo>
                  <a:lnTo>
                    <a:pt x="1219" y="936"/>
                  </a:lnTo>
                  <a:lnTo>
                    <a:pt x="1229" y="960"/>
                  </a:lnTo>
                  <a:lnTo>
                    <a:pt x="1238" y="1010"/>
                  </a:lnTo>
                  <a:lnTo>
                    <a:pt x="1248" y="1068"/>
                  </a:lnTo>
                  <a:lnTo>
                    <a:pt x="1258" y="1097"/>
                  </a:lnTo>
                  <a:lnTo>
                    <a:pt x="1267" y="1107"/>
                  </a:lnTo>
                  <a:lnTo>
                    <a:pt x="1277" y="1104"/>
                  </a:lnTo>
                  <a:lnTo>
                    <a:pt x="1286" y="1099"/>
                  </a:lnTo>
                  <a:lnTo>
                    <a:pt x="1296" y="1112"/>
                  </a:lnTo>
                  <a:lnTo>
                    <a:pt x="1305" y="1103"/>
                  </a:lnTo>
                  <a:lnTo>
                    <a:pt x="1315" y="1114"/>
                  </a:lnTo>
                  <a:lnTo>
                    <a:pt x="1325" y="1097"/>
                  </a:lnTo>
                  <a:lnTo>
                    <a:pt x="1334" y="1062"/>
                  </a:lnTo>
                  <a:lnTo>
                    <a:pt x="1344" y="973"/>
                  </a:lnTo>
                  <a:lnTo>
                    <a:pt x="1354" y="543"/>
                  </a:lnTo>
                  <a:lnTo>
                    <a:pt x="1363" y="355"/>
                  </a:lnTo>
                  <a:lnTo>
                    <a:pt x="1373" y="595"/>
                  </a:lnTo>
                  <a:lnTo>
                    <a:pt x="1382" y="852"/>
                  </a:lnTo>
                  <a:lnTo>
                    <a:pt x="1392" y="949"/>
                  </a:lnTo>
                  <a:lnTo>
                    <a:pt x="1401" y="1031"/>
                  </a:lnTo>
                  <a:lnTo>
                    <a:pt x="1411" y="1046"/>
                  </a:lnTo>
                  <a:lnTo>
                    <a:pt x="1421" y="1062"/>
                  </a:lnTo>
                  <a:lnTo>
                    <a:pt x="1430" y="1053"/>
                  </a:lnTo>
                  <a:lnTo>
                    <a:pt x="1440" y="1045"/>
                  </a:lnTo>
                  <a:lnTo>
                    <a:pt x="1450" y="1046"/>
                  </a:lnTo>
                  <a:lnTo>
                    <a:pt x="1459" y="1030"/>
                  </a:lnTo>
                  <a:lnTo>
                    <a:pt x="1469" y="1019"/>
                  </a:lnTo>
                  <a:lnTo>
                    <a:pt x="1478" y="965"/>
                  </a:lnTo>
                  <a:lnTo>
                    <a:pt x="1488" y="661"/>
                  </a:lnTo>
                  <a:lnTo>
                    <a:pt x="1497" y="373"/>
                  </a:lnTo>
                  <a:lnTo>
                    <a:pt x="1507" y="276"/>
                  </a:lnTo>
                  <a:lnTo>
                    <a:pt x="1517" y="62"/>
                  </a:lnTo>
                  <a:lnTo>
                    <a:pt x="1526" y="0"/>
                  </a:lnTo>
                  <a:lnTo>
                    <a:pt x="1536" y="199"/>
                  </a:lnTo>
                  <a:lnTo>
                    <a:pt x="1545" y="410"/>
                  </a:lnTo>
                  <a:lnTo>
                    <a:pt x="1555" y="670"/>
                  </a:lnTo>
                  <a:lnTo>
                    <a:pt x="1565" y="878"/>
                  </a:lnTo>
                  <a:lnTo>
                    <a:pt x="1574" y="992"/>
                  </a:lnTo>
                  <a:lnTo>
                    <a:pt x="1584" y="1027"/>
                  </a:lnTo>
                  <a:lnTo>
                    <a:pt x="1593" y="1055"/>
                  </a:lnTo>
                  <a:lnTo>
                    <a:pt x="1603" y="1072"/>
                  </a:lnTo>
                  <a:lnTo>
                    <a:pt x="1612" y="1075"/>
                  </a:lnTo>
                  <a:lnTo>
                    <a:pt x="1622" y="1079"/>
                  </a:lnTo>
                  <a:lnTo>
                    <a:pt x="1632" y="1088"/>
                  </a:lnTo>
                  <a:lnTo>
                    <a:pt x="1641" y="1098"/>
                  </a:lnTo>
                  <a:lnTo>
                    <a:pt x="1651" y="1083"/>
                  </a:lnTo>
                  <a:lnTo>
                    <a:pt x="1661" y="1090"/>
                  </a:lnTo>
                  <a:lnTo>
                    <a:pt x="1670" y="1081"/>
                  </a:lnTo>
                  <a:lnTo>
                    <a:pt x="1680" y="1079"/>
                  </a:lnTo>
                  <a:lnTo>
                    <a:pt x="1689" y="1042"/>
                  </a:lnTo>
                  <a:lnTo>
                    <a:pt x="1699" y="987"/>
                  </a:lnTo>
                  <a:lnTo>
                    <a:pt x="1708" y="1001"/>
                  </a:lnTo>
                  <a:lnTo>
                    <a:pt x="1718" y="1025"/>
                  </a:lnTo>
                  <a:lnTo>
                    <a:pt x="1728" y="1058"/>
                  </a:lnTo>
                  <a:lnTo>
                    <a:pt x="1737" y="1082"/>
                  </a:lnTo>
                  <a:lnTo>
                    <a:pt x="1747" y="1086"/>
                  </a:lnTo>
                  <a:lnTo>
                    <a:pt x="1757" y="1093"/>
                  </a:lnTo>
                  <a:lnTo>
                    <a:pt x="1766" y="1093"/>
                  </a:lnTo>
                  <a:lnTo>
                    <a:pt x="1776" y="1084"/>
                  </a:lnTo>
                  <a:lnTo>
                    <a:pt x="1785" y="1089"/>
                  </a:lnTo>
                  <a:lnTo>
                    <a:pt x="1795" y="1082"/>
                  </a:lnTo>
                  <a:lnTo>
                    <a:pt x="1804" y="1085"/>
                  </a:lnTo>
                  <a:lnTo>
                    <a:pt x="1814" y="1089"/>
                  </a:lnTo>
                  <a:lnTo>
                    <a:pt x="1824" y="1085"/>
                  </a:lnTo>
                  <a:lnTo>
                    <a:pt x="1833" y="1082"/>
                  </a:lnTo>
                  <a:lnTo>
                    <a:pt x="1843" y="1091"/>
                  </a:lnTo>
                  <a:lnTo>
                    <a:pt x="1853" y="1097"/>
                  </a:lnTo>
                  <a:lnTo>
                    <a:pt x="1862" y="1095"/>
                  </a:lnTo>
                  <a:lnTo>
                    <a:pt x="1872" y="1092"/>
                  </a:lnTo>
                  <a:lnTo>
                    <a:pt x="1881" y="1081"/>
                  </a:lnTo>
                  <a:lnTo>
                    <a:pt x="1891" y="1089"/>
                  </a:lnTo>
                  <a:lnTo>
                    <a:pt x="1900" y="1074"/>
                  </a:lnTo>
                  <a:lnTo>
                    <a:pt x="1910" y="1089"/>
                  </a:lnTo>
                  <a:lnTo>
                    <a:pt x="1920" y="1085"/>
                  </a:lnTo>
                  <a:lnTo>
                    <a:pt x="1929" y="1100"/>
                  </a:lnTo>
                  <a:lnTo>
                    <a:pt x="1939" y="1093"/>
                  </a:lnTo>
                  <a:lnTo>
                    <a:pt x="1948" y="1087"/>
                  </a:lnTo>
                  <a:lnTo>
                    <a:pt x="1958" y="1086"/>
                  </a:lnTo>
                  <a:lnTo>
                    <a:pt x="1968" y="1089"/>
                  </a:lnTo>
                  <a:lnTo>
                    <a:pt x="1977" y="1091"/>
                  </a:lnTo>
                  <a:lnTo>
                    <a:pt x="1987" y="1087"/>
                  </a:lnTo>
                  <a:lnTo>
                    <a:pt x="1996" y="1092"/>
                  </a:lnTo>
                  <a:lnTo>
                    <a:pt x="2006" y="1088"/>
                  </a:lnTo>
                  <a:lnTo>
                    <a:pt x="2015" y="1098"/>
                  </a:lnTo>
                  <a:lnTo>
                    <a:pt x="2025" y="1093"/>
                  </a:lnTo>
                  <a:lnTo>
                    <a:pt x="2035" y="1097"/>
                  </a:lnTo>
                  <a:lnTo>
                    <a:pt x="2044" y="1105"/>
                  </a:lnTo>
                  <a:lnTo>
                    <a:pt x="2054" y="1084"/>
                  </a:lnTo>
                  <a:lnTo>
                    <a:pt x="2064" y="1098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38" name="Rectangle 1770"/>
            <p:cNvSpPr>
              <a:spLocks noChangeArrowheads="1"/>
            </p:cNvSpPr>
            <p:nvPr/>
          </p:nvSpPr>
          <p:spPr bwMode="auto">
            <a:xfrm>
              <a:off x="4546600" y="351155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3739" name="Rectangle 1771"/>
            <p:cNvSpPr>
              <a:spLocks noChangeArrowheads="1"/>
            </p:cNvSpPr>
            <p:nvPr/>
          </p:nvSpPr>
          <p:spPr bwMode="auto">
            <a:xfrm>
              <a:off x="4567238" y="351155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3740" name="Rectangle 1772"/>
            <p:cNvSpPr>
              <a:spLocks noChangeArrowheads="1"/>
            </p:cNvSpPr>
            <p:nvPr/>
          </p:nvSpPr>
          <p:spPr bwMode="auto">
            <a:xfrm>
              <a:off x="4587875" y="3511550"/>
              <a:ext cx="11113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93741" name="Rectangle 1773"/>
            <p:cNvSpPr>
              <a:spLocks noChangeArrowheads="1"/>
            </p:cNvSpPr>
            <p:nvPr/>
          </p:nvSpPr>
          <p:spPr bwMode="auto">
            <a:xfrm>
              <a:off x="4597400" y="351155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3742" name="Rectangle 1774"/>
            <p:cNvSpPr>
              <a:spLocks noChangeArrowheads="1"/>
            </p:cNvSpPr>
            <p:nvPr/>
          </p:nvSpPr>
          <p:spPr bwMode="auto">
            <a:xfrm>
              <a:off x="4618038" y="351155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3743" name="Rectangle 1775"/>
            <p:cNvSpPr>
              <a:spLocks noChangeArrowheads="1"/>
            </p:cNvSpPr>
            <p:nvPr/>
          </p:nvSpPr>
          <p:spPr bwMode="auto">
            <a:xfrm>
              <a:off x="4286250" y="4075113"/>
              <a:ext cx="22225" cy="46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3744" name="Rectangle 1776"/>
            <p:cNvSpPr>
              <a:spLocks noChangeArrowheads="1"/>
            </p:cNvSpPr>
            <p:nvPr/>
          </p:nvSpPr>
          <p:spPr bwMode="auto">
            <a:xfrm>
              <a:off x="4306888" y="4075113"/>
              <a:ext cx="22225" cy="46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3745" name="Rectangle 1777"/>
            <p:cNvSpPr>
              <a:spLocks noChangeArrowheads="1"/>
            </p:cNvSpPr>
            <p:nvPr/>
          </p:nvSpPr>
          <p:spPr bwMode="auto">
            <a:xfrm>
              <a:off x="4327525" y="4075113"/>
              <a:ext cx="11113" cy="46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93746" name="Rectangle 1778"/>
            <p:cNvSpPr>
              <a:spLocks noChangeArrowheads="1"/>
            </p:cNvSpPr>
            <p:nvPr/>
          </p:nvSpPr>
          <p:spPr bwMode="auto">
            <a:xfrm>
              <a:off x="4338638" y="4075113"/>
              <a:ext cx="22225" cy="46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3747" name="Rectangle 1779"/>
            <p:cNvSpPr>
              <a:spLocks noChangeArrowheads="1"/>
            </p:cNvSpPr>
            <p:nvPr/>
          </p:nvSpPr>
          <p:spPr bwMode="auto">
            <a:xfrm>
              <a:off x="4359275" y="4075113"/>
              <a:ext cx="22225" cy="46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3748" name="Rectangle 1780"/>
            <p:cNvSpPr>
              <a:spLocks noChangeArrowheads="1"/>
            </p:cNvSpPr>
            <p:nvPr/>
          </p:nvSpPr>
          <p:spPr bwMode="auto">
            <a:xfrm>
              <a:off x="4059238" y="499745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3749" name="Rectangle 1781"/>
            <p:cNvSpPr>
              <a:spLocks noChangeArrowheads="1"/>
            </p:cNvSpPr>
            <p:nvPr/>
          </p:nvSpPr>
          <p:spPr bwMode="auto">
            <a:xfrm>
              <a:off x="4079875" y="499745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93750" name="Rectangle 1782"/>
            <p:cNvSpPr>
              <a:spLocks noChangeArrowheads="1"/>
            </p:cNvSpPr>
            <p:nvPr/>
          </p:nvSpPr>
          <p:spPr bwMode="auto">
            <a:xfrm>
              <a:off x="4100513" y="4997450"/>
              <a:ext cx="11112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93751" name="Rectangle 1783"/>
            <p:cNvSpPr>
              <a:spLocks noChangeArrowheads="1"/>
            </p:cNvSpPr>
            <p:nvPr/>
          </p:nvSpPr>
          <p:spPr bwMode="auto">
            <a:xfrm>
              <a:off x="4110038" y="499745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3752" name="Rectangle 1784"/>
            <p:cNvSpPr>
              <a:spLocks noChangeArrowheads="1"/>
            </p:cNvSpPr>
            <p:nvPr/>
          </p:nvSpPr>
          <p:spPr bwMode="auto">
            <a:xfrm>
              <a:off x="4130675" y="499745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93753" name="Rectangle 1785"/>
            <p:cNvSpPr>
              <a:spLocks noChangeArrowheads="1"/>
            </p:cNvSpPr>
            <p:nvPr/>
          </p:nvSpPr>
          <p:spPr bwMode="auto">
            <a:xfrm>
              <a:off x="3479800" y="501650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3754" name="Rectangle 1786"/>
            <p:cNvSpPr>
              <a:spLocks noChangeArrowheads="1"/>
            </p:cNvSpPr>
            <p:nvPr/>
          </p:nvSpPr>
          <p:spPr bwMode="auto">
            <a:xfrm>
              <a:off x="3500438" y="501650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93755" name="Rectangle 1787"/>
            <p:cNvSpPr>
              <a:spLocks noChangeArrowheads="1"/>
            </p:cNvSpPr>
            <p:nvPr/>
          </p:nvSpPr>
          <p:spPr bwMode="auto">
            <a:xfrm>
              <a:off x="3521075" y="5016500"/>
              <a:ext cx="11113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93756" name="Rectangle 1788"/>
            <p:cNvSpPr>
              <a:spLocks noChangeArrowheads="1"/>
            </p:cNvSpPr>
            <p:nvPr/>
          </p:nvSpPr>
          <p:spPr bwMode="auto">
            <a:xfrm>
              <a:off x="3530600" y="501650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93757" name="Rectangle 1789"/>
            <p:cNvSpPr>
              <a:spLocks noChangeArrowheads="1"/>
            </p:cNvSpPr>
            <p:nvPr/>
          </p:nvSpPr>
          <p:spPr bwMode="auto">
            <a:xfrm>
              <a:off x="3551238" y="5016500"/>
              <a:ext cx="22225" cy="46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3758" name="Rectangle 1790"/>
            <p:cNvSpPr>
              <a:spLocks noChangeArrowheads="1"/>
            </p:cNvSpPr>
            <p:nvPr/>
          </p:nvSpPr>
          <p:spPr bwMode="auto">
            <a:xfrm>
              <a:off x="4819650" y="5078413"/>
              <a:ext cx="22225" cy="46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3759" name="Rectangle 1791"/>
            <p:cNvSpPr>
              <a:spLocks noChangeArrowheads="1"/>
            </p:cNvSpPr>
            <p:nvPr/>
          </p:nvSpPr>
          <p:spPr bwMode="auto">
            <a:xfrm>
              <a:off x="4840288" y="5078413"/>
              <a:ext cx="22225" cy="46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3760" name="Rectangle 1792"/>
            <p:cNvSpPr>
              <a:spLocks noChangeArrowheads="1"/>
            </p:cNvSpPr>
            <p:nvPr/>
          </p:nvSpPr>
          <p:spPr bwMode="auto">
            <a:xfrm>
              <a:off x="4860925" y="5078413"/>
              <a:ext cx="11113" cy="46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93761" name="Rectangle 1793"/>
            <p:cNvSpPr>
              <a:spLocks noChangeArrowheads="1"/>
            </p:cNvSpPr>
            <p:nvPr/>
          </p:nvSpPr>
          <p:spPr bwMode="auto">
            <a:xfrm>
              <a:off x="4872038" y="5078413"/>
              <a:ext cx="22225" cy="46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3762" name="Rectangle 1794"/>
            <p:cNvSpPr>
              <a:spLocks noChangeArrowheads="1"/>
            </p:cNvSpPr>
            <p:nvPr/>
          </p:nvSpPr>
          <p:spPr bwMode="auto">
            <a:xfrm>
              <a:off x="4892675" y="5078413"/>
              <a:ext cx="22225" cy="46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93763" name="Text Box 1795"/>
            <p:cNvSpPr txBox="1">
              <a:spLocks noChangeArrowheads="1"/>
            </p:cNvSpPr>
            <p:nvPr/>
          </p:nvSpPr>
          <p:spPr bwMode="auto">
            <a:xfrm>
              <a:off x="3352800" y="4572000"/>
              <a:ext cx="346075" cy="368300"/>
            </a:xfrm>
            <a:prstGeom prst="rect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3764" name="Text Box 1796"/>
            <p:cNvSpPr txBox="1">
              <a:spLocks noChangeArrowheads="1"/>
            </p:cNvSpPr>
            <p:nvPr/>
          </p:nvSpPr>
          <p:spPr bwMode="auto">
            <a:xfrm>
              <a:off x="3886200" y="4630738"/>
              <a:ext cx="3333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3765" name="Text Box 1797"/>
            <p:cNvSpPr txBox="1">
              <a:spLocks noChangeArrowheads="1"/>
            </p:cNvSpPr>
            <p:nvPr/>
          </p:nvSpPr>
          <p:spPr bwMode="auto">
            <a:xfrm>
              <a:off x="4159250" y="3806825"/>
              <a:ext cx="3333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3766" name="Text Box 1798"/>
            <p:cNvSpPr txBox="1">
              <a:spLocks noChangeArrowheads="1"/>
            </p:cNvSpPr>
            <p:nvPr/>
          </p:nvSpPr>
          <p:spPr bwMode="auto">
            <a:xfrm>
              <a:off x="4419600" y="3182938"/>
              <a:ext cx="3460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93767" name="Text Box 1799"/>
            <p:cNvSpPr txBox="1">
              <a:spLocks noChangeArrowheads="1"/>
            </p:cNvSpPr>
            <p:nvPr/>
          </p:nvSpPr>
          <p:spPr bwMode="auto">
            <a:xfrm>
              <a:off x="4724400" y="4797425"/>
              <a:ext cx="3206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93768" name="Text Box 1801"/>
            <p:cNvSpPr txBox="1">
              <a:spLocks noChangeArrowheads="1"/>
            </p:cNvSpPr>
            <p:nvPr/>
          </p:nvSpPr>
          <p:spPr bwMode="auto">
            <a:xfrm>
              <a:off x="2895600" y="5638800"/>
              <a:ext cx="2393950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FF0000"/>
                  </a:solidFill>
                </a:rPr>
                <a:t>Chromatogramme</a:t>
              </a:r>
            </a:p>
          </p:txBody>
        </p:sp>
        <p:sp>
          <p:nvSpPr>
            <p:cNvPr id="93769" name="Text Box 1807"/>
            <p:cNvSpPr txBox="1">
              <a:spLocks noChangeArrowheads="1"/>
            </p:cNvSpPr>
            <p:nvPr/>
          </p:nvSpPr>
          <p:spPr bwMode="auto">
            <a:xfrm>
              <a:off x="5400675" y="5472113"/>
              <a:ext cx="960438" cy="4048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FF0000"/>
                  </a:solidFill>
                </a:rPr>
                <a:t>temps</a:t>
              </a:r>
            </a:p>
          </p:txBody>
        </p:sp>
      </p:grpSp>
      <p:grpSp>
        <p:nvGrpSpPr>
          <p:cNvPr id="5" name="Groupe 1812"/>
          <p:cNvGrpSpPr>
            <a:grpSpLocks/>
          </p:cNvGrpSpPr>
          <p:nvPr/>
        </p:nvGrpSpPr>
        <p:grpSpPr bwMode="auto">
          <a:xfrm>
            <a:off x="5791200" y="2073275"/>
            <a:ext cx="3286125" cy="3035300"/>
            <a:chOff x="5791200" y="2073275"/>
            <a:chExt cx="3286125" cy="3035300"/>
          </a:xfrm>
        </p:grpSpPr>
        <p:grpSp>
          <p:nvGrpSpPr>
            <p:cNvPr id="92176" name="Group 2"/>
            <p:cNvGrpSpPr>
              <a:grpSpLocks/>
            </p:cNvGrpSpPr>
            <p:nvPr/>
          </p:nvGrpSpPr>
          <p:grpSpPr bwMode="auto">
            <a:xfrm>
              <a:off x="5791200" y="2778125"/>
              <a:ext cx="2805113" cy="1724025"/>
              <a:chOff x="3648" y="1750"/>
              <a:chExt cx="1767" cy="1086"/>
            </a:xfrm>
          </p:grpSpPr>
          <p:sp>
            <p:nvSpPr>
              <p:cNvPr id="92181" name="Rectangle 3"/>
              <p:cNvSpPr>
                <a:spLocks noChangeArrowheads="1"/>
              </p:cNvSpPr>
              <p:nvPr/>
            </p:nvSpPr>
            <p:spPr bwMode="auto">
              <a:xfrm>
                <a:off x="3648" y="1750"/>
                <a:ext cx="21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m</a:t>
                </a:r>
              </a:p>
            </p:txBody>
          </p:sp>
          <p:sp>
            <p:nvSpPr>
              <p:cNvPr id="92182" name="Rectangle 4"/>
              <p:cNvSpPr>
                <a:spLocks noChangeArrowheads="1"/>
              </p:cNvSpPr>
              <p:nvPr/>
            </p:nvSpPr>
            <p:spPr bwMode="auto">
              <a:xfrm>
                <a:off x="3668" y="175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92183" name="Rectangle 5"/>
              <p:cNvSpPr>
                <a:spLocks noChangeArrowheads="1"/>
              </p:cNvSpPr>
              <p:nvPr/>
            </p:nvSpPr>
            <p:spPr bwMode="auto">
              <a:xfrm>
                <a:off x="3681" y="1750"/>
                <a:ext cx="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l</a:t>
                </a:r>
              </a:p>
            </p:txBody>
          </p:sp>
          <p:sp>
            <p:nvSpPr>
              <p:cNvPr id="92184" name="Rectangle 6"/>
              <p:cNvSpPr>
                <a:spLocks noChangeArrowheads="1"/>
              </p:cNvSpPr>
              <p:nvPr/>
            </p:nvSpPr>
            <p:spPr bwMode="auto">
              <a:xfrm>
                <a:off x="3688" y="175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92185" name="Rectangle 7"/>
              <p:cNvSpPr>
                <a:spLocks noChangeArrowheads="1"/>
              </p:cNvSpPr>
              <p:nvPr/>
            </p:nvSpPr>
            <p:spPr bwMode="auto">
              <a:xfrm>
                <a:off x="3701" y="1750"/>
                <a:ext cx="15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n</a:t>
                </a:r>
              </a:p>
            </p:txBody>
          </p:sp>
          <p:sp>
            <p:nvSpPr>
              <p:cNvPr id="92186" name="Rectangle 8"/>
              <p:cNvSpPr>
                <a:spLocks noChangeArrowheads="1"/>
              </p:cNvSpPr>
              <p:nvPr/>
            </p:nvSpPr>
            <p:spPr bwMode="auto">
              <a:xfrm>
                <a:off x="3715" y="1750"/>
                <a:ext cx="15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92187" name="Rectangle 9"/>
              <p:cNvSpPr>
                <a:spLocks noChangeArrowheads="1"/>
              </p:cNvSpPr>
              <p:nvPr/>
            </p:nvSpPr>
            <p:spPr bwMode="auto">
              <a:xfrm>
                <a:off x="3729" y="175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92188" name="Rectangle 10"/>
              <p:cNvSpPr>
                <a:spLocks noChangeArrowheads="1"/>
              </p:cNvSpPr>
              <p:nvPr/>
            </p:nvSpPr>
            <p:spPr bwMode="auto">
              <a:xfrm>
                <a:off x="3742" y="1750"/>
                <a:ext cx="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92189" name="Rectangle 11"/>
              <p:cNvSpPr>
                <a:spLocks noChangeArrowheads="1"/>
              </p:cNvSpPr>
              <p:nvPr/>
            </p:nvSpPr>
            <p:spPr bwMode="auto">
              <a:xfrm>
                <a:off x="3749" y="1750"/>
                <a:ext cx="8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92190" name="Rectangle 12"/>
              <p:cNvSpPr>
                <a:spLocks noChangeArrowheads="1"/>
              </p:cNvSpPr>
              <p:nvPr/>
            </p:nvSpPr>
            <p:spPr bwMode="auto">
              <a:xfrm>
                <a:off x="3757" y="175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92191" name="Rectangle 13"/>
              <p:cNvSpPr>
                <a:spLocks noChangeArrowheads="1"/>
              </p:cNvSpPr>
              <p:nvPr/>
            </p:nvSpPr>
            <p:spPr bwMode="auto">
              <a:xfrm>
                <a:off x="3770" y="175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92192" name="Rectangle 14"/>
              <p:cNvSpPr>
                <a:spLocks noChangeArrowheads="1"/>
              </p:cNvSpPr>
              <p:nvPr/>
            </p:nvSpPr>
            <p:spPr bwMode="auto">
              <a:xfrm>
                <a:off x="3783" y="1750"/>
                <a:ext cx="8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92193" name="Rectangle 15"/>
              <p:cNvSpPr>
                <a:spLocks noChangeArrowheads="1"/>
              </p:cNvSpPr>
              <p:nvPr/>
            </p:nvSpPr>
            <p:spPr bwMode="auto">
              <a:xfrm>
                <a:off x="3790" y="1750"/>
                <a:ext cx="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92194" name="Rectangle 16"/>
              <p:cNvSpPr>
                <a:spLocks noChangeArrowheads="1"/>
              </p:cNvSpPr>
              <p:nvPr/>
            </p:nvSpPr>
            <p:spPr bwMode="auto">
              <a:xfrm>
                <a:off x="3797" y="175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2195" name="Rectangle 17"/>
              <p:cNvSpPr>
                <a:spLocks noChangeArrowheads="1"/>
              </p:cNvSpPr>
              <p:nvPr/>
            </p:nvSpPr>
            <p:spPr bwMode="auto">
              <a:xfrm>
                <a:off x="3810" y="1750"/>
                <a:ext cx="15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p</a:t>
                </a:r>
              </a:p>
            </p:txBody>
          </p:sp>
          <p:sp>
            <p:nvSpPr>
              <p:cNvPr id="92196" name="Rectangle 18"/>
              <p:cNvSpPr>
                <a:spLocks noChangeArrowheads="1"/>
              </p:cNvSpPr>
              <p:nvPr/>
            </p:nvSpPr>
            <p:spPr bwMode="auto">
              <a:xfrm>
                <a:off x="3824" y="1750"/>
                <a:ext cx="21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m</a:t>
                </a:r>
              </a:p>
            </p:txBody>
          </p:sp>
          <p:sp>
            <p:nvSpPr>
              <p:cNvPr id="92197" name="Rectangle 19"/>
              <p:cNvSpPr>
                <a:spLocks noChangeArrowheads="1"/>
              </p:cNvSpPr>
              <p:nvPr/>
            </p:nvSpPr>
            <p:spPr bwMode="auto">
              <a:xfrm>
                <a:off x="3845" y="1750"/>
                <a:ext cx="15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92198" name="Rectangle 20"/>
              <p:cNvSpPr>
                <a:spLocks noChangeArrowheads="1"/>
              </p:cNvSpPr>
              <p:nvPr/>
            </p:nvSpPr>
            <p:spPr bwMode="auto">
              <a:xfrm>
                <a:off x="3859" y="1750"/>
                <a:ext cx="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l</a:t>
                </a:r>
              </a:p>
            </p:txBody>
          </p:sp>
          <p:sp>
            <p:nvSpPr>
              <p:cNvPr id="92199" name="Rectangle 21"/>
              <p:cNvSpPr>
                <a:spLocks noChangeArrowheads="1"/>
              </p:cNvSpPr>
              <p:nvPr/>
            </p:nvSpPr>
            <p:spPr bwMode="auto">
              <a:xfrm>
                <a:off x="3866" y="1750"/>
                <a:ext cx="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/</a:t>
                </a:r>
              </a:p>
            </p:txBody>
          </p:sp>
          <p:sp>
            <p:nvSpPr>
              <p:cNvPr id="92200" name="Rectangle 22"/>
              <p:cNvSpPr>
                <a:spLocks noChangeArrowheads="1"/>
              </p:cNvSpPr>
              <p:nvPr/>
            </p:nvSpPr>
            <p:spPr bwMode="auto">
              <a:xfrm>
                <a:off x="3872" y="1750"/>
                <a:ext cx="15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92201" name="Rectangle 23"/>
              <p:cNvSpPr>
                <a:spLocks noChangeArrowheads="1"/>
              </p:cNvSpPr>
              <p:nvPr/>
            </p:nvSpPr>
            <p:spPr bwMode="auto">
              <a:xfrm>
                <a:off x="3886" y="1750"/>
                <a:ext cx="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 b="1">
                    <a:solidFill>
                      <a:srgbClr val="0000FF"/>
                    </a:solidFill>
                    <a:latin typeface="Arial" charset="0"/>
                  </a:rPr>
                  <a:t>l</a:t>
                </a:r>
              </a:p>
            </p:txBody>
          </p:sp>
          <p:sp>
            <p:nvSpPr>
              <p:cNvPr id="92202" name="Line 24"/>
              <p:cNvSpPr>
                <a:spLocks noChangeShapeType="1"/>
              </p:cNvSpPr>
              <p:nvPr/>
            </p:nvSpPr>
            <p:spPr bwMode="auto">
              <a:xfrm flipH="1">
                <a:off x="3693" y="2800"/>
                <a:ext cx="1687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03" name="Line 25"/>
              <p:cNvSpPr>
                <a:spLocks noChangeShapeType="1"/>
              </p:cNvSpPr>
              <p:nvPr/>
            </p:nvSpPr>
            <p:spPr bwMode="auto">
              <a:xfrm flipV="1">
                <a:off x="3700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04" name="Line 26"/>
              <p:cNvSpPr>
                <a:spLocks noChangeShapeType="1"/>
              </p:cNvSpPr>
              <p:nvPr/>
            </p:nvSpPr>
            <p:spPr bwMode="auto">
              <a:xfrm flipV="1">
                <a:off x="370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05" name="Line 27"/>
              <p:cNvSpPr>
                <a:spLocks noChangeShapeType="1"/>
              </p:cNvSpPr>
              <p:nvPr/>
            </p:nvSpPr>
            <p:spPr bwMode="auto">
              <a:xfrm flipV="1">
                <a:off x="371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06" name="Line 28"/>
              <p:cNvSpPr>
                <a:spLocks noChangeShapeType="1"/>
              </p:cNvSpPr>
              <p:nvPr/>
            </p:nvSpPr>
            <p:spPr bwMode="auto">
              <a:xfrm flipV="1">
                <a:off x="372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07" name="Line 29"/>
              <p:cNvSpPr>
                <a:spLocks noChangeShapeType="1"/>
              </p:cNvSpPr>
              <p:nvPr/>
            </p:nvSpPr>
            <p:spPr bwMode="auto">
              <a:xfrm flipV="1">
                <a:off x="373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08" name="Line 30"/>
              <p:cNvSpPr>
                <a:spLocks noChangeShapeType="1"/>
              </p:cNvSpPr>
              <p:nvPr/>
            </p:nvSpPr>
            <p:spPr bwMode="auto">
              <a:xfrm flipV="1">
                <a:off x="3742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09" name="Line 31"/>
              <p:cNvSpPr>
                <a:spLocks noChangeShapeType="1"/>
              </p:cNvSpPr>
              <p:nvPr/>
            </p:nvSpPr>
            <p:spPr bwMode="auto">
              <a:xfrm flipV="1">
                <a:off x="375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0" name="Line 32"/>
              <p:cNvSpPr>
                <a:spLocks noChangeShapeType="1"/>
              </p:cNvSpPr>
              <p:nvPr/>
            </p:nvSpPr>
            <p:spPr bwMode="auto">
              <a:xfrm flipV="1">
                <a:off x="375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1" name="Line 33"/>
              <p:cNvSpPr>
                <a:spLocks noChangeShapeType="1"/>
              </p:cNvSpPr>
              <p:nvPr/>
            </p:nvSpPr>
            <p:spPr bwMode="auto">
              <a:xfrm flipV="1">
                <a:off x="376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2" name="Line 34"/>
              <p:cNvSpPr>
                <a:spLocks noChangeShapeType="1"/>
              </p:cNvSpPr>
              <p:nvPr/>
            </p:nvSpPr>
            <p:spPr bwMode="auto">
              <a:xfrm flipV="1">
                <a:off x="377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3" name="Line 35"/>
              <p:cNvSpPr>
                <a:spLocks noChangeShapeType="1"/>
              </p:cNvSpPr>
              <p:nvPr/>
            </p:nvSpPr>
            <p:spPr bwMode="auto">
              <a:xfrm flipV="1">
                <a:off x="3784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4" name="Line 36"/>
              <p:cNvSpPr>
                <a:spLocks noChangeShapeType="1"/>
              </p:cNvSpPr>
              <p:nvPr/>
            </p:nvSpPr>
            <p:spPr bwMode="auto">
              <a:xfrm flipV="1">
                <a:off x="379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5" name="Line 37"/>
              <p:cNvSpPr>
                <a:spLocks noChangeShapeType="1"/>
              </p:cNvSpPr>
              <p:nvPr/>
            </p:nvSpPr>
            <p:spPr bwMode="auto">
              <a:xfrm flipV="1">
                <a:off x="380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6" name="Line 38"/>
              <p:cNvSpPr>
                <a:spLocks noChangeShapeType="1"/>
              </p:cNvSpPr>
              <p:nvPr/>
            </p:nvSpPr>
            <p:spPr bwMode="auto">
              <a:xfrm flipV="1">
                <a:off x="380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7" name="Line 39"/>
              <p:cNvSpPr>
                <a:spLocks noChangeShapeType="1"/>
              </p:cNvSpPr>
              <p:nvPr/>
            </p:nvSpPr>
            <p:spPr bwMode="auto">
              <a:xfrm flipV="1">
                <a:off x="381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8" name="Line 40"/>
              <p:cNvSpPr>
                <a:spLocks noChangeShapeType="1"/>
              </p:cNvSpPr>
              <p:nvPr/>
            </p:nvSpPr>
            <p:spPr bwMode="auto">
              <a:xfrm flipV="1">
                <a:off x="3826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9" name="Line 41"/>
              <p:cNvSpPr>
                <a:spLocks noChangeShapeType="1"/>
              </p:cNvSpPr>
              <p:nvPr/>
            </p:nvSpPr>
            <p:spPr bwMode="auto">
              <a:xfrm flipV="1">
                <a:off x="383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0" name="Line 42"/>
              <p:cNvSpPr>
                <a:spLocks noChangeShapeType="1"/>
              </p:cNvSpPr>
              <p:nvPr/>
            </p:nvSpPr>
            <p:spPr bwMode="auto">
              <a:xfrm flipV="1">
                <a:off x="384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1" name="Line 43"/>
              <p:cNvSpPr>
                <a:spLocks noChangeShapeType="1"/>
              </p:cNvSpPr>
              <p:nvPr/>
            </p:nvSpPr>
            <p:spPr bwMode="auto">
              <a:xfrm flipV="1">
                <a:off x="385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2" name="Line 44"/>
              <p:cNvSpPr>
                <a:spLocks noChangeShapeType="1"/>
              </p:cNvSpPr>
              <p:nvPr/>
            </p:nvSpPr>
            <p:spPr bwMode="auto">
              <a:xfrm flipV="1">
                <a:off x="385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3" name="Line 45"/>
              <p:cNvSpPr>
                <a:spLocks noChangeShapeType="1"/>
              </p:cNvSpPr>
              <p:nvPr/>
            </p:nvSpPr>
            <p:spPr bwMode="auto">
              <a:xfrm flipV="1">
                <a:off x="3867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4" name="Line 46"/>
              <p:cNvSpPr>
                <a:spLocks noChangeShapeType="1"/>
              </p:cNvSpPr>
              <p:nvPr/>
            </p:nvSpPr>
            <p:spPr bwMode="auto">
              <a:xfrm flipV="1">
                <a:off x="387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5" name="Line 47"/>
              <p:cNvSpPr>
                <a:spLocks noChangeShapeType="1"/>
              </p:cNvSpPr>
              <p:nvPr/>
            </p:nvSpPr>
            <p:spPr bwMode="auto">
              <a:xfrm flipV="1">
                <a:off x="388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6" name="Line 48"/>
              <p:cNvSpPr>
                <a:spLocks noChangeShapeType="1"/>
              </p:cNvSpPr>
              <p:nvPr/>
            </p:nvSpPr>
            <p:spPr bwMode="auto">
              <a:xfrm flipV="1">
                <a:off x="389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7" name="Line 49"/>
              <p:cNvSpPr>
                <a:spLocks noChangeShapeType="1"/>
              </p:cNvSpPr>
              <p:nvPr/>
            </p:nvSpPr>
            <p:spPr bwMode="auto">
              <a:xfrm flipV="1">
                <a:off x="390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8" name="Line 50"/>
              <p:cNvSpPr>
                <a:spLocks noChangeShapeType="1"/>
              </p:cNvSpPr>
              <p:nvPr/>
            </p:nvSpPr>
            <p:spPr bwMode="auto">
              <a:xfrm flipV="1">
                <a:off x="3909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9" name="Line 51"/>
              <p:cNvSpPr>
                <a:spLocks noChangeShapeType="1"/>
              </p:cNvSpPr>
              <p:nvPr/>
            </p:nvSpPr>
            <p:spPr bwMode="auto">
              <a:xfrm flipV="1">
                <a:off x="391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0" name="Line 52"/>
              <p:cNvSpPr>
                <a:spLocks noChangeShapeType="1"/>
              </p:cNvSpPr>
              <p:nvPr/>
            </p:nvSpPr>
            <p:spPr bwMode="auto">
              <a:xfrm flipV="1">
                <a:off x="392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1" name="Line 53"/>
              <p:cNvSpPr>
                <a:spLocks noChangeShapeType="1"/>
              </p:cNvSpPr>
              <p:nvPr/>
            </p:nvSpPr>
            <p:spPr bwMode="auto">
              <a:xfrm flipV="1">
                <a:off x="393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2" name="Line 54"/>
              <p:cNvSpPr>
                <a:spLocks noChangeShapeType="1"/>
              </p:cNvSpPr>
              <p:nvPr/>
            </p:nvSpPr>
            <p:spPr bwMode="auto">
              <a:xfrm flipV="1">
                <a:off x="394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3" name="Line 55"/>
              <p:cNvSpPr>
                <a:spLocks noChangeShapeType="1"/>
              </p:cNvSpPr>
              <p:nvPr/>
            </p:nvSpPr>
            <p:spPr bwMode="auto">
              <a:xfrm flipV="1">
                <a:off x="3951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4" name="Line 56"/>
              <p:cNvSpPr>
                <a:spLocks noChangeShapeType="1"/>
              </p:cNvSpPr>
              <p:nvPr/>
            </p:nvSpPr>
            <p:spPr bwMode="auto">
              <a:xfrm flipV="1">
                <a:off x="395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5" name="Line 57"/>
              <p:cNvSpPr>
                <a:spLocks noChangeShapeType="1"/>
              </p:cNvSpPr>
              <p:nvPr/>
            </p:nvSpPr>
            <p:spPr bwMode="auto">
              <a:xfrm flipV="1">
                <a:off x="396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6" name="Line 58"/>
              <p:cNvSpPr>
                <a:spLocks noChangeShapeType="1"/>
              </p:cNvSpPr>
              <p:nvPr/>
            </p:nvSpPr>
            <p:spPr bwMode="auto">
              <a:xfrm flipV="1">
                <a:off x="397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7" name="Line 59"/>
              <p:cNvSpPr>
                <a:spLocks noChangeShapeType="1"/>
              </p:cNvSpPr>
              <p:nvPr/>
            </p:nvSpPr>
            <p:spPr bwMode="auto">
              <a:xfrm flipV="1">
                <a:off x="398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8" name="Line 60"/>
              <p:cNvSpPr>
                <a:spLocks noChangeShapeType="1"/>
              </p:cNvSpPr>
              <p:nvPr/>
            </p:nvSpPr>
            <p:spPr bwMode="auto">
              <a:xfrm flipV="1">
                <a:off x="3993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9" name="Line 61"/>
              <p:cNvSpPr>
                <a:spLocks noChangeShapeType="1"/>
              </p:cNvSpPr>
              <p:nvPr/>
            </p:nvSpPr>
            <p:spPr bwMode="auto">
              <a:xfrm flipV="1">
                <a:off x="400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0" name="Line 62"/>
              <p:cNvSpPr>
                <a:spLocks noChangeShapeType="1"/>
              </p:cNvSpPr>
              <p:nvPr/>
            </p:nvSpPr>
            <p:spPr bwMode="auto">
              <a:xfrm flipV="1">
                <a:off x="401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1" name="Line 63"/>
              <p:cNvSpPr>
                <a:spLocks noChangeShapeType="1"/>
              </p:cNvSpPr>
              <p:nvPr/>
            </p:nvSpPr>
            <p:spPr bwMode="auto">
              <a:xfrm flipV="1">
                <a:off x="401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2" name="Line 64"/>
              <p:cNvSpPr>
                <a:spLocks noChangeShapeType="1"/>
              </p:cNvSpPr>
              <p:nvPr/>
            </p:nvSpPr>
            <p:spPr bwMode="auto">
              <a:xfrm flipV="1">
                <a:off x="402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3" name="Line 65"/>
              <p:cNvSpPr>
                <a:spLocks noChangeShapeType="1"/>
              </p:cNvSpPr>
              <p:nvPr/>
            </p:nvSpPr>
            <p:spPr bwMode="auto">
              <a:xfrm flipV="1">
                <a:off x="4035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4" name="Line 66"/>
              <p:cNvSpPr>
                <a:spLocks noChangeShapeType="1"/>
              </p:cNvSpPr>
              <p:nvPr/>
            </p:nvSpPr>
            <p:spPr bwMode="auto">
              <a:xfrm flipV="1">
                <a:off x="404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5" name="Line 67"/>
              <p:cNvSpPr>
                <a:spLocks noChangeShapeType="1"/>
              </p:cNvSpPr>
              <p:nvPr/>
            </p:nvSpPr>
            <p:spPr bwMode="auto">
              <a:xfrm flipV="1">
                <a:off x="405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6" name="Line 68"/>
              <p:cNvSpPr>
                <a:spLocks noChangeShapeType="1"/>
              </p:cNvSpPr>
              <p:nvPr/>
            </p:nvSpPr>
            <p:spPr bwMode="auto">
              <a:xfrm flipV="1">
                <a:off x="406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7" name="Line 69"/>
              <p:cNvSpPr>
                <a:spLocks noChangeShapeType="1"/>
              </p:cNvSpPr>
              <p:nvPr/>
            </p:nvSpPr>
            <p:spPr bwMode="auto">
              <a:xfrm flipV="1">
                <a:off x="406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8" name="Line 70"/>
              <p:cNvSpPr>
                <a:spLocks noChangeShapeType="1"/>
              </p:cNvSpPr>
              <p:nvPr/>
            </p:nvSpPr>
            <p:spPr bwMode="auto">
              <a:xfrm flipV="1">
                <a:off x="4077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9" name="Line 71"/>
              <p:cNvSpPr>
                <a:spLocks noChangeShapeType="1"/>
              </p:cNvSpPr>
              <p:nvPr/>
            </p:nvSpPr>
            <p:spPr bwMode="auto">
              <a:xfrm flipV="1">
                <a:off x="408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0" name="Line 72"/>
              <p:cNvSpPr>
                <a:spLocks noChangeShapeType="1"/>
              </p:cNvSpPr>
              <p:nvPr/>
            </p:nvSpPr>
            <p:spPr bwMode="auto">
              <a:xfrm flipV="1">
                <a:off x="409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1" name="Line 73"/>
              <p:cNvSpPr>
                <a:spLocks noChangeShapeType="1"/>
              </p:cNvSpPr>
              <p:nvPr/>
            </p:nvSpPr>
            <p:spPr bwMode="auto">
              <a:xfrm flipV="1">
                <a:off x="410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2" name="Line 74"/>
              <p:cNvSpPr>
                <a:spLocks noChangeShapeType="1"/>
              </p:cNvSpPr>
              <p:nvPr/>
            </p:nvSpPr>
            <p:spPr bwMode="auto">
              <a:xfrm flipV="1">
                <a:off x="411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3" name="Line 75"/>
              <p:cNvSpPr>
                <a:spLocks noChangeShapeType="1"/>
              </p:cNvSpPr>
              <p:nvPr/>
            </p:nvSpPr>
            <p:spPr bwMode="auto">
              <a:xfrm flipV="1">
                <a:off x="4118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4" name="Line 76"/>
              <p:cNvSpPr>
                <a:spLocks noChangeShapeType="1"/>
              </p:cNvSpPr>
              <p:nvPr/>
            </p:nvSpPr>
            <p:spPr bwMode="auto">
              <a:xfrm flipV="1">
                <a:off x="412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5" name="Line 77"/>
              <p:cNvSpPr>
                <a:spLocks noChangeShapeType="1"/>
              </p:cNvSpPr>
              <p:nvPr/>
            </p:nvSpPr>
            <p:spPr bwMode="auto">
              <a:xfrm flipV="1">
                <a:off x="413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6" name="Line 78"/>
              <p:cNvSpPr>
                <a:spLocks noChangeShapeType="1"/>
              </p:cNvSpPr>
              <p:nvPr/>
            </p:nvSpPr>
            <p:spPr bwMode="auto">
              <a:xfrm flipV="1">
                <a:off x="414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7" name="Line 79"/>
              <p:cNvSpPr>
                <a:spLocks noChangeShapeType="1"/>
              </p:cNvSpPr>
              <p:nvPr/>
            </p:nvSpPr>
            <p:spPr bwMode="auto">
              <a:xfrm flipV="1">
                <a:off x="415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8" name="Line 80"/>
              <p:cNvSpPr>
                <a:spLocks noChangeShapeType="1"/>
              </p:cNvSpPr>
              <p:nvPr/>
            </p:nvSpPr>
            <p:spPr bwMode="auto">
              <a:xfrm flipV="1">
                <a:off x="4160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9" name="Line 81"/>
              <p:cNvSpPr>
                <a:spLocks noChangeShapeType="1"/>
              </p:cNvSpPr>
              <p:nvPr/>
            </p:nvSpPr>
            <p:spPr bwMode="auto">
              <a:xfrm flipV="1">
                <a:off x="416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0" name="Line 82"/>
              <p:cNvSpPr>
                <a:spLocks noChangeShapeType="1"/>
              </p:cNvSpPr>
              <p:nvPr/>
            </p:nvSpPr>
            <p:spPr bwMode="auto">
              <a:xfrm flipV="1">
                <a:off x="417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1" name="Line 83"/>
              <p:cNvSpPr>
                <a:spLocks noChangeShapeType="1"/>
              </p:cNvSpPr>
              <p:nvPr/>
            </p:nvSpPr>
            <p:spPr bwMode="auto">
              <a:xfrm flipV="1">
                <a:off x="418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2" name="Line 84"/>
              <p:cNvSpPr>
                <a:spLocks noChangeShapeType="1"/>
              </p:cNvSpPr>
              <p:nvPr/>
            </p:nvSpPr>
            <p:spPr bwMode="auto">
              <a:xfrm flipV="1">
                <a:off x="419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3" name="Line 85"/>
              <p:cNvSpPr>
                <a:spLocks noChangeShapeType="1"/>
              </p:cNvSpPr>
              <p:nvPr/>
            </p:nvSpPr>
            <p:spPr bwMode="auto">
              <a:xfrm flipV="1">
                <a:off x="4202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4" name="Line 86"/>
              <p:cNvSpPr>
                <a:spLocks noChangeShapeType="1"/>
              </p:cNvSpPr>
              <p:nvPr/>
            </p:nvSpPr>
            <p:spPr bwMode="auto">
              <a:xfrm flipV="1">
                <a:off x="421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5" name="Line 87"/>
              <p:cNvSpPr>
                <a:spLocks noChangeShapeType="1"/>
              </p:cNvSpPr>
              <p:nvPr/>
            </p:nvSpPr>
            <p:spPr bwMode="auto">
              <a:xfrm flipV="1">
                <a:off x="421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6" name="Line 88"/>
              <p:cNvSpPr>
                <a:spLocks noChangeShapeType="1"/>
              </p:cNvSpPr>
              <p:nvPr/>
            </p:nvSpPr>
            <p:spPr bwMode="auto">
              <a:xfrm flipV="1">
                <a:off x="422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7" name="Line 89"/>
              <p:cNvSpPr>
                <a:spLocks noChangeShapeType="1"/>
              </p:cNvSpPr>
              <p:nvPr/>
            </p:nvSpPr>
            <p:spPr bwMode="auto">
              <a:xfrm flipV="1">
                <a:off x="423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8" name="Line 90"/>
              <p:cNvSpPr>
                <a:spLocks noChangeShapeType="1"/>
              </p:cNvSpPr>
              <p:nvPr/>
            </p:nvSpPr>
            <p:spPr bwMode="auto">
              <a:xfrm flipV="1">
                <a:off x="4244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9" name="Line 91"/>
              <p:cNvSpPr>
                <a:spLocks noChangeShapeType="1"/>
              </p:cNvSpPr>
              <p:nvPr/>
            </p:nvSpPr>
            <p:spPr bwMode="auto">
              <a:xfrm flipV="1">
                <a:off x="425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0" name="Line 92"/>
              <p:cNvSpPr>
                <a:spLocks noChangeShapeType="1"/>
              </p:cNvSpPr>
              <p:nvPr/>
            </p:nvSpPr>
            <p:spPr bwMode="auto">
              <a:xfrm flipV="1">
                <a:off x="426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1" name="Line 93"/>
              <p:cNvSpPr>
                <a:spLocks noChangeShapeType="1"/>
              </p:cNvSpPr>
              <p:nvPr/>
            </p:nvSpPr>
            <p:spPr bwMode="auto">
              <a:xfrm flipV="1">
                <a:off x="426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2" name="Line 94"/>
              <p:cNvSpPr>
                <a:spLocks noChangeShapeType="1"/>
              </p:cNvSpPr>
              <p:nvPr/>
            </p:nvSpPr>
            <p:spPr bwMode="auto">
              <a:xfrm flipV="1">
                <a:off x="427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3" name="Line 95"/>
              <p:cNvSpPr>
                <a:spLocks noChangeShapeType="1"/>
              </p:cNvSpPr>
              <p:nvPr/>
            </p:nvSpPr>
            <p:spPr bwMode="auto">
              <a:xfrm flipV="1">
                <a:off x="4286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4" name="Line 96"/>
              <p:cNvSpPr>
                <a:spLocks noChangeShapeType="1"/>
              </p:cNvSpPr>
              <p:nvPr/>
            </p:nvSpPr>
            <p:spPr bwMode="auto">
              <a:xfrm flipV="1">
                <a:off x="429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5" name="Line 97"/>
              <p:cNvSpPr>
                <a:spLocks noChangeShapeType="1"/>
              </p:cNvSpPr>
              <p:nvPr/>
            </p:nvSpPr>
            <p:spPr bwMode="auto">
              <a:xfrm flipV="1">
                <a:off x="430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6" name="Line 98"/>
              <p:cNvSpPr>
                <a:spLocks noChangeShapeType="1"/>
              </p:cNvSpPr>
              <p:nvPr/>
            </p:nvSpPr>
            <p:spPr bwMode="auto">
              <a:xfrm flipV="1">
                <a:off x="431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7" name="Line 99"/>
              <p:cNvSpPr>
                <a:spLocks noChangeShapeType="1"/>
              </p:cNvSpPr>
              <p:nvPr/>
            </p:nvSpPr>
            <p:spPr bwMode="auto">
              <a:xfrm flipV="1">
                <a:off x="431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8" name="Line 100"/>
              <p:cNvSpPr>
                <a:spLocks noChangeShapeType="1"/>
              </p:cNvSpPr>
              <p:nvPr/>
            </p:nvSpPr>
            <p:spPr bwMode="auto">
              <a:xfrm flipV="1">
                <a:off x="4327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9" name="Line 101"/>
              <p:cNvSpPr>
                <a:spLocks noChangeShapeType="1"/>
              </p:cNvSpPr>
              <p:nvPr/>
            </p:nvSpPr>
            <p:spPr bwMode="auto">
              <a:xfrm flipV="1">
                <a:off x="433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0" name="Line 102"/>
              <p:cNvSpPr>
                <a:spLocks noChangeShapeType="1"/>
              </p:cNvSpPr>
              <p:nvPr/>
            </p:nvSpPr>
            <p:spPr bwMode="auto">
              <a:xfrm flipV="1">
                <a:off x="434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1" name="Line 103"/>
              <p:cNvSpPr>
                <a:spLocks noChangeShapeType="1"/>
              </p:cNvSpPr>
              <p:nvPr/>
            </p:nvSpPr>
            <p:spPr bwMode="auto">
              <a:xfrm flipV="1">
                <a:off x="435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2" name="Line 104"/>
              <p:cNvSpPr>
                <a:spLocks noChangeShapeType="1"/>
              </p:cNvSpPr>
              <p:nvPr/>
            </p:nvSpPr>
            <p:spPr bwMode="auto">
              <a:xfrm flipV="1">
                <a:off x="436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3" name="Line 105"/>
              <p:cNvSpPr>
                <a:spLocks noChangeShapeType="1"/>
              </p:cNvSpPr>
              <p:nvPr/>
            </p:nvSpPr>
            <p:spPr bwMode="auto">
              <a:xfrm flipV="1">
                <a:off x="4369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4" name="Line 106"/>
              <p:cNvSpPr>
                <a:spLocks noChangeShapeType="1"/>
              </p:cNvSpPr>
              <p:nvPr/>
            </p:nvSpPr>
            <p:spPr bwMode="auto">
              <a:xfrm flipV="1">
                <a:off x="437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5" name="Line 107"/>
              <p:cNvSpPr>
                <a:spLocks noChangeShapeType="1"/>
              </p:cNvSpPr>
              <p:nvPr/>
            </p:nvSpPr>
            <p:spPr bwMode="auto">
              <a:xfrm flipV="1">
                <a:off x="438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6" name="Line 108"/>
              <p:cNvSpPr>
                <a:spLocks noChangeShapeType="1"/>
              </p:cNvSpPr>
              <p:nvPr/>
            </p:nvSpPr>
            <p:spPr bwMode="auto">
              <a:xfrm flipV="1">
                <a:off x="439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7" name="Line 109"/>
              <p:cNvSpPr>
                <a:spLocks noChangeShapeType="1"/>
              </p:cNvSpPr>
              <p:nvPr/>
            </p:nvSpPr>
            <p:spPr bwMode="auto">
              <a:xfrm flipV="1">
                <a:off x="440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8" name="Line 110"/>
              <p:cNvSpPr>
                <a:spLocks noChangeShapeType="1"/>
              </p:cNvSpPr>
              <p:nvPr/>
            </p:nvSpPr>
            <p:spPr bwMode="auto">
              <a:xfrm flipV="1">
                <a:off x="4411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9" name="Line 111"/>
              <p:cNvSpPr>
                <a:spLocks noChangeShapeType="1"/>
              </p:cNvSpPr>
              <p:nvPr/>
            </p:nvSpPr>
            <p:spPr bwMode="auto">
              <a:xfrm flipV="1">
                <a:off x="441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0" name="Line 112"/>
              <p:cNvSpPr>
                <a:spLocks noChangeShapeType="1"/>
              </p:cNvSpPr>
              <p:nvPr/>
            </p:nvSpPr>
            <p:spPr bwMode="auto">
              <a:xfrm flipV="1">
                <a:off x="442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1" name="Line 113"/>
              <p:cNvSpPr>
                <a:spLocks noChangeShapeType="1"/>
              </p:cNvSpPr>
              <p:nvPr/>
            </p:nvSpPr>
            <p:spPr bwMode="auto">
              <a:xfrm flipV="1">
                <a:off x="443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2" name="Line 114"/>
              <p:cNvSpPr>
                <a:spLocks noChangeShapeType="1"/>
              </p:cNvSpPr>
              <p:nvPr/>
            </p:nvSpPr>
            <p:spPr bwMode="auto">
              <a:xfrm flipV="1">
                <a:off x="444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3" name="Line 115"/>
              <p:cNvSpPr>
                <a:spLocks noChangeShapeType="1"/>
              </p:cNvSpPr>
              <p:nvPr/>
            </p:nvSpPr>
            <p:spPr bwMode="auto">
              <a:xfrm flipV="1">
                <a:off x="4453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4" name="Line 116"/>
              <p:cNvSpPr>
                <a:spLocks noChangeShapeType="1"/>
              </p:cNvSpPr>
              <p:nvPr/>
            </p:nvSpPr>
            <p:spPr bwMode="auto">
              <a:xfrm flipV="1">
                <a:off x="446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5" name="Line 117"/>
              <p:cNvSpPr>
                <a:spLocks noChangeShapeType="1"/>
              </p:cNvSpPr>
              <p:nvPr/>
            </p:nvSpPr>
            <p:spPr bwMode="auto">
              <a:xfrm flipV="1">
                <a:off x="447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6" name="Line 118"/>
              <p:cNvSpPr>
                <a:spLocks noChangeShapeType="1"/>
              </p:cNvSpPr>
              <p:nvPr/>
            </p:nvSpPr>
            <p:spPr bwMode="auto">
              <a:xfrm flipV="1">
                <a:off x="447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7" name="Line 119"/>
              <p:cNvSpPr>
                <a:spLocks noChangeShapeType="1"/>
              </p:cNvSpPr>
              <p:nvPr/>
            </p:nvSpPr>
            <p:spPr bwMode="auto">
              <a:xfrm flipV="1">
                <a:off x="448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8" name="Line 120"/>
              <p:cNvSpPr>
                <a:spLocks noChangeShapeType="1"/>
              </p:cNvSpPr>
              <p:nvPr/>
            </p:nvSpPr>
            <p:spPr bwMode="auto">
              <a:xfrm flipV="1">
                <a:off x="4495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9" name="Line 121"/>
              <p:cNvSpPr>
                <a:spLocks noChangeShapeType="1"/>
              </p:cNvSpPr>
              <p:nvPr/>
            </p:nvSpPr>
            <p:spPr bwMode="auto">
              <a:xfrm flipV="1">
                <a:off x="450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0" name="Line 122"/>
              <p:cNvSpPr>
                <a:spLocks noChangeShapeType="1"/>
              </p:cNvSpPr>
              <p:nvPr/>
            </p:nvSpPr>
            <p:spPr bwMode="auto">
              <a:xfrm flipV="1">
                <a:off x="451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1" name="Line 123"/>
              <p:cNvSpPr>
                <a:spLocks noChangeShapeType="1"/>
              </p:cNvSpPr>
              <p:nvPr/>
            </p:nvSpPr>
            <p:spPr bwMode="auto">
              <a:xfrm flipV="1">
                <a:off x="452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2" name="Line 124"/>
              <p:cNvSpPr>
                <a:spLocks noChangeShapeType="1"/>
              </p:cNvSpPr>
              <p:nvPr/>
            </p:nvSpPr>
            <p:spPr bwMode="auto">
              <a:xfrm flipV="1">
                <a:off x="452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3" name="Line 125"/>
              <p:cNvSpPr>
                <a:spLocks noChangeShapeType="1"/>
              </p:cNvSpPr>
              <p:nvPr/>
            </p:nvSpPr>
            <p:spPr bwMode="auto">
              <a:xfrm flipV="1">
                <a:off x="4537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4" name="Line 126"/>
              <p:cNvSpPr>
                <a:spLocks noChangeShapeType="1"/>
              </p:cNvSpPr>
              <p:nvPr/>
            </p:nvSpPr>
            <p:spPr bwMode="auto">
              <a:xfrm flipV="1">
                <a:off x="454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5" name="Line 127"/>
              <p:cNvSpPr>
                <a:spLocks noChangeShapeType="1"/>
              </p:cNvSpPr>
              <p:nvPr/>
            </p:nvSpPr>
            <p:spPr bwMode="auto">
              <a:xfrm flipV="1">
                <a:off x="455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6" name="Line 128"/>
              <p:cNvSpPr>
                <a:spLocks noChangeShapeType="1"/>
              </p:cNvSpPr>
              <p:nvPr/>
            </p:nvSpPr>
            <p:spPr bwMode="auto">
              <a:xfrm flipV="1">
                <a:off x="456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7" name="Line 129"/>
              <p:cNvSpPr>
                <a:spLocks noChangeShapeType="1"/>
              </p:cNvSpPr>
              <p:nvPr/>
            </p:nvSpPr>
            <p:spPr bwMode="auto">
              <a:xfrm flipV="1">
                <a:off x="457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8" name="Line 130"/>
              <p:cNvSpPr>
                <a:spLocks noChangeShapeType="1"/>
              </p:cNvSpPr>
              <p:nvPr/>
            </p:nvSpPr>
            <p:spPr bwMode="auto">
              <a:xfrm flipV="1">
                <a:off x="4578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9" name="Line 131"/>
              <p:cNvSpPr>
                <a:spLocks noChangeShapeType="1"/>
              </p:cNvSpPr>
              <p:nvPr/>
            </p:nvSpPr>
            <p:spPr bwMode="auto">
              <a:xfrm flipV="1">
                <a:off x="458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0" name="Line 132"/>
              <p:cNvSpPr>
                <a:spLocks noChangeShapeType="1"/>
              </p:cNvSpPr>
              <p:nvPr/>
            </p:nvSpPr>
            <p:spPr bwMode="auto">
              <a:xfrm flipV="1">
                <a:off x="459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1" name="Line 133"/>
              <p:cNvSpPr>
                <a:spLocks noChangeShapeType="1"/>
              </p:cNvSpPr>
              <p:nvPr/>
            </p:nvSpPr>
            <p:spPr bwMode="auto">
              <a:xfrm flipV="1">
                <a:off x="460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2" name="Line 134"/>
              <p:cNvSpPr>
                <a:spLocks noChangeShapeType="1"/>
              </p:cNvSpPr>
              <p:nvPr/>
            </p:nvSpPr>
            <p:spPr bwMode="auto">
              <a:xfrm flipV="1">
                <a:off x="461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3" name="Line 135"/>
              <p:cNvSpPr>
                <a:spLocks noChangeShapeType="1"/>
              </p:cNvSpPr>
              <p:nvPr/>
            </p:nvSpPr>
            <p:spPr bwMode="auto">
              <a:xfrm flipV="1">
                <a:off x="4620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4" name="Line 136"/>
              <p:cNvSpPr>
                <a:spLocks noChangeShapeType="1"/>
              </p:cNvSpPr>
              <p:nvPr/>
            </p:nvSpPr>
            <p:spPr bwMode="auto">
              <a:xfrm flipV="1">
                <a:off x="462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5" name="Line 137"/>
              <p:cNvSpPr>
                <a:spLocks noChangeShapeType="1"/>
              </p:cNvSpPr>
              <p:nvPr/>
            </p:nvSpPr>
            <p:spPr bwMode="auto">
              <a:xfrm flipV="1">
                <a:off x="463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6" name="Line 138"/>
              <p:cNvSpPr>
                <a:spLocks noChangeShapeType="1"/>
              </p:cNvSpPr>
              <p:nvPr/>
            </p:nvSpPr>
            <p:spPr bwMode="auto">
              <a:xfrm flipV="1">
                <a:off x="464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7" name="Line 139"/>
              <p:cNvSpPr>
                <a:spLocks noChangeShapeType="1"/>
              </p:cNvSpPr>
              <p:nvPr/>
            </p:nvSpPr>
            <p:spPr bwMode="auto">
              <a:xfrm flipV="1">
                <a:off x="465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8" name="Line 140"/>
              <p:cNvSpPr>
                <a:spLocks noChangeShapeType="1"/>
              </p:cNvSpPr>
              <p:nvPr/>
            </p:nvSpPr>
            <p:spPr bwMode="auto">
              <a:xfrm flipV="1">
                <a:off x="4662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9" name="Line 141"/>
              <p:cNvSpPr>
                <a:spLocks noChangeShapeType="1"/>
              </p:cNvSpPr>
              <p:nvPr/>
            </p:nvSpPr>
            <p:spPr bwMode="auto">
              <a:xfrm flipV="1">
                <a:off x="467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0" name="Line 142"/>
              <p:cNvSpPr>
                <a:spLocks noChangeShapeType="1"/>
              </p:cNvSpPr>
              <p:nvPr/>
            </p:nvSpPr>
            <p:spPr bwMode="auto">
              <a:xfrm flipV="1">
                <a:off x="467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1" name="Line 143"/>
              <p:cNvSpPr>
                <a:spLocks noChangeShapeType="1"/>
              </p:cNvSpPr>
              <p:nvPr/>
            </p:nvSpPr>
            <p:spPr bwMode="auto">
              <a:xfrm flipV="1">
                <a:off x="468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2" name="Line 144"/>
              <p:cNvSpPr>
                <a:spLocks noChangeShapeType="1"/>
              </p:cNvSpPr>
              <p:nvPr/>
            </p:nvSpPr>
            <p:spPr bwMode="auto">
              <a:xfrm flipV="1">
                <a:off x="469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3" name="Line 145"/>
              <p:cNvSpPr>
                <a:spLocks noChangeShapeType="1"/>
              </p:cNvSpPr>
              <p:nvPr/>
            </p:nvSpPr>
            <p:spPr bwMode="auto">
              <a:xfrm flipV="1">
                <a:off x="4704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4" name="Line 146"/>
              <p:cNvSpPr>
                <a:spLocks noChangeShapeType="1"/>
              </p:cNvSpPr>
              <p:nvPr/>
            </p:nvSpPr>
            <p:spPr bwMode="auto">
              <a:xfrm flipV="1">
                <a:off x="471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5" name="Line 147"/>
              <p:cNvSpPr>
                <a:spLocks noChangeShapeType="1"/>
              </p:cNvSpPr>
              <p:nvPr/>
            </p:nvSpPr>
            <p:spPr bwMode="auto">
              <a:xfrm flipV="1">
                <a:off x="472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6" name="Line 148"/>
              <p:cNvSpPr>
                <a:spLocks noChangeShapeType="1"/>
              </p:cNvSpPr>
              <p:nvPr/>
            </p:nvSpPr>
            <p:spPr bwMode="auto">
              <a:xfrm flipV="1">
                <a:off x="472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7" name="Line 149"/>
              <p:cNvSpPr>
                <a:spLocks noChangeShapeType="1"/>
              </p:cNvSpPr>
              <p:nvPr/>
            </p:nvSpPr>
            <p:spPr bwMode="auto">
              <a:xfrm flipV="1">
                <a:off x="473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8" name="Line 150"/>
              <p:cNvSpPr>
                <a:spLocks noChangeShapeType="1"/>
              </p:cNvSpPr>
              <p:nvPr/>
            </p:nvSpPr>
            <p:spPr bwMode="auto">
              <a:xfrm flipV="1">
                <a:off x="4746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9" name="Line 151"/>
              <p:cNvSpPr>
                <a:spLocks noChangeShapeType="1"/>
              </p:cNvSpPr>
              <p:nvPr/>
            </p:nvSpPr>
            <p:spPr bwMode="auto">
              <a:xfrm flipV="1">
                <a:off x="475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0" name="Line 152"/>
              <p:cNvSpPr>
                <a:spLocks noChangeShapeType="1"/>
              </p:cNvSpPr>
              <p:nvPr/>
            </p:nvSpPr>
            <p:spPr bwMode="auto">
              <a:xfrm flipV="1">
                <a:off x="476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1" name="Line 153"/>
              <p:cNvSpPr>
                <a:spLocks noChangeShapeType="1"/>
              </p:cNvSpPr>
              <p:nvPr/>
            </p:nvSpPr>
            <p:spPr bwMode="auto">
              <a:xfrm flipV="1">
                <a:off x="477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2" name="Line 154"/>
              <p:cNvSpPr>
                <a:spLocks noChangeShapeType="1"/>
              </p:cNvSpPr>
              <p:nvPr/>
            </p:nvSpPr>
            <p:spPr bwMode="auto">
              <a:xfrm flipV="1">
                <a:off x="477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3" name="Line 155"/>
              <p:cNvSpPr>
                <a:spLocks noChangeShapeType="1"/>
              </p:cNvSpPr>
              <p:nvPr/>
            </p:nvSpPr>
            <p:spPr bwMode="auto">
              <a:xfrm flipV="1">
                <a:off x="4788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4" name="Line 156"/>
              <p:cNvSpPr>
                <a:spLocks noChangeShapeType="1"/>
              </p:cNvSpPr>
              <p:nvPr/>
            </p:nvSpPr>
            <p:spPr bwMode="auto">
              <a:xfrm flipV="1">
                <a:off x="479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5" name="Line 157"/>
              <p:cNvSpPr>
                <a:spLocks noChangeShapeType="1"/>
              </p:cNvSpPr>
              <p:nvPr/>
            </p:nvSpPr>
            <p:spPr bwMode="auto">
              <a:xfrm flipV="1">
                <a:off x="480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6" name="Line 158"/>
              <p:cNvSpPr>
                <a:spLocks noChangeShapeType="1"/>
              </p:cNvSpPr>
              <p:nvPr/>
            </p:nvSpPr>
            <p:spPr bwMode="auto">
              <a:xfrm flipV="1">
                <a:off x="481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7" name="Line 159"/>
              <p:cNvSpPr>
                <a:spLocks noChangeShapeType="1"/>
              </p:cNvSpPr>
              <p:nvPr/>
            </p:nvSpPr>
            <p:spPr bwMode="auto">
              <a:xfrm flipV="1">
                <a:off x="482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8" name="Line 160"/>
              <p:cNvSpPr>
                <a:spLocks noChangeShapeType="1"/>
              </p:cNvSpPr>
              <p:nvPr/>
            </p:nvSpPr>
            <p:spPr bwMode="auto">
              <a:xfrm flipV="1">
                <a:off x="4829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9" name="Line 161"/>
              <p:cNvSpPr>
                <a:spLocks noChangeShapeType="1"/>
              </p:cNvSpPr>
              <p:nvPr/>
            </p:nvSpPr>
            <p:spPr bwMode="auto">
              <a:xfrm flipV="1">
                <a:off x="483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0" name="Line 162"/>
              <p:cNvSpPr>
                <a:spLocks noChangeShapeType="1"/>
              </p:cNvSpPr>
              <p:nvPr/>
            </p:nvSpPr>
            <p:spPr bwMode="auto">
              <a:xfrm flipV="1">
                <a:off x="484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1" name="Line 163"/>
              <p:cNvSpPr>
                <a:spLocks noChangeShapeType="1"/>
              </p:cNvSpPr>
              <p:nvPr/>
            </p:nvSpPr>
            <p:spPr bwMode="auto">
              <a:xfrm flipV="1">
                <a:off x="485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2" name="Line 164"/>
              <p:cNvSpPr>
                <a:spLocks noChangeShapeType="1"/>
              </p:cNvSpPr>
              <p:nvPr/>
            </p:nvSpPr>
            <p:spPr bwMode="auto">
              <a:xfrm flipV="1">
                <a:off x="486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3" name="Line 165"/>
              <p:cNvSpPr>
                <a:spLocks noChangeShapeType="1"/>
              </p:cNvSpPr>
              <p:nvPr/>
            </p:nvSpPr>
            <p:spPr bwMode="auto">
              <a:xfrm flipV="1">
                <a:off x="4871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4" name="Line 166"/>
              <p:cNvSpPr>
                <a:spLocks noChangeShapeType="1"/>
              </p:cNvSpPr>
              <p:nvPr/>
            </p:nvSpPr>
            <p:spPr bwMode="auto">
              <a:xfrm flipV="1">
                <a:off x="488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5" name="Line 167"/>
              <p:cNvSpPr>
                <a:spLocks noChangeShapeType="1"/>
              </p:cNvSpPr>
              <p:nvPr/>
            </p:nvSpPr>
            <p:spPr bwMode="auto">
              <a:xfrm flipV="1">
                <a:off x="488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6" name="Line 168"/>
              <p:cNvSpPr>
                <a:spLocks noChangeShapeType="1"/>
              </p:cNvSpPr>
              <p:nvPr/>
            </p:nvSpPr>
            <p:spPr bwMode="auto">
              <a:xfrm flipV="1">
                <a:off x="489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7" name="Line 169"/>
              <p:cNvSpPr>
                <a:spLocks noChangeShapeType="1"/>
              </p:cNvSpPr>
              <p:nvPr/>
            </p:nvSpPr>
            <p:spPr bwMode="auto">
              <a:xfrm flipV="1">
                <a:off x="490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8" name="Line 170"/>
              <p:cNvSpPr>
                <a:spLocks noChangeShapeType="1"/>
              </p:cNvSpPr>
              <p:nvPr/>
            </p:nvSpPr>
            <p:spPr bwMode="auto">
              <a:xfrm flipV="1">
                <a:off x="4913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9" name="Line 171"/>
              <p:cNvSpPr>
                <a:spLocks noChangeShapeType="1"/>
              </p:cNvSpPr>
              <p:nvPr/>
            </p:nvSpPr>
            <p:spPr bwMode="auto">
              <a:xfrm flipV="1">
                <a:off x="492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50" name="Line 172"/>
              <p:cNvSpPr>
                <a:spLocks noChangeShapeType="1"/>
              </p:cNvSpPr>
              <p:nvPr/>
            </p:nvSpPr>
            <p:spPr bwMode="auto">
              <a:xfrm flipV="1">
                <a:off x="493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51" name="Line 173"/>
              <p:cNvSpPr>
                <a:spLocks noChangeShapeType="1"/>
              </p:cNvSpPr>
              <p:nvPr/>
            </p:nvSpPr>
            <p:spPr bwMode="auto">
              <a:xfrm flipV="1">
                <a:off x="493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52" name="Line 174"/>
              <p:cNvSpPr>
                <a:spLocks noChangeShapeType="1"/>
              </p:cNvSpPr>
              <p:nvPr/>
            </p:nvSpPr>
            <p:spPr bwMode="auto">
              <a:xfrm flipV="1">
                <a:off x="494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53" name="Line 175"/>
              <p:cNvSpPr>
                <a:spLocks noChangeShapeType="1"/>
              </p:cNvSpPr>
              <p:nvPr/>
            </p:nvSpPr>
            <p:spPr bwMode="auto">
              <a:xfrm flipV="1">
                <a:off x="4955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54" name="Line 176"/>
              <p:cNvSpPr>
                <a:spLocks noChangeShapeType="1"/>
              </p:cNvSpPr>
              <p:nvPr/>
            </p:nvSpPr>
            <p:spPr bwMode="auto">
              <a:xfrm flipV="1">
                <a:off x="496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55" name="Line 177"/>
              <p:cNvSpPr>
                <a:spLocks noChangeShapeType="1"/>
              </p:cNvSpPr>
              <p:nvPr/>
            </p:nvSpPr>
            <p:spPr bwMode="auto">
              <a:xfrm flipV="1">
                <a:off x="497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56" name="Line 178"/>
              <p:cNvSpPr>
                <a:spLocks noChangeShapeType="1"/>
              </p:cNvSpPr>
              <p:nvPr/>
            </p:nvSpPr>
            <p:spPr bwMode="auto">
              <a:xfrm flipV="1">
                <a:off x="498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57" name="Line 179"/>
              <p:cNvSpPr>
                <a:spLocks noChangeShapeType="1"/>
              </p:cNvSpPr>
              <p:nvPr/>
            </p:nvSpPr>
            <p:spPr bwMode="auto">
              <a:xfrm flipV="1">
                <a:off x="498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58" name="Line 180"/>
              <p:cNvSpPr>
                <a:spLocks noChangeShapeType="1"/>
              </p:cNvSpPr>
              <p:nvPr/>
            </p:nvSpPr>
            <p:spPr bwMode="auto">
              <a:xfrm flipV="1">
                <a:off x="4997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59" name="Line 181"/>
              <p:cNvSpPr>
                <a:spLocks noChangeShapeType="1"/>
              </p:cNvSpPr>
              <p:nvPr/>
            </p:nvSpPr>
            <p:spPr bwMode="auto">
              <a:xfrm flipV="1">
                <a:off x="500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0" name="Line 182"/>
              <p:cNvSpPr>
                <a:spLocks noChangeShapeType="1"/>
              </p:cNvSpPr>
              <p:nvPr/>
            </p:nvSpPr>
            <p:spPr bwMode="auto">
              <a:xfrm flipV="1">
                <a:off x="501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1" name="Line 183"/>
              <p:cNvSpPr>
                <a:spLocks noChangeShapeType="1"/>
              </p:cNvSpPr>
              <p:nvPr/>
            </p:nvSpPr>
            <p:spPr bwMode="auto">
              <a:xfrm flipV="1">
                <a:off x="502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2" name="Line 184"/>
              <p:cNvSpPr>
                <a:spLocks noChangeShapeType="1"/>
              </p:cNvSpPr>
              <p:nvPr/>
            </p:nvSpPr>
            <p:spPr bwMode="auto">
              <a:xfrm flipV="1">
                <a:off x="503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3" name="Line 185"/>
              <p:cNvSpPr>
                <a:spLocks noChangeShapeType="1"/>
              </p:cNvSpPr>
              <p:nvPr/>
            </p:nvSpPr>
            <p:spPr bwMode="auto">
              <a:xfrm flipV="1">
                <a:off x="5038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4" name="Line 186"/>
              <p:cNvSpPr>
                <a:spLocks noChangeShapeType="1"/>
              </p:cNvSpPr>
              <p:nvPr/>
            </p:nvSpPr>
            <p:spPr bwMode="auto">
              <a:xfrm flipV="1">
                <a:off x="504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5" name="Line 187"/>
              <p:cNvSpPr>
                <a:spLocks noChangeShapeType="1"/>
              </p:cNvSpPr>
              <p:nvPr/>
            </p:nvSpPr>
            <p:spPr bwMode="auto">
              <a:xfrm flipV="1">
                <a:off x="505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6" name="Line 188"/>
              <p:cNvSpPr>
                <a:spLocks noChangeShapeType="1"/>
              </p:cNvSpPr>
              <p:nvPr/>
            </p:nvSpPr>
            <p:spPr bwMode="auto">
              <a:xfrm flipV="1">
                <a:off x="506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7" name="Line 189"/>
              <p:cNvSpPr>
                <a:spLocks noChangeShapeType="1"/>
              </p:cNvSpPr>
              <p:nvPr/>
            </p:nvSpPr>
            <p:spPr bwMode="auto">
              <a:xfrm flipV="1">
                <a:off x="507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8" name="Line 190"/>
              <p:cNvSpPr>
                <a:spLocks noChangeShapeType="1"/>
              </p:cNvSpPr>
              <p:nvPr/>
            </p:nvSpPr>
            <p:spPr bwMode="auto">
              <a:xfrm flipV="1">
                <a:off x="5080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9" name="Line 191"/>
              <p:cNvSpPr>
                <a:spLocks noChangeShapeType="1"/>
              </p:cNvSpPr>
              <p:nvPr/>
            </p:nvSpPr>
            <p:spPr bwMode="auto">
              <a:xfrm flipV="1">
                <a:off x="508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0" name="Line 192"/>
              <p:cNvSpPr>
                <a:spLocks noChangeShapeType="1"/>
              </p:cNvSpPr>
              <p:nvPr/>
            </p:nvSpPr>
            <p:spPr bwMode="auto">
              <a:xfrm flipV="1">
                <a:off x="509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1" name="Line 193"/>
              <p:cNvSpPr>
                <a:spLocks noChangeShapeType="1"/>
              </p:cNvSpPr>
              <p:nvPr/>
            </p:nvSpPr>
            <p:spPr bwMode="auto">
              <a:xfrm flipV="1">
                <a:off x="510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2" name="Line 194"/>
              <p:cNvSpPr>
                <a:spLocks noChangeShapeType="1"/>
              </p:cNvSpPr>
              <p:nvPr/>
            </p:nvSpPr>
            <p:spPr bwMode="auto">
              <a:xfrm flipV="1">
                <a:off x="511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3" name="Line 195"/>
              <p:cNvSpPr>
                <a:spLocks noChangeShapeType="1"/>
              </p:cNvSpPr>
              <p:nvPr/>
            </p:nvSpPr>
            <p:spPr bwMode="auto">
              <a:xfrm flipV="1">
                <a:off x="5122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4" name="Line 196"/>
              <p:cNvSpPr>
                <a:spLocks noChangeShapeType="1"/>
              </p:cNvSpPr>
              <p:nvPr/>
            </p:nvSpPr>
            <p:spPr bwMode="auto">
              <a:xfrm flipV="1">
                <a:off x="513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5" name="Line 197"/>
              <p:cNvSpPr>
                <a:spLocks noChangeShapeType="1"/>
              </p:cNvSpPr>
              <p:nvPr/>
            </p:nvSpPr>
            <p:spPr bwMode="auto">
              <a:xfrm flipV="1">
                <a:off x="513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6" name="Line 198"/>
              <p:cNvSpPr>
                <a:spLocks noChangeShapeType="1"/>
              </p:cNvSpPr>
              <p:nvPr/>
            </p:nvSpPr>
            <p:spPr bwMode="auto">
              <a:xfrm flipV="1">
                <a:off x="514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7" name="Line 199"/>
              <p:cNvSpPr>
                <a:spLocks noChangeShapeType="1"/>
              </p:cNvSpPr>
              <p:nvPr/>
            </p:nvSpPr>
            <p:spPr bwMode="auto">
              <a:xfrm flipV="1">
                <a:off x="515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8" name="Line 200"/>
              <p:cNvSpPr>
                <a:spLocks noChangeShapeType="1"/>
              </p:cNvSpPr>
              <p:nvPr/>
            </p:nvSpPr>
            <p:spPr bwMode="auto">
              <a:xfrm flipV="1">
                <a:off x="5164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9" name="Line 201"/>
              <p:cNvSpPr>
                <a:spLocks noChangeShapeType="1"/>
              </p:cNvSpPr>
              <p:nvPr/>
            </p:nvSpPr>
            <p:spPr bwMode="auto">
              <a:xfrm flipV="1">
                <a:off x="517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0" name="Line 202"/>
              <p:cNvSpPr>
                <a:spLocks noChangeShapeType="1"/>
              </p:cNvSpPr>
              <p:nvPr/>
            </p:nvSpPr>
            <p:spPr bwMode="auto">
              <a:xfrm flipV="1">
                <a:off x="518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1" name="Line 203"/>
              <p:cNvSpPr>
                <a:spLocks noChangeShapeType="1"/>
              </p:cNvSpPr>
              <p:nvPr/>
            </p:nvSpPr>
            <p:spPr bwMode="auto">
              <a:xfrm flipV="1">
                <a:off x="518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2" name="Line 204"/>
              <p:cNvSpPr>
                <a:spLocks noChangeShapeType="1"/>
              </p:cNvSpPr>
              <p:nvPr/>
            </p:nvSpPr>
            <p:spPr bwMode="auto">
              <a:xfrm flipV="1">
                <a:off x="5197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3" name="Line 205"/>
              <p:cNvSpPr>
                <a:spLocks noChangeShapeType="1"/>
              </p:cNvSpPr>
              <p:nvPr/>
            </p:nvSpPr>
            <p:spPr bwMode="auto">
              <a:xfrm flipV="1">
                <a:off x="5206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4" name="Line 206"/>
              <p:cNvSpPr>
                <a:spLocks noChangeShapeType="1"/>
              </p:cNvSpPr>
              <p:nvPr/>
            </p:nvSpPr>
            <p:spPr bwMode="auto">
              <a:xfrm flipV="1">
                <a:off x="521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5" name="Line 207"/>
              <p:cNvSpPr>
                <a:spLocks noChangeShapeType="1"/>
              </p:cNvSpPr>
              <p:nvPr/>
            </p:nvSpPr>
            <p:spPr bwMode="auto">
              <a:xfrm flipV="1">
                <a:off x="5222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6" name="Line 208"/>
              <p:cNvSpPr>
                <a:spLocks noChangeShapeType="1"/>
              </p:cNvSpPr>
              <p:nvPr/>
            </p:nvSpPr>
            <p:spPr bwMode="auto">
              <a:xfrm flipV="1">
                <a:off x="523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7" name="Line 209"/>
              <p:cNvSpPr>
                <a:spLocks noChangeShapeType="1"/>
              </p:cNvSpPr>
              <p:nvPr/>
            </p:nvSpPr>
            <p:spPr bwMode="auto">
              <a:xfrm flipV="1">
                <a:off x="5239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8" name="Line 210"/>
              <p:cNvSpPr>
                <a:spLocks noChangeShapeType="1"/>
              </p:cNvSpPr>
              <p:nvPr/>
            </p:nvSpPr>
            <p:spPr bwMode="auto">
              <a:xfrm flipV="1">
                <a:off x="5247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9" name="Line 211"/>
              <p:cNvSpPr>
                <a:spLocks noChangeShapeType="1"/>
              </p:cNvSpPr>
              <p:nvPr/>
            </p:nvSpPr>
            <p:spPr bwMode="auto">
              <a:xfrm flipV="1">
                <a:off x="525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0" name="Line 212"/>
              <p:cNvSpPr>
                <a:spLocks noChangeShapeType="1"/>
              </p:cNvSpPr>
              <p:nvPr/>
            </p:nvSpPr>
            <p:spPr bwMode="auto">
              <a:xfrm flipV="1">
                <a:off x="5264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1" name="Line 213"/>
              <p:cNvSpPr>
                <a:spLocks noChangeShapeType="1"/>
              </p:cNvSpPr>
              <p:nvPr/>
            </p:nvSpPr>
            <p:spPr bwMode="auto">
              <a:xfrm flipV="1">
                <a:off x="527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2" name="Line 214"/>
              <p:cNvSpPr>
                <a:spLocks noChangeShapeType="1"/>
              </p:cNvSpPr>
              <p:nvPr/>
            </p:nvSpPr>
            <p:spPr bwMode="auto">
              <a:xfrm flipV="1">
                <a:off x="5281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3" name="Line 215"/>
              <p:cNvSpPr>
                <a:spLocks noChangeShapeType="1"/>
              </p:cNvSpPr>
              <p:nvPr/>
            </p:nvSpPr>
            <p:spPr bwMode="auto">
              <a:xfrm flipV="1">
                <a:off x="5289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4" name="Line 216"/>
              <p:cNvSpPr>
                <a:spLocks noChangeShapeType="1"/>
              </p:cNvSpPr>
              <p:nvPr/>
            </p:nvSpPr>
            <p:spPr bwMode="auto">
              <a:xfrm flipV="1">
                <a:off x="529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5" name="Line 217"/>
              <p:cNvSpPr>
                <a:spLocks noChangeShapeType="1"/>
              </p:cNvSpPr>
              <p:nvPr/>
            </p:nvSpPr>
            <p:spPr bwMode="auto">
              <a:xfrm flipV="1">
                <a:off x="530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6" name="Line 218"/>
              <p:cNvSpPr>
                <a:spLocks noChangeShapeType="1"/>
              </p:cNvSpPr>
              <p:nvPr/>
            </p:nvSpPr>
            <p:spPr bwMode="auto">
              <a:xfrm flipV="1">
                <a:off x="531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7" name="Line 219"/>
              <p:cNvSpPr>
                <a:spLocks noChangeShapeType="1"/>
              </p:cNvSpPr>
              <p:nvPr/>
            </p:nvSpPr>
            <p:spPr bwMode="auto">
              <a:xfrm flipV="1">
                <a:off x="5323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8" name="Line 220"/>
              <p:cNvSpPr>
                <a:spLocks noChangeShapeType="1"/>
              </p:cNvSpPr>
              <p:nvPr/>
            </p:nvSpPr>
            <p:spPr bwMode="auto">
              <a:xfrm flipV="1">
                <a:off x="5331" y="2793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9" name="Line 221"/>
              <p:cNvSpPr>
                <a:spLocks noChangeShapeType="1"/>
              </p:cNvSpPr>
              <p:nvPr/>
            </p:nvSpPr>
            <p:spPr bwMode="auto">
              <a:xfrm flipV="1">
                <a:off x="5340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00" name="Line 222"/>
              <p:cNvSpPr>
                <a:spLocks noChangeShapeType="1"/>
              </p:cNvSpPr>
              <p:nvPr/>
            </p:nvSpPr>
            <p:spPr bwMode="auto">
              <a:xfrm flipV="1">
                <a:off x="5348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01" name="Line 223"/>
              <p:cNvSpPr>
                <a:spLocks noChangeShapeType="1"/>
              </p:cNvSpPr>
              <p:nvPr/>
            </p:nvSpPr>
            <p:spPr bwMode="auto">
              <a:xfrm flipV="1">
                <a:off x="5356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02" name="Line 224"/>
              <p:cNvSpPr>
                <a:spLocks noChangeShapeType="1"/>
              </p:cNvSpPr>
              <p:nvPr/>
            </p:nvSpPr>
            <p:spPr bwMode="auto">
              <a:xfrm flipV="1">
                <a:off x="5365" y="2793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03" name="Rectangle 225"/>
              <p:cNvSpPr>
                <a:spLocks noChangeArrowheads="1"/>
              </p:cNvSpPr>
              <p:nvPr/>
            </p:nvSpPr>
            <p:spPr bwMode="auto">
              <a:xfrm>
                <a:off x="3683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04" name="Rectangle 226"/>
              <p:cNvSpPr>
                <a:spLocks noChangeArrowheads="1"/>
              </p:cNvSpPr>
              <p:nvPr/>
            </p:nvSpPr>
            <p:spPr bwMode="auto">
              <a:xfrm>
                <a:off x="3694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05" name="Rectangle 227"/>
              <p:cNvSpPr>
                <a:spLocks noChangeArrowheads="1"/>
              </p:cNvSpPr>
              <p:nvPr/>
            </p:nvSpPr>
            <p:spPr bwMode="auto">
              <a:xfrm>
                <a:off x="3705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06" name="Rectangle 228"/>
              <p:cNvSpPr>
                <a:spLocks noChangeArrowheads="1"/>
              </p:cNvSpPr>
              <p:nvPr/>
            </p:nvSpPr>
            <p:spPr bwMode="auto">
              <a:xfrm>
                <a:off x="3766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07" name="Rectangle 229"/>
              <p:cNvSpPr>
                <a:spLocks noChangeArrowheads="1"/>
              </p:cNvSpPr>
              <p:nvPr/>
            </p:nvSpPr>
            <p:spPr bwMode="auto">
              <a:xfrm>
                <a:off x="3778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08" name="Rectangle 230"/>
              <p:cNvSpPr>
                <a:spLocks noChangeArrowheads="1"/>
              </p:cNvSpPr>
              <p:nvPr/>
            </p:nvSpPr>
            <p:spPr bwMode="auto">
              <a:xfrm>
                <a:off x="3789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09" name="Rectangle 231"/>
              <p:cNvSpPr>
                <a:spLocks noChangeArrowheads="1"/>
              </p:cNvSpPr>
              <p:nvPr/>
            </p:nvSpPr>
            <p:spPr bwMode="auto">
              <a:xfrm>
                <a:off x="3850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2410" name="Rectangle 232"/>
              <p:cNvSpPr>
                <a:spLocks noChangeArrowheads="1"/>
              </p:cNvSpPr>
              <p:nvPr/>
            </p:nvSpPr>
            <p:spPr bwMode="auto">
              <a:xfrm>
                <a:off x="3861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11" name="Rectangle 233"/>
              <p:cNvSpPr>
                <a:spLocks noChangeArrowheads="1"/>
              </p:cNvSpPr>
              <p:nvPr/>
            </p:nvSpPr>
            <p:spPr bwMode="auto">
              <a:xfrm>
                <a:off x="3873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12" name="Rectangle 234"/>
              <p:cNvSpPr>
                <a:spLocks noChangeArrowheads="1"/>
              </p:cNvSpPr>
              <p:nvPr/>
            </p:nvSpPr>
            <p:spPr bwMode="auto">
              <a:xfrm>
                <a:off x="3934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2413" name="Rectangle 235"/>
              <p:cNvSpPr>
                <a:spLocks noChangeArrowheads="1"/>
              </p:cNvSpPr>
              <p:nvPr/>
            </p:nvSpPr>
            <p:spPr bwMode="auto">
              <a:xfrm>
                <a:off x="3945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14" name="Rectangle 236"/>
              <p:cNvSpPr>
                <a:spLocks noChangeArrowheads="1"/>
              </p:cNvSpPr>
              <p:nvPr/>
            </p:nvSpPr>
            <p:spPr bwMode="auto">
              <a:xfrm>
                <a:off x="3956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15" name="Rectangle 237"/>
              <p:cNvSpPr>
                <a:spLocks noChangeArrowheads="1"/>
              </p:cNvSpPr>
              <p:nvPr/>
            </p:nvSpPr>
            <p:spPr bwMode="auto">
              <a:xfrm>
                <a:off x="4017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2416" name="Rectangle 238"/>
              <p:cNvSpPr>
                <a:spLocks noChangeArrowheads="1"/>
              </p:cNvSpPr>
              <p:nvPr/>
            </p:nvSpPr>
            <p:spPr bwMode="auto">
              <a:xfrm>
                <a:off x="4029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17" name="Rectangle 239"/>
              <p:cNvSpPr>
                <a:spLocks noChangeArrowheads="1"/>
              </p:cNvSpPr>
              <p:nvPr/>
            </p:nvSpPr>
            <p:spPr bwMode="auto">
              <a:xfrm>
                <a:off x="4040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18" name="Rectangle 240"/>
              <p:cNvSpPr>
                <a:spLocks noChangeArrowheads="1"/>
              </p:cNvSpPr>
              <p:nvPr/>
            </p:nvSpPr>
            <p:spPr bwMode="auto">
              <a:xfrm>
                <a:off x="4101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2419" name="Rectangle 241"/>
              <p:cNvSpPr>
                <a:spLocks noChangeArrowheads="1"/>
              </p:cNvSpPr>
              <p:nvPr/>
            </p:nvSpPr>
            <p:spPr bwMode="auto">
              <a:xfrm>
                <a:off x="4112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20" name="Rectangle 242"/>
              <p:cNvSpPr>
                <a:spLocks noChangeArrowheads="1"/>
              </p:cNvSpPr>
              <p:nvPr/>
            </p:nvSpPr>
            <p:spPr bwMode="auto">
              <a:xfrm>
                <a:off x="4124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21" name="Rectangle 243"/>
              <p:cNvSpPr>
                <a:spLocks noChangeArrowheads="1"/>
              </p:cNvSpPr>
              <p:nvPr/>
            </p:nvSpPr>
            <p:spPr bwMode="auto">
              <a:xfrm>
                <a:off x="4185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2422" name="Rectangle 244"/>
              <p:cNvSpPr>
                <a:spLocks noChangeArrowheads="1"/>
              </p:cNvSpPr>
              <p:nvPr/>
            </p:nvSpPr>
            <p:spPr bwMode="auto">
              <a:xfrm>
                <a:off x="4196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23" name="Rectangle 245"/>
              <p:cNvSpPr>
                <a:spLocks noChangeArrowheads="1"/>
              </p:cNvSpPr>
              <p:nvPr/>
            </p:nvSpPr>
            <p:spPr bwMode="auto">
              <a:xfrm>
                <a:off x="4207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24" name="Rectangle 246"/>
              <p:cNvSpPr>
                <a:spLocks noChangeArrowheads="1"/>
              </p:cNvSpPr>
              <p:nvPr/>
            </p:nvSpPr>
            <p:spPr bwMode="auto">
              <a:xfrm>
                <a:off x="4268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2425" name="Rectangle 247"/>
              <p:cNvSpPr>
                <a:spLocks noChangeArrowheads="1"/>
              </p:cNvSpPr>
              <p:nvPr/>
            </p:nvSpPr>
            <p:spPr bwMode="auto">
              <a:xfrm>
                <a:off x="4280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26" name="Rectangle 248"/>
              <p:cNvSpPr>
                <a:spLocks noChangeArrowheads="1"/>
              </p:cNvSpPr>
              <p:nvPr/>
            </p:nvSpPr>
            <p:spPr bwMode="auto">
              <a:xfrm>
                <a:off x="4291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27" name="Rectangle 249"/>
              <p:cNvSpPr>
                <a:spLocks noChangeArrowheads="1"/>
              </p:cNvSpPr>
              <p:nvPr/>
            </p:nvSpPr>
            <p:spPr bwMode="auto">
              <a:xfrm>
                <a:off x="4352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2428" name="Rectangle 250"/>
              <p:cNvSpPr>
                <a:spLocks noChangeArrowheads="1"/>
              </p:cNvSpPr>
              <p:nvPr/>
            </p:nvSpPr>
            <p:spPr bwMode="auto">
              <a:xfrm>
                <a:off x="4363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29" name="Rectangle 251"/>
              <p:cNvSpPr>
                <a:spLocks noChangeArrowheads="1"/>
              </p:cNvSpPr>
              <p:nvPr/>
            </p:nvSpPr>
            <p:spPr bwMode="auto">
              <a:xfrm>
                <a:off x="4375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30" name="Rectangle 252"/>
              <p:cNvSpPr>
                <a:spLocks noChangeArrowheads="1"/>
              </p:cNvSpPr>
              <p:nvPr/>
            </p:nvSpPr>
            <p:spPr bwMode="auto">
              <a:xfrm>
                <a:off x="4436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2431" name="Rectangle 253"/>
              <p:cNvSpPr>
                <a:spLocks noChangeArrowheads="1"/>
              </p:cNvSpPr>
              <p:nvPr/>
            </p:nvSpPr>
            <p:spPr bwMode="auto">
              <a:xfrm>
                <a:off x="4447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32" name="Rectangle 254"/>
              <p:cNvSpPr>
                <a:spLocks noChangeArrowheads="1"/>
              </p:cNvSpPr>
              <p:nvPr/>
            </p:nvSpPr>
            <p:spPr bwMode="auto">
              <a:xfrm>
                <a:off x="4458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33" name="Rectangle 255"/>
              <p:cNvSpPr>
                <a:spLocks noChangeArrowheads="1"/>
              </p:cNvSpPr>
              <p:nvPr/>
            </p:nvSpPr>
            <p:spPr bwMode="auto">
              <a:xfrm>
                <a:off x="4514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34" name="Rectangle 256"/>
              <p:cNvSpPr>
                <a:spLocks noChangeArrowheads="1"/>
              </p:cNvSpPr>
              <p:nvPr/>
            </p:nvSpPr>
            <p:spPr bwMode="auto">
              <a:xfrm>
                <a:off x="4525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35" name="Rectangle 257"/>
              <p:cNvSpPr>
                <a:spLocks noChangeArrowheads="1"/>
              </p:cNvSpPr>
              <p:nvPr/>
            </p:nvSpPr>
            <p:spPr bwMode="auto">
              <a:xfrm>
                <a:off x="4536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36" name="Rectangle 258"/>
              <p:cNvSpPr>
                <a:spLocks noChangeArrowheads="1"/>
              </p:cNvSpPr>
              <p:nvPr/>
            </p:nvSpPr>
            <p:spPr bwMode="auto">
              <a:xfrm>
                <a:off x="4548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37" name="Rectangle 259"/>
              <p:cNvSpPr>
                <a:spLocks noChangeArrowheads="1"/>
              </p:cNvSpPr>
              <p:nvPr/>
            </p:nvSpPr>
            <p:spPr bwMode="auto">
              <a:xfrm>
                <a:off x="4597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38" name="Rectangle 260"/>
              <p:cNvSpPr>
                <a:spLocks noChangeArrowheads="1"/>
              </p:cNvSpPr>
              <p:nvPr/>
            </p:nvSpPr>
            <p:spPr bwMode="auto">
              <a:xfrm>
                <a:off x="4609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39" name="Rectangle 261"/>
              <p:cNvSpPr>
                <a:spLocks noChangeArrowheads="1"/>
              </p:cNvSpPr>
              <p:nvPr/>
            </p:nvSpPr>
            <p:spPr bwMode="auto">
              <a:xfrm>
                <a:off x="4620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40" name="Rectangle 262"/>
              <p:cNvSpPr>
                <a:spLocks noChangeArrowheads="1"/>
              </p:cNvSpPr>
              <p:nvPr/>
            </p:nvSpPr>
            <p:spPr bwMode="auto">
              <a:xfrm>
                <a:off x="4631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41" name="Rectangle 263"/>
              <p:cNvSpPr>
                <a:spLocks noChangeArrowheads="1"/>
              </p:cNvSpPr>
              <p:nvPr/>
            </p:nvSpPr>
            <p:spPr bwMode="auto">
              <a:xfrm>
                <a:off x="4681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42" name="Rectangle 264"/>
              <p:cNvSpPr>
                <a:spLocks noChangeArrowheads="1"/>
              </p:cNvSpPr>
              <p:nvPr/>
            </p:nvSpPr>
            <p:spPr bwMode="auto">
              <a:xfrm>
                <a:off x="4692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43" name="Rectangle 265"/>
              <p:cNvSpPr>
                <a:spLocks noChangeArrowheads="1"/>
              </p:cNvSpPr>
              <p:nvPr/>
            </p:nvSpPr>
            <p:spPr bwMode="auto">
              <a:xfrm>
                <a:off x="4703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44" name="Rectangle 266"/>
              <p:cNvSpPr>
                <a:spLocks noChangeArrowheads="1"/>
              </p:cNvSpPr>
              <p:nvPr/>
            </p:nvSpPr>
            <p:spPr bwMode="auto">
              <a:xfrm>
                <a:off x="4715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45" name="Rectangle 267"/>
              <p:cNvSpPr>
                <a:spLocks noChangeArrowheads="1"/>
              </p:cNvSpPr>
              <p:nvPr/>
            </p:nvSpPr>
            <p:spPr bwMode="auto">
              <a:xfrm>
                <a:off x="4764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46" name="Rectangle 268"/>
              <p:cNvSpPr>
                <a:spLocks noChangeArrowheads="1"/>
              </p:cNvSpPr>
              <p:nvPr/>
            </p:nvSpPr>
            <p:spPr bwMode="auto">
              <a:xfrm>
                <a:off x="4776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47" name="Rectangle 269"/>
              <p:cNvSpPr>
                <a:spLocks noChangeArrowheads="1"/>
              </p:cNvSpPr>
              <p:nvPr/>
            </p:nvSpPr>
            <p:spPr bwMode="auto">
              <a:xfrm>
                <a:off x="4787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48" name="Rectangle 270"/>
              <p:cNvSpPr>
                <a:spLocks noChangeArrowheads="1"/>
              </p:cNvSpPr>
              <p:nvPr/>
            </p:nvSpPr>
            <p:spPr bwMode="auto">
              <a:xfrm>
                <a:off x="4798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49" name="Rectangle 271"/>
              <p:cNvSpPr>
                <a:spLocks noChangeArrowheads="1"/>
              </p:cNvSpPr>
              <p:nvPr/>
            </p:nvSpPr>
            <p:spPr bwMode="auto">
              <a:xfrm>
                <a:off x="4848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50" name="Rectangle 272"/>
              <p:cNvSpPr>
                <a:spLocks noChangeArrowheads="1"/>
              </p:cNvSpPr>
              <p:nvPr/>
            </p:nvSpPr>
            <p:spPr bwMode="auto">
              <a:xfrm>
                <a:off x="4859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2451" name="Rectangle 273"/>
              <p:cNvSpPr>
                <a:spLocks noChangeArrowheads="1"/>
              </p:cNvSpPr>
              <p:nvPr/>
            </p:nvSpPr>
            <p:spPr bwMode="auto">
              <a:xfrm>
                <a:off x="4871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52" name="Rectangle 274"/>
              <p:cNvSpPr>
                <a:spLocks noChangeArrowheads="1"/>
              </p:cNvSpPr>
              <p:nvPr/>
            </p:nvSpPr>
            <p:spPr bwMode="auto">
              <a:xfrm>
                <a:off x="4882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53" name="Rectangle 275"/>
              <p:cNvSpPr>
                <a:spLocks noChangeArrowheads="1"/>
              </p:cNvSpPr>
              <p:nvPr/>
            </p:nvSpPr>
            <p:spPr bwMode="auto">
              <a:xfrm>
                <a:off x="4932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54" name="Rectangle 276"/>
              <p:cNvSpPr>
                <a:spLocks noChangeArrowheads="1"/>
              </p:cNvSpPr>
              <p:nvPr/>
            </p:nvSpPr>
            <p:spPr bwMode="auto">
              <a:xfrm>
                <a:off x="4943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2455" name="Rectangle 277"/>
              <p:cNvSpPr>
                <a:spLocks noChangeArrowheads="1"/>
              </p:cNvSpPr>
              <p:nvPr/>
            </p:nvSpPr>
            <p:spPr bwMode="auto">
              <a:xfrm>
                <a:off x="4954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56" name="Rectangle 278"/>
              <p:cNvSpPr>
                <a:spLocks noChangeArrowheads="1"/>
              </p:cNvSpPr>
              <p:nvPr/>
            </p:nvSpPr>
            <p:spPr bwMode="auto">
              <a:xfrm>
                <a:off x="4966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57" name="Rectangle 279"/>
              <p:cNvSpPr>
                <a:spLocks noChangeArrowheads="1"/>
              </p:cNvSpPr>
              <p:nvPr/>
            </p:nvSpPr>
            <p:spPr bwMode="auto">
              <a:xfrm>
                <a:off x="5015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58" name="Rectangle 280"/>
              <p:cNvSpPr>
                <a:spLocks noChangeArrowheads="1"/>
              </p:cNvSpPr>
              <p:nvPr/>
            </p:nvSpPr>
            <p:spPr bwMode="auto">
              <a:xfrm>
                <a:off x="5027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459" name="Rectangle 281"/>
              <p:cNvSpPr>
                <a:spLocks noChangeArrowheads="1"/>
              </p:cNvSpPr>
              <p:nvPr/>
            </p:nvSpPr>
            <p:spPr bwMode="auto">
              <a:xfrm>
                <a:off x="5038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60" name="Rectangle 282"/>
              <p:cNvSpPr>
                <a:spLocks noChangeArrowheads="1"/>
              </p:cNvSpPr>
              <p:nvPr/>
            </p:nvSpPr>
            <p:spPr bwMode="auto">
              <a:xfrm>
                <a:off x="5049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61" name="Rectangle 283"/>
              <p:cNvSpPr>
                <a:spLocks noChangeArrowheads="1"/>
              </p:cNvSpPr>
              <p:nvPr/>
            </p:nvSpPr>
            <p:spPr bwMode="auto">
              <a:xfrm>
                <a:off x="5099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62" name="Rectangle 284"/>
              <p:cNvSpPr>
                <a:spLocks noChangeArrowheads="1"/>
              </p:cNvSpPr>
              <p:nvPr/>
            </p:nvSpPr>
            <p:spPr bwMode="auto">
              <a:xfrm>
                <a:off x="5110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463" name="Rectangle 285"/>
              <p:cNvSpPr>
                <a:spLocks noChangeArrowheads="1"/>
              </p:cNvSpPr>
              <p:nvPr/>
            </p:nvSpPr>
            <p:spPr bwMode="auto">
              <a:xfrm>
                <a:off x="5122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64" name="Rectangle 286"/>
              <p:cNvSpPr>
                <a:spLocks noChangeArrowheads="1"/>
              </p:cNvSpPr>
              <p:nvPr/>
            </p:nvSpPr>
            <p:spPr bwMode="auto">
              <a:xfrm>
                <a:off x="5133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65" name="Rectangle 287"/>
              <p:cNvSpPr>
                <a:spLocks noChangeArrowheads="1"/>
              </p:cNvSpPr>
              <p:nvPr/>
            </p:nvSpPr>
            <p:spPr bwMode="auto">
              <a:xfrm>
                <a:off x="5183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66" name="Rectangle 288"/>
              <p:cNvSpPr>
                <a:spLocks noChangeArrowheads="1"/>
              </p:cNvSpPr>
              <p:nvPr/>
            </p:nvSpPr>
            <p:spPr bwMode="auto">
              <a:xfrm>
                <a:off x="5194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2467" name="Rectangle 289"/>
              <p:cNvSpPr>
                <a:spLocks noChangeArrowheads="1"/>
              </p:cNvSpPr>
              <p:nvPr/>
            </p:nvSpPr>
            <p:spPr bwMode="auto">
              <a:xfrm>
                <a:off x="5205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68" name="Rectangle 290"/>
              <p:cNvSpPr>
                <a:spLocks noChangeArrowheads="1"/>
              </p:cNvSpPr>
              <p:nvPr/>
            </p:nvSpPr>
            <p:spPr bwMode="auto">
              <a:xfrm>
                <a:off x="5217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69" name="Rectangle 291"/>
              <p:cNvSpPr>
                <a:spLocks noChangeArrowheads="1"/>
              </p:cNvSpPr>
              <p:nvPr/>
            </p:nvSpPr>
            <p:spPr bwMode="auto">
              <a:xfrm>
                <a:off x="5266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70" name="Rectangle 292"/>
              <p:cNvSpPr>
                <a:spLocks noChangeArrowheads="1"/>
              </p:cNvSpPr>
              <p:nvPr/>
            </p:nvSpPr>
            <p:spPr bwMode="auto">
              <a:xfrm>
                <a:off x="5278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2471" name="Rectangle 293"/>
              <p:cNvSpPr>
                <a:spLocks noChangeArrowheads="1"/>
              </p:cNvSpPr>
              <p:nvPr/>
            </p:nvSpPr>
            <p:spPr bwMode="auto">
              <a:xfrm>
                <a:off x="5289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72" name="Rectangle 294"/>
              <p:cNvSpPr>
                <a:spLocks noChangeArrowheads="1"/>
              </p:cNvSpPr>
              <p:nvPr/>
            </p:nvSpPr>
            <p:spPr bwMode="auto">
              <a:xfrm>
                <a:off x="5300" y="280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73" name="Rectangle 295"/>
              <p:cNvSpPr>
                <a:spLocks noChangeArrowheads="1"/>
              </p:cNvSpPr>
              <p:nvPr/>
            </p:nvSpPr>
            <p:spPr bwMode="auto">
              <a:xfrm>
                <a:off x="5381" y="2788"/>
                <a:ext cx="22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m</a:t>
                </a:r>
              </a:p>
            </p:txBody>
          </p:sp>
          <p:sp>
            <p:nvSpPr>
              <p:cNvPr id="92474" name="Rectangle 296"/>
              <p:cNvSpPr>
                <a:spLocks noChangeArrowheads="1"/>
              </p:cNvSpPr>
              <p:nvPr/>
            </p:nvSpPr>
            <p:spPr bwMode="auto">
              <a:xfrm>
                <a:off x="5398" y="2788"/>
                <a:ext cx="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/</a:t>
                </a:r>
              </a:p>
            </p:txBody>
          </p:sp>
          <p:sp>
            <p:nvSpPr>
              <p:cNvPr id="92475" name="Rectangle 297"/>
              <p:cNvSpPr>
                <a:spLocks noChangeArrowheads="1"/>
              </p:cNvSpPr>
              <p:nvPr/>
            </p:nvSpPr>
            <p:spPr bwMode="auto">
              <a:xfrm>
                <a:off x="5404" y="2788"/>
                <a:ext cx="12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z</a:t>
                </a:r>
              </a:p>
            </p:txBody>
          </p:sp>
          <p:sp>
            <p:nvSpPr>
              <p:cNvPr id="92476" name="Line 298"/>
              <p:cNvSpPr>
                <a:spLocks noChangeShapeType="1"/>
              </p:cNvSpPr>
              <p:nvPr/>
            </p:nvSpPr>
            <p:spPr bwMode="auto">
              <a:xfrm>
                <a:off x="3700" y="1821"/>
                <a:ext cx="1" cy="97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77" name="Line 299"/>
              <p:cNvSpPr>
                <a:spLocks noChangeShapeType="1"/>
              </p:cNvSpPr>
              <p:nvPr/>
            </p:nvSpPr>
            <p:spPr bwMode="auto">
              <a:xfrm>
                <a:off x="3691" y="1821"/>
                <a:ext cx="9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78" name="Line 300"/>
              <p:cNvSpPr>
                <a:spLocks noChangeShapeType="1"/>
              </p:cNvSpPr>
              <p:nvPr/>
            </p:nvSpPr>
            <p:spPr bwMode="auto">
              <a:xfrm>
                <a:off x="3696" y="1919"/>
                <a:ext cx="4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79" name="Line 301"/>
              <p:cNvSpPr>
                <a:spLocks noChangeShapeType="1"/>
              </p:cNvSpPr>
              <p:nvPr/>
            </p:nvSpPr>
            <p:spPr bwMode="auto">
              <a:xfrm>
                <a:off x="3696" y="2017"/>
                <a:ext cx="4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0" name="Line 302"/>
              <p:cNvSpPr>
                <a:spLocks noChangeShapeType="1"/>
              </p:cNvSpPr>
              <p:nvPr/>
            </p:nvSpPr>
            <p:spPr bwMode="auto">
              <a:xfrm>
                <a:off x="3696" y="2115"/>
                <a:ext cx="4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1" name="Line 303"/>
              <p:cNvSpPr>
                <a:spLocks noChangeShapeType="1"/>
              </p:cNvSpPr>
              <p:nvPr/>
            </p:nvSpPr>
            <p:spPr bwMode="auto">
              <a:xfrm>
                <a:off x="3696" y="2212"/>
                <a:ext cx="4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2" name="Line 304"/>
              <p:cNvSpPr>
                <a:spLocks noChangeShapeType="1"/>
              </p:cNvSpPr>
              <p:nvPr/>
            </p:nvSpPr>
            <p:spPr bwMode="auto">
              <a:xfrm>
                <a:off x="3691" y="2310"/>
                <a:ext cx="9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3" name="Line 305"/>
              <p:cNvSpPr>
                <a:spLocks noChangeShapeType="1"/>
              </p:cNvSpPr>
              <p:nvPr/>
            </p:nvSpPr>
            <p:spPr bwMode="auto">
              <a:xfrm>
                <a:off x="3696" y="2408"/>
                <a:ext cx="4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4" name="Line 306"/>
              <p:cNvSpPr>
                <a:spLocks noChangeShapeType="1"/>
              </p:cNvSpPr>
              <p:nvPr/>
            </p:nvSpPr>
            <p:spPr bwMode="auto">
              <a:xfrm>
                <a:off x="3696" y="2506"/>
                <a:ext cx="4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5" name="Line 307"/>
              <p:cNvSpPr>
                <a:spLocks noChangeShapeType="1"/>
              </p:cNvSpPr>
              <p:nvPr/>
            </p:nvSpPr>
            <p:spPr bwMode="auto">
              <a:xfrm>
                <a:off x="3696" y="2604"/>
                <a:ext cx="4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6" name="Line 308"/>
              <p:cNvSpPr>
                <a:spLocks noChangeShapeType="1"/>
              </p:cNvSpPr>
              <p:nvPr/>
            </p:nvSpPr>
            <p:spPr bwMode="auto">
              <a:xfrm>
                <a:off x="3696" y="2702"/>
                <a:ext cx="4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7" name="Line 309"/>
              <p:cNvSpPr>
                <a:spLocks noChangeShapeType="1"/>
              </p:cNvSpPr>
              <p:nvPr/>
            </p:nvSpPr>
            <p:spPr bwMode="auto">
              <a:xfrm>
                <a:off x="3691" y="2800"/>
                <a:ext cx="9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8" name="Rectangle 310"/>
              <p:cNvSpPr>
                <a:spLocks noChangeArrowheads="1"/>
              </p:cNvSpPr>
              <p:nvPr/>
            </p:nvSpPr>
            <p:spPr bwMode="auto">
              <a:xfrm>
                <a:off x="3679" y="278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89" name="Rectangle 311"/>
              <p:cNvSpPr>
                <a:spLocks noChangeArrowheads="1"/>
              </p:cNvSpPr>
              <p:nvPr/>
            </p:nvSpPr>
            <p:spPr bwMode="auto">
              <a:xfrm>
                <a:off x="3657" y="180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90" name="Rectangle 312"/>
              <p:cNvSpPr>
                <a:spLocks noChangeArrowheads="1"/>
              </p:cNvSpPr>
              <p:nvPr/>
            </p:nvSpPr>
            <p:spPr bwMode="auto">
              <a:xfrm>
                <a:off x="3668" y="180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91" name="Rectangle 313"/>
              <p:cNvSpPr>
                <a:spLocks noChangeArrowheads="1"/>
              </p:cNvSpPr>
              <p:nvPr/>
            </p:nvSpPr>
            <p:spPr bwMode="auto">
              <a:xfrm>
                <a:off x="3679" y="180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2492" name="Rectangle 314"/>
              <p:cNvSpPr>
                <a:spLocks noChangeArrowheads="1"/>
              </p:cNvSpPr>
              <p:nvPr/>
            </p:nvSpPr>
            <p:spPr bwMode="auto">
              <a:xfrm>
                <a:off x="3672" y="2298"/>
                <a:ext cx="22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%</a:t>
                </a:r>
              </a:p>
            </p:txBody>
          </p:sp>
          <p:sp>
            <p:nvSpPr>
              <p:cNvPr id="92493" name="Rectangle 315"/>
              <p:cNvSpPr>
                <a:spLocks noChangeArrowheads="1"/>
              </p:cNvSpPr>
              <p:nvPr/>
            </p:nvSpPr>
            <p:spPr bwMode="auto">
              <a:xfrm>
                <a:off x="3650" y="1778"/>
                <a:ext cx="1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92494" name="Rectangle 316"/>
              <p:cNvSpPr>
                <a:spLocks noChangeArrowheads="1"/>
              </p:cNvSpPr>
              <p:nvPr/>
            </p:nvSpPr>
            <p:spPr bwMode="auto">
              <a:xfrm>
                <a:off x="3664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2495" name="Rectangle 317"/>
              <p:cNvSpPr>
                <a:spLocks noChangeArrowheads="1"/>
              </p:cNvSpPr>
              <p:nvPr/>
            </p:nvSpPr>
            <p:spPr bwMode="auto">
              <a:xfrm>
                <a:off x="3675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2496" name="Rectangle 318"/>
              <p:cNvSpPr>
                <a:spLocks noChangeArrowheads="1"/>
              </p:cNvSpPr>
              <p:nvPr/>
            </p:nvSpPr>
            <p:spPr bwMode="auto">
              <a:xfrm>
                <a:off x="3686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2497" name="Rectangle 319"/>
              <p:cNvSpPr>
                <a:spLocks noChangeArrowheads="1"/>
              </p:cNvSpPr>
              <p:nvPr/>
            </p:nvSpPr>
            <p:spPr bwMode="auto">
              <a:xfrm>
                <a:off x="3698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98" name="Rectangle 320"/>
              <p:cNvSpPr>
                <a:spLocks noChangeArrowheads="1"/>
              </p:cNvSpPr>
              <p:nvPr/>
            </p:nvSpPr>
            <p:spPr bwMode="auto">
              <a:xfrm>
                <a:off x="3709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499" name="Rectangle 321"/>
              <p:cNvSpPr>
                <a:spLocks noChangeArrowheads="1"/>
              </p:cNvSpPr>
              <p:nvPr/>
            </p:nvSpPr>
            <p:spPr bwMode="auto">
              <a:xfrm>
                <a:off x="3720" y="1778"/>
                <a:ext cx="13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J</a:t>
                </a:r>
              </a:p>
            </p:txBody>
          </p:sp>
          <p:sp>
            <p:nvSpPr>
              <p:cNvPr id="92500" name="Rectangle 322"/>
              <p:cNvSpPr>
                <a:spLocks noChangeArrowheads="1"/>
              </p:cNvSpPr>
              <p:nvPr/>
            </p:nvSpPr>
            <p:spPr bwMode="auto">
              <a:xfrm>
                <a:off x="3731" y="1778"/>
                <a:ext cx="26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W</a:t>
                </a:r>
              </a:p>
            </p:txBody>
          </p:sp>
          <p:sp>
            <p:nvSpPr>
              <p:cNvPr id="92501" name="Rectangle 323"/>
              <p:cNvSpPr>
                <a:spLocks noChangeArrowheads="1"/>
              </p:cNvSpPr>
              <p:nvPr/>
            </p:nvSpPr>
            <p:spPr bwMode="auto">
              <a:xfrm>
                <a:off x="3750" y="1778"/>
                <a:ext cx="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92502" name="Rectangle 324"/>
              <p:cNvSpPr>
                <a:spLocks noChangeArrowheads="1"/>
              </p:cNvSpPr>
              <p:nvPr/>
            </p:nvSpPr>
            <p:spPr bwMode="auto">
              <a:xfrm>
                <a:off x="3756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503" name="Rectangle 325"/>
              <p:cNvSpPr>
                <a:spLocks noChangeArrowheads="1"/>
              </p:cNvSpPr>
              <p:nvPr/>
            </p:nvSpPr>
            <p:spPr bwMode="auto">
              <a:xfrm>
                <a:off x="3767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2504" name="Rectangle 326"/>
              <p:cNvSpPr>
                <a:spLocks noChangeArrowheads="1"/>
              </p:cNvSpPr>
              <p:nvPr/>
            </p:nvSpPr>
            <p:spPr bwMode="auto">
              <a:xfrm>
                <a:off x="3778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505" name="Rectangle 327"/>
              <p:cNvSpPr>
                <a:spLocks noChangeArrowheads="1"/>
              </p:cNvSpPr>
              <p:nvPr/>
            </p:nvSpPr>
            <p:spPr bwMode="auto">
              <a:xfrm>
                <a:off x="3790" y="1778"/>
                <a:ext cx="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92506" name="Rectangle 328"/>
              <p:cNvSpPr>
                <a:spLocks noChangeArrowheads="1"/>
              </p:cNvSpPr>
              <p:nvPr/>
            </p:nvSpPr>
            <p:spPr bwMode="auto">
              <a:xfrm>
                <a:off x="3795" y="1778"/>
                <a:ext cx="8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(</a:t>
                </a:r>
              </a:p>
            </p:txBody>
          </p:sp>
          <p:sp>
            <p:nvSpPr>
              <p:cNvPr id="92507" name="Rectangle 329"/>
              <p:cNvSpPr>
                <a:spLocks noChangeArrowheads="1"/>
              </p:cNvSpPr>
              <p:nvPr/>
            </p:nvSpPr>
            <p:spPr bwMode="auto">
              <a:xfrm>
                <a:off x="3802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508" name="Rectangle 330"/>
              <p:cNvSpPr>
                <a:spLocks noChangeArrowheads="1"/>
              </p:cNvSpPr>
              <p:nvPr/>
            </p:nvSpPr>
            <p:spPr bwMode="auto">
              <a:xfrm>
                <a:off x="3814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2509" name="Rectangle 331"/>
              <p:cNvSpPr>
                <a:spLocks noChangeArrowheads="1"/>
              </p:cNvSpPr>
              <p:nvPr/>
            </p:nvSpPr>
            <p:spPr bwMode="auto">
              <a:xfrm>
                <a:off x="3825" y="1778"/>
                <a:ext cx="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2510" name="Rectangle 332"/>
              <p:cNvSpPr>
                <a:spLocks noChangeArrowheads="1"/>
              </p:cNvSpPr>
              <p:nvPr/>
            </p:nvSpPr>
            <p:spPr bwMode="auto">
              <a:xfrm>
                <a:off x="3831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2511" name="Rectangle 333"/>
              <p:cNvSpPr>
                <a:spLocks noChangeArrowheads="1"/>
              </p:cNvSpPr>
              <p:nvPr/>
            </p:nvSpPr>
            <p:spPr bwMode="auto">
              <a:xfrm>
                <a:off x="3842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512" name="Rectangle 334"/>
              <p:cNvSpPr>
                <a:spLocks noChangeArrowheads="1"/>
              </p:cNvSpPr>
              <p:nvPr/>
            </p:nvSpPr>
            <p:spPr bwMode="auto">
              <a:xfrm>
                <a:off x="3853" y="177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513" name="Rectangle 335"/>
              <p:cNvSpPr>
                <a:spLocks noChangeArrowheads="1"/>
              </p:cNvSpPr>
              <p:nvPr/>
            </p:nvSpPr>
            <p:spPr bwMode="auto">
              <a:xfrm>
                <a:off x="3864" y="1778"/>
                <a:ext cx="8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FF0000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92514" name="Line 336"/>
              <p:cNvSpPr>
                <a:spLocks noChangeShapeType="1"/>
              </p:cNvSpPr>
              <p:nvPr/>
            </p:nvSpPr>
            <p:spPr bwMode="auto">
              <a:xfrm flipV="1">
                <a:off x="370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15" name="Line 337"/>
              <p:cNvSpPr>
                <a:spLocks noChangeShapeType="1"/>
              </p:cNvSpPr>
              <p:nvPr/>
            </p:nvSpPr>
            <p:spPr bwMode="auto">
              <a:xfrm flipV="1">
                <a:off x="370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16" name="Line 338"/>
              <p:cNvSpPr>
                <a:spLocks noChangeShapeType="1"/>
              </p:cNvSpPr>
              <p:nvPr/>
            </p:nvSpPr>
            <p:spPr bwMode="auto">
              <a:xfrm flipV="1">
                <a:off x="370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17" name="Line 339"/>
              <p:cNvSpPr>
                <a:spLocks noChangeShapeType="1"/>
              </p:cNvSpPr>
              <p:nvPr/>
            </p:nvSpPr>
            <p:spPr bwMode="auto">
              <a:xfrm flipV="1">
                <a:off x="370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18" name="Line 340"/>
              <p:cNvSpPr>
                <a:spLocks noChangeShapeType="1"/>
              </p:cNvSpPr>
              <p:nvPr/>
            </p:nvSpPr>
            <p:spPr bwMode="auto">
              <a:xfrm flipV="1">
                <a:off x="370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19" name="Line 341"/>
              <p:cNvSpPr>
                <a:spLocks noChangeShapeType="1"/>
              </p:cNvSpPr>
              <p:nvPr/>
            </p:nvSpPr>
            <p:spPr bwMode="auto">
              <a:xfrm flipV="1">
                <a:off x="370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0" name="Line 342"/>
              <p:cNvSpPr>
                <a:spLocks noChangeShapeType="1"/>
              </p:cNvSpPr>
              <p:nvPr/>
            </p:nvSpPr>
            <p:spPr bwMode="auto">
              <a:xfrm flipV="1">
                <a:off x="371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1" name="Line 343"/>
              <p:cNvSpPr>
                <a:spLocks noChangeShapeType="1"/>
              </p:cNvSpPr>
              <p:nvPr/>
            </p:nvSpPr>
            <p:spPr bwMode="auto">
              <a:xfrm flipV="1">
                <a:off x="371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2" name="Line 344"/>
              <p:cNvSpPr>
                <a:spLocks noChangeShapeType="1"/>
              </p:cNvSpPr>
              <p:nvPr/>
            </p:nvSpPr>
            <p:spPr bwMode="auto">
              <a:xfrm flipV="1">
                <a:off x="371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3" name="Line 345"/>
              <p:cNvSpPr>
                <a:spLocks noChangeShapeType="1"/>
              </p:cNvSpPr>
              <p:nvPr/>
            </p:nvSpPr>
            <p:spPr bwMode="auto">
              <a:xfrm flipV="1">
                <a:off x="371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4" name="Line 346"/>
              <p:cNvSpPr>
                <a:spLocks noChangeShapeType="1"/>
              </p:cNvSpPr>
              <p:nvPr/>
            </p:nvSpPr>
            <p:spPr bwMode="auto">
              <a:xfrm flipV="1">
                <a:off x="371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5" name="Line 347"/>
              <p:cNvSpPr>
                <a:spLocks noChangeShapeType="1"/>
              </p:cNvSpPr>
              <p:nvPr/>
            </p:nvSpPr>
            <p:spPr bwMode="auto">
              <a:xfrm flipV="1">
                <a:off x="371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6" name="Line 348"/>
              <p:cNvSpPr>
                <a:spLocks noChangeShapeType="1"/>
              </p:cNvSpPr>
              <p:nvPr/>
            </p:nvSpPr>
            <p:spPr bwMode="auto">
              <a:xfrm flipV="1">
                <a:off x="372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7" name="Line 349"/>
              <p:cNvSpPr>
                <a:spLocks noChangeShapeType="1"/>
              </p:cNvSpPr>
              <p:nvPr/>
            </p:nvSpPr>
            <p:spPr bwMode="auto">
              <a:xfrm flipV="1">
                <a:off x="372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8" name="Line 350"/>
              <p:cNvSpPr>
                <a:spLocks noChangeShapeType="1"/>
              </p:cNvSpPr>
              <p:nvPr/>
            </p:nvSpPr>
            <p:spPr bwMode="auto">
              <a:xfrm flipV="1">
                <a:off x="372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9" name="Line 351"/>
              <p:cNvSpPr>
                <a:spLocks noChangeShapeType="1"/>
              </p:cNvSpPr>
              <p:nvPr/>
            </p:nvSpPr>
            <p:spPr bwMode="auto">
              <a:xfrm flipV="1">
                <a:off x="372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0" name="Line 352"/>
              <p:cNvSpPr>
                <a:spLocks noChangeShapeType="1"/>
              </p:cNvSpPr>
              <p:nvPr/>
            </p:nvSpPr>
            <p:spPr bwMode="auto">
              <a:xfrm flipV="1">
                <a:off x="372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1" name="Line 353"/>
              <p:cNvSpPr>
                <a:spLocks noChangeShapeType="1"/>
              </p:cNvSpPr>
              <p:nvPr/>
            </p:nvSpPr>
            <p:spPr bwMode="auto">
              <a:xfrm flipV="1">
                <a:off x="372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2" name="Line 354"/>
              <p:cNvSpPr>
                <a:spLocks noChangeShapeType="1"/>
              </p:cNvSpPr>
              <p:nvPr/>
            </p:nvSpPr>
            <p:spPr bwMode="auto">
              <a:xfrm flipV="1">
                <a:off x="373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3" name="Line 355"/>
              <p:cNvSpPr>
                <a:spLocks noChangeShapeType="1"/>
              </p:cNvSpPr>
              <p:nvPr/>
            </p:nvSpPr>
            <p:spPr bwMode="auto">
              <a:xfrm flipV="1">
                <a:off x="373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4" name="Line 356"/>
              <p:cNvSpPr>
                <a:spLocks noChangeShapeType="1"/>
              </p:cNvSpPr>
              <p:nvPr/>
            </p:nvSpPr>
            <p:spPr bwMode="auto">
              <a:xfrm flipV="1">
                <a:off x="373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5" name="Line 357"/>
              <p:cNvSpPr>
                <a:spLocks noChangeShapeType="1"/>
              </p:cNvSpPr>
              <p:nvPr/>
            </p:nvSpPr>
            <p:spPr bwMode="auto">
              <a:xfrm flipV="1">
                <a:off x="373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6" name="Line 358"/>
              <p:cNvSpPr>
                <a:spLocks noChangeShapeType="1"/>
              </p:cNvSpPr>
              <p:nvPr/>
            </p:nvSpPr>
            <p:spPr bwMode="auto">
              <a:xfrm flipV="1">
                <a:off x="373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7" name="Line 359"/>
              <p:cNvSpPr>
                <a:spLocks noChangeShapeType="1"/>
              </p:cNvSpPr>
              <p:nvPr/>
            </p:nvSpPr>
            <p:spPr bwMode="auto">
              <a:xfrm flipV="1">
                <a:off x="373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8" name="Line 360"/>
              <p:cNvSpPr>
                <a:spLocks noChangeShapeType="1"/>
              </p:cNvSpPr>
              <p:nvPr/>
            </p:nvSpPr>
            <p:spPr bwMode="auto">
              <a:xfrm flipV="1">
                <a:off x="374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9" name="Line 361"/>
              <p:cNvSpPr>
                <a:spLocks noChangeShapeType="1"/>
              </p:cNvSpPr>
              <p:nvPr/>
            </p:nvSpPr>
            <p:spPr bwMode="auto">
              <a:xfrm flipV="1">
                <a:off x="374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0" name="Line 362"/>
              <p:cNvSpPr>
                <a:spLocks noChangeShapeType="1"/>
              </p:cNvSpPr>
              <p:nvPr/>
            </p:nvSpPr>
            <p:spPr bwMode="auto">
              <a:xfrm flipV="1">
                <a:off x="374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1" name="Line 363"/>
              <p:cNvSpPr>
                <a:spLocks noChangeShapeType="1"/>
              </p:cNvSpPr>
              <p:nvPr/>
            </p:nvSpPr>
            <p:spPr bwMode="auto">
              <a:xfrm flipV="1">
                <a:off x="374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2" name="Line 364"/>
              <p:cNvSpPr>
                <a:spLocks noChangeShapeType="1"/>
              </p:cNvSpPr>
              <p:nvPr/>
            </p:nvSpPr>
            <p:spPr bwMode="auto">
              <a:xfrm flipV="1">
                <a:off x="374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3" name="Line 365"/>
              <p:cNvSpPr>
                <a:spLocks noChangeShapeType="1"/>
              </p:cNvSpPr>
              <p:nvPr/>
            </p:nvSpPr>
            <p:spPr bwMode="auto">
              <a:xfrm flipV="1">
                <a:off x="374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4" name="Line 366"/>
              <p:cNvSpPr>
                <a:spLocks noChangeShapeType="1"/>
              </p:cNvSpPr>
              <p:nvPr/>
            </p:nvSpPr>
            <p:spPr bwMode="auto">
              <a:xfrm flipV="1">
                <a:off x="374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5" name="Line 367"/>
              <p:cNvSpPr>
                <a:spLocks noChangeShapeType="1"/>
              </p:cNvSpPr>
              <p:nvPr/>
            </p:nvSpPr>
            <p:spPr bwMode="auto">
              <a:xfrm flipV="1">
                <a:off x="3752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6" name="Line 368"/>
              <p:cNvSpPr>
                <a:spLocks noChangeShapeType="1"/>
              </p:cNvSpPr>
              <p:nvPr/>
            </p:nvSpPr>
            <p:spPr bwMode="auto">
              <a:xfrm flipV="1">
                <a:off x="3754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7" name="Line 369"/>
              <p:cNvSpPr>
                <a:spLocks noChangeShapeType="1"/>
              </p:cNvSpPr>
              <p:nvPr/>
            </p:nvSpPr>
            <p:spPr bwMode="auto">
              <a:xfrm flipV="1">
                <a:off x="375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8" name="Line 370"/>
              <p:cNvSpPr>
                <a:spLocks noChangeShapeType="1"/>
              </p:cNvSpPr>
              <p:nvPr/>
            </p:nvSpPr>
            <p:spPr bwMode="auto">
              <a:xfrm flipV="1">
                <a:off x="375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9" name="Line 371"/>
              <p:cNvSpPr>
                <a:spLocks noChangeShapeType="1"/>
              </p:cNvSpPr>
              <p:nvPr/>
            </p:nvSpPr>
            <p:spPr bwMode="auto">
              <a:xfrm flipV="1">
                <a:off x="375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0" name="Line 372"/>
              <p:cNvSpPr>
                <a:spLocks noChangeShapeType="1"/>
              </p:cNvSpPr>
              <p:nvPr/>
            </p:nvSpPr>
            <p:spPr bwMode="auto">
              <a:xfrm flipV="1">
                <a:off x="376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1" name="Line 373"/>
              <p:cNvSpPr>
                <a:spLocks noChangeShapeType="1"/>
              </p:cNvSpPr>
              <p:nvPr/>
            </p:nvSpPr>
            <p:spPr bwMode="auto">
              <a:xfrm flipV="1">
                <a:off x="3764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2" name="Line 374"/>
              <p:cNvSpPr>
                <a:spLocks noChangeShapeType="1"/>
              </p:cNvSpPr>
              <p:nvPr/>
            </p:nvSpPr>
            <p:spPr bwMode="auto">
              <a:xfrm flipV="1">
                <a:off x="3765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3" name="Line 375"/>
              <p:cNvSpPr>
                <a:spLocks noChangeShapeType="1"/>
              </p:cNvSpPr>
              <p:nvPr/>
            </p:nvSpPr>
            <p:spPr bwMode="auto">
              <a:xfrm flipV="1">
                <a:off x="376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4" name="Line 376"/>
              <p:cNvSpPr>
                <a:spLocks noChangeShapeType="1"/>
              </p:cNvSpPr>
              <p:nvPr/>
            </p:nvSpPr>
            <p:spPr bwMode="auto">
              <a:xfrm flipV="1">
                <a:off x="3768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5" name="Line 377"/>
              <p:cNvSpPr>
                <a:spLocks noChangeShapeType="1"/>
              </p:cNvSpPr>
              <p:nvPr/>
            </p:nvSpPr>
            <p:spPr bwMode="auto">
              <a:xfrm flipV="1">
                <a:off x="377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6" name="Line 378"/>
              <p:cNvSpPr>
                <a:spLocks noChangeShapeType="1"/>
              </p:cNvSpPr>
              <p:nvPr/>
            </p:nvSpPr>
            <p:spPr bwMode="auto">
              <a:xfrm flipV="1">
                <a:off x="3771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7" name="Line 379"/>
              <p:cNvSpPr>
                <a:spLocks noChangeShapeType="1"/>
              </p:cNvSpPr>
              <p:nvPr/>
            </p:nvSpPr>
            <p:spPr bwMode="auto">
              <a:xfrm flipV="1">
                <a:off x="3772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8" name="Line 380"/>
              <p:cNvSpPr>
                <a:spLocks noChangeShapeType="1"/>
              </p:cNvSpPr>
              <p:nvPr/>
            </p:nvSpPr>
            <p:spPr bwMode="auto">
              <a:xfrm flipV="1">
                <a:off x="3774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9" name="Line 381"/>
              <p:cNvSpPr>
                <a:spLocks noChangeShapeType="1"/>
              </p:cNvSpPr>
              <p:nvPr/>
            </p:nvSpPr>
            <p:spPr bwMode="auto">
              <a:xfrm flipV="1">
                <a:off x="3776" y="2781"/>
                <a:ext cx="1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0" name="Line 382"/>
              <p:cNvSpPr>
                <a:spLocks noChangeShapeType="1"/>
              </p:cNvSpPr>
              <p:nvPr/>
            </p:nvSpPr>
            <p:spPr bwMode="auto">
              <a:xfrm flipV="1">
                <a:off x="3778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1" name="Line 383"/>
              <p:cNvSpPr>
                <a:spLocks noChangeShapeType="1"/>
              </p:cNvSpPr>
              <p:nvPr/>
            </p:nvSpPr>
            <p:spPr bwMode="auto">
              <a:xfrm flipV="1">
                <a:off x="3781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2" name="Line 384"/>
              <p:cNvSpPr>
                <a:spLocks noChangeShapeType="1"/>
              </p:cNvSpPr>
              <p:nvPr/>
            </p:nvSpPr>
            <p:spPr bwMode="auto">
              <a:xfrm flipV="1">
                <a:off x="378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3" name="Line 385"/>
              <p:cNvSpPr>
                <a:spLocks noChangeShapeType="1"/>
              </p:cNvSpPr>
              <p:nvPr/>
            </p:nvSpPr>
            <p:spPr bwMode="auto">
              <a:xfrm flipV="1">
                <a:off x="3784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4" name="Line 386"/>
              <p:cNvSpPr>
                <a:spLocks noChangeShapeType="1"/>
              </p:cNvSpPr>
              <p:nvPr/>
            </p:nvSpPr>
            <p:spPr bwMode="auto">
              <a:xfrm flipV="1">
                <a:off x="3786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5" name="Line 387"/>
              <p:cNvSpPr>
                <a:spLocks noChangeShapeType="1"/>
              </p:cNvSpPr>
              <p:nvPr/>
            </p:nvSpPr>
            <p:spPr bwMode="auto">
              <a:xfrm flipV="1">
                <a:off x="378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6" name="Line 388"/>
              <p:cNvSpPr>
                <a:spLocks noChangeShapeType="1"/>
              </p:cNvSpPr>
              <p:nvPr/>
            </p:nvSpPr>
            <p:spPr bwMode="auto">
              <a:xfrm flipV="1">
                <a:off x="3790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7" name="Line 389"/>
              <p:cNvSpPr>
                <a:spLocks noChangeShapeType="1"/>
              </p:cNvSpPr>
              <p:nvPr/>
            </p:nvSpPr>
            <p:spPr bwMode="auto">
              <a:xfrm flipV="1">
                <a:off x="3792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8" name="Line 390"/>
              <p:cNvSpPr>
                <a:spLocks noChangeShapeType="1"/>
              </p:cNvSpPr>
              <p:nvPr/>
            </p:nvSpPr>
            <p:spPr bwMode="auto">
              <a:xfrm flipV="1">
                <a:off x="379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9" name="Line 391"/>
              <p:cNvSpPr>
                <a:spLocks noChangeShapeType="1"/>
              </p:cNvSpPr>
              <p:nvPr/>
            </p:nvSpPr>
            <p:spPr bwMode="auto">
              <a:xfrm flipV="1">
                <a:off x="379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0" name="Line 392"/>
              <p:cNvSpPr>
                <a:spLocks noChangeShapeType="1"/>
              </p:cNvSpPr>
              <p:nvPr/>
            </p:nvSpPr>
            <p:spPr bwMode="auto">
              <a:xfrm flipV="1">
                <a:off x="3796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1" name="Line 393"/>
              <p:cNvSpPr>
                <a:spLocks noChangeShapeType="1"/>
              </p:cNvSpPr>
              <p:nvPr/>
            </p:nvSpPr>
            <p:spPr bwMode="auto">
              <a:xfrm flipV="1">
                <a:off x="3797" y="2779"/>
                <a:ext cx="1" cy="2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2" name="Line 394"/>
              <p:cNvSpPr>
                <a:spLocks noChangeShapeType="1"/>
              </p:cNvSpPr>
              <p:nvPr/>
            </p:nvSpPr>
            <p:spPr bwMode="auto">
              <a:xfrm flipV="1">
                <a:off x="3799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3" name="Line 395"/>
              <p:cNvSpPr>
                <a:spLocks noChangeShapeType="1"/>
              </p:cNvSpPr>
              <p:nvPr/>
            </p:nvSpPr>
            <p:spPr bwMode="auto">
              <a:xfrm flipV="1">
                <a:off x="3800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4" name="Line 396"/>
              <p:cNvSpPr>
                <a:spLocks noChangeShapeType="1"/>
              </p:cNvSpPr>
              <p:nvPr/>
            </p:nvSpPr>
            <p:spPr bwMode="auto">
              <a:xfrm flipV="1">
                <a:off x="3802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5" name="Line 397"/>
              <p:cNvSpPr>
                <a:spLocks noChangeShapeType="1"/>
              </p:cNvSpPr>
              <p:nvPr/>
            </p:nvSpPr>
            <p:spPr bwMode="auto">
              <a:xfrm flipV="1">
                <a:off x="3804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6" name="Line 398"/>
              <p:cNvSpPr>
                <a:spLocks noChangeShapeType="1"/>
              </p:cNvSpPr>
              <p:nvPr/>
            </p:nvSpPr>
            <p:spPr bwMode="auto">
              <a:xfrm flipV="1">
                <a:off x="3806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7" name="Line 399"/>
              <p:cNvSpPr>
                <a:spLocks noChangeShapeType="1"/>
              </p:cNvSpPr>
              <p:nvPr/>
            </p:nvSpPr>
            <p:spPr bwMode="auto">
              <a:xfrm flipV="1">
                <a:off x="3808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8" name="Line 400"/>
              <p:cNvSpPr>
                <a:spLocks noChangeShapeType="1"/>
              </p:cNvSpPr>
              <p:nvPr/>
            </p:nvSpPr>
            <p:spPr bwMode="auto">
              <a:xfrm flipV="1">
                <a:off x="3809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9" name="Line 401"/>
              <p:cNvSpPr>
                <a:spLocks noChangeShapeType="1"/>
              </p:cNvSpPr>
              <p:nvPr/>
            </p:nvSpPr>
            <p:spPr bwMode="auto">
              <a:xfrm flipV="1">
                <a:off x="3810" y="2780"/>
                <a:ext cx="1" cy="2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0" name="Line 402"/>
              <p:cNvSpPr>
                <a:spLocks noChangeShapeType="1"/>
              </p:cNvSpPr>
              <p:nvPr/>
            </p:nvSpPr>
            <p:spPr bwMode="auto">
              <a:xfrm flipV="1">
                <a:off x="3812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1" name="Line 403"/>
              <p:cNvSpPr>
                <a:spLocks noChangeShapeType="1"/>
              </p:cNvSpPr>
              <p:nvPr/>
            </p:nvSpPr>
            <p:spPr bwMode="auto">
              <a:xfrm flipV="1">
                <a:off x="3813" y="2782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2" name="Line 404"/>
              <p:cNvSpPr>
                <a:spLocks noChangeShapeType="1"/>
              </p:cNvSpPr>
              <p:nvPr/>
            </p:nvSpPr>
            <p:spPr bwMode="auto">
              <a:xfrm flipV="1">
                <a:off x="3814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3" name="Line 405"/>
              <p:cNvSpPr>
                <a:spLocks noChangeShapeType="1"/>
              </p:cNvSpPr>
              <p:nvPr/>
            </p:nvSpPr>
            <p:spPr bwMode="auto">
              <a:xfrm flipV="1">
                <a:off x="381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4" name="Line 406"/>
              <p:cNvSpPr>
                <a:spLocks noChangeShapeType="1"/>
              </p:cNvSpPr>
              <p:nvPr/>
            </p:nvSpPr>
            <p:spPr bwMode="auto">
              <a:xfrm flipV="1">
                <a:off x="3816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5" name="Line 407"/>
              <p:cNvSpPr>
                <a:spLocks noChangeShapeType="1"/>
              </p:cNvSpPr>
              <p:nvPr/>
            </p:nvSpPr>
            <p:spPr bwMode="auto">
              <a:xfrm flipV="1">
                <a:off x="3818" y="2783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6" name="Line 408"/>
              <p:cNvSpPr>
                <a:spLocks noChangeShapeType="1"/>
              </p:cNvSpPr>
              <p:nvPr/>
            </p:nvSpPr>
            <p:spPr bwMode="auto">
              <a:xfrm flipV="1">
                <a:off x="3819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7" name="Line 409"/>
              <p:cNvSpPr>
                <a:spLocks noChangeShapeType="1"/>
              </p:cNvSpPr>
              <p:nvPr/>
            </p:nvSpPr>
            <p:spPr bwMode="auto">
              <a:xfrm flipV="1">
                <a:off x="3821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8" name="Line 410"/>
              <p:cNvSpPr>
                <a:spLocks noChangeShapeType="1"/>
              </p:cNvSpPr>
              <p:nvPr/>
            </p:nvSpPr>
            <p:spPr bwMode="auto">
              <a:xfrm flipV="1">
                <a:off x="3822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9" name="Line 411"/>
              <p:cNvSpPr>
                <a:spLocks noChangeShapeType="1"/>
              </p:cNvSpPr>
              <p:nvPr/>
            </p:nvSpPr>
            <p:spPr bwMode="auto">
              <a:xfrm flipV="1">
                <a:off x="3824" y="2782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0" name="Line 412"/>
              <p:cNvSpPr>
                <a:spLocks noChangeShapeType="1"/>
              </p:cNvSpPr>
              <p:nvPr/>
            </p:nvSpPr>
            <p:spPr bwMode="auto">
              <a:xfrm flipV="1">
                <a:off x="3826" y="2770"/>
                <a:ext cx="1" cy="3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1" name="Line 413"/>
              <p:cNvSpPr>
                <a:spLocks noChangeShapeType="1"/>
              </p:cNvSpPr>
              <p:nvPr/>
            </p:nvSpPr>
            <p:spPr bwMode="auto">
              <a:xfrm flipV="1">
                <a:off x="3827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2" name="Line 414"/>
              <p:cNvSpPr>
                <a:spLocks noChangeShapeType="1"/>
              </p:cNvSpPr>
              <p:nvPr/>
            </p:nvSpPr>
            <p:spPr bwMode="auto">
              <a:xfrm flipV="1">
                <a:off x="3829" y="2774"/>
                <a:ext cx="1" cy="3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3" name="Line 415"/>
              <p:cNvSpPr>
                <a:spLocks noChangeShapeType="1"/>
              </p:cNvSpPr>
              <p:nvPr/>
            </p:nvSpPr>
            <p:spPr bwMode="auto">
              <a:xfrm flipV="1">
                <a:off x="3831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4" name="Line 416"/>
              <p:cNvSpPr>
                <a:spLocks noChangeShapeType="1"/>
              </p:cNvSpPr>
              <p:nvPr/>
            </p:nvSpPr>
            <p:spPr bwMode="auto">
              <a:xfrm flipV="1">
                <a:off x="3832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5" name="Line 417"/>
              <p:cNvSpPr>
                <a:spLocks noChangeShapeType="1"/>
              </p:cNvSpPr>
              <p:nvPr/>
            </p:nvSpPr>
            <p:spPr bwMode="auto">
              <a:xfrm flipV="1">
                <a:off x="3834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6" name="Line 418"/>
              <p:cNvSpPr>
                <a:spLocks noChangeShapeType="1"/>
              </p:cNvSpPr>
              <p:nvPr/>
            </p:nvSpPr>
            <p:spPr bwMode="auto">
              <a:xfrm flipV="1">
                <a:off x="3836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7" name="Line 419"/>
              <p:cNvSpPr>
                <a:spLocks noChangeShapeType="1"/>
              </p:cNvSpPr>
              <p:nvPr/>
            </p:nvSpPr>
            <p:spPr bwMode="auto">
              <a:xfrm flipV="1">
                <a:off x="3838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8" name="Line 420"/>
              <p:cNvSpPr>
                <a:spLocks noChangeShapeType="1"/>
              </p:cNvSpPr>
              <p:nvPr/>
            </p:nvSpPr>
            <p:spPr bwMode="auto">
              <a:xfrm flipV="1">
                <a:off x="3839" y="2780"/>
                <a:ext cx="1" cy="2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9" name="Line 421"/>
              <p:cNvSpPr>
                <a:spLocks noChangeShapeType="1"/>
              </p:cNvSpPr>
              <p:nvPr/>
            </p:nvSpPr>
            <p:spPr bwMode="auto">
              <a:xfrm flipV="1">
                <a:off x="3841" y="2781"/>
                <a:ext cx="1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0" name="Line 422"/>
              <p:cNvSpPr>
                <a:spLocks noChangeShapeType="1"/>
              </p:cNvSpPr>
              <p:nvPr/>
            </p:nvSpPr>
            <p:spPr bwMode="auto">
              <a:xfrm flipV="1">
                <a:off x="3842" y="2772"/>
                <a:ext cx="1" cy="3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1" name="Line 423"/>
              <p:cNvSpPr>
                <a:spLocks noChangeShapeType="1"/>
              </p:cNvSpPr>
              <p:nvPr/>
            </p:nvSpPr>
            <p:spPr bwMode="auto">
              <a:xfrm flipV="1">
                <a:off x="3844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2" name="Line 424"/>
              <p:cNvSpPr>
                <a:spLocks noChangeShapeType="1"/>
              </p:cNvSpPr>
              <p:nvPr/>
            </p:nvSpPr>
            <p:spPr bwMode="auto">
              <a:xfrm flipV="1">
                <a:off x="3846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3" name="Line 425"/>
              <p:cNvSpPr>
                <a:spLocks noChangeShapeType="1"/>
              </p:cNvSpPr>
              <p:nvPr/>
            </p:nvSpPr>
            <p:spPr bwMode="auto">
              <a:xfrm flipV="1">
                <a:off x="3848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4" name="Line 426"/>
              <p:cNvSpPr>
                <a:spLocks noChangeShapeType="1"/>
              </p:cNvSpPr>
              <p:nvPr/>
            </p:nvSpPr>
            <p:spPr bwMode="auto">
              <a:xfrm flipV="1">
                <a:off x="3849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5" name="Line 427"/>
              <p:cNvSpPr>
                <a:spLocks noChangeShapeType="1"/>
              </p:cNvSpPr>
              <p:nvPr/>
            </p:nvSpPr>
            <p:spPr bwMode="auto">
              <a:xfrm flipV="1">
                <a:off x="3850" y="2761"/>
                <a:ext cx="1" cy="4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6" name="Line 428"/>
              <p:cNvSpPr>
                <a:spLocks noChangeShapeType="1"/>
              </p:cNvSpPr>
              <p:nvPr/>
            </p:nvSpPr>
            <p:spPr bwMode="auto">
              <a:xfrm flipV="1">
                <a:off x="3852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7" name="Line 429"/>
              <p:cNvSpPr>
                <a:spLocks noChangeShapeType="1"/>
              </p:cNvSpPr>
              <p:nvPr/>
            </p:nvSpPr>
            <p:spPr bwMode="auto">
              <a:xfrm flipV="1">
                <a:off x="3854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8" name="Line 430"/>
              <p:cNvSpPr>
                <a:spLocks noChangeShapeType="1"/>
              </p:cNvSpPr>
              <p:nvPr/>
            </p:nvSpPr>
            <p:spPr bwMode="auto">
              <a:xfrm flipV="1">
                <a:off x="3855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9" name="Line 431"/>
              <p:cNvSpPr>
                <a:spLocks noChangeShapeType="1"/>
              </p:cNvSpPr>
              <p:nvPr/>
            </p:nvSpPr>
            <p:spPr bwMode="auto">
              <a:xfrm flipV="1">
                <a:off x="3856" y="2778"/>
                <a:ext cx="1" cy="2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0" name="Line 432"/>
              <p:cNvSpPr>
                <a:spLocks noChangeShapeType="1"/>
              </p:cNvSpPr>
              <p:nvPr/>
            </p:nvSpPr>
            <p:spPr bwMode="auto">
              <a:xfrm flipV="1">
                <a:off x="3858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1" name="Line 433"/>
              <p:cNvSpPr>
                <a:spLocks noChangeShapeType="1"/>
              </p:cNvSpPr>
              <p:nvPr/>
            </p:nvSpPr>
            <p:spPr bwMode="auto">
              <a:xfrm flipV="1">
                <a:off x="3859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2" name="Line 434"/>
              <p:cNvSpPr>
                <a:spLocks noChangeShapeType="1"/>
              </p:cNvSpPr>
              <p:nvPr/>
            </p:nvSpPr>
            <p:spPr bwMode="auto">
              <a:xfrm flipV="1">
                <a:off x="3861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3" name="Line 435"/>
              <p:cNvSpPr>
                <a:spLocks noChangeShapeType="1"/>
              </p:cNvSpPr>
              <p:nvPr/>
            </p:nvSpPr>
            <p:spPr bwMode="auto">
              <a:xfrm flipV="1">
                <a:off x="3863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4" name="Line 436"/>
              <p:cNvSpPr>
                <a:spLocks noChangeShapeType="1"/>
              </p:cNvSpPr>
              <p:nvPr/>
            </p:nvSpPr>
            <p:spPr bwMode="auto">
              <a:xfrm flipV="1">
                <a:off x="3864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5" name="Line 437"/>
              <p:cNvSpPr>
                <a:spLocks noChangeShapeType="1"/>
              </p:cNvSpPr>
              <p:nvPr/>
            </p:nvSpPr>
            <p:spPr bwMode="auto">
              <a:xfrm flipV="1">
                <a:off x="3866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6" name="Line 438"/>
              <p:cNvSpPr>
                <a:spLocks noChangeShapeType="1"/>
              </p:cNvSpPr>
              <p:nvPr/>
            </p:nvSpPr>
            <p:spPr bwMode="auto">
              <a:xfrm flipV="1">
                <a:off x="3868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7" name="Line 439"/>
              <p:cNvSpPr>
                <a:spLocks noChangeShapeType="1"/>
              </p:cNvSpPr>
              <p:nvPr/>
            </p:nvSpPr>
            <p:spPr bwMode="auto">
              <a:xfrm flipV="1">
                <a:off x="3870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8" name="Line 440"/>
              <p:cNvSpPr>
                <a:spLocks noChangeShapeType="1"/>
              </p:cNvSpPr>
              <p:nvPr/>
            </p:nvSpPr>
            <p:spPr bwMode="auto">
              <a:xfrm flipV="1">
                <a:off x="3871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9" name="Line 441"/>
              <p:cNvSpPr>
                <a:spLocks noChangeShapeType="1"/>
              </p:cNvSpPr>
              <p:nvPr/>
            </p:nvSpPr>
            <p:spPr bwMode="auto">
              <a:xfrm flipV="1">
                <a:off x="3873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0" name="Line 442"/>
              <p:cNvSpPr>
                <a:spLocks noChangeShapeType="1"/>
              </p:cNvSpPr>
              <p:nvPr/>
            </p:nvSpPr>
            <p:spPr bwMode="auto">
              <a:xfrm flipV="1">
                <a:off x="3875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1" name="Line 443"/>
              <p:cNvSpPr>
                <a:spLocks noChangeShapeType="1"/>
              </p:cNvSpPr>
              <p:nvPr/>
            </p:nvSpPr>
            <p:spPr bwMode="auto">
              <a:xfrm flipV="1">
                <a:off x="3876" y="2783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2" name="Line 444"/>
              <p:cNvSpPr>
                <a:spLocks noChangeShapeType="1"/>
              </p:cNvSpPr>
              <p:nvPr/>
            </p:nvSpPr>
            <p:spPr bwMode="auto">
              <a:xfrm flipV="1">
                <a:off x="3878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3" name="Line 445"/>
              <p:cNvSpPr>
                <a:spLocks noChangeShapeType="1"/>
              </p:cNvSpPr>
              <p:nvPr/>
            </p:nvSpPr>
            <p:spPr bwMode="auto">
              <a:xfrm flipV="1">
                <a:off x="3880" y="2779"/>
                <a:ext cx="1" cy="2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4" name="Line 446"/>
              <p:cNvSpPr>
                <a:spLocks noChangeShapeType="1"/>
              </p:cNvSpPr>
              <p:nvPr/>
            </p:nvSpPr>
            <p:spPr bwMode="auto">
              <a:xfrm flipV="1">
                <a:off x="3881" y="2783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5" name="Line 447"/>
              <p:cNvSpPr>
                <a:spLocks noChangeShapeType="1"/>
              </p:cNvSpPr>
              <p:nvPr/>
            </p:nvSpPr>
            <p:spPr bwMode="auto">
              <a:xfrm flipV="1">
                <a:off x="3883" y="2778"/>
                <a:ext cx="1" cy="2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6" name="Line 448"/>
              <p:cNvSpPr>
                <a:spLocks noChangeShapeType="1"/>
              </p:cNvSpPr>
              <p:nvPr/>
            </p:nvSpPr>
            <p:spPr bwMode="auto">
              <a:xfrm flipV="1">
                <a:off x="3884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7" name="Line 449"/>
              <p:cNvSpPr>
                <a:spLocks noChangeShapeType="1"/>
              </p:cNvSpPr>
              <p:nvPr/>
            </p:nvSpPr>
            <p:spPr bwMode="auto">
              <a:xfrm flipV="1">
                <a:off x="3886" y="2782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8" name="Line 450"/>
              <p:cNvSpPr>
                <a:spLocks noChangeShapeType="1"/>
              </p:cNvSpPr>
              <p:nvPr/>
            </p:nvSpPr>
            <p:spPr bwMode="auto">
              <a:xfrm flipV="1">
                <a:off x="3887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9" name="Line 451"/>
              <p:cNvSpPr>
                <a:spLocks noChangeShapeType="1"/>
              </p:cNvSpPr>
              <p:nvPr/>
            </p:nvSpPr>
            <p:spPr bwMode="auto">
              <a:xfrm flipV="1">
                <a:off x="3889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0" name="Line 452"/>
              <p:cNvSpPr>
                <a:spLocks noChangeShapeType="1"/>
              </p:cNvSpPr>
              <p:nvPr/>
            </p:nvSpPr>
            <p:spPr bwMode="auto">
              <a:xfrm flipV="1">
                <a:off x="3890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1" name="Line 453"/>
              <p:cNvSpPr>
                <a:spLocks noChangeShapeType="1"/>
              </p:cNvSpPr>
              <p:nvPr/>
            </p:nvSpPr>
            <p:spPr bwMode="auto">
              <a:xfrm flipV="1">
                <a:off x="3891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2" name="Line 454"/>
              <p:cNvSpPr>
                <a:spLocks noChangeShapeType="1"/>
              </p:cNvSpPr>
              <p:nvPr/>
            </p:nvSpPr>
            <p:spPr bwMode="auto">
              <a:xfrm flipV="1">
                <a:off x="389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3" name="Line 455"/>
              <p:cNvSpPr>
                <a:spLocks noChangeShapeType="1"/>
              </p:cNvSpPr>
              <p:nvPr/>
            </p:nvSpPr>
            <p:spPr bwMode="auto">
              <a:xfrm flipV="1">
                <a:off x="389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4" name="Line 456"/>
              <p:cNvSpPr>
                <a:spLocks noChangeShapeType="1"/>
              </p:cNvSpPr>
              <p:nvPr/>
            </p:nvSpPr>
            <p:spPr bwMode="auto">
              <a:xfrm flipV="1">
                <a:off x="389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5" name="Line 457"/>
              <p:cNvSpPr>
                <a:spLocks noChangeShapeType="1"/>
              </p:cNvSpPr>
              <p:nvPr/>
            </p:nvSpPr>
            <p:spPr bwMode="auto">
              <a:xfrm flipV="1">
                <a:off x="3898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6" name="Line 458"/>
              <p:cNvSpPr>
                <a:spLocks noChangeShapeType="1"/>
              </p:cNvSpPr>
              <p:nvPr/>
            </p:nvSpPr>
            <p:spPr bwMode="auto">
              <a:xfrm flipV="1">
                <a:off x="3899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7" name="Line 459"/>
              <p:cNvSpPr>
                <a:spLocks noChangeShapeType="1"/>
              </p:cNvSpPr>
              <p:nvPr/>
            </p:nvSpPr>
            <p:spPr bwMode="auto">
              <a:xfrm flipV="1">
                <a:off x="3901" y="2781"/>
                <a:ext cx="1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8" name="Line 460"/>
              <p:cNvSpPr>
                <a:spLocks noChangeShapeType="1"/>
              </p:cNvSpPr>
              <p:nvPr/>
            </p:nvSpPr>
            <p:spPr bwMode="auto">
              <a:xfrm flipV="1">
                <a:off x="390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9" name="Line 461"/>
              <p:cNvSpPr>
                <a:spLocks noChangeShapeType="1"/>
              </p:cNvSpPr>
              <p:nvPr/>
            </p:nvSpPr>
            <p:spPr bwMode="auto">
              <a:xfrm flipV="1">
                <a:off x="3904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0" name="Line 462"/>
              <p:cNvSpPr>
                <a:spLocks noChangeShapeType="1"/>
              </p:cNvSpPr>
              <p:nvPr/>
            </p:nvSpPr>
            <p:spPr bwMode="auto">
              <a:xfrm flipV="1">
                <a:off x="390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1" name="Line 463"/>
              <p:cNvSpPr>
                <a:spLocks noChangeShapeType="1"/>
              </p:cNvSpPr>
              <p:nvPr/>
            </p:nvSpPr>
            <p:spPr bwMode="auto">
              <a:xfrm flipV="1">
                <a:off x="3906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2" name="Line 464"/>
              <p:cNvSpPr>
                <a:spLocks noChangeShapeType="1"/>
              </p:cNvSpPr>
              <p:nvPr/>
            </p:nvSpPr>
            <p:spPr bwMode="auto">
              <a:xfrm flipV="1">
                <a:off x="3908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3" name="Line 465"/>
              <p:cNvSpPr>
                <a:spLocks noChangeShapeType="1"/>
              </p:cNvSpPr>
              <p:nvPr/>
            </p:nvSpPr>
            <p:spPr bwMode="auto">
              <a:xfrm flipV="1">
                <a:off x="3909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4" name="Line 466"/>
              <p:cNvSpPr>
                <a:spLocks noChangeShapeType="1"/>
              </p:cNvSpPr>
              <p:nvPr/>
            </p:nvSpPr>
            <p:spPr bwMode="auto">
              <a:xfrm flipV="1">
                <a:off x="3911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5" name="Line 467"/>
              <p:cNvSpPr>
                <a:spLocks noChangeShapeType="1"/>
              </p:cNvSpPr>
              <p:nvPr/>
            </p:nvSpPr>
            <p:spPr bwMode="auto">
              <a:xfrm flipV="1">
                <a:off x="3912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6" name="Line 468"/>
              <p:cNvSpPr>
                <a:spLocks noChangeShapeType="1"/>
              </p:cNvSpPr>
              <p:nvPr/>
            </p:nvSpPr>
            <p:spPr bwMode="auto">
              <a:xfrm flipV="1">
                <a:off x="3914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7" name="Line 469"/>
              <p:cNvSpPr>
                <a:spLocks noChangeShapeType="1"/>
              </p:cNvSpPr>
              <p:nvPr/>
            </p:nvSpPr>
            <p:spPr bwMode="auto">
              <a:xfrm flipV="1">
                <a:off x="3917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8" name="Line 470"/>
              <p:cNvSpPr>
                <a:spLocks noChangeShapeType="1"/>
              </p:cNvSpPr>
              <p:nvPr/>
            </p:nvSpPr>
            <p:spPr bwMode="auto">
              <a:xfrm flipV="1">
                <a:off x="3918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9" name="Line 471"/>
              <p:cNvSpPr>
                <a:spLocks noChangeShapeType="1"/>
              </p:cNvSpPr>
              <p:nvPr/>
            </p:nvSpPr>
            <p:spPr bwMode="auto">
              <a:xfrm flipV="1">
                <a:off x="3920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0" name="Line 472"/>
              <p:cNvSpPr>
                <a:spLocks noChangeShapeType="1"/>
              </p:cNvSpPr>
              <p:nvPr/>
            </p:nvSpPr>
            <p:spPr bwMode="auto">
              <a:xfrm flipV="1">
                <a:off x="3922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1" name="Line 473"/>
              <p:cNvSpPr>
                <a:spLocks noChangeShapeType="1"/>
              </p:cNvSpPr>
              <p:nvPr/>
            </p:nvSpPr>
            <p:spPr bwMode="auto">
              <a:xfrm flipV="1">
                <a:off x="392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2" name="Line 474"/>
              <p:cNvSpPr>
                <a:spLocks noChangeShapeType="1"/>
              </p:cNvSpPr>
              <p:nvPr/>
            </p:nvSpPr>
            <p:spPr bwMode="auto">
              <a:xfrm flipV="1">
                <a:off x="3925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3" name="Line 475"/>
              <p:cNvSpPr>
                <a:spLocks noChangeShapeType="1"/>
              </p:cNvSpPr>
              <p:nvPr/>
            </p:nvSpPr>
            <p:spPr bwMode="auto">
              <a:xfrm flipV="1">
                <a:off x="3927" y="2774"/>
                <a:ext cx="1" cy="3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4" name="Line 476"/>
              <p:cNvSpPr>
                <a:spLocks noChangeShapeType="1"/>
              </p:cNvSpPr>
              <p:nvPr/>
            </p:nvSpPr>
            <p:spPr bwMode="auto">
              <a:xfrm flipV="1">
                <a:off x="3928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5" name="Line 477"/>
              <p:cNvSpPr>
                <a:spLocks noChangeShapeType="1"/>
              </p:cNvSpPr>
              <p:nvPr/>
            </p:nvSpPr>
            <p:spPr bwMode="auto">
              <a:xfrm flipV="1">
                <a:off x="3930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6" name="Line 478"/>
              <p:cNvSpPr>
                <a:spLocks noChangeShapeType="1"/>
              </p:cNvSpPr>
              <p:nvPr/>
            </p:nvSpPr>
            <p:spPr bwMode="auto">
              <a:xfrm flipV="1">
                <a:off x="3932" y="2775"/>
                <a:ext cx="1" cy="3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7" name="Line 479"/>
              <p:cNvSpPr>
                <a:spLocks noChangeShapeType="1"/>
              </p:cNvSpPr>
              <p:nvPr/>
            </p:nvSpPr>
            <p:spPr bwMode="auto">
              <a:xfrm flipV="1">
                <a:off x="393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8" name="Line 480"/>
              <p:cNvSpPr>
                <a:spLocks noChangeShapeType="1"/>
              </p:cNvSpPr>
              <p:nvPr/>
            </p:nvSpPr>
            <p:spPr bwMode="auto">
              <a:xfrm flipV="1">
                <a:off x="3935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9" name="Line 481"/>
              <p:cNvSpPr>
                <a:spLocks noChangeShapeType="1"/>
              </p:cNvSpPr>
              <p:nvPr/>
            </p:nvSpPr>
            <p:spPr bwMode="auto">
              <a:xfrm flipV="1">
                <a:off x="3938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0" name="Line 482"/>
              <p:cNvSpPr>
                <a:spLocks noChangeShapeType="1"/>
              </p:cNvSpPr>
              <p:nvPr/>
            </p:nvSpPr>
            <p:spPr bwMode="auto">
              <a:xfrm flipV="1">
                <a:off x="3940" y="2781"/>
                <a:ext cx="1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1" name="Line 483"/>
              <p:cNvSpPr>
                <a:spLocks noChangeShapeType="1"/>
              </p:cNvSpPr>
              <p:nvPr/>
            </p:nvSpPr>
            <p:spPr bwMode="auto">
              <a:xfrm flipV="1">
                <a:off x="394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2" name="Line 484"/>
              <p:cNvSpPr>
                <a:spLocks noChangeShapeType="1"/>
              </p:cNvSpPr>
              <p:nvPr/>
            </p:nvSpPr>
            <p:spPr bwMode="auto">
              <a:xfrm flipV="1">
                <a:off x="3943" y="278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3" name="Line 485"/>
              <p:cNvSpPr>
                <a:spLocks noChangeShapeType="1"/>
              </p:cNvSpPr>
              <p:nvPr/>
            </p:nvSpPr>
            <p:spPr bwMode="auto">
              <a:xfrm flipV="1">
                <a:off x="3944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4" name="Line 486"/>
              <p:cNvSpPr>
                <a:spLocks noChangeShapeType="1"/>
              </p:cNvSpPr>
              <p:nvPr/>
            </p:nvSpPr>
            <p:spPr bwMode="auto">
              <a:xfrm flipV="1">
                <a:off x="3946" y="2783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5" name="Line 487"/>
              <p:cNvSpPr>
                <a:spLocks noChangeShapeType="1"/>
              </p:cNvSpPr>
              <p:nvPr/>
            </p:nvSpPr>
            <p:spPr bwMode="auto">
              <a:xfrm flipV="1">
                <a:off x="3947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6" name="Line 488"/>
              <p:cNvSpPr>
                <a:spLocks noChangeShapeType="1"/>
              </p:cNvSpPr>
              <p:nvPr/>
            </p:nvSpPr>
            <p:spPr bwMode="auto">
              <a:xfrm flipV="1">
                <a:off x="394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7" name="Line 489"/>
              <p:cNvSpPr>
                <a:spLocks noChangeShapeType="1"/>
              </p:cNvSpPr>
              <p:nvPr/>
            </p:nvSpPr>
            <p:spPr bwMode="auto">
              <a:xfrm flipV="1">
                <a:off x="395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8" name="Line 490"/>
              <p:cNvSpPr>
                <a:spLocks noChangeShapeType="1"/>
              </p:cNvSpPr>
              <p:nvPr/>
            </p:nvSpPr>
            <p:spPr bwMode="auto">
              <a:xfrm flipV="1">
                <a:off x="3952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9" name="Line 491"/>
              <p:cNvSpPr>
                <a:spLocks noChangeShapeType="1"/>
              </p:cNvSpPr>
              <p:nvPr/>
            </p:nvSpPr>
            <p:spPr bwMode="auto">
              <a:xfrm flipV="1">
                <a:off x="395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0" name="Line 492"/>
              <p:cNvSpPr>
                <a:spLocks noChangeShapeType="1"/>
              </p:cNvSpPr>
              <p:nvPr/>
            </p:nvSpPr>
            <p:spPr bwMode="auto">
              <a:xfrm flipV="1">
                <a:off x="395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1" name="Line 493"/>
              <p:cNvSpPr>
                <a:spLocks noChangeShapeType="1"/>
              </p:cNvSpPr>
              <p:nvPr/>
            </p:nvSpPr>
            <p:spPr bwMode="auto">
              <a:xfrm flipV="1">
                <a:off x="395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2" name="Line 494"/>
              <p:cNvSpPr>
                <a:spLocks noChangeShapeType="1"/>
              </p:cNvSpPr>
              <p:nvPr/>
            </p:nvSpPr>
            <p:spPr bwMode="auto">
              <a:xfrm flipV="1">
                <a:off x="395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3" name="Line 495"/>
              <p:cNvSpPr>
                <a:spLocks noChangeShapeType="1"/>
              </p:cNvSpPr>
              <p:nvPr/>
            </p:nvSpPr>
            <p:spPr bwMode="auto">
              <a:xfrm flipV="1">
                <a:off x="3959" y="2780"/>
                <a:ext cx="1" cy="2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4" name="Line 496"/>
              <p:cNvSpPr>
                <a:spLocks noChangeShapeType="1"/>
              </p:cNvSpPr>
              <p:nvPr/>
            </p:nvSpPr>
            <p:spPr bwMode="auto">
              <a:xfrm flipV="1">
                <a:off x="3961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5" name="Line 497"/>
              <p:cNvSpPr>
                <a:spLocks noChangeShapeType="1"/>
              </p:cNvSpPr>
              <p:nvPr/>
            </p:nvSpPr>
            <p:spPr bwMode="auto">
              <a:xfrm flipV="1">
                <a:off x="3963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6" name="Line 498"/>
              <p:cNvSpPr>
                <a:spLocks noChangeShapeType="1"/>
              </p:cNvSpPr>
              <p:nvPr/>
            </p:nvSpPr>
            <p:spPr bwMode="auto">
              <a:xfrm flipV="1">
                <a:off x="396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7" name="Line 499"/>
              <p:cNvSpPr>
                <a:spLocks noChangeShapeType="1"/>
              </p:cNvSpPr>
              <p:nvPr/>
            </p:nvSpPr>
            <p:spPr bwMode="auto">
              <a:xfrm flipV="1">
                <a:off x="3965" y="2783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8" name="Line 500"/>
              <p:cNvSpPr>
                <a:spLocks noChangeShapeType="1"/>
              </p:cNvSpPr>
              <p:nvPr/>
            </p:nvSpPr>
            <p:spPr bwMode="auto">
              <a:xfrm flipV="1">
                <a:off x="3967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9" name="Line 501"/>
              <p:cNvSpPr>
                <a:spLocks noChangeShapeType="1"/>
              </p:cNvSpPr>
              <p:nvPr/>
            </p:nvSpPr>
            <p:spPr bwMode="auto">
              <a:xfrm flipV="1">
                <a:off x="3969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0" name="Line 502"/>
              <p:cNvSpPr>
                <a:spLocks noChangeShapeType="1"/>
              </p:cNvSpPr>
              <p:nvPr/>
            </p:nvSpPr>
            <p:spPr bwMode="auto">
              <a:xfrm flipV="1">
                <a:off x="3972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1" name="Line 503"/>
              <p:cNvSpPr>
                <a:spLocks noChangeShapeType="1"/>
              </p:cNvSpPr>
              <p:nvPr/>
            </p:nvSpPr>
            <p:spPr bwMode="auto">
              <a:xfrm flipV="1">
                <a:off x="397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2" name="Line 504"/>
              <p:cNvSpPr>
                <a:spLocks noChangeShapeType="1"/>
              </p:cNvSpPr>
              <p:nvPr/>
            </p:nvSpPr>
            <p:spPr bwMode="auto">
              <a:xfrm flipV="1">
                <a:off x="3974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3" name="Line 505"/>
              <p:cNvSpPr>
                <a:spLocks noChangeShapeType="1"/>
              </p:cNvSpPr>
              <p:nvPr/>
            </p:nvSpPr>
            <p:spPr bwMode="auto">
              <a:xfrm flipV="1">
                <a:off x="397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4" name="Line 506"/>
              <p:cNvSpPr>
                <a:spLocks noChangeShapeType="1"/>
              </p:cNvSpPr>
              <p:nvPr/>
            </p:nvSpPr>
            <p:spPr bwMode="auto">
              <a:xfrm flipV="1">
                <a:off x="397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5" name="Line 507"/>
              <p:cNvSpPr>
                <a:spLocks noChangeShapeType="1"/>
              </p:cNvSpPr>
              <p:nvPr/>
            </p:nvSpPr>
            <p:spPr bwMode="auto">
              <a:xfrm flipV="1">
                <a:off x="397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6" name="Line 508"/>
              <p:cNvSpPr>
                <a:spLocks noChangeShapeType="1"/>
              </p:cNvSpPr>
              <p:nvPr/>
            </p:nvSpPr>
            <p:spPr bwMode="auto">
              <a:xfrm flipV="1">
                <a:off x="398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7" name="Line 509"/>
              <p:cNvSpPr>
                <a:spLocks noChangeShapeType="1"/>
              </p:cNvSpPr>
              <p:nvPr/>
            </p:nvSpPr>
            <p:spPr bwMode="auto">
              <a:xfrm flipV="1">
                <a:off x="3982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8" name="Line 510"/>
              <p:cNvSpPr>
                <a:spLocks noChangeShapeType="1"/>
              </p:cNvSpPr>
              <p:nvPr/>
            </p:nvSpPr>
            <p:spPr bwMode="auto">
              <a:xfrm flipV="1">
                <a:off x="3984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9" name="Line 511"/>
              <p:cNvSpPr>
                <a:spLocks noChangeShapeType="1"/>
              </p:cNvSpPr>
              <p:nvPr/>
            </p:nvSpPr>
            <p:spPr bwMode="auto">
              <a:xfrm flipV="1">
                <a:off x="3985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0" name="Line 512"/>
              <p:cNvSpPr>
                <a:spLocks noChangeShapeType="1"/>
              </p:cNvSpPr>
              <p:nvPr/>
            </p:nvSpPr>
            <p:spPr bwMode="auto">
              <a:xfrm flipV="1">
                <a:off x="3986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1" name="Line 513"/>
              <p:cNvSpPr>
                <a:spLocks noChangeShapeType="1"/>
              </p:cNvSpPr>
              <p:nvPr/>
            </p:nvSpPr>
            <p:spPr bwMode="auto">
              <a:xfrm flipV="1">
                <a:off x="3987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2" name="Line 514"/>
              <p:cNvSpPr>
                <a:spLocks noChangeShapeType="1"/>
              </p:cNvSpPr>
              <p:nvPr/>
            </p:nvSpPr>
            <p:spPr bwMode="auto">
              <a:xfrm flipV="1">
                <a:off x="398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3" name="Line 515"/>
              <p:cNvSpPr>
                <a:spLocks noChangeShapeType="1"/>
              </p:cNvSpPr>
              <p:nvPr/>
            </p:nvSpPr>
            <p:spPr bwMode="auto">
              <a:xfrm flipV="1">
                <a:off x="399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4" name="Line 516"/>
              <p:cNvSpPr>
                <a:spLocks noChangeShapeType="1"/>
              </p:cNvSpPr>
              <p:nvPr/>
            </p:nvSpPr>
            <p:spPr bwMode="auto">
              <a:xfrm flipV="1">
                <a:off x="399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5" name="Line 517"/>
              <p:cNvSpPr>
                <a:spLocks noChangeShapeType="1"/>
              </p:cNvSpPr>
              <p:nvPr/>
            </p:nvSpPr>
            <p:spPr bwMode="auto">
              <a:xfrm flipV="1">
                <a:off x="3993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6" name="Line 518"/>
              <p:cNvSpPr>
                <a:spLocks noChangeShapeType="1"/>
              </p:cNvSpPr>
              <p:nvPr/>
            </p:nvSpPr>
            <p:spPr bwMode="auto">
              <a:xfrm flipV="1">
                <a:off x="3994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7" name="Line 519"/>
              <p:cNvSpPr>
                <a:spLocks noChangeShapeType="1"/>
              </p:cNvSpPr>
              <p:nvPr/>
            </p:nvSpPr>
            <p:spPr bwMode="auto">
              <a:xfrm flipV="1">
                <a:off x="3996" y="278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8" name="Line 520"/>
              <p:cNvSpPr>
                <a:spLocks noChangeShapeType="1"/>
              </p:cNvSpPr>
              <p:nvPr/>
            </p:nvSpPr>
            <p:spPr bwMode="auto">
              <a:xfrm flipV="1">
                <a:off x="399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9" name="Line 521"/>
              <p:cNvSpPr>
                <a:spLocks noChangeShapeType="1"/>
              </p:cNvSpPr>
              <p:nvPr/>
            </p:nvSpPr>
            <p:spPr bwMode="auto">
              <a:xfrm flipV="1">
                <a:off x="3999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0" name="Line 522"/>
              <p:cNvSpPr>
                <a:spLocks noChangeShapeType="1"/>
              </p:cNvSpPr>
              <p:nvPr/>
            </p:nvSpPr>
            <p:spPr bwMode="auto">
              <a:xfrm flipV="1">
                <a:off x="4000" y="2782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1" name="Line 523"/>
              <p:cNvSpPr>
                <a:spLocks noChangeShapeType="1"/>
              </p:cNvSpPr>
              <p:nvPr/>
            </p:nvSpPr>
            <p:spPr bwMode="auto">
              <a:xfrm flipV="1">
                <a:off x="400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2" name="Line 524"/>
              <p:cNvSpPr>
                <a:spLocks noChangeShapeType="1"/>
              </p:cNvSpPr>
              <p:nvPr/>
            </p:nvSpPr>
            <p:spPr bwMode="auto">
              <a:xfrm flipV="1">
                <a:off x="400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3" name="Line 525"/>
              <p:cNvSpPr>
                <a:spLocks noChangeShapeType="1"/>
              </p:cNvSpPr>
              <p:nvPr/>
            </p:nvSpPr>
            <p:spPr bwMode="auto">
              <a:xfrm flipV="1">
                <a:off x="4006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4" name="Line 526"/>
              <p:cNvSpPr>
                <a:spLocks noChangeShapeType="1"/>
              </p:cNvSpPr>
              <p:nvPr/>
            </p:nvSpPr>
            <p:spPr bwMode="auto">
              <a:xfrm flipV="1">
                <a:off x="400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5" name="Line 527"/>
              <p:cNvSpPr>
                <a:spLocks noChangeShapeType="1"/>
              </p:cNvSpPr>
              <p:nvPr/>
            </p:nvSpPr>
            <p:spPr bwMode="auto">
              <a:xfrm flipV="1">
                <a:off x="4008" y="2763"/>
                <a:ext cx="1" cy="4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6" name="Line 528"/>
              <p:cNvSpPr>
                <a:spLocks noChangeShapeType="1"/>
              </p:cNvSpPr>
              <p:nvPr/>
            </p:nvSpPr>
            <p:spPr bwMode="auto">
              <a:xfrm flipV="1">
                <a:off x="4010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7" name="Line 529"/>
              <p:cNvSpPr>
                <a:spLocks noChangeShapeType="1"/>
              </p:cNvSpPr>
              <p:nvPr/>
            </p:nvSpPr>
            <p:spPr bwMode="auto">
              <a:xfrm flipV="1">
                <a:off x="401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8" name="Line 530"/>
              <p:cNvSpPr>
                <a:spLocks noChangeShapeType="1"/>
              </p:cNvSpPr>
              <p:nvPr/>
            </p:nvSpPr>
            <p:spPr bwMode="auto">
              <a:xfrm flipV="1">
                <a:off x="4014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9" name="Line 531"/>
              <p:cNvSpPr>
                <a:spLocks noChangeShapeType="1"/>
              </p:cNvSpPr>
              <p:nvPr/>
            </p:nvSpPr>
            <p:spPr bwMode="auto">
              <a:xfrm flipV="1">
                <a:off x="401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0" name="Line 532"/>
              <p:cNvSpPr>
                <a:spLocks noChangeShapeType="1"/>
              </p:cNvSpPr>
              <p:nvPr/>
            </p:nvSpPr>
            <p:spPr bwMode="auto">
              <a:xfrm flipV="1">
                <a:off x="4017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1" name="Line 533"/>
              <p:cNvSpPr>
                <a:spLocks noChangeShapeType="1"/>
              </p:cNvSpPr>
              <p:nvPr/>
            </p:nvSpPr>
            <p:spPr bwMode="auto">
              <a:xfrm flipV="1">
                <a:off x="401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2" name="Line 534"/>
              <p:cNvSpPr>
                <a:spLocks noChangeShapeType="1"/>
              </p:cNvSpPr>
              <p:nvPr/>
            </p:nvSpPr>
            <p:spPr bwMode="auto">
              <a:xfrm flipV="1">
                <a:off x="4019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3" name="Line 535"/>
              <p:cNvSpPr>
                <a:spLocks noChangeShapeType="1"/>
              </p:cNvSpPr>
              <p:nvPr/>
            </p:nvSpPr>
            <p:spPr bwMode="auto">
              <a:xfrm flipV="1">
                <a:off x="4020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4" name="Line 536"/>
              <p:cNvSpPr>
                <a:spLocks noChangeShapeType="1"/>
              </p:cNvSpPr>
              <p:nvPr/>
            </p:nvSpPr>
            <p:spPr bwMode="auto">
              <a:xfrm flipV="1">
                <a:off x="402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5" name="Line 537"/>
              <p:cNvSpPr>
                <a:spLocks noChangeShapeType="1"/>
              </p:cNvSpPr>
              <p:nvPr/>
            </p:nvSpPr>
            <p:spPr bwMode="auto">
              <a:xfrm flipV="1">
                <a:off x="4024" y="278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6" name="Line 538"/>
              <p:cNvSpPr>
                <a:spLocks noChangeShapeType="1"/>
              </p:cNvSpPr>
              <p:nvPr/>
            </p:nvSpPr>
            <p:spPr bwMode="auto">
              <a:xfrm flipV="1">
                <a:off x="402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7" name="Line 539"/>
              <p:cNvSpPr>
                <a:spLocks noChangeShapeType="1"/>
              </p:cNvSpPr>
              <p:nvPr/>
            </p:nvSpPr>
            <p:spPr bwMode="auto">
              <a:xfrm flipV="1">
                <a:off x="402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8" name="Line 540"/>
              <p:cNvSpPr>
                <a:spLocks noChangeShapeType="1"/>
              </p:cNvSpPr>
              <p:nvPr/>
            </p:nvSpPr>
            <p:spPr bwMode="auto">
              <a:xfrm flipV="1">
                <a:off x="402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9" name="Line 541"/>
              <p:cNvSpPr>
                <a:spLocks noChangeShapeType="1"/>
              </p:cNvSpPr>
              <p:nvPr/>
            </p:nvSpPr>
            <p:spPr bwMode="auto">
              <a:xfrm flipV="1">
                <a:off x="403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0" name="Line 542"/>
              <p:cNvSpPr>
                <a:spLocks noChangeShapeType="1"/>
              </p:cNvSpPr>
              <p:nvPr/>
            </p:nvSpPr>
            <p:spPr bwMode="auto">
              <a:xfrm flipV="1">
                <a:off x="4033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1" name="Line 543"/>
              <p:cNvSpPr>
                <a:spLocks noChangeShapeType="1"/>
              </p:cNvSpPr>
              <p:nvPr/>
            </p:nvSpPr>
            <p:spPr bwMode="auto">
              <a:xfrm flipV="1">
                <a:off x="4034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2" name="Line 544"/>
              <p:cNvSpPr>
                <a:spLocks noChangeShapeType="1"/>
              </p:cNvSpPr>
              <p:nvPr/>
            </p:nvSpPr>
            <p:spPr bwMode="auto">
              <a:xfrm flipV="1">
                <a:off x="4035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3" name="Line 545"/>
              <p:cNvSpPr>
                <a:spLocks noChangeShapeType="1"/>
              </p:cNvSpPr>
              <p:nvPr/>
            </p:nvSpPr>
            <p:spPr bwMode="auto">
              <a:xfrm flipV="1">
                <a:off x="403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4" name="Line 546"/>
              <p:cNvSpPr>
                <a:spLocks noChangeShapeType="1"/>
              </p:cNvSpPr>
              <p:nvPr/>
            </p:nvSpPr>
            <p:spPr bwMode="auto">
              <a:xfrm flipV="1">
                <a:off x="4039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5" name="Line 547"/>
              <p:cNvSpPr>
                <a:spLocks noChangeShapeType="1"/>
              </p:cNvSpPr>
              <p:nvPr/>
            </p:nvSpPr>
            <p:spPr bwMode="auto">
              <a:xfrm flipV="1">
                <a:off x="404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6" name="Line 548"/>
              <p:cNvSpPr>
                <a:spLocks noChangeShapeType="1"/>
              </p:cNvSpPr>
              <p:nvPr/>
            </p:nvSpPr>
            <p:spPr bwMode="auto">
              <a:xfrm flipV="1">
                <a:off x="404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7" name="Line 549"/>
              <p:cNvSpPr>
                <a:spLocks noChangeShapeType="1"/>
              </p:cNvSpPr>
              <p:nvPr/>
            </p:nvSpPr>
            <p:spPr bwMode="auto">
              <a:xfrm flipV="1">
                <a:off x="4044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8" name="Line 550"/>
              <p:cNvSpPr>
                <a:spLocks noChangeShapeType="1"/>
              </p:cNvSpPr>
              <p:nvPr/>
            </p:nvSpPr>
            <p:spPr bwMode="auto">
              <a:xfrm flipV="1">
                <a:off x="4045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9" name="Line 551"/>
              <p:cNvSpPr>
                <a:spLocks noChangeShapeType="1"/>
              </p:cNvSpPr>
              <p:nvPr/>
            </p:nvSpPr>
            <p:spPr bwMode="auto">
              <a:xfrm flipV="1">
                <a:off x="404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0" name="Line 552"/>
              <p:cNvSpPr>
                <a:spLocks noChangeShapeType="1"/>
              </p:cNvSpPr>
              <p:nvPr/>
            </p:nvSpPr>
            <p:spPr bwMode="auto">
              <a:xfrm flipV="1">
                <a:off x="404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1" name="Line 553"/>
              <p:cNvSpPr>
                <a:spLocks noChangeShapeType="1"/>
              </p:cNvSpPr>
              <p:nvPr/>
            </p:nvSpPr>
            <p:spPr bwMode="auto">
              <a:xfrm flipV="1">
                <a:off x="405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2" name="Line 554"/>
              <p:cNvSpPr>
                <a:spLocks noChangeShapeType="1"/>
              </p:cNvSpPr>
              <p:nvPr/>
            </p:nvSpPr>
            <p:spPr bwMode="auto">
              <a:xfrm flipV="1">
                <a:off x="405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3" name="Line 555"/>
              <p:cNvSpPr>
                <a:spLocks noChangeShapeType="1"/>
              </p:cNvSpPr>
              <p:nvPr/>
            </p:nvSpPr>
            <p:spPr bwMode="auto">
              <a:xfrm flipV="1">
                <a:off x="405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4" name="Line 556"/>
              <p:cNvSpPr>
                <a:spLocks noChangeShapeType="1"/>
              </p:cNvSpPr>
              <p:nvPr/>
            </p:nvSpPr>
            <p:spPr bwMode="auto">
              <a:xfrm flipV="1">
                <a:off x="4054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5" name="Line 557"/>
              <p:cNvSpPr>
                <a:spLocks noChangeShapeType="1"/>
              </p:cNvSpPr>
              <p:nvPr/>
            </p:nvSpPr>
            <p:spPr bwMode="auto">
              <a:xfrm flipV="1">
                <a:off x="405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6" name="Line 558"/>
              <p:cNvSpPr>
                <a:spLocks noChangeShapeType="1"/>
              </p:cNvSpPr>
              <p:nvPr/>
            </p:nvSpPr>
            <p:spPr bwMode="auto">
              <a:xfrm flipV="1">
                <a:off x="405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7" name="Line 559"/>
              <p:cNvSpPr>
                <a:spLocks noChangeShapeType="1"/>
              </p:cNvSpPr>
              <p:nvPr/>
            </p:nvSpPr>
            <p:spPr bwMode="auto">
              <a:xfrm flipV="1">
                <a:off x="4060" y="2727"/>
                <a:ext cx="1" cy="8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8" name="Line 560"/>
              <p:cNvSpPr>
                <a:spLocks noChangeShapeType="1"/>
              </p:cNvSpPr>
              <p:nvPr/>
            </p:nvSpPr>
            <p:spPr bwMode="auto">
              <a:xfrm flipV="1">
                <a:off x="4063" y="2782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9" name="Line 561"/>
              <p:cNvSpPr>
                <a:spLocks noChangeShapeType="1"/>
              </p:cNvSpPr>
              <p:nvPr/>
            </p:nvSpPr>
            <p:spPr bwMode="auto">
              <a:xfrm flipV="1">
                <a:off x="406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0" name="Line 562"/>
              <p:cNvSpPr>
                <a:spLocks noChangeShapeType="1"/>
              </p:cNvSpPr>
              <p:nvPr/>
            </p:nvSpPr>
            <p:spPr bwMode="auto">
              <a:xfrm flipV="1">
                <a:off x="4065" y="2776"/>
                <a:ext cx="1" cy="3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1" name="Line 563"/>
              <p:cNvSpPr>
                <a:spLocks noChangeShapeType="1"/>
              </p:cNvSpPr>
              <p:nvPr/>
            </p:nvSpPr>
            <p:spPr bwMode="auto">
              <a:xfrm flipV="1">
                <a:off x="4066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2" name="Line 564"/>
              <p:cNvSpPr>
                <a:spLocks noChangeShapeType="1"/>
              </p:cNvSpPr>
              <p:nvPr/>
            </p:nvSpPr>
            <p:spPr bwMode="auto">
              <a:xfrm flipV="1">
                <a:off x="406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3" name="Line 565"/>
              <p:cNvSpPr>
                <a:spLocks noChangeShapeType="1"/>
              </p:cNvSpPr>
              <p:nvPr/>
            </p:nvSpPr>
            <p:spPr bwMode="auto">
              <a:xfrm flipV="1">
                <a:off x="406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4" name="Line 566"/>
              <p:cNvSpPr>
                <a:spLocks noChangeShapeType="1"/>
              </p:cNvSpPr>
              <p:nvPr/>
            </p:nvSpPr>
            <p:spPr bwMode="auto">
              <a:xfrm flipV="1">
                <a:off x="4071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5" name="Line 567"/>
              <p:cNvSpPr>
                <a:spLocks noChangeShapeType="1"/>
              </p:cNvSpPr>
              <p:nvPr/>
            </p:nvSpPr>
            <p:spPr bwMode="auto">
              <a:xfrm flipV="1">
                <a:off x="407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6" name="Line 568"/>
              <p:cNvSpPr>
                <a:spLocks noChangeShapeType="1"/>
              </p:cNvSpPr>
              <p:nvPr/>
            </p:nvSpPr>
            <p:spPr bwMode="auto">
              <a:xfrm flipV="1">
                <a:off x="4075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7" name="Line 569"/>
              <p:cNvSpPr>
                <a:spLocks noChangeShapeType="1"/>
              </p:cNvSpPr>
              <p:nvPr/>
            </p:nvSpPr>
            <p:spPr bwMode="auto">
              <a:xfrm flipV="1">
                <a:off x="4077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8" name="Line 570"/>
              <p:cNvSpPr>
                <a:spLocks noChangeShapeType="1"/>
              </p:cNvSpPr>
              <p:nvPr/>
            </p:nvSpPr>
            <p:spPr bwMode="auto">
              <a:xfrm flipV="1">
                <a:off x="4078" y="2772"/>
                <a:ext cx="1" cy="3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9" name="Line 571"/>
              <p:cNvSpPr>
                <a:spLocks noChangeShapeType="1"/>
              </p:cNvSpPr>
              <p:nvPr/>
            </p:nvSpPr>
            <p:spPr bwMode="auto">
              <a:xfrm flipV="1">
                <a:off x="4080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0" name="Line 572"/>
              <p:cNvSpPr>
                <a:spLocks noChangeShapeType="1"/>
              </p:cNvSpPr>
              <p:nvPr/>
            </p:nvSpPr>
            <p:spPr bwMode="auto">
              <a:xfrm flipV="1">
                <a:off x="408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1" name="Line 573"/>
              <p:cNvSpPr>
                <a:spLocks noChangeShapeType="1"/>
              </p:cNvSpPr>
              <p:nvPr/>
            </p:nvSpPr>
            <p:spPr bwMode="auto">
              <a:xfrm flipV="1">
                <a:off x="408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2" name="Line 574"/>
              <p:cNvSpPr>
                <a:spLocks noChangeShapeType="1"/>
              </p:cNvSpPr>
              <p:nvPr/>
            </p:nvSpPr>
            <p:spPr bwMode="auto">
              <a:xfrm flipV="1">
                <a:off x="408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3" name="Line 575"/>
              <p:cNvSpPr>
                <a:spLocks noChangeShapeType="1"/>
              </p:cNvSpPr>
              <p:nvPr/>
            </p:nvSpPr>
            <p:spPr bwMode="auto">
              <a:xfrm flipV="1">
                <a:off x="4086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4" name="Line 576"/>
              <p:cNvSpPr>
                <a:spLocks noChangeShapeType="1"/>
              </p:cNvSpPr>
              <p:nvPr/>
            </p:nvSpPr>
            <p:spPr bwMode="auto">
              <a:xfrm flipV="1">
                <a:off x="4088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5" name="Line 577"/>
              <p:cNvSpPr>
                <a:spLocks noChangeShapeType="1"/>
              </p:cNvSpPr>
              <p:nvPr/>
            </p:nvSpPr>
            <p:spPr bwMode="auto">
              <a:xfrm flipV="1">
                <a:off x="409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6" name="Line 578"/>
              <p:cNvSpPr>
                <a:spLocks noChangeShapeType="1"/>
              </p:cNvSpPr>
              <p:nvPr/>
            </p:nvSpPr>
            <p:spPr bwMode="auto">
              <a:xfrm flipV="1">
                <a:off x="409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7" name="Line 579"/>
              <p:cNvSpPr>
                <a:spLocks noChangeShapeType="1"/>
              </p:cNvSpPr>
              <p:nvPr/>
            </p:nvSpPr>
            <p:spPr bwMode="auto">
              <a:xfrm flipV="1">
                <a:off x="409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8" name="Line 580"/>
              <p:cNvSpPr>
                <a:spLocks noChangeShapeType="1"/>
              </p:cNvSpPr>
              <p:nvPr/>
            </p:nvSpPr>
            <p:spPr bwMode="auto">
              <a:xfrm flipV="1">
                <a:off x="409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9" name="Line 581"/>
              <p:cNvSpPr>
                <a:spLocks noChangeShapeType="1"/>
              </p:cNvSpPr>
              <p:nvPr/>
            </p:nvSpPr>
            <p:spPr bwMode="auto">
              <a:xfrm flipV="1">
                <a:off x="4097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0" name="Line 582"/>
              <p:cNvSpPr>
                <a:spLocks noChangeShapeType="1"/>
              </p:cNvSpPr>
              <p:nvPr/>
            </p:nvSpPr>
            <p:spPr bwMode="auto">
              <a:xfrm flipV="1">
                <a:off x="409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1" name="Line 583"/>
              <p:cNvSpPr>
                <a:spLocks noChangeShapeType="1"/>
              </p:cNvSpPr>
              <p:nvPr/>
            </p:nvSpPr>
            <p:spPr bwMode="auto">
              <a:xfrm flipV="1">
                <a:off x="409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2" name="Line 584"/>
              <p:cNvSpPr>
                <a:spLocks noChangeShapeType="1"/>
              </p:cNvSpPr>
              <p:nvPr/>
            </p:nvSpPr>
            <p:spPr bwMode="auto">
              <a:xfrm flipV="1">
                <a:off x="4100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3" name="Line 585"/>
              <p:cNvSpPr>
                <a:spLocks noChangeShapeType="1"/>
              </p:cNvSpPr>
              <p:nvPr/>
            </p:nvSpPr>
            <p:spPr bwMode="auto">
              <a:xfrm flipV="1">
                <a:off x="4102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4" name="Line 586"/>
              <p:cNvSpPr>
                <a:spLocks noChangeShapeType="1"/>
              </p:cNvSpPr>
              <p:nvPr/>
            </p:nvSpPr>
            <p:spPr bwMode="auto">
              <a:xfrm flipV="1">
                <a:off x="410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5" name="Line 587"/>
              <p:cNvSpPr>
                <a:spLocks noChangeShapeType="1"/>
              </p:cNvSpPr>
              <p:nvPr/>
            </p:nvSpPr>
            <p:spPr bwMode="auto">
              <a:xfrm flipV="1">
                <a:off x="410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6" name="Line 588"/>
              <p:cNvSpPr>
                <a:spLocks noChangeShapeType="1"/>
              </p:cNvSpPr>
              <p:nvPr/>
            </p:nvSpPr>
            <p:spPr bwMode="auto">
              <a:xfrm flipV="1">
                <a:off x="4107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7" name="Line 589"/>
              <p:cNvSpPr>
                <a:spLocks noChangeShapeType="1"/>
              </p:cNvSpPr>
              <p:nvPr/>
            </p:nvSpPr>
            <p:spPr bwMode="auto">
              <a:xfrm flipV="1">
                <a:off x="4109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8" name="Line 590"/>
              <p:cNvSpPr>
                <a:spLocks noChangeShapeType="1"/>
              </p:cNvSpPr>
              <p:nvPr/>
            </p:nvSpPr>
            <p:spPr bwMode="auto">
              <a:xfrm flipV="1">
                <a:off x="4112" y="2783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9" name="Line 591"/>
              <p:cNvSpPr>
                <a:spLocks noChangeShapeType="1"/>
              </p:cNvSpPr>
              <p:nvPr/>
            </p:nvSpPr>
            <p:spPr bwMode="auto">
              <a:xfrm flipV="1">
                <a:off x="411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0" name="Line 592"/>
              <p:cNvSpPr>
                <a:spLocks noChangeShapeType="1"/>
              </p:cNvSpPr>
              <p:nvPr/>
            </p:nvSpPr>
            <p:spPr bwMode="auto">
              <a:xfrm flipV="1">
                <a:off x="411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1" name="Line 593"/>
              <p:cNvSpPr>
                <a:spLocks noChangeShapeType="1"/>
              </p:cNvSpPr>
              <p:nvPr/>
            </p:nvSpPr>
            <p:spPr bwMode="auto">
              <a:xfrm flipV="1">
                <a:off x="411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2" name="Line 594"/>
              <p:cNvSpPr>
                <a:spLocks noChangeShapeType="1"/>
              </p:cNvSpPr>
              <p:nvPr/>
            </p:nvSpPr>
            <p:spPr bwMode="auto">
              <a:xfrm flipV="1">
                <a:off x="4118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3" name="Line 595"/>
              <p:cNvSpPr>
                <a:spLocks noChangeShapeType="1"/>
              </p:cNvSpPr>
              <p:nvPr/>
            </p:nvSpPr>
            <p:spPr bwMode="auto">
              <a:xfrm flipV="1">
                <a:off x="411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4" name="Line 596"/>
              <p:cNvSpPr>
                <a:spLocks noChangeShapeType="1"/>
              </p:cNvSpPr>
              <p:nvPr/>
            </p:nvSpPr>
            <p:spPr bwMode="auto">
              <a:xfrm flipV="1">
                <a:off x="4121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5" name="Line 597"/>
              <p:cNvSpPr>
                <a:spLocks noChangeShapeType="1"/>
              </p:cNvSpPr>
              <p:nvPr/>
            </p:nvSpPr>
            <p:spPr bwMode="auto">
              <a:xfrm flipV="1">
                <a:off x="412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6" name="Line 598"/>
              <p:cNvSpPr>
                <a:spLocks noChangeShapeType="1"/>
              </p:cNvSpPr>
              <p:nvPr/>
            </p:nvSpPr>
            <p:spPr bwMode="auto">
              <a:xfrm flipV="1">
                <a:off x="412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7" name="Line 599"/>
              <p:cNvSpPr>
                <a:spLocks noChangeShapeType="1"/>
              </p:cNvSpPr>
              <p:nvPr/>
            </p:nvSpPr>
            <p:spPr bwMode="auto">
              <a:xfrm flipV="1">
                <a:off x="412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8" name="Line 600"/>
              <p:cNvSpPr>
                <a:spLocks noChangeShapeType="1"/>
              </p:cNvSpPr>
              <p:nvPr/>
            </p:nvSpPr>
            <p:spPr bwMode="auto">
              <a:xfrm flipV="1">
                <a:off x="412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9" name="Line 601"/>
              <p:cNvSpPr>
                <a:spLocks noChangeShapeType="1"/>
              </p:cNvSpPr>
              <p:nvPr/>
            </p:nvSpPr>
            <p:spPr bwMode="auto">
              <a:xfrm flipV="1">
                <a:off x="412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0" name="Line 602"/>
              <p:cNvSpPr>
                <a:spLocks noChangeShapeType="1"/>
              </p:cNvSpPr>
              <p:nvPr/>
            </p:nvSpPr>
            <p:spPr bwMode="auto">
              <a:xfrm flipV="1">
                <a:off x="413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1" name="Line 603"/>
              <p:cNvSpPr>
                <a:spLocks noChangeShapeType="1"/>
              </p:cNvSpPr>
              <p:nvPr/>
            </p:nvSpPr>
            <p:spPr bwMode="auto">
              <a:xfrm flipV="1">
                <a:off x="413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2" name="Line 604"/>
              <p:cNvSpPr>
                <a:spLocks noChangeShapeType="1"/>
              </p:cNvSpPr>
              <p:nvPr/>
            </p:nvSpPr>
            <p:spPr bwMode="auto">
              <a:xfrm flipV="1">
                <a:off x="413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3" name="Line 605"/>
              <p:cNvSpPr>
                <a:spLocks noChangeShapeType="1"/>
              </p:cNvSpPr>
              <p:nvPr/>
            </p:nvSpPr>
            <p:spPr bwMode="auto">
              <a:xfrm flipV="1">
                <a:off x="4136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4" name="Line 606"/>
              <p:cNvSpPr>
                <a:spLocks noChangeShapeType="1"/>
              </p:cNvSpPr>
              <p:nvPr/>
            </p:nvSpPr>
            <p:spPr bwMode="auto">
              <a:xfrm flipV="1">
                <a:off x="4138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5" name="Line 607"/>
              <p:cNvSpPr>
                <a:spLocks noChangeShapeType="1"/>
              </p:cNvSpPr>
              <p:nvPr/>
            </p:nvSpPr>
            <p:spPr bwMode="auto">
              <a:xfrm flipV="1">
                <a:off x="4140" y="278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6" name="Line 608"/>
              <p:cNvSpPr>
                <a:spLocks noChangeShapeType="1"/>
              </p:cNvSpPr>
              <p:nvPr/>
            </p:nvSpPr>
            <p:spPr bwMode="auto">
              <a:xfrm flipV="1">
                <a:off x="414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7" name="Line 609"/>
              <p:cNvSpPr>
                <a:spLocks noChangeShapeType="1"/>
              </p:cNvSpPr>
              <p:nvPr/>
            </p:nvSpPr>
            <p:spPr bwMode="auto">
              <a:xfrm flipV="1">
                <a:off x="414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8" name="Line 610"/>
              <p:cNvSpPr>
                <a:spLocks noChangeShapeType="1"/>
              </p:cNvSpPr>
              <p:nvPr/>
            </p:nvSpPr>
            <p:spPr bwMode="auto">
              <a:xfrm flipV="1">
                <a:off x="414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9" name="Line 611"/>
              <p:cNvSpPr>
                <a:spLocks noChangeShapeType="1"/>
              </p:cNvSpPr>
              <p:nvPr/>
            </p:nvSpPr>
            <p:spPr bwMode="auto">
              <a:xfrm flipV="1">
                <a:off x="414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0" name="Line 612"/>
              <p:cNvSpPr>
                <a:spLocks noChangeShapeType="1"/>
              </p:cNvSpPr>
              <p:nvPr/>
            </p:nvSpPr>
            <p:spPr bwMode="auto">
              <a:xfrm flipV="1">
                <a:off x="414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1" name="Line 613"/>
              <p:cNvSpPr>
                <a:spLocks noChangeShapeType="1"/>
              </p:cNvSpPr>
              <p:nvPr/>
            </p:nvSpPr>
            <p:spPr bwMode="auto">
              <a:xfrm flipV="1">
                <a:off x="4150" y="2783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2" name="Line 614"/>
              <p:cNvSpPr>
                <a:spLocks noChangeShapeType="1"/>
              </p:cNvSpPr>
              <p:nvPr/>
            </p:nvSpPr>
            <p:spPr bwMode="auto">
              <a:xfrm flipV="1">
                <a:off x="4151" y="2778"/>
                <a:ext cx="1" cy="2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3" name="Line 615"/>
              <p:cNvSpPr>
                <a:spLocks noChangeShapeType="1"/>
              </p:cNvSpPr>
              <p:nvPr/>
            </p:nvSpPr>
            <p:spPr bwMode="auto">
              <a:xfrm flipV="1">
                <a:off x="415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4" name="Line 616"/>
              <p:cNvSpPr>
                <a:spLocks noChangeShapeType="1"/>
              </p:cNvSpPr>
              <p:nvPr/>
            </p:nvSpPr>
            <p:spPr bwMode="auto">
              <a:xfrm flipV="1">
                <a:off x="4155" y="2782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5" name="Line 617"/>
              <p:cNvSpPr>
                <a:spLocks noChangeShapeType="1"/>
              </p:cNvSpPr>
              <p:nvPr/>
            </p:nvSpPr>
            <p:spPr bwMode="auto">
              <a:xfrm flipV="1">
                <a:off x="415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6" name="Line 618"/>
              <p:cNvSpPr>
                <a:spLocks noChangeShapeType="1"/>
              </p:cNvSpPr>
              <p:nvPr/>
            </p:nvSpPr>
            <p:spPr bwMode="auto">
              <a:xfrm flipV="1">
                <a:off x="415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7" name="Line 619"/>
              <p:cNvSpPr>
                <a:spLocks noChangeShapeType="1"/>
              </p:cNvSpPr>
              <p:nvPr/>
            </p:nvSpPr>
            <p:spPr bwMode="auto">
              <a:xfrm flipV="1">
                <a:off x="4160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8" name="Line 620"/>
              <p:cNvSpPr>
                <a:spLocks noChangeShapeType="1"/>
              </p:cNvSpPr>
              <p:nvPr/>
            </p:nvSpPr>
            <p:spPr bwMode="auto">
              <a:xfrm flipV="1">
                <a:off x="416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9" name="Line 621"/>
              <p:cNvSpPr>
                <a:spLocks noChangeShapeType="1"/>
              </p:cNvSpPr>
              <p:nvPr/>
            </p:nvSpPr>
            <p:spPr bwMode="auto">
              <a:xfrm flipV="1">
                <a:off x="416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0" name="Line 622"/>
              <p:cNvSpPr>
                <a:spLocks noChangeShapeType="1"/>
              </p:cNvSpPr>
              <p:nvPr/>
            </p:nvSpPr>
            <p:spPr bwMode="auto">
              <a:xfrm flipV="1">
                <a:off x="4164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1" name="Line 623"/>
              <p:cNvSpPr>
                <a:spLocks noChangeShapeType="1"/>
              </p:cNvSpPr>
              <p:nvPr/>
            </p:nvSpPr>
            <p:spPr bwMode="auto">
              <a:xfrm flipV="1">
                <a:off x="4166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2" name="Line 624"/>
              <p:cNvSpPr>
                <a:spLocks noChangeShapeType="1"/>
              </p:cNvSpPr>
              <p:nvPr/>
            </p:nvSpPr>
            <p:spPr bwMode="auto">
              <a:xfrm flipV="1">
                <a:off x="4168" y="2161"/>
                <a:ext cx="1" cy="64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3" name="Line 625"/>
              <p:cNvSpPr>
                <a:spLocks noChangeShapeType="1"/>
              </p:cNvSpPr>
              <p:nvPr/>
            </p:nvSpPr>
            <p:spPr bwMode="auto">
              <a:xfrm flipV="1">
                <a:off x="4170" y="2771"/>
                <a:ext cx="1" cy="3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4" name="Line 626"/>
              <p:cNvSpPr>
                <a:spLocks noChangeShapeType="1"/>
              </p:cNvSpPr>
              <p:nvPr/>
            </p:nvSpPr>
            <p:spPr bwMode="auto">
              <a:xfrm flipV="1">
                <a:off x="417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5" name="Line 627"/>
              <p:cNvSpPr>
                <a:spLocks noChangeShapeType="1"/>
              </p:cNvSpPr>
              <p:nvPr/>
            </p:nvSpPr>
            <p:spPr bwMode="auto">
              <a:xfrm flipV="1">
                <a:off x="417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6" name="Line 628"/>
              <p:cNvSpPr>
                <a:spLocks noChangeShapeType="1"/>
              </p:cNvSpPr>
              <p:nvPr/>
            </p:nvSpPr>
            <p:spPr bwMode="auto">
              <a:xfrm flipV="1">
                <a:off x="4174" y="2703"/>
                <a:ext cx="1" cy="10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7" name="Line 629"/>
              <p:cNvSpPr>
                <a:spLocks noChangeShapeType="1"/>
              </p:cNvSpPr>
              <p:nvPr/>
            </p:nvSpPr>
            <p:spPr bwMode="auto">
              <a:xfrm flipV="1">
                <a:off x="4177" y="2779"/>
                <a:ext cx="1" cy="2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8" name="Line 630"/>
              <p:cNvSpPr>
                <a:spLocks noChangeShapeType="1"/>
              </p:cNvSpPr>
              <p:nvPr/>
            </p:nvSpPr>
            <p:spPr bwMode="auto">
              <a:xfrm flipV="1">
                <a:off x="4178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9" name="Line 631"/>
              <p:cNvSpPr>
                <a:spLocks noChangeShapeType="1"/>
              </p:cNvSpPr>
              <p:nvPr/>
            </p:nvSpPr>
            <p:spPr bwMode="auto">
              <a:xfrm flipV="1">
                <a:off x="4180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0" name="Line 632"/>
              <p:cNvSpPr>
                <a:spLocks noChangeShapeType="1"/>
              </p:cNvSpPr>
              <p:nvPr/>
            </p:nvSpPr>
            <p:spPr bwMode="auto">
              <a:xfrm flipV="1">
                <a:off x="418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1" name="Line 633"/>
              <p:cNvSpPr>
                <a:spLocks noChangeShapeType="1"/>
              </p:cNvSpPr>
              <p:nvPr/>
            </p:nvSpPr>
            <p:spPr bwMode="auto">
              <a:xfrm flipV="1">
                <a:off x="4184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2" name="Line 634"/>
              <p:cNvSpPr>
                <a:spLocks noChangeShapeType="1"/>
              </p:cNvSpPr>
              <p:nvPr/>
            </p:nvSpPr>
            <p:spPr bwMode="auto">
              <a:xfrm flipV="1">
                <a:off x="4186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3" name="Line 635"/>
              <p:cNvSpPr>
                <a:spLocks noChangeShapeType="1"/>
              </p:cNvSpPr>
              <p:nvPr/>
            </p:nvSpPr>
            <p:spPr bwMode="auto">
              <a:xfrm flipV="1">
                <a:off x="418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4" name="Line 636"/>
              <p:cNvSpPr>
                <a:spLocks noChangeShapeType="1"/>
              </p:cNvSpPr>
              <p:nvPr/>
            </p:nvSpPr>
            <p:spPr bwMode="auto">
              <a:xfrm flipV="1">
                <a:off x="418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5" name="Line 637"/>
              <p:cNvSpPr>
                <a:spLocks noChangeShapeType="1"/>
              </p:cNvSpPr>
              <p:nvPr/>
            </p:nvSpPr>
            <p:spPr bwMode="auto">
              <a:xfrm flipV="1">
                <a:off x="419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6" name="Line 638"/>
              <p:cNvSpPr>
                <a:spLocks noChangeShapeType="1"/>
              </p:cNvSpPr>
              <p:nvPr/>
            </p:nvSpPr>
            <p:spPr bwMode="auto">
              <a:xfrm flipV="1">
                <a:off x="4192" y="2779"/>
                <a:ext cx="1" cy="2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7" name="Line 639"/>
              <p:cNvSpPr>
                <a:spLocks noChangeShapeType="1"/>
              </p:cNvSpPr>
              <p:nvPr/>
            </p:nvSpPr>
            <p:spPr bwMode="auto">
              <a:xfrm flipV="1">
                <a:off x="419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8" name="Line 640"/>
              <p:cNvSpPr>
                <a:spLocks noChangeShapeType="1"/>
              </p:cNvSpPr>
              <p:nvPr/>
            </p:nvSpPr>
            <p:spPr bwMode="auto">
              <a:xfrm flipV="1">
                <a:off x="4195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9" name="Line 641"/>
              <p:cNvSpPr>
                <a:spLocks noChangeShapeType="1"/>
              </p:cNvSpPr>
              <p:nvPr/>
            </p:nvSpPr>
            <p:spPr bwMode="auto">
              <a:xfrm flipV="1">
                <a:off x="419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0" name="Line 642"/>
              <p:cNvSpPr>
                <a:spLocks noChangeShapeType="1"/>
              </p:cNvSpPr>
              <p:nvPr/>
            </p:nvSpPr>
            <p:spPr bwMode="auto">
              <a:xfrm flipV="1">
                <a:off x="4199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1" name="Line 643"/>
              <p:cNvSpPr>
                <a:spLocks noChangeShapeType="1"/>
              </p:cNvSpPr>
              <p:nvPr/>
            </p:nvSpPr>
            <p:spPr bwMode="auto">
              <a:xfrm flipV="1">
                <a:off x="4200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2" name="Line 644"/>
              <p:cNvSpPr>
                <a:spLocks noChangeShapeType="1"/>
              </p:cNvSpPr>
              <p:nvPr/>
            </p:nvSpPr>
            <p:spPr bwMode="auto">
              <a:xfrm flipV="1">
                <a:off x="420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3" name="Line 645"/>
              <p:cNvSpPr>
                <a:spLocks noChangeShapeType="1"/>
              </p:cNvSpPr>
              <p:nvPr/>
            </p:nvSpPr>
            <p:spPr bwMode="auto">
              <a:xfrm flipV="1">
                <a:off x="420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4" name="Line 646"/>
              <p:cNvSpPr>
                <a:spLocks noChangeShapeType="1"/>
              </p:cNvSpPr>
              <p:nvPr/>
            </p:nvSpPr>
            <p:spPr bwMode="auto">
              <a:xfrm flipV="1">
                <a:off x="4205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5" name="Line 647"/>
              <p:cNvSpPr>
                <a:spLocks noChangeShapeType="1"/>
              </p:cNvSpPr>
              <p:nvPr/>
            </p:nvSpPr>
            <p:spPr bwMode="auto">
              <a:xfrm flipV="1">
                <a:off x="4207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6" name="Line 648"/>
              <p:cNvSpPr>
                <a:spLocks noChangeShapeType="1"/>
              </p:cNvSpPr>
              <p:nvPr/>
            </p:nvSpPr>
            <p:spPr bwMode="auto">
              <a:xfrm flipV="1">
                <a:off x="4209" y="2771"/>
                <a:ext cx="1" cy="3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7" name="Line 649"/>
              <p:cNvSpPr>
                <a:spLocks noChangeShapeType="1"/>
              </p:cNvSpPr>
              <p:nvPr/>
            </p:nvSpPr>
            <p:spPr bwMode="auto">
              <a:xfrm flipV="1">
                <a:off x="4212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8" name="Line 650"/>
              <p:cNvSpPr>
                <a:spLocks noChangeShapeType="1"/>
              </p:cNvSpPr>
              <p:nvPr/>
            </p:nvSpPr>
            <p:spPr bwMode="auto">
              <a:xfrm flipV="1">
                <a:off x="421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9" name="Line 651"/>
              <p:cNvSpPr>
                <a:spLocks noChangeShapeType="1"/>
              </p:cNvSpPr>
              <p:nvPr/>
            </p:nvSpPr>
            <p:spPr bwMode="auto">
              <a:xfrm flipV="1">
                <a:off x="4215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0" name="Line 652"/>
              <p:cNvSpPr>
                <a:spLocks noChangeShapeType="1"/>
              </p:cNvSpPr>
              <p:nvPr/>
            </p:nvSpPr>
            <p:spPr bwMode="auto">
              <a:xfrm flipV="1">
                <a:off x="421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1" name="Line 653"/>
              <p:cNvSpPr>
                <a:spLocks noChangeShapeType="1"/>
              </p:cNvSpPr>
              <p:nvPr/>
            </p:nvSpPr>
            <p:spPr bwMode="auto">
              <a:xfrm flipV="1">
                <a:off x="4219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2" name="Line 654"/>
              <p:cNvSpPr>
                <a:spLocks noChangeShapeType="1"/>
              </p:cNvSpPr>
              <p:nvPr/>
            </p:nvSpPr>
            <p:spPr bwMode="auto">
              <a:xfrm flipV="1">
                <a:off x="422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3" name="Line 655"/>
              <p:cNvSpPr>
                <a:spLocks noChangeShapeType="1"/>
              </p:cNvSpPr>
              <p:nvPr/>
            </p:nvSpPr>
            <p:spPr bwMode="auto">
              <a:xfrm flipV="1">
                <a:off x="422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4" name="Line 656"/>
              <p:cNvSpPr>
                <a:spLocks noChangeShapeType="1"/>
              </p:cNvSpPr>
              <p:nvPr/>
            </p:nvSpPr>
            <p:spPr bwMode="auto">
              <a:xfrm flipV="1">
                <a:off x="422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5" name="Line 657"/>
              <p:cNvSpPr>
                <a:spLocks noChangeShapeType="1"/>
              </p:cNvSpPr>
              <p:nvPr/>
            </p:nvSpPr>
            <p:spPr bwMode="auto">
              <a:xfrm flipV="1">
                <a:off x="4225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6" name="Line 658"/>
              <p:cNvSpPr>
                <a:spLocks noChangeShapeType="1"/>
              </p:cNvSpPr>
              <p:nvPr/>
            </p:nvSpPr>
            <p:spPr bwMode="auto">
              <a:xfrm flipV="1">
                <a:off x="422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7" name="Line 659"/>
              <p:cNvSpPr>
                <a:spLocks noChangeShapeType="1"/>
              </p:cNvSpPr>
              <p:nvPr/>
            </p:nvSpPr>
            <p:spPr bwMode="auto">
              <a:xfrm flipV="1">
                <a:off x="422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8" name="Line 660"/>
              <p:cNvSpPr>
                <a:spLocks noChangeShapeType="1"/>
              </p:cNvSpPr>
              <p:nvPr/>
            </p:nvSpPr>
            <p:spPr bwMode="auto">
              <a:xfrm flipV="1">
                <a:off x="423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9" name="Line 661"/>
              <p:cNvSpPr>
                <a:spLocks noChangeShapeType="1"/>
              </p:cNvSpPr>
              <p:nvPr/>
            </p:nvSpPr>
            <p:spPr bwMode="auto">
              <a:xfrm flipV="1">
                <a:off x="4231" y="2769"/>
                <a:ext cx="1" cy="3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0" name="Line 662"/>
              <p:cNvSpPr>
                <a:spLocks noChangeShapeType="1"/>
              </p:cNvSpPr>
              <p:nvPr/>
            </p:nvSpPr>
            <p:spPr bwMode="auto">
              <a:xfrm flipV="1">
                <a:off x="4232" y="2778"/>
                <a:ext cx="1" cy="2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1" name="Line 663"/>
              <p:cNvSpPr>
                <a:spLocks noChangeShapeType="1"/>
              </p:cNvSpPr>
              <p:nvPr/>
            </p:nvSpPr>
            <p:spPr bwMode="auto">
              <a:xfrm flipV="1">
                <a:off x="4234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2" name="Line 664"/>
              <p:cNvSpPr>
                <a:spLocks noChangeShapeType="1"/>
              </p:cNvSpPr>
              <p:nvPr/>
            </p:nvSpPr>
            <p:spPr bwMode="auto">
              <a:xfrm flipV="1">
                <a:off x="4236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3" name="Line 665"/>
              <p:cNvSpPr>
                <a:spLocks noChangeShapeType="1"/>
              </p:cNvSpPr>
              <p:nvPr/>
            </p:nvSpPr>
            <p:spPr bwMode="auto">
              <a:xfrm flipV="1">
                <a:off x="423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4" name="Line 666"/>
              <p:cNvSpPr>
                <a:spLocks noChangeShapeType="1"/>
              </p:cNvSpPr>
              <p:nvPr/>
            </p:nvSpPr>
            <p:spPr bwMode="auto">
              <a:xfrm flipV="1">
                <a:off x="424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5" name="Line 667"/>
              <p:cNvSpPr>
                <a:spLocks noChangeShapeType="1"/>
              </p:cNvSpPr>
              <p:nvPr/>
            </p:nvSpPr>
            <p:spPr bwMode="auto">
              <a:xfrm flipV="1">
                <a:off x="424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6" name="Line 668"/>
              <p:cNvSpPr>
                <a:spLocks noChangeShapeType="1"/>
              </p:cNvSpPr>
              <p:nvPr/>
            </p:nvSpPr>
            <p:spPr bwMode="auto">
              <a:xfrm flipV="1">
                <a:off x="424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7" name="Line 669"/>
              <p:cNvSpPr>
                <a:spLocks noChangeShapeType="1"/>
              </p:cNvSpPr>
              <p:nvPr/>
            </p:nvSpPr>
            <p:spPr bwMode="auto">
              <a:xfrm flipV="1">
                <a:off x="424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8" name="Line 670"/>
              <p:cNvSpPr>
                <a:spLocks noChangeShapeType="1"/>
              </p:cNvSpPr>
              <p:nvPr/>
            </p:nvSpPr>
            <p:spPr bwMode="auto">
              <a:xfrm flipV="1">
                <a:off x="424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9" name="Line 671"/>
              <p:cNvSpPr>
                <a:spLocks noChangeShapeType="1"/>
              </p:cNvSpPr>
              <p:nvPr/>
            </p:nvSpPr>
            <p:spPr bwMode="auto">
              <a:xfrm flipV="1">
                <a:off x="424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0" name="Line 672"/>
              <p:cNvSpPr>
                <a:spLocks noChangeShapeType="1"/>
              </p:cNvSpPr>
              <p:nvPr/>
            </p:nvSpPr>
            <p:spPr bwMode="auto">
              <a:xfrm flipV="1">
                <a:off x="4250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1" name="Line 673"/>
              <p:cNvSpPr>
                <a:spLocks noChangeShapeType="1"/>
              </p:cNvSpPr>
              <p:nvPr/>
            </p:nvSpPr>
            <p:spPr bwMode="auto">
              <a:xfrm flipV="1">
                <a:off x="4252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2" name="Line 674"/>
              <p:cNvSpPr>
                <a:spLocks noChangeShapeType="1"/>
              </p:cNvSpPr>
              <p:nvPr/>
            </p:nvSpPr>
            <p:spPr bwMode="auto">
              <a:xfrm flipV="1">
                <a:off x="425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3" name="Line 675"/>
              <p:cNvSpPr>
                <a:spLocks noChangeShapeType="1"/>
              </p:cNvSpPr>
              <p:nvPr/>
            </p:nvSpPr>
            <p:spPr bwMode="auto">
              <a:xfrm flipV="1">
                <a:off x="4255" y="2781"/>
                <a:ext cx="1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4" name="Line 676"/>
              <p:cNvSpPr>
                <a:spLocks noChangeShapeType="1"/>
              </p:cNvSpPr>
              <p:nvPr/>
            </p:nvSpPr>
            <p:spPr bwMode="auto">
              <a:xfrm flipV="1">
                <a:off x="4256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5" name="Line 677"/>
              <p:cNvSpPr>
                <a:spLocks noChangeShapeType="1"/>
              </p:cNvSpPr>
              <p:nvPr/>
            </p:nvSpPr>
            <p:spPr bwMode="auto">
              <a:xfrm flipV="1">
                <a:off x="425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6" name="Line 678"/>
              <p:cNvSpPr>
                <a:spLocks noChangeShapeType="1"/>
              </p:cNvSpPr>
              <p:nvPr/>
            </p:nvSpPr>
            <p:spPr bwMode="auto">
              <a:xfrm flipV="1">
                <a:off x="4258" y="278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7" name="Line 679"/>
              <p:cNvSpPr>
                <a:spLocks noChangeShapeType="1"/>
              </p:cNvSpPr>
              <p:nvPr/>
            </p:nvSpPr>
            <p:spPr bwMode="auto">
              <a:xfrm flipV="1">
                <a:off x="426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8" name="Line 680"/>
              <p:cNvSpPr>
                <a:spLocks noChangeShapeType="1"/>
              </p:cNvSpPr>
              <p:nvPr/>
            </p:nvSpPr>
            <p:spPr bwMode="auto">
              <a:xfrm flipV="1">
                <a:off x="426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9" name="Line 681"/>
              <p:cNvSpPr>
                <a:spLocks noChangeShapeType="1"/>
              </p:cNvSpPr>
              <p:nvPr/>
            </p:nvSpPr>
            <p:spPr bwMode="auto">
              <a:xfrm flipV="1">
                <a:off x="426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0" name="Line 682"/>
              <p:cNvSpPr>
                <a:spLocks noChangeShapeType="1"/>
              </p:cNvSpPr>
              <p:nvPr/>
            </p:nvSpPr>
            <p:spPr bwMode="auto">
              <a:xfrm flipV="1">
                <a:off x="426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1" name="Line 683"/>
              <p:cNvSpPr>
                <a:spLocks noChangeShapeType="1"/>
              </p:cNvSpPr>
              <p:nvPr/>
            </p:nvSpPr>
            <p:spPr bwMode="auto">
              <a:xfrm flipV="1">
                <a:off x="426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2" name="Line 684"/>
              <p:cNvSpPr>
                <a:spLocks noChangeShapeType="1"/>
              </p:cNvSpPr>
              <p:nvPr/>
            </p:nvSpPr>
            <p:spPr bwMode="auto">
              <a:xfrm flipV="1">
                <a:off x="426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3" name="Line 685"/>
              <p:cNvSpPr>
                <a:spLocks noChangeShapeType="1"/>
              </p:cNvSpPr>
              <p:nvPr/>
            </p:nvSpPr>
            <p:spPr bwMode="auto">
              <a:xfrm flipV="1">
                <a:off x="427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4" name="Line 686"/>
              <p:cNvSpPr>
                <a:spLocks noChangeShapeType="1"/>
              </p:cNvSpPr>
              <p:nvPr/>
            </p:nvSpPr>
            <p:spPr bwMode="auto">
              <a:xfrm flipV="1">
                <a:off x="427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5" name="Line 687"/>
              <p:cNvSpPr>
                <a:spLocks noChangeShapeType="1"/>
              </p:cNvSpPr>
              <p:nvPr/>
            </p:nvSpPr>
            <p:spPr bwMode="auto">
              <a:xfrm flipV="1">
                <a:off x="427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6" name="Line 688"/>
              <p:cNvSpPr>
                <a:spLocks noChangeShapeType="1"/>
              </p:cNvSpPr>
              <p:nvPr/>
            </p:nvSpPr>
            <p:spPr bwMode="auto">
              <a:xfrm flipV="1">
                <a:off x="427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7" name="Line 689"/>
              <p:cNvSpPr>
                <a:spLocks noChangeShapeType="1"/>
              </p:cNvSpPr>
              <p:nvPr/>
            </p:nvSpPr>
            <p:spPr bwMode="auto">
              <a:xfrm flipV="1">
                <a:off x="427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8" name="Line 690"/>
              <p:cNvSpPr>
                <a:spLocks noChangeShapeType="1"/>
              </p:cNvSpPr>
              <p:nvPr/>
            </p:nvSpPr>
            <p:spPr bwMode="auto">
              <a:xfrm flipV="1">
                <a:off x="4279" y="2759"/>
                <a:ext cx="1" cy="4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9" name="Line 691"/>
              <p:cNvSpPr>
                <a:spLocks noChangeShapeType="1"/>
              </p:cNvSpPr>
              <p:nvPr/>
            </p:nvSpPr>
            <p:spPr bwMode="auto">
              <a:xfrm flipV="1">
                <a:off x="4282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0" name="Line 692"/>
              <p:cNvSpPr>
                <a:spLocks noChangeShapeType="1"/>
              </p:cNvSpPr>
              <p:nvPr/>
            </p:nvSpPr>
            <p:spPr bwMode="auto">
              <a:xfrm flipV="1">
                <a:off x="428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1" name="Line 693"/>
              <p:cNvSpPr>
                <a:spLocks noChangeShapeType="1"/>
              </p:cNvSpPr>
              <p:nvPr/>
            </p:nvSpPr>
            <p:spPr bwMode="auto">
              <a:xfrm flipV="1">
                <a:off x="428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2" name="Line 694"/>
              <p:cNvSpPr>
                <a:spLocks noChangeShapeType="1"/>
              </p:cNvSpPr>
              <p:nvPr/>
            </p:nvSpPr>
            <p:spPr bwMode="auto">
              <a:xfrm flipV="1">
                <a:off x="4288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3" name="Line 695"/>
              <p:cNvSpPr>
                <a:spLocks noChangeShapeType="1"/>
              </p:cNvSpPr>
              <p:nvPr/>
            </p:nvSpPr>
            <p:spPr bwMode="auto">
              <a:xfrm flipV="1">
                <a:off x="4289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4" name="Line 696"/>
              <p:cNvSpPr>
                <a:spLocks noChangeShapeType="1"/>
              </p:cNvSpPr>
              <p:nvPr/>
            </p:nvSpPr>
            <p:spPr bwMode="auto">
              <a:xfrm flipV="1">
                <a:off x="429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5" name="Line 697"/>
              <p:cNvSpPr>
                <a:spLocks noChangeShapeType="1"/>
              </p:cNvSpPr>
              <p:nvPr/>
            </p:nvSpPr>
            <p:spPr bwMode="auto">
              <a:xfrm flipV="1">
                <a:off x="429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6" name="Line 698"/>
              <p:cNvSpPr>
                <a:spLocks noChangeShapeType="1"/>
              </p:cNvSpPr>
              <p:nvPr/>
            </p:nvSpPr>
            <p:spPr bwMode="auto">
              <a:xfrm flipV="1">
                <a:off x="429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7" name="Line 699"/>
              <p:cNvSpPr>
                <a:spLocks noChangeShapeType="1"/>
              </p:cNvSpPr>
              <p:nvPr/>
            </p:nvSpPr>
            <p:spPr bwMode="auto">
              <a:xfrm flipV="1">
                <a:off x="429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8" name="Line 700"/>
              <p:cNvSpPr>
                <a:spLocks noChangeShapeType="1"/>
              </p:cNvSpPr>
              <p:nvPr/>
            </p:nvSpPr>
            <p:spPr bwMode="auto">
              <a:xfrm flipV="1">
                <a:off x="429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9" name="Line 701"/>
              <p:cNvSpPr>
                <a:spLocks noChangeShapeType="1"/>
              </p:cNvSpPr>
              <p:nvPr/>
            </p:nvSpPr>
            <p:spPr bwMode="auto">
              <a:xfrm flipV="1">
                <a:off x="4298" y="1814"/>
                <a:ext cx="1" cy="99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0" name="Line 702"/>
              <p:cNvSpPr>
                <a:spLocks noChangeShapeType="1"/>
              </p:cNvSpPr>
              <p:nvPr/>
            </p:nvSpPr>
            <p:spPr bwMode="auto">
              <a:xfrm flipV="1">
                <a:off x="4300" y="2776"/>
                <a:ext cx="1" cy="3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1" name="Line 703"/>
              <p:cNvSpPr>
                <a:spLocks noChangeShapeType="1"/>
              </p:cNvSpPr>
              <p:nvPr/>
            </p:nvSpPr>
            <p:spPr bwMode="auto">
              <a:xfrm flipV="1">
                <a:off x="430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2" name="Line 704"/>
              <p:cNvSpPr>
                <a:spLocks noChangeShapeType="1"/>
              </p:cNvSpPr>
              <p:nvPr/>
            </p:nvSpPr>
            <p:spPr bwMode="auto">
              <a:xfrm flipV="1">
                <a:off x="430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3" name="Line 705"/>
              <p:cNvSpPr>
                <a:spLocks noChangeShapeType="1"/>
              </p:cNvSpPr>
              <p:nvPr/>
            </p:nvSpPr>
            <p:spPr bwMode="auto">
              <a:xfrm flipV="1">
                <a:off x="4305" y="2767"/>
                <a:ext cx="1" cy="4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4" name="Line 706"/>
              <p:cNvSpPr>
                <a:spLocks noChangeShapeType="1"/>
              </p:cNvSpPr>
              <p:nvPr/>
            </p:nvSpPr>
            <p:spPr bwMode="auto">
              <a:xfrm flipV="1">
                <a:off x="430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5" name="Line 707"/>
              <p:cNvSpPr>
                <a:spLocks noChangeShapeType="1"/>
              </p:cNvSpPr>
              <p:nvPr/>
            </p:nvSpPr>
            <p:spPr bwMode="auto">
              <a:xfrm flipV="1">
                <a:off x="430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6" name="Line 708"/>
              <p:cNvSpPr>
                <a:spLocks noChangeShapeType="1"/>
              </p:cNvSpPr>
              <p:nvPr/>
            </p:nvSpPr>
            <p:spPr bwMode="auto">
              <a:xfrm flipV="1">
                <a:off x="4309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7" name="Line 709"/>
              <p:cNvSpPr>
                <a:spLocks noChangeShapeType="1"/>
              </p:cNvSpPr>
              <p:nvPr/>
            </p:nvSpPr>
            <p:spPr bwMode="auto">
              <a:xfrm flipV="1">
                <a:off x="431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8" name="Line 710"/>
              <p:cNvSpPr>
                <a:spLocks noChangeShapeType="1"/>
              </p:cNvSpPr>
              <p:nvPr/>
            </p:nvSpPr>
            <p:spPr bwMode="auto">
              <a:xfrm flipV="1">
                <a:off x="4313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9" name="Line 711"/>
              <p:cNvSpPr>
                <a:spLocks noChangeShapeType="1"/>
              </p:cNvSpPr>
              <p:nvPr/>
            </p:nvSpPr>
            <p:spPr bwMode="auto">
              <a:xfrm flipV="1">
                <a:off x="431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0" name="Line 712"/>
              <p:cNvSpPr>
                <a:spLocks noChangeShapeType="1"/>
              </p:cNvSpPr>
              <p:nvPr/>
            </p:nvSpPr>
            <p:spPr bwMode="auto">
              <a:xfrm flipV="1">
                <a:off x="431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1" name="Line 713"/>
              <p:cNvSpPr>
                <a:spLocks noChangeShapeType="1"/>
              </p:cNvSpPr>
              <p:nvPr/>
            </p:nvSpPr>
            <p:spPr bwMode="auto">
              <a:xfrm flipV="1">
                <a:off x="4317" y="2760"/>
                <a:ext cx="1" cy="4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2" name="Line 714"/>
              <p:cNvSpPr>
                <a:spLocks noChangeShapeType="1"/>
              </p:cNvSpPr>
              <p:nvPr/>
            </p:nvSpPr>
            <p:spPr bwMode="auto">
              <a:xfrm flipV="1">
                <a:off x="4318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3" name="Line 715"/>
              <p:cNvSpPr>
                <a:spLocks noChangeShapeType="1"/>
              </p:cNvSpPr>
              <p:nvPr/>
            </p:nvSpPr>
            <p:spPr bwMode="auto">
              <a:xfrm flipV="1">
                <a:off x="432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4" name="Line 716"/>
              <p:cNvSpPr>
                <a:spLocks noChangeShapeType="1"/>
              </p:cNvSpPr>
              <p:nvPr/>
            </p:nvSpPr>
            <p:spPr bwMode="auto">
              <a:xfrm flipV="1">
                <a:off x="432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5" name="Line 717"/>
              <p:cNvSpPr>
                <a:spLocks noChangeShapeType="1"/>
              </p:cNvSpPr>
              <p:nvPr/>
            </p:nvSpPr>
            <p:spPr bwMode="auto">
              <a:xfrm flipV="1">
                <a:off x="432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6" name="Line 718"/>
              <p:cNvSpPr>
                <a:spLocks noChangeShapeType="1"/>
              </p:cNvSpPr>
              <p:nvPr/>
            </p:nvSpPr>
            <p:spPr bwMode="auto">
              <a:xfrm flipV="1">
                <a:off x="432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7" name="Line 719"/>
              <p:cNvSpPr>
                <a:spLocks noChangeShapeType="1"/>
              </p:cNvSpPr>
              <p:nvPr/>
            </p:nvSpPr>
            <p:spPr bwMode="auto">
              <a:xfrm flipV="1">
                <a:off x="4326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8" name="Line 720"/>
              <p:cNvSpPr>
                <a:spLocks noChangeShapeType="1"/>
              </p:cNvSpPr>
              <p:nvPr/>
            </p:nvSpPr>
            <p:spPr bwMode="auto">
              <a:xfrm flipV="1">
                <a:off x="432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9" name="Line 721"/>
              <p:cNvSpPr>
                <a:spLocks noChangeShapeType="1"/>
              </p:cNvSpPr>
              <p:nvPr/>
            </p:nvSpPr>
            <p:spPr bwMode="auto">
              <a:xfrm flipV="1">
                <a:off x="432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0" name="Line 722"/>
              <p:cNvSpPr>
                <a:spLocks noChangeShapeType="1"/>
              </p:cNvSpPr>
              <p:nvPr/>
            </p:nvSpPr>
            <p:spPr bwMode="auto">
              <a:xfrm flipV="1">
                <a:off x="433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1" name="Line 723"/>
              <p:cNvSpPr>
                <a:spLocks noChangeShapeType="1"/>
              </p:cNvSpPr>
              <p:nvPr/>
            </p:nvSpPr>
            <p:spPr bwMode="auto">
              <a:xfrm flipV="1">
                <a:off x="433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2" name="Line 724"/>
              <p:cNvSpPr>
                <a:spLocks noChangeShapeType="1"/>
              </p:cNvSpPr>
              <p:nvPr/>
            </p:nvSpPr>
            <p:spPr bwMode="auto">
              <a:xfrm flipV="1">
                <a:off x="433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3" name="Line 725"/>
              <p:cNvSpPr>
                <a:spLocks noChangeShapeType="1"/>
              </p:cNvSpPr>
              <p:nvPr/>
            </p:nvSpPr>
            <p:spPr bwMode="auto">
              <a:xfrm flipV="1">
                <a:off x="433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4" name="Line 726"/>
              <p:cNvSpPr>
                <a:spLocks noChangeShapeType="1"/>
              </p:cNvSpPr>
              <p:nvPr/>
            </p:nvSpPr>
            <p:spPr bwMode="auto">
              <a:xfrm flipV="1">
                <a:off x="433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5" name="Line 727"/>
              <p:cNvSpPr>
                <a:spLocks noChangeShapeType="1"/>
              </p:cNvSpPr>
              <p:nvPr/>
            </p:nvSpPr>
            <p:spPr bwMode="auto">
              <a:xfrm flipV="1">
                <a:off x="4339" y="2782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6" name="Line 728"/>
              <p:cNvSpPr>
                <a:spLocks noChangeShapeType="1"/>
              </p:cNvSpPr>
              <p:nvPr/>
            </p:nvSpPr>
            <p:spPr bwMode="auto">
              <a:xfrm flipV="1">
                <a:off x="434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7" name="Line 729"/>
              <p:cNvSpPr>
                <a:spLocks noChangeShapeType="1"/>
              </p:cNvSpPr>
              <p:nvPr/>
            </p:nvSpPr>
            <p:spPr bwMode="auto">
              <a:xfrm flipV="1">
                <a:off x="434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8" name="Line 730"/>
              <p:cNvSpPr>
                <a:spLocks noChangeShapeType="1"/>
              </p:cNvSpPr>
              <p:nvPr/>
            </p:nvSpPr>
            <p:spPr bwMode="auto">
              <a:xfrm flipV="1">
                <a:off x="434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9" name="Line 731"/>
              <p:cNvSpPr>
                <a:spLocks noChangeShapeType="1"/>
              </p:cNvSpPr>
              <p:nvPr/>
            </p:nvSpPr>
            <p:spPr bwMode="auto">
              <a:xfrm flipV="1">
                <a:off x="434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0" name="Line 732"/>
              <p:cNvSpPr>
                <a:spLocks noChangeShapeType="1"/>
              </p:cNvSpPr>
              <p:nvPr/>
            </p:nvSpPr>
            <p:spPr bwMode="auto">
              <a:xfrm flipV="1">
                <a:off x="434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1" name="Line 733"/>
              <p:cNvSpPr>
                <a:spLocks noChangeShapeType="1"/>
              </p:cNvSpPr>
              <p:nvPr/>
            </p:nvSpPr>
            <p:spPr bwMode="auto">
              <a:xfrm flipV="1">
                <a:off x="434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2" name="Line 734"/>
              <p:cNvSpPr>
                <a:spLocks noChangeShapeType="1"/>
              </p:cNvSpPr>
              <p:nvPr/>
            </p:nvSpPr>
            <p:spPr bwMode="auto">
              <a:xfrm flipV="1">
                <a:off x="4349" y="2785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3" name="Line 735"/>
              <p:cNvSpPr>
                <a:spLocks noChangeShapeType="1"/>
              </p:cNvSpPr>
              <p:nvPr/>
            </p:nvSpPr>
            <p:spPr bwMode="auto">
              <a:xfrm flipV="1">
                <a:off x="435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4" name="Line 736"/>
              <p:cNvSpPr>
                <a:spLocks noChangeShapeType="1"/>
              </p:cNvSpPr>
              <p:nvPr/>
            </p:nvSpPr>
            <p:spPr bwMode="auto">
              <a:xfrm flipV="1">
                <a:off x="435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5" name="Line 737"/>
              <p:cNvSpPr>
                <a:spLocks noChangeShapeType="1"/>
              </p:cNvSpPr>
              <p:nvPr/>
            </p:nvSpPr>
            <p:spPr bwMode="auto">
              <a:xfrm flipV="1">
                <a:off x="435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6" name="Line 738"/>
              <p:cNvSpPr>
                <a:spLocks noChangeShapeType="1"/>
              </p:cNvSpPr>
              <p:nvPr/>
            </p:nvSpPr>
            <p:spPr bwMode="auto">
              <a:xfrm flipV="1">
                <a:off x="435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7" name="Line 739"/>
              <p:cNvSpPr>
                <a:spLocks noChangeShapeType="1"/>
              </p:cNvSpPr>
              <p:nvPr/>
            </p:nvSpPr>
            <p:spPr bwMode="auto">
              <a:xfrm flipV="1">
                <a:off x="435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8" name="Line 740"/>
              <p:cNvSpPr>
                <a:spLocks noChangeShapeType="1"/>
              </p:cNvSpPr>
              <p:nvPr/>
            </p:nvSpPr>
            <p:spPr bwMode="auto">
              <a:xfrm flipV="1">
                <a:off x="435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9" name="Line 741"/>
              <p:cNvSpPr>
                <a:spLocks noChangeShapeType="1"/>
              </p:cNvSpPr>
              <p:nvPr/>
            </p:nvSpPr>
            <p:spPr bwMode="auto">
              <a:xfrm flipV="1">
                <a:off x="4361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0" name="Line 742"/>
              <p:cNvSpPr>
                <a:spLocks noChangeShapeType="1"/>
              </p:cNvSpPr>
              <p:nvPr/>
            </p:nvSpPr>
            <p:spPr bwMode="auto">
              <a:xfrm flipV="1">
                <a:off x="436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1" name="Line 743"/>
              <p:cNvSpPr>
                <a:spLocks noChangeShapeType="1"/>
              </p:cNvSpPr>
              <p:nvPr/>
            </p:nvSpPr>
            <p:spPr bwMode="auto">
              <a:xfrm flipV="1">
                <a:off x="4364" y="2775"/>
                <a:ext cx="1" cy="3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2" name="Line 744"/>
              <p:cNvSpPr>
                <a:spLocks noChangeShapeType="1"/>
              </p:cNvSpPr>
              <p:nvPr/>
            </p:nvSpPr>
            <p:spPr bwMode="auto">
              <a:xfrm flipV="1">
                <a:off x="4366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3" name="Line 745"/>
              <p:cNvSpPr>
                <a:spLocks noChangeShapeType="1"/>
              </p:cNvSpPr>
              <p:nvPr/>
            </p:nvSpPr>
            <p:spPr bwMode="auto">
              <a:xfrm flipV="1">
                <a:off x="436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4" name="Line 746"/>
              <p:cNvSpPr>
                <a:spLocks noChangeShapeType="1"/>
              </p:cNvSpPr>
              <p:nvPr/>
            </p:nvSpPr>
            <p:spPr bwMode="auto">
              <a:xfrm flipV="1">
                <a:off x="437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5" name="Line 747"/>
              <p:cNvSpPr>
                <a:spLocks noChangeShapeType="1"/>
              </p:cNvSpPr>
              <p:nvPr/>
            </p:nvSpPr>
            <p:spPr bwMode="auto">
              <a:xfrm flipV="1">
                <a:off x="437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6" name="Line 748"/>
              <p:cNvSpPr>
                <a:spLocks noChangeShapeType="1"/>
              </p:cNvSpPr>
              <p:nvPr/>
            </p:nvSpPr>
            <p:spPr bwMode="auto">
              <a:xfrm flipV="1">
                <a:off x="4374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7" name="Line 749"/>
              <p:cNvSpPr>
                <a:spLocks noChangeShapeType="1"/>
              </p:cNvSpPr>
              <p:nvPr/>
            </p:nvSpPr>
            <p:spPr bwMode="auto">
              <a:xfrm flipV="1">
                <a:off x="4376" y="278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8" name="Line 750"/>
              <p:cNvSpPr>
                <a:spLocks noChangeShapeType="1"/>
              </p:cNvSpPr>
              <p:nvPr/>
            </p:nvSpPr>
            <p:spPr bwMode="auto">
              <a:xfrm flipV="1">
                <a:off x="437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9" name="Line 751"/>
              <p:cNvSpPr>
                <a:spLocks noChangeShapeType="1"/>
              </p:cNvSpPr>
              <p:nvPr/>
            </p:nvSpPr>
            <p:spPr bwMode="auto">
              <a:xfrm flipV="1">
                <a:off x="438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0" name="Line 752"/>
              <p:cNvSpPr>
                <a:spLocks noChangeShapeType="1"/>
              </p:cNvSpPr>
              <p:nvPr/>
            </p:nvSpPr>
            <p:spPr bwMode="auto">
              <a:xfrm flipV="1">
                <a:off x="438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1" name="Line 753"/>
              <p:cNvSpPr>
                <a:spLocks noChangeShapeType="1"/>
              </p:cNvSpPr>
              <p:nvPr/>
            </p:nvSpPr>
            <p:spPr bwMode="auto">
              <a:xfrm flipV="1">
                <a:off x="438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2" name="Line 754"/>
              <p:cNvSpPr>
                <a:spLocks noChangeShapeType="1"/>
              </p:cNvSpPr>
              <p:nvPr/>
            </p:nvSpPr>
            <p:spPr bwMode="auto">
              <a:xfrm flipV="1">
                <a:off x="438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3" name="Line 755"/>
              <p:cNvSpPr>
                <a:spLocks noChangeShapeType="1"/>
              </p:cNvSpPr>
              <p:nvPr/>
            </p:nvSpPr>
            <p:spPr bwMode="auto">
              <a:xfrm flipV="1">
                <a:off x="4384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4" name="Line 756"/>
              <p:cNvSpPr>
                <a:spLocks noChangeShapeType="1"/>
              </p:cNvSpPr>
              <p:nvPr/>
            </p:nvSpPr>
            <p:spPr bwMode="auto">
              <a:xfrm flipV="1">
                <a:off x="4386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5" name="Line 757"/>
              <p:cNvSpPr>
                <a:spLocks noChangeShapeType="1"/>
              </p:cNvSpPr>
              <p:nvPr/>
            </p:nvSpPr>
            <p:spPr bwMode="auto">
              <a:xfrm flipV="1">
                <a:off x="438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6" name="Line 758"/>
              <p:cNvSpPr>
                <a:spLocks noChangeShapeType="1"/>
              </p:cNvSpPr>
              <p:nvPr/>
            </p:nvSpPr>
            <p:spPr bwMode="auto">
              <a:xfrm flipV="1">
                <a:off x="438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7" name="Line 759"/>
              <p:cNvSpPr>
                <a:spLocks noChangeShapeType="1"/>
              </p:cNvSpPr>
              <p:nvPr/>
            </p:nvSpPr>
            <p:spPr bwMode="auto">
              <a:xfrm flipV="1">
                <a:off x="439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8" name="Line 760"/>
              <p:cNvSpPr>
                <a:spLocks noChangeShapeType="1"/>
              </p:cNvSpPr>
              <p:nvPr/>
            </p:nvSpPr>
            <p:spPr bwMode="auto">
              <a:xfrm flipV="1">
                <a:off x="439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9" name="Line 761"/>
              <p:cNvSpPr>
                <a:spLocks noChangeShapeType="1"/>
              </p:cNvSpPr>
              <p:nvPr/>
            </p:nvSpPr>
            <p:spPr bwMode="auto">
              <a:xfrm flipV="1">
                <a:off x="439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0" name="Line 762"/>
              <p:cNvSpPr>
                <a:spLocks noChangeShapeType="1"/>
              </p:cNvSpPr>
              <p:nvPr/>
            </p:nvSpPr>
            <p:spPr bwMode="auto">
              <a:xfrm flipV="1">
                <a:off x="439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1" name="Line 763"/>
              <p:cNvSpPr>
                <a:spLocks noChangeShapeType="1"/>
              </p:cNvSpPr>
              <p:nvPr/>
            </p:nvSpPr>
            <p:spPr bwMode="auto">
              <a:xfrm flipV="1">
                <a:off x="439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2" name="Line 764"/>
              <p:cNvSpPr>
                <a:spLocks noChangeShapeType="1"/>
              </p:cNvSpPr>
              <p:nvPr/>
            </p:nvSpPr>
            <p:spPr bwMode="auto">
              <a:xfrm flipV="1">
                <a:off x="439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3" name="Line 765"/>
              <p:cNvSpPr>
                <a:spLocks noChangeShapeType="1"/>
              </p:cNvSpPr>
              <p:nvPr/>
            </p:nvSpPr>
            <p:spPr bwMode="auto">
              <a:xfrm flipV="1">
                <a:off x="439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4" name="Line 766"/>
              <p:cNvSpPr>
                <a:spLocks noChangeShapeType="1"/>
              </p:cNvSpPr>
              <p:nvPr/>
            </p:nvSpPr>
            <p:spPr bwMode="auto">
              <a:xfrm flipV="1">
                <a:off x="440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5" name="Line 767"/>
              <p:cNvSpPr>
                <a:spLocks noChangeShapeType="1"/>
              </p:cNvSpPr>
              <p:nvPr/>
            </p:nvSpPr>
            <p:spPr bwMode="auto">
              <a:xfrm flipV="1">
                <a:off x="4401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6" name="Line 768"/>
              <p:cNvSpPr>
                <a:spLocks noChangeShapeType="1"/>
              </p:cNvSpPr>
              <p:nvPr/>
            </p:nvSpPr>
            <p:spPr bwMode="auto">
              <a:xfrm flipV="1">
                <a:off x="440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7" name="Line 769"/>
              <p:cNvSpPr>
                <a:spLocks noChangeShapeType="1"/>
              </p:cNvSpPr>
              <p:nvPr/>
            </p:nvSpPr>
            <p:spPr bwMode="auto">
              <a:xfrm flipV="1">
                <a:off x="440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8" name="Line 770"/>
              <p:cNvSpPr>
                <a:spLocks noChangeShapeType="1"/>
              </p:cNvSpPr>
              <p:nvPr/>
            </p:nvSpPr>
            <p:spPr bwMode="auto">
              <a:xfrm flipV="1">
                <a:off x="440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9" name="Line 771"/>
              <p:cNvSpPr>
                <a:spLocks noChangeShapeType="1"/>
              </p:cNvSpPr>
              <p:nvPr/>
            </p:nvSpPr>
            <p:spPr bwMode="auto">
              <a:xfrm flipV="1">
                <a:off x="440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0" name="Line 772"/>
              <p:cNvSpPr>
                <a:spLocks noChangeShapeType="1"/>
              </p:cNvSpPr>
              <p:nvPr/>
            </p:nvSpPr>
            <p:spPr bwMode="auto">
              <a:xfrm flipV="1">
                <a:off x="441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1" name="Line 773"/>
              <p:cNvSpPr>
                <a:spLocks noChangeShapeType="1"/>
              </p:cNvSpPr>
              <p:nvPr/>
            </p:nvSpPr>
            <p:spPr bwMode="auto">
              <a:xfrm flipV="1">
                <a:off x="441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2" name="Line 774"/>
              <p:cNvSpPr>
                <a:spLocks noChangeShapeType="1"/>
              </p:cNvSpPr>
              <p:nvPr/>
            </p:nvSpPr>
            <p:spPr bwMode="auto">
              <a:xfrm flipV="1">
                <a:off x="441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3" name="Line 775"/>
              <p:cNvSpPr>
                <a:spLocks noChangeShapeType="1"/>
              </p:cNvSpPr>
              <p:nvPr/>
            </p:nvSpPr>
            <p:spPr bwMode="auto">
              <a:xfrm flipV="1">
                <a:off x="441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4" name="Line 776"/>
              <p:cNvSpPr>
                <a:spLocks noChangeShapeType="1"/>
              </p:cNvSpPr>
              <p:nvPr/>
            </p:nvSpPr>
            <p:spPr bwMode="auto">
              <a:xfrm flipV="1">
                <a:off x="441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5" name="Line 777"/>
              <p:cNvSpPr>
                <a:spLocks noChangeShapeType="1"/>
              </p:cNvSpPr>
              <p:nvPr/>
            </p:nvSpPr>
            <p:spPr bwMode="auto">
              <a:xfrm flipV="1">
                <a:off x="441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6" name="Line 778"/>
              <p:cNvSpPr>
                <a:spLocks noChangeShapeType="1"/>
              </p:cNvSpPr>
              <p:nvPr/>
            </p:nvSpPr>
            <p:spPr bwMode="auto">
              <a:xfrm flipV="1">
                <a:off x="442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7" name="Line 779"/>
              <p:cNvSpPr>
                <a:spLocks noChangeShapeType="1"/>
              </p:cNvSpPr>
              <p:nvPr/>
            </p:nvSpPr>
            <p:spPr bwMode="auto">
              <a:xfrm flipV="1">
                <a:off x="442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8" name="Line 780"/>
              <p:cNvSpPr>
                <a:spLocks noChangeShapeType="1"/>
              </p:cNvSpPr>
              <p:nvPr/>
            </p:nvSpPr>
            <p:spPr bwMode="auto">
              <a:xfrm flipV="1">
                <a:off x="442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9" name="Line 781"/>
              <p:cNvSpPr>
                <a:spLocks noChangeShapeType="1"/>
              </p:cNvSpPr>
              <p:nvPr/>
            </p:nvSpPr>
            <p:spPr bwMode="auto">
              <a:xfrm flipV="1">
                <a:off x="442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0" name="Line 782"/>
              <p:cNvSpPr>
                <a:spLocks noChangeShapeType="1"/>
              </p:cNvSpPr>
              <p:nvPr/>
            </p:nvSpPr>
            <p:spPr bwMode="auto">
              <a:xfrm flipV="1">
                <a:off x="442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1" name="Line 783"/>
              <p:cNvSpPr>
                <a:spLocks noChangeShapeType="1"/>
              </p:cNvSpPr>
              <p:nvPr/>
            </p:nvSpPr>
            <p:spPr bwMode="auto">
              <a:xfrm flipV="1">
                <a:off x="442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2" name="Line 784"/>
              <p:cNvSpPr>
                <a:spLocks noChangeShapeType="1"/>
              </p:cNvSpPr>
              <p:nvPr/>
            </p:nvSpPr>
            <p:spPr bwMode="auto">
              <a:xfrm flipV="1">
                <a:off x="442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3" name="Line 785"/>
              <p:cNvSpPr>
                <a:spLocks noChangeShapeType="1"/>
              </p:cNvSpPr>
              <p:nvPr/>
            </p:nvSpPr>
            <p:spPr bwMode="auto">
              <a:xfrm flipV="1">
                <a:off x="443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4" name="Line 786"/>
              <p:cNvSpPr>
                <a:spLocks noChangeShapeType="1"/>
              </p:cNvSpPr>
              <p:nvPr/>
            </p:nvSpPr>
            <p:spPr bwMode="auto">
              <a:xfrm flipV="1">
                <a:off x="443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5" name="Line 787"/>
              <p:cNvSpPr>
                <a:spLocks noChangeShapeType="1"/>
              </p:cNvSpPr>
              <p:nvPr/>
            </p:nvSpPr>
            <p:spPr bwMode="auto">
              <a:xfrm flipV="1">
                <a:off x="443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6" name="Line 788"/>
              <p:cNvSpPr>
                <a:spLocks noChangeShapeType="1"/>
              </p:cNvSpPr>
              <p:nvPr/>
            </p:nvSpPr>
            <p:spPr bwMode="auto">
              <a:xfrm flipV="1">
                <a:off x="4435" y="278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7" name="Line 789"/>
              <p:cNvSpPr>
                <a:spLocks noChangeShapeType="1"/>
              </p:cNvSpPr>
              <p:nvPr/>
            </p:nvSpPr>
            <p:spPr bwMode="auto">
              <a:xfrm flipV="1">
                <a:off x="4437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8" name="Line 790"/>
              <p:cNvSpPr>
                <a:spLocks noChangeShapeType="1"/>
              </p:cNvSpPr>
              <p:nvPr/>
            </p:nvSpPr>
            <p:spPr bwMode="auto">
              <a:xfrm flipV="1">
                <a:off x="4438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9" name="Line 791"/>
              <p:cNvSpPr>
                <a:spLocks noChangeShapeType="1"/>
              </p:cNvSpPr>
              <p:nvPr/>
            </p:nvSpPr>
            <p:spPr bwMode="auto">
              <a:xfrm flipV="1">
                <a:off x="444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0" name="Line 792"/>
              <p:cNvSpPr>
                <a:spLocks noChangeShapeType="1"/>
              </p:cNvSpPr>
              <p:nvPr/>
            </p:nvSpPr>
            <p:spPr bwMode="auto">
              <a:xfrm flipV="1">
                <a:off x="444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1" name="Line 793"/>
              <p:cNvSpPr>
                <a:spLocks noChangeShapeType="1"/>
              </p:cNvSpPr>
              <p:nvPr/>
            </p:nvSpPr>
            <p:spPr bwMode="auto">
              <a:xfrm flipV="1">
                <a:off x="444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2" name="Line 794"/>
              <p:cNvSpPr>
                <a:spLocks noChangeShapeType="1"/>
              </p:cNvSpPr>
              <p:nvPr/>
            </p:nvSpPr>
            <p:spPr bwMode="auto">
              <a:xfrm flipV="1">
                <a:off x="4444" y="2782"/>
                <a:ext cx="1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3" name="Line 795"/>
              <p:cNvSpPr>
                <a:spLocks noChangeShapeType="1"/>
              </p:cNvSpPr>
              <p:nvPr/>
            </p:nvSpPr>
            <p:spPr bwMode="auto">
              <a:xfrm flipV="1">
                <a:off x="444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4" name="Line 796"/>
              <p:cNvSpPr>
                <a:spLocks noChangeShapeType="1"/>
              </p:cNvSpPr>
              <p:nvPr/>
            </p:nvSpPr>
            <p:spPr bwMode="auto">
              <a:xfrm flipV="1">
                <a:off x="444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5" name="Line 797"/>
              <p:cNvSpPr>
                <a:spLocks noChangeShapeType="1"/>
              </p:cNvSpPr>
              <p:nvPr/>
            </p:nvSpPr>
            <p:spPr bwMode="auto">
              <a:xfrm flipV="1">
                <a:off x="445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6" name="Line 798"/>
              <p:cNvSpPr>
                <a:spLocks noChangeShapeType="1"/>
              </p:cNvSpPr>
              <p:nvPr/>
            </p:nvSpPr>
            <p:spPr bwMode="auto">
              <a:xfrm flipV="1">
                <a:off x="445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7" name="Line 799"/>
              <p:cNvSpPr>
                <a:spLocks noChangeShapeType="1"/>
              </p:cNvSpPr>
              <p:nvPr/>
            </p:nvSpPr>
            <p:spPr bwMode="auto">
              <a:xfrm flipV="1">
                <a:off x="445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8" name="Line 800"/>
              <p:cNvSpPr>
                <a:spLocks noChangeShapeType="1"/>
              </p:cNvSpPr>
              <p:nvPr/>
            </p:nvSpPr>
            <p:spPr bwMode="auto">
              <a:xfrm flipV="1">
                <a:off x="4454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9" name="Line 801"/>
              <p:cNvSpPr>
                <a:spLocks noChangeShapeType="1"/>
              </p:cNvSpPr>
              <p:nvPr/>
            </p:nvSpPr>
            <p:spPr bwMode="auto">
              <a:xfrm flipV="1">
                <a:off x="4457" y="2157"/>
                <a:ext cx="1" cy="65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0" name="Line 802"/>
              <p:cNvSpPr>
                <a:spLocks noChangeShapeType="1"/>
              </p:cNvSpPr>
              <p:nvPr/>
            </p:nvSpPr>
            <p:spPr bwMode="auto">
              <a:xfrm flipV="1">
                <a:off x="4459" y="2702"/>
                <a:ext cx="1" cy="10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1" name="Line 803"/>
              <p:cNvSpPr>
                <a:spLocks noChangeShapeType="1"/>
              </p:cNvSpPr>
              <p:nvPr/>
            </p:nvSpPr>
            <p:spPr bwMode="auto">
              <a:xfrm flipV="1">
                <a:off x="4460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2" name="Line 804"/>
              <p:cNvSpPr>
                <a:spLocks noChangeShapeType="1"/>
              </p:cNvSpPr>
              <p:nvPr/>
            </p:nvSpPr>
            <p:spPr bwMode="auto">
              <a:xfrm flipV="1">
                <a:off x="446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3" name="Line 805"/>
              <p:cNvSpPr>
                <a:spLocks noChangeShapeType="1"/>
              </p:cNvSpPr>
              <p:nvPr/>
            </p:nvSpPr>
            <p:spPr bwMode="auto">
              <a:xfrm flipV="1">
                <a:off x="446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4" name="Line 806"/>
              <p:cNvSpPr>
                <a:spLocks noChangeShapeType="1"/>
              </p:cNvSpPr>
              <p:nvPr/>
            </p:nvSpPr>
            <p:spPr bwMode="auto">
              <a:xfrm flipV="1">
                <a:off x="4465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5" name="Line 807"/>
              <p:cNvSpPr>
                <a:spLocks noChangeShapeType="1"/>
              </p:cNvSpPr>
              <p:nvPr/>
            </p:nvSpPr>
            <p:spPr bwMode="auto">
              <a:xfrm flipV="1">
                <a:off x="4467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6" name="Line 808"/>
              <p:cNvSpPr>
                <a:spLocks noChangeShapeType="1"/>
              </p:cNvSpPr>
              <p:nvPr/>
            </p:nvSpPr>
            <p:spPr bwMode="auto">
              <a:xfrm flipV="1">
                <a:off x="446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7" name="Line 809"/>
              <p:cNvSpPr>
                <a:spLocks noChangeShapeType="1"/>
              </p:cNvSpPr>
              <p:nvPr/>
            </p:nvSpPr>
            <p:spPr bwMode="auto">
              <a:xfrm flipV="1">
                <a:off x="447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8" name="Line 810"/>
              <p:cNvSpPr>
                <a:spLocks noChangeShapeType="1"/>
              </p:cNvSpPr>
              <p:nvPr/>
            </p:nvSpPr>
            <p:spPr bwMode="auto">
              <a:xfrm flipV="1">
                <a:off x="447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9" name="Line 811"/>
              <p:cNvSpPr>
                <a:spLocks noChangeShapeType="1"/>
              </p:cNvSpPr>
              <p:nvPr/>
            </p:nvSpPr>
            <p:spPr bwMode="auto">
              <a:xfrm flipV="1">
                <a:off x="447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0" name="Line 812"/>
              <p:cNvSpPr>
                <a:spLocks noChangeShapeType="1"/>
              </p:cNvSpPr>
              <p:nvPr/>
            </p:nvSpPr>
            <p:spPr bwMode="auto">
              <a:xfrm flipV="1">
                <a:off x="447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1" name="Line 813"/>
              <p:cNvSpPr>
                <a:spLocks noChangeShapeType="1"/>
              </p:cNvSpPr>
              <p:nvPr/>
            </p:nvSpPr>
            <p:spPr bwMode="auto">
              <a:xfrm flipV="1">
                <a:off x="4478" y="2767"/>
                <a:ext cx="1" cy="4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2" name="Line 814"/>
              <p:cNvSpPr>
                <a:spLocks noChangeShapeType="1"/>
              </p:cNvSpPr>
              <p:nvPr/>
            </p:nvSpPr>
            <p:spPr bwMode="auto">
              <a:xfrm flipV="1">
                <a:off x="448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3" name="Line 815"/>
              <p:cNvSpPr>
                <a:spLocks noChangeShapeType="1"/>
              </p:cNvSpPr>
              <p:nvPr/>
            </p:nvSpPr>
            <p:spPr bwMode="auto">
              <a:xfrm flipV="1">
                <a:off x="4483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4" name="Line 816"/>
              <p:cNvSpPr>
                <a:spLocks noChangeShapeType="1"/>
              </p:cNvSpPr>
              <p:nvPr/>
            </p:nvSpPr>
            <p:spPr bwMode="auto">
              <a:xfrm flipV="1">
                <a:off x="4484" y="278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5" name="Line 817"/>
              <p:cNvSpPr>
                <a:spLocks noChangeShapeType="1"/>
              </p:cNvSpPr>
              <p:nvPr/>
            </p:nvSpPr>
            <p:spPr bwMode="auto">
              <a:xfrm flipV="1">
                <a:off x="4486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6" name="Line 818"/>
              <p:cNvSpPr>
                <a:spLocks noChangeShapeType="1"/>
              </p:cNvSpPr>
              <p:nvPr/>
            </p:nvSpPr>
            <p:spPr bwMode="auto">
              <a:xfrm flipV="1">
                <a:off x="448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7" name="Line 819"/>
              <p:cNvSpPr>
                <a:spLocks noChangeShapeType="1"/>
              </p:cNvSpPr>
              <p:nvPr/>
            </p:nvSpPr>
            <p:spPr bwMode="auto">
              <a:xfrm flipV="1">
                <a:off x="449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8" name="Line 820"/>
              <p:cNvSpPr>
                <a:spLocks noChangeShapeType="1"/>
              </p:cNvSpPr>
              <p:nvPr/>
            </p:nvSpPr>
            <p:spPr bwMode="auto">
              <a:xfrm flipV="1">
                <a:off x="449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9" name="Line 821"/>
              <p:cNvSpPr>
                <a:spLocks noChangeShapeType="1"/>
              </p:cNvSpPr>
              <p:nvPr/>
            </p:nvSpPr>
            <p:spPr bwMode="auto">
              <a:xfrm flipV="1">
                <a:off x="449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0" name="Line 822"/>
              <p:cNvSpPr>
                <a:spLocks noChangeShapeType="1"/>
              </p:cNvSpPr>
              <p:nvPr/>
            </p:nvSpPr>
            <p:spPr bwMode="auto">
              <a:xfrm flipV="1">
                <a:off x="449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1" name="Line 823"/>
              <p:cNvSpPr>
                <a:spLocks noChangeShapeType="1"/>
              </p:cNvSpPr>
              <p:nvPr/>
            </p:nvSpPr>
            <p:spPr bwMode="auto">
              <a:xfrm flipV="1">
                <a:off x="449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2" name="Line 824"/>
              <p:cNvSpPr>
                <a:spLocks noChangeShapeType="1"/>
              </p:cNvSpPr>
              <p:nvPr/>
            </p:nvSpPr>
            <p:spPr bwMode="auto">
              <a:xfrm flipV="1">
                <a:off x="449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3" name="Line 825"/>
              <p:cNvSpPr>
                <a:spLocks noChangeShapeType="1"/>
              </p:cNvSpPr>
              <p:nvPr/>
            </p:nvSpPr>
            <p:spPr bwMode="auto">
              <a:xfrm flipV="1">
                <a:off x="450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4" name="Line 826"/>
              <p:cNvSpPr>
                <a:spLocks noChangeShapeType="1"/>
              </p:cNvSpPr>
              <p:nvPr/>
            </p:nvSpPr>
            <p:spPr bwMode="auto">
              <a:xfrm flipV="1">
                <a:off x="450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5" name="Line 827"/>
              <p:cNvSpPr>
                <a:spLocks noChangeShapeType="1"/>
              </p:cNvSpPr>
              <p:nvPr/>
            </p:nvSpPr>
            <p:spPr bwMode="auto">
              <a:xfrm flipV="1">
                <a:off x="450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6" name="Line 828"/>
              <p:cNvSpPr>
                <a:spLocks noChangeShapeType="1"/>
              </p:cNvSpPr>
              <p:nvPr/>
            </p:nvSpPr>
            <p:spPr bwMode="auto">
              <a:xfrm flipV="1">
                <a:off x="450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7" name="Line 829"/>
              <p:cNvSpPr>
                <a:spLocks noChangeShapeType="1"/>
              </p:cNvSpPr>
              <p:nvPr/>
            </p:nvSpPr>
            <p:spPr bwMode="auto">
              <a:xfrm flipV="1">
                <a:off x="450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8" name="Line 830"/>
              <p:cNvSpPr>
                <a:spLocks noChangeShapeType="1"/>
              </p:cNvSpPr>
              <p:nvPr/>
            </p:nvSpPr>
            <p:spPr bwMode="auto">
              <a:xfrm flipV="1">
                <a:off x="450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9" name="Line 831"/>
              <p:cNvSpPr>
                <a:spLocks noChangeShapeType="1"/>
              </p:cNvSpPr>
              <p:nvPr/>
            </p:nvSpPr>
            <p:spPr bwMode="auto">
              <a:xfrm flipV="1">
                <a:off x="4510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0" name="Line 832"/>
              <p:cNvSpPr>
                <a:spLocks noChangeShapeType="1"/>
              </p:cNvSpPr>
              <p:nvPr/>
            </p:nvSpPr>
            <p:spPr bwMode="auto">
              <a:xfrm flipV="1">
                <a:off x="451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1" name="Line 833"/>
              <p:cNvSpPr>
                <a:spLocks noChangeShapeType="1"/>
              </p:cNvSpPr>
              <p:nvPr/>
            </p:nvSpPr>
            <p:spPr bwMode="auto">
              <a:xfrm flipV="1">
                <a:off x="451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2" name="Line 834"/>
              <p:cNvSpPr>
                <a:spLocks noChangeShapeType="1"/>
              </p:cNvSpPr>
              <p:nvPr/>
            </p:nvSpPr>
            <p:spPr bwMode="auto">
              <a:xfrm flipV="1">
                <a:off x="451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3" name="Line 835"/>
              <p:cNvSpPr>
                <a:spLocks noChangeShapeType="1"/>
              </p:cNvSpPr>
              <p:nvPr/>
            </p:nvSpPr>
            <p:spPr bwMode="auto">
              <a:xfrm flipV="1">
                <a:off x="451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4" name="Line 836"/>
              <p:cNvSpPr>
                <a:spLocks noChangeShapeType="1"/>
              </p:cNvSpPr>
              <p:nvPr/>
            </p:nvSpPr>
            <p:spPr bwMode="auto">
              <a:xfrm flipV="1">
                <a:off x="451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5" name="Line 837"/>
              <p:cNvSpPr>
                <a:spLocks noChangeShapeType="1"/>
              </p:cNvSpPr>
              <p:nvPr/>
            </p:nvSpPr>
            <p:spPr bwMode="auto">
              <a:xfrm flipV="1">
                <a:off x="452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6" name="Line 838"/>
              <p:cNvSpPr>
                <a:spLocks noChangeShapeType="1"/>
              </p:cNvSpPr>
              <p:nvPr/>
            </p:nvSpPr>
            <p:spPr bwMode="auto">
              <a:xfrm flipV="1">
                <a:off x="452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7" name="Line 839"/>
              <p:cNvSpPr>
                <a:spLocks noChangeShapeType="1"/>
              </p:cNvSpPr>
              <p:nvPr/>
            </p:nvSpPr>
            <p:spPr bwMode="auto">
              <a:xfrm flipV="1">
                <a:off x="452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8" name="Line 840"/>
              <p:cNvSpPr>
                <a:spLocks noChangeShapeType="1"/>
              </p:cNvSpPr>
              <p:nvPr/>
            </p:nvSpPr>
            <p:spPr bwMode="auto">
              <a:xfrm flipV="1">
                <a:off x="452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9" name="Line 841"/>
              <p:cNvSpPr>
                <a:spLocks noChangeShapeType="1"/>
              </p:cNvSpPr>
              <p:nvPr/>
            </p:nvSpPr>
            <p:spPr bwMode="auto">
              <a:xfrm flipV="1">
                <a:off x="452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0" name="Line 842"/>
              <p:cNvSpPr>
                <a:spLocks noChangeShapeType="1"/>
              </p:cNvSpPr>
              <p:nvPr/>
            </p:nvSpPr>
            <p:spPr bwMode="auto">
              <a:xfrm flipV="1">
                <a:off x="452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1" name="Line 843"/>
              <p:cNvSpPr>
                <a:spLocks noChangeShapeType="1"/>
              </p:cNvSpPr>
              <p:nvPr/>
            </p:nvSpPr>
            <p:spPr bwMode="auto">
              <a:xfrm flipV="1">
                <a:off x="453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2" name="Line 844"/>
              <p:cNvSpPr>
                <a:spLocks noChangeShapeType="1"/>
              </p:cNvSpPr>
              <p:nvPr/>
            </p:nvSpPr>
            <p:spPr bwMode="auto">
              <a:xfrm flipV="1">
                <a:off x="453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3" name="Line 845"/>
              <p:cNvSpPr>
                <a:spLocks noChangeShapeType="1"/>
              </p:cNvSpPr>
              <p:nvPr/>
            </p:nvSpPr>
            <p:spPr bwMode="auto">
              <a:xfrm flipV="1">
                <a:off x="453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4" name="Line 846"/>
              <p:cNvSpPr>
                <a:spLocks noChangeShapeType="1"/>
              </p:cNvSpPr>
              <p:nvPr/>
            </p:nvSpPr>
            <p:spPr bwMode="auto">
              <a:xfrm flipV="1">
                <a:off x="4535" y="2790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5" name="Line 847"/>
              <p:cNvSpPr>
                <a:spLocks noChangeShapeType="1"/>
              </p:cNvSpPr>
              <p:nvPr/>
            </p:nvSpPr>
            <p:spPr bwMode="auto">
              <a:xfrm flipV="1">
                <a:off x="453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6" name="Line 848"/>
              <p:cNvSpPr>
                <a:spLocks noChangeShapeType="1"/>
              </p:cNvSpPr>
              <p:nvPr/>
            </p:nvSpPr>
            <p:spPr bwMode="auto">
              <a:xfrm flipV="1">
                <a:off x="453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7" name="Line 849"/>
              <p:cNvSpPr>
                <a:spLocks noChangeShapeType="1"/>
              </p:cNvSpPr>
              <p:nvPr/>
            </p:nvSpPr>
            <p:spPr bwMode="auto">
              <a:xfrm flipV="1">
                <a:off x="4539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8" name="Line 850"/>
              <p:cNvSpPr>
                <a:spLocks noChangeShapeType="1"/>
              </p:cNvSpPr>
              <p:nvPr/>
            </p:nvSpPr>
            <p:spPr bwMode="auto">
              <a:xfrm flipV="1">
                <a:off x="454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9" name="Line 851"/>
              <p:cNvSpPr>
                <a:spLocks noChangeShapeType="1"/>
              </p:cNvSpPr>
              <p:nvPr/>
            </p:nvSpPr>
            <p:spPr bwMode="auto">
              <a:xfrm flipV="1">
                <a:off x="454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0" name="Line 852"/>
              <p:cNvSpPr>
                <a:spLocks noChangeShapeType="1"/>
              </p:cNvSpPr>
              <p:nvPr/>
            </p:nvSpPr>
            <p:spPr bwMode="auto">
              <a:xfrm flipV="1">
                <a:off x="454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1" name="Line 853"/>
              <p:cNvSpPr>
                <a:spLocks noChangeShapeType="1"/>
              </p:cNvSpPr>
              <p:nvPr/>
            </p:nvSpPr>
            <p:spPr bwMode="auto">
              <a:xfrm flipV="1">
                <a:off x="4545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2" name="Line 854"/>
              <p:cNvSpPr>
                <a:spLocks noChangeShapeType="1"/>
              </p:cNvSpPr>
              <p:nvPr/>
            </p:nvSpPr>
            <p:spPr bwMode="auto">
              <a:xfrm flipV="1">
                <a:off x="454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3" name="Line 855"/>
              <p:cNvSpPr>
                <a:spLocks noChangeShapeType="1"/>
              </p:cNvSpPr>
              <p:nvPr/>
            </p:nvSpPr>
            <p:spPr bwMode="auto">
              <a:xfrm flipV="1">
                <a:off x="4548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4" name="Line 856"/>
              <p:cNvSpPr>
                <a:spLocks noChangeShapeType="1"/>
              </p:cNvSpPr>
              <p:nvPr/>
            </p:nvSpPr>
            <p:spPr bwMode="auto">
              <a:xfrm flipV="1">
                <a:off x="454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5" name="Line 857"/>
              <p:cNvSpPr>
                <a:spLocks noChangeShapeType="1"/>
              </p:cNvSpPr>
              <p:nvPr/>
            </p:nvSpPr>
            <p:spPr bwMode="auto">
              <a:xfrm flipV="1">
                <a:off x="455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6" name="Line 858"/>
              <p:cNvSpPr>
                <a:spLocks noChangeShapeType="1"/>
              </p:cNvSpPr>
              <p:nvPr/>
            </p:nvSpPr>
            <p:spPr bwMode="auto">
              <a:xfrm flipV="1">
                <a:off x="455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7" name="Line 859"/>
              <p:cNvSpPr>
                <a:spLocks noChangeShapeType="1"/>
              </p:cNvSpPr>
              <p:nvPr/>
            </p:nvSpPr>
            <p:spPr bwMode="auto">
              <a:xfrm flipV="1">
                <a:off x="455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8" name="Line 860"/>
              <p:cNvSpPr>
                <a:spLocks noChangeShapeType="1"/>
              </p:cNvSpPr>
              <p:nvPr/>
            </p:nvSpPr>
            <p:spPr bwMode="auto">
              <a:xfrm flipV="1">
                <a:off x="4556" y="2783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9" name="Line 861"/>
              <p:cNvSpPr>
                <a:spLocks noChangeShapeType="1"/>
              </p:cNvSpPr>
              <p:nvPr/>
            </p:nvSpPr>
            <p:spPr bwMode="auto">
              <a:xfrm flipV="1">
                <a:off x="455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0" name="Line 862"/>
              <p:cNvSpPr>
                <a:spLocks noChangeShapeType="1"/>
              </p:cNvSpPr>
              <p:nvPr/>
            </p:nvSpPr>
            <p:spPr bwMode="auto">
              <a:xfrm flipV="1">
                <a:off x="455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1" name="Line 863"/>
              <p:cNvSpPr>
                <a:spLocks noChangeShapeType="1"/>
              </p:cNvSpPr>
              <p:nvPr/>
            </p:nvSpPr>
            <p:spPr bwMode="auto">
              <a:xfrm flipV="1">
                <a:off x="4561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2" name="Line 864"/>
              <p:cNvSpPr>
                <a:spLocks noChangeShapeType="1"/>
              </p:cNvSpPr>
              <p:nvPr/>
            </p:nvSpPr>
            <p:spPr bwMode="auto">
              <a:xfrm flipV="1">
                <a:off x="456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3" name="Line 865"/>
              <p:cNvSpPr>
                <a:spLocks noChangeShapeType="1"/>
              </p:cNvSpPr>
              <p:nvPr/>
            </p:nvSpPr>
            <p:spPr bwMode="auto">
              <a:xfrm flipV="1">
                <a:off x="456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4" name="Line 866"/>
              <p:cNvSpPr>
                <a:spLocks noChangeShapeType="1"/>
              </p:cNvSpPr>
              <p:nvPr/>
            </p:nvSpPr>
            <p:spPr bwMode="auto">
              <a:xfrm flipV="1">
                <a:off x="456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5" name="Line 867"/>
              <p:cNvSpPr>
                <a:spLocks noChangeShapeType="1"/>
              </p:cNvSpPr>
              <p:nvPr/>
            </p:nvSpPr>
            <p:spPr bwMode="auto">
              <a:xfrm flipV="1">
                <a:off x="456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6" name="Line 868"/>
              <p:cNvSpPr>
                <a:spLocks noChangeShapeType="1"/>
              </p:cNvSpPr>
              <p:nvPr/>
            </p:nvSpPr>
            <p:spPr bwMode="auto">
              <a:xfrm flipV="1">
                <a:off x="457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7" name="Line 869"/>
              <p:cNvSpPr>
                <a:spLocks noChangeShapeType="1"/>
              </p:cNvSpPr>
              <p:nvPr/>
            </p:nvSpPr>
            <p:spPr bwMode="auto">
              <a:xfrm flipV="1">
                <a:off x="457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8" name="Line 870"/>
              <p:cNvSpPr>
                <a:spLocks noChangeShapeType="1"/>
              </p:cNvSpPr>
              <p:nvPr/>
            </p:nvSpPr>
            <p:spPr bwMode="auto">
              <a:xfrm flipV="1">
                <a:off x="457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9" name="Line 871"/>
              <p:cNvSpPr>
                <a:spLocks noChangeShapeType="1"/>
              </p:cNvSpPr>
              <p:nvPr/>
            </p:nvSpPr>
            <p:spPr bwMode="auto">
              <a:xfrm flipV="1">
                <a:off x="457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0" name="Line 872"/>
              <p:cNvSpPr>
                <a:spLocks noChangeShapeType="1"/>
              </p:cNvSpPr>
              <p:nvPr/>
            </p:nvSpPr>
            <p:spPr bwMode="auto">
              <a:xfrm flipV="1">
                <a:off x="457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1" name="Line 873"/>
              <p:cNvSpPr>
                <a:spLocks noChangeShapeType="1"/>
              </p:cNvSpPr>
              <p:nvPr/>
            </p:nvSpPr>
            <p:spPr bwMode="auto">
              <a:xfrm flipV="1">
                <a:off x="457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2" name="Line 874"/>
              <p:cNvSpPr>
                <a:spLocks noChangeShapeType="1"/>
              </p:cNvSpPr>
              <p:nvPr/>
            </p:nvSpPr>
            <p:spPr bwMode="auto">
              <a:xfrm flipV="1">
                <a:off x="457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3" name="Line 875"/>
              <p:cNvSpPr>
                <a:spLocks noChangeShapeType="1"/>
              </p:cNvSpPr>
              <p:nvPr/>
            </p:nvSpPr>
            <p:spPr bwMode="auto">
              <a:xfrm flipV="1">
                <a:off x="458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4" name="Line 876"/>
              <p:cNvSpPr>
                <a:spLocks noChangeShapeType="1"/>
              </p:cNvSpPr>
              <p:nvPr/>
            </p:nvSpPr>
            <p:spPr bwMode="auto">
              <a:xfrm flipV="1">
                <a:off x="458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5" name="Line 877"/>
              <p:cNvSpPr>
                <a:spLocks noChangeShapeType="1"/>
              </p:cNvSpPr>
              <p:nvPr/>
            </p:nvSpPr>
            <p:spPr bwMode="auto">
              <a:xfrm flipV="1">
                <a:off x="458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6" name="Line 878"/>
              <p:cNvSpPr>
                <a:spLocks noChangeShapeType="1"/>
              </p:cNvSpPr>
              <p:nvPr/>
            </p:nvSpPr>
            <p:spPr bwMode="auto">
              <a:xfrm flipV="1">
                <a:off x="458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7" name="Line 879"/>
              <p:cNvSpPr>
                <a:spLocks noChangeShapeType="1"/>
              </p:cNvSpPr>
              <p:nvPr/>
            </p:nvSpPr>
            <p:spPr bwMode="auto">
              <a:xfrm flipV="1">
                <a:off x="458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8" name="Line 880"/>
              <p:cNvSpPr>
                <a:spLocks noChangeShapeType="1"/>
              </p:cNvSpPr>
              <p:nvPr/>
            </p:nvSpPr>
            <p:spPr bwMode="auto">
              <a:xfrm flipV="1">
                <a:off x="458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9" name="Line 881"/>
              <p:cNvSpPr>
                <a:spLocks noChangeShapeType="1"/>
              </p:cNvSpPr>
              <p:nvPr/>
            </p:nvSpPr>
            <p:spPr bwMode="auto">
              <a:xfrm flipV="1">
                <a:off x="459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0" name="Line 882"/>
              <p:cNvSpPr>
                <a:spLocks noChangeShapeType="1"/>
              </p:cNvSpPr>
              <p:nvPr/>
            </p:nvSpPr>
            <p:spPr bwMode="auto">
              <a:xfrm flipV="1">
                <a:off x="459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1" name="Line 883"/>
              <p:cNvSpPr>
                <a:spLocks noChangeShapeType="1"/>
              </p:cNvSpPr>
              <p:nvPr/>
            </p:nvSpPr>
            <p:spPr bwMode="auto">
              <a:xfrm flipV="1">
                <a:off x="459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2" name="Line 884"/>
              <p:cNvSpPr>
                <a:spLocks noChangeShapeType="1"/>
              </p:cNvSpPr>
              <p:nvPr/>
            </p:nvSpPr>
            <p:spPr bwMode="auto">
              <a:xfrm flipV="1">
                <a:off x="459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3" name="Line 885"/>
              <p:cNvSpPr>
                <a:spLocks noChangeShapeType="1"/>
              </p:cNvSpPr>
              <p:nvPr/>
            </p:nvSpPr>
            <p:spPr bwMode="auto">
              <a:xfrm flipV="1">
                <a:off x="459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4" name="Line 886"/>
              <p:cNvSpPr>
                <a:spLocks noChangeShapeType="1"/>
              </p:cNvSpPr>
              <p:nvPr/>
            </p:nvSpPr>
            <p:spPr bwMode="auto">
              <a:xfrm flipV="1">
                <a:off x="459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5" name="Line 887"/>
              <p:cNvSpPr>
                <a:spLocks noChangeShapeType="1"/>
              </p:cNvSpPr>
              <p:nvPr/>
            </p:nvSpPr>
            <p:spPr bwMode="auto">
              <a:xfrm flipV="1">
                <a:off x="459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6" name="Line 888"/>
              <p:cNvSpPr>
                <a:spLocks noChangeShapeType="1"/>
              </p:cNvSpPr>
              <p:nvPr/>
            </p:nvSpPr>
            <p:spPr bwMode="auto">
              <a:xfrm flipV="1">
                <a:off x="459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7" name="Line 889"/>
              <p:cNvSpPr>
                <a:spLocks noChangeShapeType="1"/>
              </p:cNvSpPr>
              <p:nvPr/>
            </p:nvSpPr>
            <p:spPr bwMode="auto">
              <a:xfrm flipV="1">
                <a:off x="460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8" name="Line 890"/>
              <p:cNvSpPr>
                <a:spLocks noChangeShapeType="1"/>
              </p:cNvSpPr>
              <p:nvPr/>
            </p:nvSpPr>
            <p:spPr bwMode="auto">
              <a:xfrm flipV="1">
                <a:off x="460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9" name="Line 891"/>
              <p:cNvSpPr>
                <a:spLocks noChangeShapeType="1"/>
              </p:cNvSpPr>
              <p:nvPr/>
            </p:nvSpPr>
            <p:spPr bwMode="auto">
              <a:xfrm flipV="1">
                <a:off x="460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0" name="Line 892"/>
              <p:cNvSpPr>
                <a:spLocks noChangeShapeType="1"/>
              </p:cNvSpPr>
              <p:nvPr/>
            </p:nvSpPr>
            <p:spPr bwMode="auto">
              <a:xfrm flipV="1">
                <a:off x="460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1" name="Line 893"/>
              <p:cNvSpPr>
                <a:spLocks noChangeShapeType="1"/>
              </p:cNvSpPr>
              <p:nvPr/>
            </p:nvSpPr>
            <p:spPr bwMode="auto">
              <a:xfrm flipV="1">
                <a:off x="460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2" name="Line 894"/>
              <p:cNvSpPr>
                <a:spLocks noChangeShapeType="1"/>
              </p:cNvSpPr>
              <p:nvPr/>
            </p:nvSpPr>
            <p:spPr bwMode="auto">
              <a:xfrm flipV="1">
                <a:off x="461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3" name="Line 895"/>
              <p:cNvSpPr>
                <a:spLocks noChangeShapeType="1"/>
              </p:cNvSpPr>
              <p:nvPr/>
            </p:nvSpPr>
            <p:spPr bwMode="auto">
              <a:xfrm flipV="1">
                <a:off x="461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4" name="Line 896"/>
              <p:cNvSpPr>
                <a:spLocks noChangeShapeType="1"/>
              </p:cNvSpPr>
              <p:nvPr/>
            </p:nvSpPr>
            <p:spPr bwMode="auto">
              <a:xfrm flipV="1">
                <a:off x="461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5" name="Line 897"/>
              <p:cNvSpPr>
                <a:spLocks noChangeShapeType="1"/>
              </p:cNvSpPr>
              <p:nvPr/>
            </p:nvSpPr>
            <p:spPr bwMode="auto">
              <a:xfrm flipV="1">
                <a:off x="461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6" name="Line 898"/>
              <p:cNvSpPr>
                <a:spLocks noChangeShapeType="1"/>
              </p:cNvSpPr>
              <p:nvPr/>
            </p:nvSpPr>
            <p:spPr bwMode="auto">
              <a:xfrm flipV="1">
                <a:off x="461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7" name="Line 899"/>
              <p:cNvSpPr>
                <a:spLocks noChangeShapeType="1"/>
              </p:cNvSpPr>
              <p:nvPr/>
            </p:nvSpPr>
            <p:spPr bwMode="auto">
              <a:xfrm flipV="1">
                <a:off x="461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8" name="Line 900"/>
              <p:cNvSpPr>
                <a:spLocks noChangeShapeType="1"/>
              </p:cNvSpPr>
              <p:nvPr/>
            </p:nvSpPr>
            <p:spPr bwMode="auto">
              <a:xfrm flipV="1">
                <a:off x="461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9" name="Line 901"/>
              <p:cNvSpPr>
                <a:spLocks noChangeShapeType="1"/>
              </p:cNvSpPr>
              <p:nvPr/>
            </p:nvSpPr>
            <p:spPr bwMode="auto">
              <a:xfrm flipV="1">
                <a:off x="462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0" name="Line 902"/>
              <p:cNvSpPr>
                <a:spLocks noChangeShapeType="1"/>
              </p:cNvSpPr>
              <p:nvPr/>
            </p:nvSpPr>
            <p:spPr bwMode="auto">
              <a:xfrm flipV="1">
                <a:off x="462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1" name="Line 903"/>
              <p:cNvSpPr>
                <a:spLocks noChangeShapeType="1"/>
              </p:cNvSpPr>
              <p:nvPr/>
            </p:nvSpPr>
            <p:spPr bwMode="auto">
              <a:xfrm flipV="1">
                <a:off x="462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2" name="Line 904"/>
              <p:cNvSpPr>
                <a:spLocks noChangeShapeType="1"/>
              </p:cNvSpPr>
              <p:nvPr/>
            </p:nvSpPr>
            <p:spPr bwMode="auto">
              <a:xfrm flipV="1">
                <a:off x="462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3" name="Line 905"/>
              <p:cNvSpPr>
                <a:spLocks noChangeShapeType="1"/>
              </p:cNvSpPr>
              <p:nvPr/>
            </p:nvSpPr>
            <p:spPr bwMode="auto">
              <a:xfrm flipV="1">
                <a:off x="4627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4" name="Line 906"/>
              <p:cNvSpPr>
                <a:spLocks noChangeShapeType="1"/>
              </p:cNvSpPr>
              <p:nvPr/>
            </p:nvSpPr>
            <p:spPr bwMode="auto">
              <a:xfrm flipV="1">
                <a:off x="4629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5" name="Line 907"/>
              <p:cNvSpPr>
                <a:spLocks noChangeShapeType="1"/>
              </p:cNvSpPr>
              <p:nvPr/>
            </p:nvSpPr>
            <p:spPr bwMode="auto">
              <a:xfrm flipV="1">
                <a:off x="463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6" name="Line 908"/>
              <p:cNvSpPr>
                <a:spLocks noChangeShapeType="1"/>
              </p:cNvSpPr>
              <p:nvPr/>
            </p:nvSpPr>
            <p:spPr bwMode="auto">
              <a:xfrm flipV="1">
                <a:off x="4632" y="278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7" name="Line 909"/>
              <p:cNvSpPr>
                <a:spLocks noChangeShapeType="1"/>
              </p:cNvSpPr>
              <p:nvPr/>
            </p:nvSpPr>
            <p:spPr bwMode="auto">
              <a:xfrm flipV="1">
                <a:off x="4633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8" name="Line 910"/>
              <p:cNvSpPr>
                <a:spLocks noChangeShapeType="1"/>
              </p:cNvSpPr>
              <p:nvPr/>
            </p:nvSpPr>
            <p:spPr bwMode="auto">
              <a:xfrm flipV="1">
                <a:off x="463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9" name="Line 911"/>
              <p:cNvSpPr>
                <a:spLocks noChangeShapeType="1"/>
              </p:cNvSpPr>
              <p:nvPr/>
            </p:nvSpPr>
            <p:spPr bwMode="auto">
              <a:xfrm flipV="1">
                <a:off x="463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0" name="Line 912"/>
              <p:cNvSpPr>
                <a:spLocks noChangeShapeType="1"/>
              </p:cNvSpPr>
              <p:nvPr/>
            </p:nvSpPr>
            <p:spPr bwMode="auto">
              <a:xfrm flipV="1">
                <a:off x="463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1" name="Line 913"/>
              <p:cNvSpPr>
                <a:spLocks noChangeShapeType="1"/>
              </p:cNvSpPr>
              <p:nvPr/>
            </p:nvSpPr>
            <p:spPr bwMode="auto">
              <a:xfrm flipV="1">
                <a:off x="463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2" name="Line 914"/>
              <p:cNvSpPr>
                <a:spLocks noChangeShapeType="1"/>
              </p:cNvSpPr>
              <p:nvPr/>
            </p:nvSpPr>
            <p:spPr bwMode="auto">
              <a:xfrm flipV="1">
                <a:off x="4641" y="2784"/>
                <a:ext cx="1" cy="2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3" name="Line 915"/>
              <p:cNvSpPr>
                <a:spLocks noChangeShapeType="1"/>
              </p:cNvSpPr>
              <p:nvPr/>
            </p:nvSpPr>
            <p:spPr bwMode="auto">
              <a:xfrm flipV="1">
                <a:off x="464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4" name="Line 916"/>
              <p:cNvSpPr>
                <a:spLocks noChangeShapeType="1"/>
              </p:cNvSpPr>
              <p:nvPr/>
            </p:nvSpPr>
            <p:spPr bwMode="auto">
              <a:xfrm flipV="1">
                <a:off x="464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5" name="Line 917"/>
              <p:cNvSpPr>
                <a:spLocks noChangeShapeType="1"/>
              </p:cNvSpPr>
              <p:nvPr/>
            </p:nvSpPr>
            <p:spPr bwMode="auto">
              <a:xfrm flipV="1">
                <a:off x="464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6" name="Line 918"/>
              <p:cNvSpPr>
                <a:spLocks noChangeShapeType="1"/>
              </p:cNvSpPr>
              <p:nvPr/>
            </p:nvSpPr>
            <p:spPr bwMode="auto">
              <a:xfrm flipV="1">
                <a:off x="464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7" name="Line 919"/>
              <p:cNvSpPr>
                <a:spLocks noChangeShapeType="1"/>
              </p:cNvSpPr>
              <p:nvPr/>
            </p:nvSpPr>
            <p:spPr bwMode="auto">
              <a:xfrm flipV="1">
                <a:off x="4649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8" name="Line 920"/>
              <p:cNvSpPr>
                <a:spLocks noChangeShapeType="1"/>
              </p:cNvSpPr>
              <p:nvPr/>
            </p:nvSpPr>
            <p:spPr bwMode="auto">
              <a:xfrm flipV="1">
                <a:off x="465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9" name="Line 921"/>
              <p:cNvSpPr>
                <a:spLocks noChangeShapeType="1"/>
              </p:cNvSpPr>
              <p:nvPr/>
            </p:nvSpPr>
            <p:spPr bwMode="auto">
              <a:xfrm flipV="1">
                <a:off x="465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0" name="Line 922"/>
              <p:cNvSpPr>
                <a:spLocks noChangeShapeType="1"/>
              </p:cNvSpPr>
              <p:nvPr/>
            </p:nvSpPr>
            <p:spPr bwMode="auto">
              <a:xfrm flipV="1">
                <a:off x="4653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1" name="Line 923"/>
              <p:cNvSpPr>
                <a:spLocks noChangeShapeType="1"/>
              </p:cNvSpPr>
              <p:nvPr/>
            </p:nvSpPr>
            <p:spPr bwMode="auto">
              <a:xfrm flipV="1">
                <a:off x="465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2" name="Line 924"/>
              <p:cNvSpPr>
                <a:spLocks noChangeShapeType="1"/>
              </p:cNvSpPr>
              <p:nvPr/>
            </p:nvSpPr>
            <p:spPr bwMode="auto">
              <a:xfrm flipV="1">
                <a:off x="4657" y="2369"/>
                <a:ext cx="1" cy="43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3" name="Line 925"/>
              <p:cNvSpPr>
                <a:spLocks noChangeShapeType="1"/>
              </p:cNvSpPr>
              <p:nvPr/>
            </p:nvSpPr>
            <p:spPr bwMode="auto">
              <a:xfrm flipV="1">
                <a:off x="4659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4" name="Line 926"/>
              <p:cNvSpPr>
                <a:spLocks noChangeShapeType="1"/>
              </p:cNvSpPr>
              <p:nvPr/>
            </p:nvSpPr>
            <p:spPr bwMode="auto">
              <a:xfrm flipV="1">
                <a:off x="466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5" name="Line 927"/>
              <p:cNvSpPr>
                <a:spLocks noChangeShapeType="1"/>
              </p:cNvSpPr>
              <p:nvPr/>
            </p:nvSpPr>
            <p:spPr bwMode="auto">
              <a:xfrm flipV="1">
                <a:off x="466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6" name="Line 928"/>
              <p:cNvSpPr>
                <a:spLocks noChangeShapeType="1"/>
              </p:cNvSpPr>
              <p:nvPr/>
            </p:nvSpPr>
            <p:spPr bwMode="auto">
              <a:xfrm flipV="1">
                <a:off x="466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7" name="Line 929"/>
              <p:cNvSpPr>
                <a:spLocks noChangeShapeType="1"/>
              </p:cNvSpPr>
              <p:nvPr/>
            </p:nvSpPr>
            <p:spPr bwMode="auto">
              <a:xfrm flipV="1">
                <a:off x="466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8" name="Line 930"/>
              <p:cNvSpPr>
                <a:spLocks noChangeShapeType="1"/>
              </p:cNvSpPr>
              <p:nvPr/>
            </p:nvSpPr>
            <p:spPr bwMode="auto">
              <a:xfrm flipV="1">
                <a:off x="466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9" name="Line 931"/>
              <p:cNvSpPr>
                <a:spLocks noChangeShapeType="1"/>
              </p:cNvSpPr>
              <p:nvPr/>
            </p:nvSpPr>
            <p:spPr bwMode="auto">
              <a:xfrm flipV="1">
                <a:off x="466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0" name="Line 932"/>
              <p:cNvSpPr>
                <a:spLocks noChangeShapeType="1"/>
              </p:cNvSpPr>
              <p:nvPr/>
            </p:nvSpPr>
            <p:spPr bwMode="auto">
              <a:xfrm flipV="1">
                <a:off x="467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1" name="Line 933"/>
              <p:cNvSpPr>
                <a:spLocks noChangeShapeType="1"/>
              </p:cNvSpPr>
              <p:nvPr/>
            </p:nvSpPr>
            <p:spPr bwMode="auto">
              <a:xfrm flipV="1">
                <a:off x="467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2" name="Line 934"/>
              <p:cNvSpPr>
                <a:spLocks noChangeShapeType="1"/>
              </p:cNvSpPr>
              <p:nvPr/>
            </p:nvSpPr>
            <p:spPr bwMode="auto">
              <a:xfrm flipV="1">
                <a:off x="467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3" name="Line 935"/>
              <p:cNvSpPr>
                <a:spLocks noChangeShapeType="1"/>
              </p:cNvSpPr>
              <p:nvPr/>
            </p:nvSpPr>
            <p:spPr bwMode="auto">
              <a:xfrm flipV="1">
                <a:off x="467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4" name="Line 936"/>
              <p:cNvSpPr>
                <a:spLocks noChangeShapeType="1"/>
              </p:cNvSpPr>
              <p:nvPr/>
            </p:nvSpPr>
            <p:spPr bwMode="auto">
              <a:xfrm flipV="1">
                <a:off x="467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5" name="Line 937"/>
              <p:cNvSpPr>
                <a:spLocks noChangeShapeType="1"/>
              </p:cNvSpPr>
              <p:nvPr/>
            </p:nvSpPr>
            <p:spPr bwMode="auto">
              <a:xfrm flipV="1">
                <a:off x="467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6" name="Line 938"/>
              <p:cNvSpPr>
                <a:spLocks noChangeShapeType="1"/>
              </p:cNvSpPr>
              <p:nvPr/>
            </p:nvSpPr>
            <p:spPr bwMode="auto">
              <a:xfrm flipV="1">
                <a:off x="4680" y="2734"/>
                <a:ext cx="1" cy="7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7" name="Line 939"/>
              <p:cNvSpPr>
                <a:spLocks noChangeShapeType="1"/>
              </p:cNvSpPr>
              <p:nvPr/>
            </p:nvSpPr>
            <p:spPr bwMode="auto">
              <a:xfrm flipV="1">
                <a:off x="4681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8" name="Line 940"/>
              <p:cNvSpPr>
                <a:spLocks noChangeShapeType="1"/>
              </p:cNvSpPr>
              <p:nvPr/>
            </p:nvSpPr>
            <p:spPr bwMode="auto">
              <a:xfrm flipV="1">
                <a:off x="468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9" name="Line 941"/>
              <p:cNvSpPr>
                <a:spLocks noChangeShapeType="1"/>
              </p:cNvSpPr>
              <p:nvPr/>
            </p:nvSpPr>
            <p:spPr bwMode="auto">
              <a:xfrm flipV="1">
                <a:off x="468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20" name="Line 942"/>
              <p:cNvSpPr>
                <a:spLocks noChangeShapeType="1"/>
              </p:cNvSpPr>
              <p:nvPr/>
            </p:nvSpPr>
            <p:spPr bwMode="auto">
              <a:xfrm flipV="1">
                <a:off x="468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21" name="Line 943"/>
              <p:cNvSpPr>
                <a:spLocks noChangeShapeType="1"/>
              </p:cNvSpPr>
              <p:nvPr/>
            </p:nvSpPr>
            <p:spPr bwMode="auto">
              <a:xfrm flipV="1">
                <a:off x="468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22" name="Line 944"/>
              <p:cNvSpPr>
                <a:spLocks noChangeShapeType="1"/>
              </p:cNvSpPr>
              <p:nvPr/>
            </p:nvSpPr>
            <p:spPr bwMode="auto">
              <a:xfrm flipV="1">
                <a:off x="469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23" name="Line 945"/>
              <p:cNvSpPr>
                <a:spLocks noChangeShapeType="1"/>
              </p:cNvSpPr>
              <p:nvPr/>
            </p:nvSpPr>
            <p:spPr bwMode="auto">
              <a:xfrm flipV="1">
                <a:off x="4692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24" name="Line 946"/>
              <p:cNvSpPr>
                <a:spLocks noChangeShapeType="1"/>
              </p:cNvSpPr>
              <p:nvPr/>
            </p:nvSpPr>
            <p:spPr bwMode="auto">
              <a:xfrm flipV="1">
                <a:off x="469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25" name="Line 947"/>
              <p:cNvSpPr>
                <a:spLocks noChangeShapeType="1"/>
              </p:cNvSpPr>
              <p:nvPr/>
            </p:nvSpPr>
            <p:spPr bwMode="auto">
              <a:xfrm flipV="1">
                <a:off x="469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26" name="Line 948"/>
              <p:cNvSpPr>
                <a:spLocks noChangeShapeType="1"/>
              </p:cNvSpPr>
              <p:nvPr/>
            </p:nvSpPr>
            <p:spPr bwMode="auto">
              <a:xfrm flipV="1">
                <a:off x="469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27" name="Line 949"/>
              <p:cNvSpPr>
                <a:spLocks noChangeShapeType="1"/>
              </p:cNvSpPr>
              <p:nvPr/>
            </p:nvSpPr>
            <p:spPr bwMode="auto">
              <a:xfrm flipV="1">
                <a:off x="469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28" name="Line 950"/>
              <p:cNvSpPr>
                <a:spLocks noChangeShapeType="1"/>
              </p:cNvSpPr>
              <p:nvPr/>
            </p:nvSpPr>
            <p:spPr bwMode="auto">
              <a:xfrm flipV="1">
                <a:off x="470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29" name="Line 951"/>
              <p:cNvSpPr>
                <a:spLocks noChangeShapeType="1"/>
              </p:cNvSpPr>
              <p:nvPr/>
            </p:nvSpPr>
            <p:spPr bwMode="auto">
              <a:xfrm flipV="1">
                <a:off x="470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0" name="Line 952"/>
              <p:cNvSpPr>
                <a:spLocks noChangeShapeType="1"/>
              </p:cNvSpPr>
              <p:nvPr/>
            </p:nvSpPr>
            <p:spPr bwMode="auto">
              <a:xfrm flipV="1">
                <a:off x="470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1" name="Line 953"/>
              <p:cNvSpPr>
                <a:spLocks noChangeShapeType="1"/>
              </p:cNvSpPr>
              <p:nvPr/>
            </p:nvSpPr>
            <p:spPr bwMode="auto">
              <a:xfrm flipV="1">
                <a:off x="4705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2" name="Line 954"/>
              <p:cNvSpPr>
                <a:spLocks noChangeShapeType="1"/>
              </p:cNvSpPr>
              <p:nvPr/>
            </p:nvSpPr>
            <p:spPr bwMode="auto">
              <a:xfrm flipV="1">
                <a:off x="470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3" name="Line 955"/>
              <p:cNvSpPr>
                <a:spLocks noChangeShapeType="1"/>
              </p:cNvSpPr>
              <p:nvPr/>
            </p:nvSpPr>
            <p:spPr bwMode="auto">
              <a:xfrm flipV="1">
                <a:off x="470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4" name="Line 956"/>
              <p:cNvSpPr>
                <a:spLocks noChangeShapeType="1"/>
              </p:cNvSpPr>
              <p:nvPr/>
            </p:nvSpPr>
            <p:spPr bwMode="auto">
              <a:xfrm flipV="1">
                <a:off x="471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5" name="Line 957"/>
              <p:cNvSpPr>
                <a:spLocks noChangeShapeType="1"/>
              </p:cNvSpPr>
              <p:nvPr/>
            </p:nvSpPr>
            <p:spPr bwMode="auto">
              <a:xfrm flipV="1">
                <a:off x="471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6" name="Line 958"/>
              <p:cNvSpPr>
                <a:spLocks noChangeShapeType="1"/>
              </p:cNvSpPr>
              <p:nvPr/>
            </p:nvSpPr>
            <p:spPr bwMode="auto">
              <a:xfrm flipV="1">
                <a:off x="471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7" name="Line 959"/>
              <p:cNvSpPr>
                <a:spLocks noChangeShapeType="1"/>
              </p:cNvSpPr>
              <p:nvPr/>
            </p:nvSpPr>
            <p:spPr bwMode="auto">
              <a:xfrm flipV="1">
                <a:off x="471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8" name="Line 960"/>
              <p:cNvSpPr>
                <a:spLocks noChangeShapeType="1"/>
              </p:cNvSpPr>
              <p:nvPr/>
            </p:nvSpPr>
            <p:spPr bwMode="auto">
              <a:xfrm flipV="1">
                <a:off x="471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9" name="Line 961"/>
              <p:cNvSpPr>
                <a:spLocks noChangeShapeType="1"/>
              </p:cNvSpPr>
              <p:nvPr/>
            </p:nvSpPr>
            <p:spPr bwMode="auto">
              <a:xfrm flipV="1">
                <a:off x="471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0" name="Line 962"/>
              <p:cNvSpPr>
                <a:spLocks noChangeShapeType="1"/>
              </p:cNvSpPr>
              <p:nvPr/>
            </p:nvSpPr>
            <p:spPr bwMode="auto">
              <a:xfrm flipV="1">
                <a:off x="472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1" name="Line 963"/>
              <p:cNvSpPr>
                <a:spLocks noChangeShapeType="1"/>
              </p:cNvSpPr>
              <p:nvPr/>
            </p:nvSpPr>
            <p:spPr bwMode="auto">
              <a:xfrm flipV="1">
                <a:off x="472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2" name="Line 964"/>
              <p:cNvSpPr>
                <a:spLocks noChangeShapeType="1"/>
              </p:cNvSpPr>
              <p:nvPr/>
            </p:nvSpPr>
            <p:spPr bwMode="auto">
              <a:xfrm flipV="1">
                <a:off x="4723" y="2787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3" name="Line 965"/>
              <p:cNvSpPr>
                <a:spLocks noChangeShapeType="1"/>
              </p:cNvSpPr>
              <p:nvPr/>
            </p:nvSpPr>
            <p:spPr bwMode="auto">
              <a:xfrm flipV="1">
                <a:off x="472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4" name="Line 966"/>
              <p:cNvSpPr>
                <a:spLocks noChangeShapeType="1"/>
              </p:cNvSpPr>
              <p:nvPr/>
            </p:nvSpPr>
            <p:spPr bwMode="auto">
              <a:xfrm flipV="1">
                <a:off x="472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5" name="Line 967"/>
              <p:cNvSpPr>
                <a:spLocks noChangeShapeType="1"/>
              </p:cNvSpPr>
              <p:nvPr/>
            </p:nvSpPr>
            <p:spPr bwMode="auto">
              <a:xfrm flipV="1">
                <a:off x="472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6" name="Line 968"/>
              <p:cNvSpPr>
                <a:spLocks noChangeShapeType="1"/>
              </p:cNvSpPr>
              <p:nvPr/>
            </p:nvSpPr>
            <p:spPr bwMode="auto">
              <a:xfrm flipV="1">
                <a:off x="472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7" name="Line 969"/>
              <p:cNvSpPr>
                <a:spLocks noChangeShapeType="1"/>
              </p:cNvSpPr>
              <p:nvPr/>
            </p:nvSpPr>
            <p:spPr bwMode="auto">
              <a:xfrm flipV="1">
                <a:off x="473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8" name="Line 970"/>
              <p:cNvSpPr>
                <a:spLocks noChangeShapeType="1"/>
              </p:cNvSpPr>
              <p:nvPr/>
            </p:nvSpPr>
            <p:spPr bwMode="auto">
              <a:xfrm flipV="1">
                <a:off x="473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9" name="Line 971"/>
              <p:cNvSpPr>
                <a:spLocks noChangeShapeType="1"/>
              </p:cNvSpPr>
              <p:nvPr/>
            </p:nvSpPr>
            <p:spPr bwMode="auto">
              <a:xfrm flipV="1">
                <a:off x="473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0" name="Line 972"/>
              <p:cNvSpPr>
                <a:spLocks noChangeShapeType="1"/>
              </p:cNvSpPr>
              <p:nvPr/>
            </p:nvSpPr>
            <p:spPr bwMode="auto">
              <a:xfrm flipV="1">
                <a:off x="473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1" name="Line 973"/>
              <p:cNvSpPr>
                <a:spLocks noChangeShapeType="1"/>
              </p:cNvSpPr>
              <p:nvPr/>
            </p:nvSpPr>
            <p:spPr bwMode="auto">
              <a:xfrm flipV="1">
                <a:off x="473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2" name="Line 974"/>
              <p:cNvSpPr>
                <a:spLocks noChangeShapeType="1"/>
              </p:cNvSpPr>
              <p:nvPr/>
            </p:nvSpPr>
            <p:spPr bwMode="auto">
              <a:xfrm flipV="1">
                <a:off x="475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3" name="Line 975"/>
              <p:cNvSpPr>
                <a:spLocks noChangeShapeType="1"/>
              </p:cNvSpPr>
              <p:nvPr/>
            </p:nvSpPr>
            <p:spPr bwMode="auto">
              <a:xfrm flipV="1">
                <a:off x="475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4" name="Line 976"/>
              <p:cNvSpPr>
                <a:spLocks noChangeShapeType="1"/>
              </p:cNvSpPr>
              <p:nvPr/>
            </p:nvSpPr>
            <p:spPr bwMode="auto">
              <a:xfrm flipV="1">
                <a:off x="475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5" name="Line 977"/>
              <p:cNvSpPr>
                <a:spLocks noChangeShapeType="1"/>
              </p:cNvSpPr>
              <p:nvPr/>
            </p:nvSpPr>
            <p:spPr bwMode="auto">
              <a:xfrm flipV="1">
                <a:off x="4758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6" name="Line 978"/>
              <p:cNvSpPr>
                <a:spLocks noChangeShapeType="1"/>
              </p:cNvSpPr>
              <p:nvPr/>
            </p:nvSpPr>
            <p:spPr bwMode="auto">
              <a:xfrm flipV="1">
                <a:off x="476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7" name="Line 979"/>
              <p:cNvSpPr>
                <a:spLocks noChangeShapeType="1"/>
              </p:cNvSpPr>
              <p:nvPr/>
            </p:nvSpPr>
            <p:spPr bwMode="auto">
              <a:xfrm flipV="1">
                <a:off x="476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8" name="Line 980"/>
              <p:cNvSpPr>
                <a:spLocks noChangeShapeType="1"/>
              </p:cNvSpPr>
              <p:nvPr/>
            </p:nvSpPr>
            <p:spPr bwMode="auto">
              <a:xfrm flipV="1">
                <a:off x="476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9" name="Line 981"/>
              <p:cNvSpPr>
                <a:spLocks noChangeShapeType="1"/>
              </p:cNvSpPr>
              <p:nvPr/>
            </p:nvSpPr>
            <p:spPr bwMode="auto">
              <a:xfrm flipV="1">
                <a:off x="476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0" name="Line 982"/>
              <p:cNvSpPr>
                <a:spLocks noChangeShapeType="1"/>
              </p:cNvSpPr>
              <p:nvPr/>
            </p:nvSpPr>
            <p:spPr bwMode="auto">
              <a:xfrm flipV="1">
                <a:off x="476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1" name="Line 983"/>
              <p:cNvSpPr>
                <a:spLocks noChangeShapeType="1"/>
              </p:cNvSpPr>
              <p:nvPr/>
            </p:nvSpPr>
            <p:spPr bwMode="auto">
              <a:xfrm flipV="1">
                <a:off x="476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2" name="Line 984"/>
              <p:cNvSpPr>
                <a:spLocks noChangeShapeType="1"/>
              </p:cNvSpPr>
              <p:nvPr/>
            </p:nvSpPr>
            <p:spPr bwMode="auto">
              <a:xfrm flipV="1">
                <a:off x="476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3" name="Line 985"/>
              <p:cNvSpPr>
                <a:spLocks noChangeShapeType="1"/>
              </p:cNvSpPr>
              <p:nvPr/>
            </p:nvSpPr>
            <p:spPr bwMode="auto">
              <a:xfrm flipV="1">
                <a:off x="477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4" name="Line 986"/>
              <p:cNvSpPr>
                <a:spLocks noChangeShapeType="1"/>
              </p:cNvSpPr>
              <p:nvPr/>
            </p:nvSpPr>
            <p:spPr bwMode="auto">
              <a:xfrm flipV="1">
                <a:off x="477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5" name="Line 987"/>
              <p:cNvSpPr>
                <a:spLocks noChangeShapeType="1"/>
              </p:cNvSpPr>
              <p:nvPr/>
            </p:nvSpPr>
            <p:spPr bwMode="auto">
              <a:xfrm flipV="1">
                <a:off x="477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6" name="Line 988"/>
              <p:cNvSpPr>
                <a:spLocks noChangeShapeType="1"/>
              </p:cNvSpPr>
              <p:nvPr/>
            </p:nvSpPr>
            <p:spPr bwMode="auto">
              <a:xfrm flipV="1">
                <a:off x="4776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7" name="Line 989"/>
              <p:cNvSpPr>
                <a:spLocks noChangeShapeType="1"/>
              </p:cNvSpPr>
              <p:nvPr/>
            </p:nvSpPr>
            <p:spPr bwMode="auto">
              <a:xfrm flipV="1">
                <a:off x="477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8" name="Line 990"/>
              <p:cNvSpPr>
                <a:spLocks noChangeShapeType="1"/>
              </p:cNvSpPr>
              <p:nvPr/>
            </p:nvSpPr>
            <p:spPr bwMode="auto">
              <a:xfrm flipV="1">
                <a:off x="478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9" name="Line 991"/>
              <p:cNvSpPr>
                <a:spLocks noChangeShapeType="1"/>
              </p:cNvSpPr>
              <p:nvPr/>
            </p:nvSpPr>
            <p:spPr bwMode="auto">
              <a:xfrm flipV="1">
                <a:off x="478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0" name="Line 992"/>
              <p:cNvSpPr>
                <a:spLocks noChangeShapeType="1"/>
              </p:cNvSpPr>
              <p:nvPr/>
            </p:nvSpPr>
            <p:spPr bwMode="auto">
              <a:xfrm flipV="1">
                <a:off x="478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1" name="Line 993"/>
              <p:cNvSpPr>
                <a:spLocks noChangeShapeType="1"/>
              </p:cNvSpPr>
              <p:nvPr/>
            </p:nvSpPr>
            <p:spPr bwMode="auto">
              <a:xfrm flipV="1">
                <a:off x="478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2" name="Line 994"/>
              <p:cNvSpPr>
                <a:spLocks noChangeShapeType="1"/>
              </p:cNvSpPr>
              <p:nvPr/>
            </p:nvSpPr>
            <p:spPr bwMode="auto">
              <a:xfrm flipV="1">
                <a:off x="478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3" name="Line 995"/>
              <p:cNvSpPr>
                <a:spLocks noChangeShapeType="1"/>
              </p:cNvSpPr>
              <p:nvPr/>
            </p:nvSpPr>
            <p:spPr bwMode="auto">
              <a:xfrm flipV="1">
                <a:off x="478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4" name="Line 996"/>
              <p:cNvSpPr>
                <a:spLocks noChangeShapeType="1"/>
              </p:cNvSpPr>
              <p:nvPr/>
            </p:nvSpPr>
            <p:spPr bwMode="auto">
              <a:xfrm flipV="1">
                <a:off x="478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5" name="Line 997"/>
              <p:cNvSpPr>
                <a:spLocks noChangeShapeType="1"/>
              </p:cNvSpPr>
              <p:nvPr/>
            </p:nvSpPr>
            <p:spPr bwMode="auto">
              <a:xfrm flipV="1">
                <a:off x="479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6" name="Line 998"/>
              <p:cNvSpPr>
                <a:spLocks noChangeShapeType="1"/>
              </p:cNvSpPr>
              <p:nvPr/>
            </p:nvSpPr>
            <p:spPr bwMode="auto">
              <a:xfrm flipV="1">
                <a:off x="4792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7" name="Line 999"/>
              <p:cNvSpPr>
                <a:spLocks noChangeShapeType="1"/>
              </p:cNvSpPr>
              <p:nvPr/>
            </p:nvSpPr>
            <p:spPr bwMode="auto">
              <a:xfrm flipV="1">
                <a:off x="479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8" name="Line 1000"/>
              <p:cNvSpPr>
                <a:spLocks noChangeShapeType="1"/>
              </p:cNvSpPr>
              <p:nvPr/>
            </p:nvSpPr>
            <p:spPr bwMode="auto">
              <a:xfrm flipV="1">
                <a:off x="479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9" name="Line 1001"/>
              <p:cNvSpPr>
                <a:spLocks noChangeShapeType="1"/>
              </p:cNvSpPr>
              <p:nvPr/>
            </p:nvSpPr>
            <p:spPr bwMode="auto">
              <a:xfrm flipV="1">
                <a:off x="479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0" name="Line 1002"/>
              <p:cNvSpPr>
                <a:spLocks noChangeShapeType="1"/>
              </p:cNvSpPr>
              <p:nvPr/>
            </p:nvSpPr>
            <p:spPr bwMode="auto">
              <a:xfrm flipV="1">
                <a:off x="479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1" name="Line 1003"/>
              <p:cNvSpPr>
                <a:spLocks noChangeShapeType="1"/>
              </p:cNvSpPr>
              <p:nvPr/>
            </p:nvSpPr>
            <p:spPr bwMode="auto">
              <a:xfrm flipV="1">
                <a:off x="4800" y="2801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2" name="Line 1004"/>
              <p:cNvSpPr>
                <a:spLocks noChangeShapeType="1"/>
              </p:cNvSpPr>
              <p:nvPr/>
            </p:nvSpPr>
            <p:spPr bwMode="auto">
              <a:xfrm flipV="1">
                <a:off x="480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3" name="Line 1005"/>
              <p:cNvSpPr>
                <a:spLocks noChangeShapeType="1"/>
              </p:cNvSpPr>
              <p:nvPr/>
            </p:nvSpPr>
            <p:spPr bwMode="auto">
              <a:xfrm flipV="1">
                <a:off x="480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4" name="Line 1006"/>
              <p:cNvSpPr>
                <a:spLocks noChangeShapeType="1"/>
              </p:cNvSpPr>
              <p:nvPr/>
            </p:nvSpPr>
            <p:spPr bwMode="auto">
              <a:xfrm flipV="1">
                <a:off x="480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5" name="Line 1007"/>
              <p:cNvSpPr>
                <a:spLocks noChangeShapeType="1"/>
              </p:cNvSpPr>
              <p:nvPr/>
            </p:nvSpPr>
            <p:spPr bwMode="auto">
              <a:xfrm flipV="1">
                <a:off x="480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6" name="Line 1008"/>
              <p:cNvSpPr>
                <a:spLocks noChangeShapeType="1"/>
              </p:cNvSpPr>
              <p:nvPr/>
            </p:nvSpPr>
            <p:spPr bwMode="auto">
              <a:xfrm flipV="1">
                <a:off x="4809" y="2802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7" name="Line 1009"/>
              <p:cNvSpPr>
                <a:spLocks noChangeShapeType="1"/>
              </p:cNvSpPr>
              <p:nvPr/>
            </p:nvSpPr>
            <p:spPr bwMode="auto">
              <a:xfrm flipV="1">
                <a:off x="481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8" name="Line 1010"/>
              <p:cNvSpPr>
                <a:spLocks noChangeShapeType="1"/>
              </p:cNvSpPr>
              <p:nvPr/>
            </p:nvSpPr>
            <p:spPr bwMode="auto">
              <a:xfrm flipV="1">
                <a:off x="481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9" name="Line 1011"/>
              <p:cNvSpPr>
                <a:spLocks noChangeShapeType="1"/>
              </p:cNvSpPr>
              <p:nvPr/>
            </p:nvSpPr>
            <p:spPr bwMode="auto">
              <a:xfrm flipV="1">
                <a:off x="481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0" name="Line 1012"/>
              <p:cNvSpPr>
                <a:spLocks noChangeShapeType="1"/>
              </p:cNvSpPr>
              <p:nvPr/>
            </p:nvSpPr>
            <p:spPr bwMode="auto">
              <a:xfrm flipV="1">
                <a:off x="481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1" name="Line 1013"/>
              <p:cNvSpPr>
                <a:spLocks noChangeShapeType="1"/>
              </p:cNvSpPr>
              <p:nvPr/>
            </p:nvSpPr>
            <p:spPr bwMode="auto">
              <a:xfrm flipV="1">
                <a:off x="481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2" name="Line 1014"/>
              <p:cNvSpPr>
                <a:spLocks noChangeShapeType="1"/>
              </p:cNvSpPr>
              <p:nvPr/>
            </p:nvSpPr>
            <p:spPr bwMode="auto">
              <a:xfrm flipV="1">
                <a:off x="4822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3" name="Line 1015"/>
              <p:cNvSpPr>
                <a:spLocks noChangeShapeType="1"/>
              </p:cNvSpPr>
              <p:nvPr/>
            </p:nvSpPr>
            <p:spPr bwMode="auto">
              <a:xfrm flipV="1">
                <a:off x="482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4" name="Line 1016"/>
              <p:cNvSpPr>
                <a:spLocks noChangeShapeType="1"/>
              </p:cNvSpPr>
              <p:nvPr/>
            </p:nvSpPr>
            <p:spPr bwMode="auto">
              <a:xfrm flipV="1">
                <a:off x="4825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5" name="Line 1017"/>
              <p:cNvSpPr>
                <a:spLocks noChangeShapeType="1"/>
              </p:cNvSpPr>
              <p:nvPr/>
            </p:nvSpPr>
            <p:spPr bwMode="auto">
              <a:xfrm flipV="1">
                <a:off x="482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6" name="Line 1018"/>
              <p:cNvSpPr>
                <a:spLocks noChangeShapeType="1"/>
              </p:cNvSpPr>
              <p:nvPr/>
            </p:nvSpPr>
            <p:spPr bwMode="auto">
              <a:xfrm flipV="1">
                <a:off x="482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7" name="Line 1019"/>
              <p:cNvSpPr>
                <a:spLocks noChangeShapeType="1"/>
              </p:cNvSpPr>
              <p:nvPr/>
            </p:nvSpPr>
            <p:spPr bwMode="auto">
              <a:xfrm flipV="1">
                <a:off x="482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8" name="Line 1020"/>
              <p:cNvSpPr>
                <a:spLocks noChangeShapeType="1"/>
              </p:cNvSpPr>
              <p:nvPr/>
            </p:nvSpPr>
            <p:spPr bwMode="auto">
              <a:xfrm flipV="1">
                <a:off x="483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9" name="Line 1021"/>
              <p:cNvSpPr>
                <a:spLocks noChangeShapeType="1"/>
              </p:cNvSpPr>
              <p:nvPr/>
            </p:nvSpPr>
            <p:spPr bwMode="auto">
              <a:xfrm flipV="1">
                <a:off x="483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0" name="Line 1022"/>
              <p:cNvSpPr>
                <a:spLocks noChangeShapeType="1"/>
              </p:cNvSpPr>
              <p:nvPr/>
            </p:nvSpPr>
            <p:spPr bwMode="auto">
              <a:xfrm flipV="1">
                <a:off x="483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1" name="Line 1023"/>
              <p:cNvSpPr>
                <a:spLocks noChangeShapeType="1"/>
              </p:cNvSpPr>
              <p:nvPr/>
            </p:nvSpPr>
            <p:spPr bwMode="auto">
              <a:xfrm flipV="1">
                <a:off x="483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2" name="Line 1024"/>
              <p:cNvSpPr>
                <a:spLocks noChangeShapeType="1"/>
              </p:cNvSpPr>
              <p:nvPr/>
            </p:nvSpPr>
            <p:spPr bwMode="auto">
              <a:xfrm flipV="1">
                <a:off x="483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3" name="Line 1025"/>
              <p:cNvSpPr>
                <a:spLocks noChangeShapeType="1"/>
              </p:cNvSpPr>
              <p:nvPr/>
            </p:nvSpPr>
            <p:spPr bwMode="auto">
              <a:xfrm flipV="1">
                <a:off x="483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4" name="Line 1026"/>
              <p:cNvSpPr>
                <a:spLocks noChangeShapeType="1"/>
              </p:cNvSpPr>
              <p:nvPr/>
            </p:nvSpPr>
            <p:spPr bwMode="auto">
              <a:xfrm flipV="1">
                <a:off x="484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5" name="Line 1027"/>
              <p:cNvSpPr>
                <a:spLocks noChangeShapeType="1"/>
              </p:cNvSpPr>
              <p:nvPr/>
            </p:nvSpPr>
            <p:spPr bwMode="auto">
              <a:xfrm flipV="1">
                <a:off x="484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6" name="Line 1028"/>
              <p:cNvSpPr>
                <a:spLocks noChangeShapeType="1"/>
              </p:cNvSpPr>
              <p:nvPr/>
            </p:nvSpPr>
            <p:spPr bwMode="auto">
              <a:xfrm flipV="1">
                <a:off x="4843" y="2800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7" name="Line 1029"/>
              <p:cNvSpPr>
                <a:spLocks noChangeShapeType="1"/>
              </p:cNvSpPr>
              <p:nvPr/>
            </p:nvSpPr>
            <p:spPr bwMode="auto">
              <a:xfrm flipV="1">
                <a:off x="484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8" name="Line 1030"/>
              <p:cNvSpPr>
                <a:spLocks noChangeShapeType="1"/>
              </p:cNvSpPr>
              <p:nvPr/>
            </p:nvSpPr>
            <p:spPr bwMode="auto">
              <a:xfrm flipV="1">
                <a:off x="484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9" name="Line 1031"/>
              <p:cNvSpPr>
                <a:spLocks noChangeShapeType="1"/>
              </p:cNvSpPr>
              <p:nvPr/>
            </p:nvSpPr>
            <p:spPr bwMode="auto">
              <a:xfrm flipV="1">
                <a:off x="484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0" name="Line 1032"/>
              <p:cNvSpPr>
                <a:spLocks noChangeShapeType="1"/>
              </p:cNvSpPr>
              <p:nvPr/>
            </p:nvSpPr>
            <p:spPr bwMode="auto">
              <a:xfrm flipV="1">
                <a:off x="4851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1" name="Line 1033"/>
              <p:cNvSpPr>
                <a:spLocks noChangeShapeType="1"/>
              </p:cNvSpPr>
              <p:nvPr/>
            </p:nvSpPr>
            <p:spPr bwMode="auto">
              <a:xfrm flipV="1">
                <a:off x="485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2" name="Line 1034"/>
              <p:cNvSpPr>
                <a:spLocks noChangeShapeType="1"/>
              </p:cNvSpPr>
              <p:nvPr/>
            </p:nvSpPr>
            <p:spPr bwMode="auto">
              <a:xfrm flipV="1">
                <a:off x="485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3" name="Line 1035"/>
              <p:cNvSpPr>
                <a:spLocks noChangeShapeType="1"/>
              </p:cNvSpPr>
              <p:nvPr/>
            </p:nvSpPr>
            <p:spPr bwMode="auto">
              <a:xfrm flipV="1">
                <a:off x="485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4" name="Line 1036"/>
              <p:cNvSpPr>
                <a:spLocks noChangeShapeType="1"/>
              </p:cNvSpPr>
              <p:nvPr/>
            </p:nvSpPr>
            <p:spPr bwMode="auto">
              <a:xfrm flipV="1">
                <a:off x="485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5" name="Line 1037"/>
              <p:cNvSpPr>
                <a:spLocks noChangeShapeType="1"/>
              </p:cNvSpPr>
              <p:nvPr/>
            </p:nvSpPr>
            <p:spPr bwMode="auto">
              <a:xfrm flipV="1">
                <a:off x="486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6" name="Line 1038"/>
              <p:cNvSpPr>
                <a:spLocks noChangeShapeType="1"/>
              </p:cNvSpPr>
              <p:nvPr/>
            </p:nvSpPr>
            <p:spPr bwMode="auto">
              <a:xfrm flipV="1">
                <a:off x="486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7" name="Line 1039"/>
              <p:cNvSpPr>
                <a:spLocks noChangeShapeType="1"/>
              </p:cNvSpPr>
              <p:nvPr/>
            </p:nvSpPr>
            <p:spPr bwMode="auto">
              <a:xfrm flipV="1">
                <a:off x="486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8" name="Line 1040"/>
              <p:cNvSpPr>
                <a:spLocks noChangeShapeType="1"/>
              </p:cNvSpPr>
              <p:nvPr/>
            </p:nvSpPr>
            <p:spPr bwMode="auto">
              <a:xfrm flipV="1">
                <a:off x="486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9" name="Line 1041"/>
              <p:cNvSpPr>
                <a:spLocks noChangeShapeType="1"/>
              </p:cNvSpPr>
              <p:nvPr/>
            </p:nvSpPr>
            <p:spPr bwMode="auto">
              <a:xfrm flipV="1">
                <a:off x="4866" y="2797"/>
                <a:ext cx="1" cy="22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0" name="Line 1042"/>
              <p:cNvSpPr>
                <a:spLocks noChangeShapeType="1"/>
              </p:cNvSpPr>
              <p:nvPr/>
            </p:nvSpPr>
            <p:spPr bwMode="auto">
              <a:xfrm flipV="1">
                <a:off x="486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1" name="Line 1043"/>
              <p:cNvSpPr>
                <a:spLocks noChangeShapeType="1"/>
              </p:cNvSpPr>
              <p:nvPr/>
            </p:nvSpPr>
            <p:spPr bwMode="auto">
              <a:xfrm flipV="1">
                <a:off x="487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2" name="Line 1044"/>
              <p:cNvSpPr>
                <a:spLocks noChangeShapeType="1"/>
              </p:cNvSpPr>
              <p:nvPr/>
            </p:nvSpPr>
            <p:spPr bwMode="auto">
              <a:xfrm flipV="1">
                <a:off x="487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3" name="Line 1045"/>
              <p:cNvSpPr>
                <a:spLocks noChangeShapeType="1"/>
              </p:cNvSpPr>
              <p:nvPr/>
            </p:nvSpPr>
            <p:spPr bwMode="auto">
              <a:xfrm flipV="1">
                <a:off x="487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4" name="Line 1046"/>
              <p:cNvSpPr>
                <a:spLocks noChangeShapeType="1"/>
              </p:cNvSpPr>
              <p:nvPr/>
            </p:nvSpPr>
            <p:spPr bwMode="auto">
              <a:xfrm flipV="1">
                <a:off x="487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5" name="Line 1047"/>
              <p:cNvSpPr>
                <a:spLocks noChangeShapeType="1"/>
              </p:cNvSpPr>
              <p:nvPr/>
            </p:nvSpPr>
            <p:spPr bwMode="auto">
              <a:xfrm flipV="1">
                <a:off x="487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6" name="Line 1048"/>
              <p:cNvSpPr>
                <a:spLocks noChangeShapeType="1"/>
              </p:cNvSpPr>
              <p:nvPr/>
            </p:nvSpPr>
            <p:spPr bwMode="auto">
              <a:xfrm flipV="1">
                <a:off x="4879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7" name="Line 1049"/>
              <p:cNvSpPr>
                <a:spLocks noChangeShapeType="1"/>
              </p:cNvSpPr>
              <p:nvPr/>
            </p:nvSpPr>
            <p:spPr bwMode="auto">
              <a:xfrm flipV="1">
                <a:off x="488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8" name="Line 1050"/>
              <p:cNvSpPr>
                <a:spLocks noChangeShapeType="1"/>
              </p:cNvSpPr>
              <p:nvPr/>
            </p:nvSpPr>
            <p:spPr bwMode="auto">
              <a:xfrm flipV="1">
                <a:off x="488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9" name="Line 1051"/>
              <p:cNvSpPr>
                <a:spLocks noChangeShapeType="1"/>
              </p:cNvSpPr>
              <p:nvPr/>
            </p:nvSpPr>
            <p:spPr bwMode="auto">
              <a:xfrm flipV="1">
                <a:off x="488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0" name="Line 1052"/>
              <p:cNvSpPr>
                <a:spLocks noChangeShapeType="1"/>
              </p:cNvSpPr>
              <p:nvPr/>
            </p:nvSpPr>
            <p:spPr bwMode="auto">
              <a:xfrm flipV="1">
                <a:off x="488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1" name="Line 1053"/>
              <p:cNvSpPr>
                <a:spLocks noChangeShapeType="1"/>
              </p:cNvSpPr>
              <p:nvPr/>
            </p:nvSpPr>
            <p:spPr bwMode="auto">
              <a:xfrm flipV="1">
                <a:off x="488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2" name="Line 1054"/>
              <p:cNvSpPr>
                <a:spLocks noChangeShapeType="1"/>
              </p:cNvSpPr>
              <p:nvPr/>
            </p:nvSpPr>
            <p:spPr bwMode="auto">
              <a:xfrm flipV="1">
                <a:off x="488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3" name="Line 1055"/>
              <p:cNvSpPr>
                <a:spLocks noChangeShapeType="1"/>
              </p:cNvSpPr>
              <p:nvPr/>
            </p:nvSpPr>
            <p:spPr bwMode="auto">
              <a:xfrm flipV="1">
                <a:off x="489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4" name="Line 1056"/>
              <p:cNvSpPr>
                <a:spLocks noChangeShapeType="1"/>
              </p:cNvSpPr>
              <p:nvPr/>
            </p:nvSpPr>
            <p:spPr bwMode="auto">
              <a:xfrm flipV="1">
                <a:off x="489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5" name="Line 1057"/>
              <p:cNvSpPr>
                <a:spLocks noChangeShapeType="1"/>
              </p:cNvSpPr>
              <p:nvPr/>
            </p:nvSpPr>
            <p:spPr bwMode="auto">
              <a:xfrm flipV="1">
                <a:off x="489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6" name="Line 1058"/>
              <p:cNvSpPr>
                <a:spLocks noChangeShapeType="1"/>
              </p:cNvSpPr>
              <p:nvPr/>
            </p:nvSpPr>
            <p:spPr bwMode="auto">
              <a:xfrm flipV="1">
                <a:off x="4895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7" name="Line 1059"/>
              <p:cNvSpPr>
                <a:spLocks noChangeShapeType="1"/>
              </p:cNvSpPr>
              <p:nvPr/>
            </p:nvSpPr>
            <p:spPr bwMode="auto">
              <a:xfrm flipV="1">
                <a:off x="489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8" name="Line 1060"/>
              <p:cNvSpPr>
                <a:spLocks noChangeShapeType="1"/>
              </p:cNvSpPr>
              <p:nvPr/>
            </p:nvSpPr>
            <p:spPr bwMode="auto">
              <a:xfrm flipV="1">
                <a:off x="4899" y="2782"/>
                <a:ext cx="1" cy="3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9" name="Line 1061"/>
              <p:cNvSpPr>
                <a:spLocks noChangeShapeType="1"/>
              </p:cNvSpPr>
              <p:nvPr/>
            </p:nvSpPr>
            <p:spPr bwMode="auto">
              <a:xfrm flipV="1">
                <a:off x="490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0" name="Line 1062"/>
              <p:cNvSpPr>
                <a:spLocks noChangeShapeType="1"/>
              </p:cNvSpPr>
              <p:nvPr/>
            </p:nvSpPr>
            <p:spPr bwMode="auto">
              <a:xfrm flipV="1">
                <a:off x="490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1" name="Line 1063"/>
              <p:cNvSpPr>
                <a:spLocks noChangeShapeType="1"/>
              </p:cNvSpPr>
              <p:nvPr/>
            </p:nvSpPr>
            <p:spPr bwMode="auto">
              <a:xfrm flipV="1">
                <a:off x="490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2" name="Line 1064"/>
              <p:cNvSpPr>
                <a:spLocks noChangeShapeType="1"/>
              </p:cNvSpPr>
              <p:nvPr/>
            </p:nvSpPr>
            <p:spPr bwMode="auto">
              <a:xfrm flipV="1">
                <a:off x="490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3" name="Line 1065"/>
              <p:cNvSpPr>
                <a:spLocks noChangeShapeType="1"/>
              </p:cNvSpPr>
              <p:nvPr/>
            </p:nvSpPr>
            <p:spPr bwMode="auto">
              <a:xfrm flipV="1">
                <a:off x="490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4" name="Line 1066"/>
              <p:cNvSpPr>
                <a:spLocks noChangeShapeType="1"/>
              </p:cNvSpPr>
              <p:nvPr/>
            </p:nvSpPr>
            <p:spPr bwMode="auto">
              <a:xfrm flipV="1">
                <a:off x="490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5" name="Line 1067"/>
              <p:cNvSpPr>
                <a:spLocks noChangeShapeType="1"/>
              </p:cNvSpPr>
              <p:nvPr/>
            </p:nvSpPr>
            <p:spPr bwMode="auto">
              <a:xfrm flipV="1">
                <a:off x="490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6" name="Line 1068"/>
              <p:cNvSpPr>
                <a:spLocks noChangeShapeType="1"/>
              </p:cNvSpPr>
              <p:nvPr/>
            </p:nvSpPr>
            <p:spPr bwMode="auto">
              <a:xfrm flipV="1">
                <a:off x="4911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7" name="Line 1069"/>
              <p:cNvSpPr>
                <a:spLocks noChangeShapeType="1"/>
              </p:cNvSpPr>
              <p:nvPr/>
            </p:nvSpPr>
            <p:spPr bwMode="auto">
              <a:xfrm flipV="1">
                <a:off x="491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8" name="Line 1070"/>
              <p:cNvSpPr>
                <a:spLocks noChangeShapeType="1"/>
              </p:cNvSpPr>
              <p:nvPr/>
            </p:nvSpPr>
            <p:spPr bwMode="auto">
              <a:xfrm flipV="1">
                <a:off x="491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9" name="Line 1071"/>
              <p:cNvSpPr>
                <a:spLocks noChangeShapeType="1"/>
              </p:cNvSpPr>
              <p:nvPr/>
            </p:nvSpPr>
            <p:spPr bwMode="auto">
              <a:xfrm flipV="1">
                <a:off x="491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0" name="Line 1072"/>
              <p:cNvSpPr>
                <a:spLocks noChangeShapeType="1"/>
              </p:cNvSpPr>
              <p:nvPr/>
            </p:nvSpPr>
            <p:spPr bwMode="auto">
              <a:xfrm flipV="1">
                <a:off x="491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1" name="Line 1073"/>
              <p:cNvSpPr>
                <a:spLocks noChangeShapeType="1"/>
              </p:cNvSpPr>
              <p:nvPr/>
            </p:nvSpPr>
            <p:spPr bwMode="auto">
              <a:xfrm flipV="1">
                <a:off x="492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2" name="Line 1074"/>
              <p:cNvSpPr>
                <a:spLocks noChangeShapeType="1"/>
              </p:cNvSpPr>
              <p:nvPr/>
            </p:nvSpPr>
            <p:spPr bwMode="auto">
              <a:xfrm flipV="1">
                <a:off x="4921" y="2801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3" name="Line 1075"/>
              <p:cNvSpPr>
                <a:spLocks noChangeShapeType="1"/>
              </p:cNvSpPr>
              <p:nvPr/>
            </p:nvSpPr>
            <p:spPr bwMode="auto">
              <a:xfrm flipV="1">
                <a:off x="492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4" name="Line 1076"/>
              <p:cNvSpPr>
                <a:spLocks noChangeShapeType="1"/>
              </p:cNvSpPr>
              <p:nvPr/>
            </p:nvSpPr>
            <p:spPr bwMode="auto">
              <a:xfrm flipV="1">
                <a:off x="4926" y="2489"/>
                <a:ext cx="1" cy="33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5" name="Line 1077"/>
              <p:cNvSpPr>
                <a:spLocks noChangeShapeType="1"/>
              </p:cNvSpPr>
              <p:nvPr/>
            </p:nvSpPr>
            <p:spPr bwMode="auto">
              <a:xfrm flipV="1">
                <a:off x="4927" y="2673"/>
                <a:ext cx="1" cy="14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6" name="Line 1078"/>
              <p:cNvSpPr>
                <a:spLocks noChangeShapeType="1"/>
              </p:cNvSpPr>
              <p:nvPr/>
            </p:nvSpPr>
            <p:spPr bwMode="auto">
              <a:xfrm flipV="1">
                <a:off x="4929" y="2799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7" name="Line 1079"/>
              <p:cNvSpPr>
                <a:spLocks noChangeShapeType="1"/>
              </p:cNvSpPr>
              <p:nvPr/>
            </p:nvSpPr>
            <p:spPr bwMode="auto">
              <a:xfrm flipV="1">
                <a:off x="493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8" name="Line 1080"/>
              <p:cNvSpPr>
                <a:spLocks noChangeShapeType="1"/>
              </p:cNvSpPr>
              <p:nvPr/>
            </p:nvSpPr>
            <p:spPr bwMode="auto">
              <a:xfrm flipV="1">
                <a:off x="493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9" name="Line 1081"/>
              <p:cNvSpPr>
                <a:spLocks noChangeShapeType="1"/>
              </p:cNvSpPr>
              <p:nvPr/>
            </p:nvSpPr>
            <p:spPr bwMode="auto">
              <a:xfrm flipV="1">
                <a:off x="493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0" name="Line 1082"/>
              <p:cNvSpPr>
                <a:spLocks noChangeShapeType="1"/>
              </p:cNvSpPr>
              <p:nvPr/>
            </p:nvSpPr>
            <p:spPr bwMode="auto">
              <a:xfrm flipV="1">
                <a:off x="493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1" name="Line 1083"/>
              <p:cNvSpPr>
                <a:spLocks noChangeShapeType="1"/>
              </p:cNvSpPr>
              <p:nvPr/>
            </p:nvSpPr>
            <p:spPr bwMode="auto">
              <a:xfrm flipV="1">
                <a:off x="493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2" name="Line 1084"/>
              <p:cNvSpPr>
                <a:spLocks noChangeShapeType="1"/>
              </p:cNvSpPr>
              <p:nvPr/>
            </p:nvSpPr>
            <p:spPr bwMode="auto">
              <a:xfrm flipV="1">
                <a:off x="494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3" name="Line 1085"/>
              <p:cNvSpPr>
                <a:spLocks noChangeShapeType="1"/>
              </p:cNvSpPr>
              <p:nvPr/>
            </p:nvSpPr>
            <p:spPr bwMode="auto">
              <a:xfrm flipV="1">
                <a:off x="494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4" name="Line 1086"/>
              <p:cNvSpPr>
                <a:spLocks noChangeShapeType="1"/>
              </p:cNvSpPr>
              <p:nvPr/>
            </p:nvSpPr>
            <p:spPr bwMode="auto">
              <a:xfrm flipV="1">
                <a:off x="494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5" name="Line 1087"/>
              <p:cNvSpPr>
                <a:spLocks noChangeShapeType="1"/>
              </p:cNvSpPr>
              <p:nvPr/>
            </p:nvSpPr>
            <p:spPr bwMode="auto">
              <a:xfrm flipV="1">
                <a:off x="4946" y="2802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6" name="Line 1088"/>
              <p:cNvSpPr>
                <a:spLocks noChangeShapeType="1"/>
              </p:cNvSpPr>
              <p:nvPr/>
            </p:nvSpPr>
            <p:spPr bwMode="auto">
              <a:xfrm flipV="1">
                <a:off x="494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7" name="Line 1089"/>
              <p:cNvSpPr>
                <a:spLocks noChangeShapeType="1"/>
              </p:cNvSpPr>
              <p:nvPr/>
            </p:nvSpPr>
            <p:spPr bwMode="auto">
              <a:xfrm flipV="1">
                <a:off x="494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8" name="Line 1090"/>
              <p:cNvSpPr>
                <a:spLocks noChangeShapeType="1"/>
              </p:cNvSpPr>
              <p:nvPr/>
            </p:nvSpPr>
            <p:spPr bwMode="auto">
              <a:xfrm flipV="1">
                <a:off x="495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9" name="Line 1091"/>
              <p:cNvSpPr>
                <a:spLocks noChangeShapeType="1"/>
              </p:cNvSpPr>
              <p:nvPr/>
            </p:nvSpPr>
            <p:spPr bwMode="auto">
              <a:xfrm flipV="1">
                <a:off x="4953" y="2799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0" name="Line 1092"/>
              <p:cNvSpPr>
                <a:spLocks noChangeShapeType="1"/>
              </p:cNvSpPr>
              <p:nvPr/>
            </p:nvSpPr>
            <p:spPr bwMode="auto">
              <a:xfrm flipV="1">
                <a:off x="4954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1" name="Line 1093"/>
              <p:cNvSpPr>
                <a:spLocks noChangeShapeType="1"/>
              </p:cNvSpPr>
              <p:nvPr/>
            </p:nvSpPr>
            <p:spPr bwMode="auto">
              <a:xfrm flipV="1">
                <a:off x="4956" y="2802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2" name="Line 1094"/>
              <p:cNvSpPr>
                <a:spLocks noChangeShapeType="1"/>
              </p:cNvSpPr>
              <p:nvPr/>
            </p:nvSpPr>
            <p:spPr bwMode="auto">
              <a:xfrm flipV="1">
                <a:off x="495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3" name="Line 1095"/>
              <p:cNvSpPr>
                <a:spLocks noChangeShapeType="1"/>
              </p:cNvSpPr>
              <p:nvPr/>
            </p:nvSpPr>
            <p:spPr bwMode="auto">
              <a:xfrm flipV="1">
                <a:off x="496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4" name="Line 1096"/>
              <p:cNvSpPr>
                <a:spLocks noChangeShapeType="1"/>
              </p:cNvSpPr>
              <p:nvPr/>
            </p:nvSpPr>
            <p:spPr bwMode="auto">
              <a:xfrm flipV="1">
                <a:off x="496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5" name="Line 1097"/>
              <p:cNvSpPr>
                <a:spLocks noChangeShapeType="1"/>
              </p:cNvSpPr>
              <p:nvPr/>
            </p:nvSpPr>
            <p:spPr bwMode="auto">
              <a:xfrm flipV="1">
                <a:off x="496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6" name="Line 1098"/>
              <p:cNvSpPr>
                <a:spLocks noChangeShapeType="1"/>
              </p:cNvSpPr>
              <p:nvPr/>
            </p:nvSpPr>
            <p:spPr bwMode="auto">
              <a:xfrm flipV="1">
                <a:off x="496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7" name="Line 1099"/>
              <p:cNvSpPr>
                <a:spLocks noChangeShapeType="1"/>
              </p:cNvSpPr>
              <p:nvPr/>
            </p:nvSpPr>
            <p:spPr bwMode="auto">
              <a:xfrm flipV="1">
                <a:off x="4966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8" name="Line 1100"/>
              <p:cNvSpPr>
                <a:spLocks noChangeShapeType="1"/>
              </p:cNvSpPr>
              <p:nvPr/>
            </p:nvSpPr>
            <p:spPr bwMode="auto">
              <a:xfrm flipV="1">
                <a:off x="496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9" name="Line 1101"/>
              <p:cNvSpPr>
                <a:spLocks noChangeShapeType="1"/>
              </p:cNvSpPr>
              <p:nvPr/>
            </p:nvSpPr>
            <p:spPr bwMode="auto">
              <a:xfrm flipV="1">
                <a:off x="497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0" name="Line 1102"/>
              <p:cNvSpPr>
                <a:spLocks noChangeShapeType="1"/>
              </p:cNvSpPr>
              <p:nvPr/>
            </p:nvSpPr>
            <p:spPr bwMode="auto">
              <a:xfrm flipV="1">
                <a:off x="497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1" name="Line 1103"/>
              <p:cNvSpPr>
                <a:spLocks noChangeShapeType="1"/>
              </p:cNvSpPr>
              <p:nvPr/>
            </p:nvSpPr>
            <p:spPr bwMode="auto">
              <a:xfrm flipV="1">
                <a:off x="497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2" name="Line 1104"/>
              <p:cNvSpPr>
                <a:spLocks noChangeShapeType="1"/>
              </p:cNvSpPr>
              <p:nvPr/>
            </p:nvSpPr>
            <p:spPr bwMode="auto">
              <a:xfrm flipV="1">
                <a:off x="497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3" name="Line 1105"/>
              <p:cNvSpPr>
                <a:spLocks noChangeShapeType="1"/>
              </p:cNvSpPr>
              <p:nvPr/>
            </p:nvSpPr>
            <p:spPr bwMode="auto">
              <a:xfrm flipV="1">
                <a:off x="497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4" name="Line 1106"/>
              <p:cNvSpPr>
                <a:spLocks noChangeShapeType="1"/>
              </p:cNvSpPr>
              <p:nvPr/>
            </p:nvSpPr>
            <p:spPr bwMode="auto">
              <a:xfrm flipV="1">
                <a:off x="497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5" name="Line 1107"/>
              <p:cNvSpPr>
                <a:spLocks noChangeShapeType="1"/>
              </p:cNvSpPr>
              <p:nvPr/>
            </p:nvSpPr>
            <p:spPr bwMode="auto">
              <a:xfrm flipV="1">
                <a:off x="497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6" name="Line 1108"/>
              <p:cNvSpPr>
                <a:spLocks noChangeShapeType="1"/>
              </p:cNvSpPr>
              <p:nvPr/>
            </p:nvSpPr>
            <p:spPr bwMode="auto">
              <a:xfrm flipV="1">
                <a:off x="4980" y="2799"/>
                <a:ext cx="1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7" name="Line 1109"/>
              <p:cNvSpPr>
                <a:spLocks noChangeShapeType="1"/>
              </p:cNvSpPr>
              <p:nvPr/>
            </p:nvSpPr>
            <p:spPr bwMode="auto">
              <a:xfrm flipV="1">
                <a:off x="498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8" name="Line 1110"/>
              <p:cNvSpPr>
                <a:spLocks noChangeShapeType="1"/>
              </p:cNvSpPr>
              <p:nvPr/>
            </p:nvSpPr>
            <p:spPr bwMode="auto">
              <a:xfrm flipV="1">
                <a:off x="498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9" name="Line 1111"/>
              <p:cNvSpPr>
                <a:spLocks noChangeShapeType="1"/>
              </p:cNvSpPr>
              <p:nvPr/>
            </p:nvSpPr>
            <p:spPr bwMode="auto">
              <a:xfrm flipV="1">
                <a:off x="498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0" name="Line 1112"/>
              <p:cNvSpPr>
                <a:spLocks noChangeShapeType="1"/>
              </p:cNvSpPr>
              <p:nvPr/>
            </p:nvSpPr>
            <p:spPr bwMode="auto">
              <a:xfrm flipV="1">
                <a:off x="498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1" name="Line 1113"/>
              <p:cNvSpPr>
                <a:spLocks noChangeShapeType="1"/>
              </p:cNvSpPr>
              <p:nvPr/>
            </p:nvSpPr>
            <p:spPr bwMode="auto">
              <a:xfrm flipV="1">
                <a:off x="498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2" name="Line 1114"/>
              <p:cNvSpPr>
                <a:spLocks noChangeShapeType="1"/>
              </p:cNvSpPr>
              <p:nvPr/>
            </p:nvSpPr>
            <p:spPr bwMode="auto">
              <a:xfrm flipV="1">
                <a:off x="499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3" name="Line 1115"/>
              <p:cNvSpPr>
                <a:spLocks noChangeShapeType="1"/>
              </p:cNvSpPr>
              <p:nvPr/>
            </p:nvSpPr>
            <p:spPr bwMode="auto">
              <a:xfrm flipV="1">
                <a:off x="499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4" name="Line 1116"/>
              <p:cNvSpPr>
                <a:spLocks noChangeShapeType="1"/>
              </p:cNvSpPr>
              <p:nvPr/>
            </p:nvSpPr>
            <p:spPr bwMode="auto">
              <a:xfrm flipV="1">
                <a:off x="499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5" name="Line 1117"/>
              <p:cNvSpPr>
                <a:spLocks noChangeShapeType="1"/>
              </p:cNvSpPr>
              <p:nvPr/>
            </p:nvSpPr>
            <p:spPr bwMode="auto">
              <a:xfrm flipV="1">
                <a:off x="499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6" name="Line 1118"/>
              <p:cNvSpPr>
                <a:spLocks noChangeShapeType="1"/>
              </p:cNvSpPr>
              <p:nvPr/>
            </p:nvSpPr>
            <p:spPr bwMode="auto">
              <a:xfrm flipV="1">
                <a:off x="500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7" name="Line 1119"/>
              <p:cNvSpPr>
                <a:spLocks noChangeShapeType="1"/>
              </p:cNvSpPr>
              <p:nvPr/>
            </p:nvSpPr>
            <p:spPr bwMode="auto">
              <a:xfrm flipV="1">
                <a:off x="500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8" name="Line 1120"/>
              <p:cNvSpPr>
                <a:spLocks noChangeShapeType="1"/>
              </p:cNvSpPr>
              <p:nvPr/>
            </p:nvSpPr>
            <p:spPr bwMode="auto">
              <a:xfrm flipV="1">
                <a:off x="500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9" name="Line 1121"/>
              <p:cNvSpPr>
                <a:spLocks noChangeShapeType="1"/>
              </p:cNvSpPr>
              <p:nvPr/>
            </p:nvSpPr>
            <p:spPr bwMode="auto">
              <a:xfrm flipV="1">
                <a:off x="500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0" name="Line 1122"/>
              <p:cNvSpPr>
                <a:spLocks noChangeShapeType="1"/>
              </p:cNvSpPr>
              <p:nvPr/>
            </p:nvSpPr>
            <p:spPr bwMode="auto">
              <a:xfrm flipV="1">
                <a:off x="500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1" name="Line 1123"/>
              <p:cNvSpPr>
                <a:spLocks noChangeShapeType="1"/>
              </p:cNvSpPr>
              <p:nvPr/>
            </p:nvSpPr>
            <p:spPr bwMode="auto">
              <a:xfrm flipV="1">
                <a:off x="5008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2" name="Line 1124"/>
              <p:cNvSpPr>
                <a:spLocks noChangeShapeType="1"/>
              </p:cNvSpPr>
              <p:nvPr/>
            </p:nvSpPr>
            <p:spPr bwMode="auto">
              <a:xfrm flipV="1">
                <a:off x="501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3" name="Line 1125"/>
              <p:cNvSpPr>
                <a:spLocks noChangeShapeType="1"/>
              </p:cNvSpPr>
              <p:nvPr/>
            </p:nvSpPr>
            <p:spPr bwMode="auto">
              <a:xfrm flipV="1">
                <a:off x="501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4" name="Line 1126"/>
              <p:cNvSpPr>
                <a:spLocks noChangeShapeType="1"/>
              </p:cNvSpPr>
              <p:nvPr/>
            </p:nvSpPr>
            <p:spPr bwMode="auto">
              <a:xfrm flipV="1">
                <a:off x="501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5" name="Line 1127"/>
              <p:cNvSpPr>
                <a:spLocks noChangeShapeType="1"/>
              </p:cNvSpPr>
              <p:nvPr/>
            </p:nvSpPr>
            <p:spPr bwMode="auto">
              <a:xfrm flipV="1">
                <a:off x="501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6" name="Line 1128"/>
              <p:cNvSpPr>
                <a:spLocks noChangeShapeType="1"/>
              </p:cNvSpPr>
              <p:nvPr/>
            </p:nvSpPr>
            <p:spPr bwMode="auto">
              <a:xfrm flipV="1">
                <a:off x="501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7" name="Line 1129"/>
              <p:cNvSpPr>
                <a:spLocks noChangeShapeType="1"/>
              </p:cNvSpPr>
              <p:nvPr/>
            </p:nvSpPr>
            <p:spPr bwMode="auto">
              <a:xfrm flipV="1">
                <a:off x="501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8" name="Line 1130"/>
              <p:cNvSpPr>
                <a:spLocks noChangeShapeType="1"/>
              </p:cNvSpPr>
              <p:nvPr/>
            </p:nvSpPr>
            <p:spPr bwMode="auto">
              <a:xfrm flipV="1">
                <a:off x="502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9" name="Line 1131"/>
              <p:cNvSpPr>
                <a:spLocks noChangeShapeType="1"/>
              </p:cNvSpPr>
              <p:nvPr/>
            </p:nvSpPr>
            <p:spPr bwMode="auto">
              <a:xfrm flipV="1">
                <a:off x="502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0" name="Line 1132"/>
              <p:cNvSpPr>
                <a:spLocks noChangeShapeType="1"/>
              </p:cNvSpPr>
              <p:nvPr/>
            </p:nvSpPr>
            <p:spPr bwMode="auto">
              <a:xfrm flipV="1">
                <a:off x="502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1" name="Line 1133"/>
              <p:cNvSpPr>
                <a:spLocks noChangeShapeType="1"/>
              </p:cNvSpPr>
              <p:nvPr/>
            </p:nvSpPr>
            <p:spPr bwMode="auto">
              <a:xfrm flipV="1">
                <a:off x="5026" y="2801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2" name="Line 1134"/>
              <p:cNvSpPr>
                <a:spLocks noChangeShapeType="1"/>
              </p:cNvSpPr>
              <p:nvPr/>
            </p:nvSpPr>
            <p:spPr bwMode="auto">
              <a:xfrm flipV="1">
                <a:off x="502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3" name="Line 1135"/>
              <p:cNvSpPr>
                <a:spLocks noChangeShapeType="1"/>
              </p:cNvSpPr>
              <p:nvPr/>
            </p:nvSpPr>
            <p:spPr bwMode="auto">
              <a:xfrm flipV="1">
                <a:off x="502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4" name="Line 1136"/>
              <p:cNvSpPr>
                <a:spLocks noChangeShapeType="1"/>
              </p:cNvSpPr>
              <p:nvPr/>
            </p:nvSpPr>
            <p:spPr bwMode="auto">
              <a:xfrm flipV="1">
                <a:off x="503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5" name="Line 1137"/>
              <p:cNvSpPr>
                <a:spLocks noChangeShapeType="1"/>
              </p:cNvSpPr>
              <p:nvPr/>
            </p:nvSpPr>
            <p:spPr bwMode="auto">
              <a:xfrm flipV="1">
                <a:off x="503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6" name="Line 1138"/>
              <p:cNvSpPr>
                <a:spLocks noChangeShapeType="1"/>
              </p:cNvSpPr>
              <p:nvPr/>
            </p:nvSpPr>
            <p:spPr bwMode="auto">
              <a:xfrm flipV="1">
                <a:off x="5034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7" name="Line 1139"/>
              <p:cNvSpPr>
                <a:spLocks noChangeShapeType="1"/>
              </p:cNvSpPr>
              <p:nvPr/>
            </p:nvSpPr>
            <p:spPr bwMode="auto">
              <a:xfrm flipV="1">
                <a:off x="5036" y="2790"/>
                <a:ext cx="1" cy="2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8" name="Line 1140"/>
              <p:cNvSpPr>
                <a:spLocks noChangeShapeType="1"/>
              </p:cNvSpPr>
              <p:nvPr/>
            </p:nvSpPr>
            <p:spPr bwMode="auto">
              <a:xfrm flipV="1">
                <a:off x="503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9" name="Line 1141"/>
              <p:cNvSpPr>
                <a:spLocks noChangeShapeType="1"/>
              </p:cNvSpPr>
              <p:nvPr/>
            </p:nvSpPr>
            <p:spPr bwMode="auto">
              <a:xfrm flipV="1">
                <a:off x="504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20" name="Line 1142"/>
              <p:cNvSpPr>
                <a:spLocks noChangeShapeType="1"/>
              </p:cNvSpPr>
              <p:nvPr/>
            </p:nvSpPr>
            <p:spPr bwMode="auto">
              <a:xfrm flipV="1">
                <a:off x="504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21" name="Line 1143"/>
              <p:cNvSpPr>
                <a:spLocks noChangeShapeType="1"/>
              </p:cNvSpPr>
              <p:nvPr/>
            </p:nvSpPr>
            <p:spPr bwMode="auto">
              <a:xfrm flipV="1">
                <a:off x="504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22" name="Line 1144"/>
              <p:cNvSpPr>
                <a:spLocks noChangeShapeType="1"/>
              </p:cNvSpPr>
              <p:nvPr/>
            </p:nvSpPr>
            <p:spPr bwMode="auto">
              <a:xfrm flipV="1">
                <a:off x="504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23" name="Line 1145"/>
              <p:cNvSpPr>
                <a:spLocks noChangeShapeType="1"/>
              </p:cNvSpPr>
              <p:nvPr/>
            </p:nvSpPr>
            <p:spPr bwMode="auto">
              <a:xfrm flipV="1">
                <a:off x="504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24" name="Line 1146"/>
              <p:cNvSpPr>
                <a:spLocks noChangeShapeType="1"/>
              </p:cNvSpPr>
              <p:nvPr/>
            </p:nvSpPr>
            <p:spPr bwMode="auto">
              <a:xfrm flipV="1">
                <a:off x="5047" y="2795"/>
                <a:ext cx="1" cy="24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25" name="Line 1147"/>
              <p:cNvSpPr>
                <a:spLocks noChangeShapeType="1"/>
              </p:cNvSpPr>
              <p:nvPr/>
            </p:nvSpPr>
            <p:spPr bwMode="auto">
              <a:xfrm flipV="1">
                <a:off x="504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26" name="Line 1148"/>
              <p:cNvSpPr>
                <a:spLocks noChangeShapeType="1"/>
              </p:cNvSpPr>
              <p:nvPr/>
            </p:nvSpPr>
            <p:spPr bwMode="auto">
              <a:xfrm flipV="1">
                <a:off x="505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27" name="Line 1149"/>
              <p:cNvSpPr>
                <a:spLocks noChangeShapeType="1"/>
              </p:cNvSpPr>
              <p:nvPr/>
            </p:nvSpPr>
            <p:spPr bwMode="auto">
              <a:xfrm flipV="1">
                <a:off x="505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28" name="Line 1150"/>
              <p:cNvSpPr>
                <a:spLocks noChangeShapeType="1"/>
              </p:cNvSpPr>
              <p:nvPr/>
            </p:nvSpPr>
            <p:spPr bwMode="auto">
              <a:xfrm flipV="1">
                <a:off x="5053" y="2800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29" name="Line 1151"/>
              <p:cNvSpPr>
                <a:spLocks noChangeShapeType="1"/>
              </p:cNvSpPr>
              <p:nvPr/>
            </p:nvSpPr>
            <p:spPr bwMode="auto">
              <a:xfrm flipV="1">
                <a:off x="505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0" name="Line 1152"/>
              <p:cNvSpPr>
                <a:spLocks noChangeShapeType="1"/>
              </p:cNvSpPr>
              <p:nvPr/>
            </p:nvSpPr>
            <p:spPr bwMode="auto">
              <a:xfrm flipV="1">
                <a:off x="505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1" name="Line 1153"/>
              <p:cNvSpPr>
                <a:spLocks noChangeShapeType="1"/>
              </p:cNvSpPr>
              <p:nvPr/>
            </p:nvSpPr>
            <p:spPr bwMode="auto">
              <a:xfrm flipV="1">
                <a:off x="505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2" name="Line 1154"/>
              <p:cNvSpPr>
                <a:spLocks noChangeShapeType="1"/>
              </p:cNvSpPr>
              <p:nvPr/>
            </p:nvSpPr>
            <p:spPr bwMode="auto">
              <a:xfrm flipV="1">
                <a:off x="506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3" name="Line 1155"/>
              <p:cNvSpPr>
                <a:spLocks noChangeShapeType="1"/>
              </p:cNvSpPr>
              <p:nvPr/>
            </p:nvSpPr>
            <p:spPr bwMode="auto">
              <a:xfrm flipV="1">
                <a:off x="506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4" name="Line 1156"/>
              <p:cNvSpPr>
                <a:spLocks noChangeShapeType="1"/>
              </p:cNvSpPr>
              <p:nvPr/>
            </p:nvSpPr>
            <p:spPr bwMode="auto">
              <a:xfrm flipV="1">
                <a:off x="5063" y="2802"/>
                <a:ext cx="1" cy="17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5" name="Line 1157"/>
              <p:cNvSpPr>
                <a:spLocks noChangeShapeType="1"/>
              </p:cNvSpPr>
              <p:nvPr/>
            </p:nvSpPr>
            <p:spPr bwMode="auto">
              <a:xfrm flipV="1">
                <a:off x="506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6" name="Line 1158"/>
              <p:cNvSpPr>
                <a:spLocks noChangeShapeType="1"/>
              </p:cNvSpPr>
              <p:nvPr/>
            </p:nvSpPr>
            <p:spPr bwMode="auto">
              <a:xfrm flipV="1">
                <a:off x="506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7" name="Line 1159"/>
              <p:cNvSpPr>
                <a:spLocks noChangeShapeType="1"/>
              </p:cNvSpPr>
              <p:nvPr/>
            </p:nvSpPr>
            <p:spPr bwMode="auto">
              <a:xfrm flipV="1">
                <a:off x="506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8" name="Line 1160"/>
              <p:cNvSpPr>
                <a:spLocks noChangeShapeType="1"/>
              </p:cNvSpPr>
              <p:nvPr/>
            </p:nvSpPr>
            <p:spPr bwMode="auto">
              <a:xfrm flipV="1">
                <a:off x="507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9" name="Line 1161"/>
              <p:cNvSpPr>
                <a:spLocks noChangeShapeType="1"/>
              </p:cNvSpPr>
              <p:nvPr/>
            </p:nvSpPr>
            <p:spPr bwMode="auto">
              <a:xfrm flipV="1">
                <a:off x="507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0" name="Line 1162"/>
              <p:cNvSpPr>
                <a:spLocks noChangeShapeType="1"/>
              </p:cNvSpPr>
              <p:nvPr/>
            </p:nvSpPr>
            <p:spPr bwMode="auto">
              <a:xfrm flipV="1">
                <a:off x="5076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1" name="Line 1163"/>
              <p:cNvSpPr>
                <a:spLocks noChangeShapeType="1"/>
              </p:cNvSpPr>
              <p:nvPr/>
            </p:nvSpPr>
            <p:spPr bwMode="auto">
              <a:xfrm flipV="1">
                <a:off x="508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2" name="Line 1164"/>
              <p:cNvSpPr>
                <a:spLocks noChangeShapeType="1"/>
              </p:cNvSpPr>
              <p:nvPr/>
            </p:nvSpPr>
            <p:spPr bwMode="auto">
              <a:xfrm flipV="1">
                <a:off x="5081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3" name="Line 1165"/>
              <p:cNvSpPr>
                <a:spLocks noChangeShapeType="1"/>
              </p:cNvSpPr>
              <p:nvPr/>
            </p:nvSpPr>
            <p:spPr bwMode="auto">
              <a:xfrm flipV="1">
                <a:off x="5083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4" name="Line 1166"/>
              <p:cNvSpPr>
                <a:spLocks noChangeShapeType="1"/>
              </p:cNvSpPr>
              <p:nvPr/>
            </p:nvSpPr>
            <p:spPr bwMode="auto">
              <a:xfrm flipV="1">
                <a:off x="5084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5" name="Line 1167"/>
              <p:cNvSpPr>
                <a:spLocks noChangeShapeType="1"/>
              </p:cNvSpPr>
              <p:nvPr/>
            </p:nvSpPr>
            <p:spPr bwMode="auto">
              <a:xfrm flipV="1">
                <a:off x="5085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6" name="Line 1168"/>
              <p:cNvSpPr>
                <a:spLocks noChangeShapeType="1"/>
              </p:cNvSpPr>
              <p:nvPr/>
            </p:nvSpPr>
            <p:spPr bwMode="auto">
              <a:xfrm flipV="1">
                <a:off x="5088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7" name="Line 1169"/>
              <p:cNvSpPr>
                <a:spLocks noChangeShapeType="1"/>
              </p:cNvSpPr>
              <p:nvPr/>
            </p:nvSpPr>
            <p:spPr bwMode="auto">
              <a:xfrm flipV="1">
                <a:off x="5089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8" name="Line 1170"/>
              <p:cNvSpPr>
                <a:spLocks noChangeShapeType="1"/>
              </p:cNvSpPr>
              <p:nvPr/>
            </p:nvSpPr>
            <p:spPr bwMode="auto">
              <a:xfrm flipV="1">
                <a:off x="5090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9" name="Line 1171"/>
              <p:cNvSpPr>
                <a:spLocks noChangeShapeType="1"/>
              </p:cNvSpPr>
              <p:nvPr/>
            </p:nvSpPr>
            <p:spPr bwMode="auto">
              <a:xfrm flipV="1">
                <a:off x="5092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0" name="Line 1172"/>
              <p:cNvSpPr>
                <a:spLocks noChangeShapeType="1"/>
              </p:cNvSpPr>
              <p:nvPr/>
            </p:nvSpPr>
            <p:spPr bwMode="auto">
              <a:xfrm flipV="1">
                <a:off x="5095" y="2803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1" name="Line 1173"/>
              <p:cNvSpPr>
                <a:spLocks noChangeShapeType="1"/>
              </p:cNvSpPr>
              <p:nvPr/>
            </p:nvSpPr>
            <p:spPr bwMode="auto">
              <a:xfrm flipV="1">
                <a:off x="5097" y="2804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2" name="Line 1174"/>
              <p:cNvSpPr>
                <a:spLocks noChangeShapeType="1"/>
              </p:cNvSpPr>
              <p:nvPr/>
            </p:nvSpPr>
            <p:spPr bwMode="auto">
              <a:xfrm flipV="1">
                <a:off x="5084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3" name="Line 1175"/>
              <p:cNvSpPr>
                <a:spLocks noChangeShapeType="1"/>
              </p:cNvSpPr>
              <p:nvPr/>
            </p:nvSpPr>
            <p:spPr bwMode="auto">
              <a:xfrm flipV="1">
                <a:off x="508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4" name="Line 1176"/>
              <p:cNvSpPr>
                <a:spLocks noChangeShapeType="1"/>
              </p:cNvSpPr>
              <p:nvPr/>
            </p:nvSpPr>
            <p:spPr bwMode="auto">
              <a:xfrm flipV="1">
                <a:off x="508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5" name="Line 1177"/>
              <p:cNvSpPr>
                <a:spLocks noChangeShapeType="1"/>
              </p:cNvSpPr>
              <p:nvPr/>
            </p:nvSpPr>
            <p:spPr bwMode="auto">
              <a:xfrm flipV="1">
                <a:off x="509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6" name="Line 1178"/>
              <p:cNvSpPr>
                <a:spLocks noChangeShapeType="1"/>
              </p:cNvSpPr>
              <p:nvPr/>
            </p:nvSpPr>
            <p:spPr bwMode="auto">
              <a:xfrm flipV="1">
                <a:off x="509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7" name="Line 1179"/>
              <p:cNvSpPr>
                <a:spLocks noChangeShapeType="1"/>
              </p:cNvSpPr>
              <p:nvPr/>
            </p:nvSpPr>
            <p:spPr bwMode="auto">
              <a:xfrm flipV="1">
                <a:off x="509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8" name="Line 1180"/>
              <p:cNvSpPr>
                <a:spLocks noChangeShapeType="1"/>
              </p:cNvSpPr>
              <p:nvPr/>
            </p:nvSpPr>
            <p:spPr bwMode="auto">
              <a:xfrm flipV="1">
                <a:off x="509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9" name="Line 1181"/>
              <p:cNvSpPr>
                <a:spLocks noChangeShapeType="1"/>
              </p:cNvSpPr>
              <p:nvPr/>
            </p:nvSpPr>
            <p:spPr bwMode="auto">
              <a:xfrm flipV="1">
                <a:off x="509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0" name="Line 1182"/>
              <p:cNvSpPr>
                <a:spLocks noChangeShapeType="1"/>
              </p:cNvSpPr>
              <p:nvPr/>
            </p:nvSpPr>
            <p:spPr bwMode="auto">
              <a:xfrm flipV="1">
                <a:off x="5099" y="2788"/>
                <a:ext cx="1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1" name="Line 1183"/>
              <p:cNvSpPr>
                <a:spLocks noChangeShapeType="1"/>
              </p:cNvSpPr>
              <p:nvPr/>
            </p:nvSpPr>
            <p:spPr bwMode="auto">
              <a:xfrm flipV="1">
                <a:off x="510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2" name="Line 1184"/>
              <p:cNvSpPr>
                <a:spLocks noChangeShapeType="1"/>
              </p:cNvSpPr>
              <p:nvPr/>
            </p:nvSpPr>
            <p:spPr bwMode="auto">
              <a:xfrm flipV="1">
                <a:off x="510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3" name="Line 1185"/>
              <p:cNvSpPr>
                <a:spLocks noChangeShapeType="1"/>
              </p:cNvSpPr>
              <p:nvPr/>
            </p:nvSpPr>
            <p:spPr bwMode="auto">
              <a:xfrm flipV="1">
                <a:off x="510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4" name="Line 1186"/>
              <p:cNvSpPr>
                <a:spLocks noChangeShapeType="1"/>
              </p:cNvSpPr>
              <p:nvPr/>
            </p:nvSpPr>
            <p:spPr bwMode="auto">
              <a:xfrm flipV="1">
                <a:off x="510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5" name="Line 1187"/>
              <p:cNvSpPr>
                <a:spLocks noChangeShapeType="1"/>
              </p:cNvSpPr>
              <p:nvPr/>
            </p:nvSpPr>
            <p:spPr bwMode="auto">
              <a:xfrm flipV="1">
                <a:off x="510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6" name="Line 1188"/>
              <p:cNvSpPr>
                <a:spLocks noChangeShapeType="1"/>
              </p:cNvSpPr>
              <p:nvPr/>
            </p:nvSpPr>
            <p:spPr bwMode="auto">
              <a:xfrm flipV="1">
                <a:off x="511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7" name="Line 1189"/>
              <p:cNvSpPr>
                <a:spLocks noChangeShapeType="1"/>
              </p:cNvSpPr>
              <p:nvPr/>
            </p:nvSpPr>
            <p:spPr bwMode="auto">
              <a:xfrm flipV="1">
                <a:off x="511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8" name="Line 1190"/>
              <p:cNvSpPr>
                <a:spLocks noChangeShapeType="1"/>
              </p:cNvSpPr>
              <p:nvPr/>
            </p:nvSpPr>
            <p:spPr bwMode="auto">
              <a:xfrm flipV="1">
                <a:off x="5113" y="2786"/>
                <a:ext cx="1" cy="2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9" name="Line 1191"/>
              <p:cNvSpPr>
                <a:spLocks noChangeShapeType="1"/>
              </p:cNvSpPr>
              <p:nvPr/>
            </p:nvSpPr>
            <p:spPr bwMode="auto">
              <a:xfrm flipV="1">
                <a:off x="511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0" name="Line 1192"/>
              <p:cNvSpPr>
                <a:spLocks noChangeShapeType="1"/>
              </p:cNvSpPr>
              <p:nvPr/>
            </p:nvSpPr>
            <p:spPr bwMode="auto">
              <a:xfrm flipV="1">
                <a:off x="5117" y="2789"/>
                <a:ext cx="1" cy="1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1" name="Line 1193"/>
              <p:cNvSpPr>
                <a:spLocks noChangeShapeType="1"/>
              </p:cNvSpPr>
              <p:nvPr/>
            </p:nvSpPr>
            <p:spPr bwMode="auto">
              <a:xfrm flipV="1">
                <a:off x="511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2" name="Line 1194"/>
              <p:cNvSpPr>
                <a:spLocks noChangeShapeType="1"/>
              </p:cNvSpPr>
              <p:nvPr/>
            </p:nvSpPr>
            <p:spPr bwMode="auto">
              <a:xfrm flipV="1">
                <a:off x="512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3" name="Line 1195"/>
              <p:cNvSpPr>
                <a:spLocks noChangeShapeType="1"/>
              </p:cNvSpPr>
              <p:nvPr/>
            </p:nvSpPr>
            <p:spPr bwMode="auto">
              <a:xfrm flipV="1">
                <a:off x="512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4" name="Line 1196"/>
              <p:cNvSpPr>
                <a:spLocks noChangeShapeType="1"/>
              </p:cNvSpPr>
              <p:nvPr/>
            </p:nvSpPr>
            <p:spPr bwMode="auto">
              <a:xfrm flipV="1">
                <a:off x="512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5" name="Line 1197"/>
              <p:cNvSpPr>
                <a:spLocks noChangeShapeType="1"/>
              </p:cNvSpPr>
              <p:nvPr/>
            </p:nvSpPr>
            <p:spPr bwMode="auto">
              <a:xfrm flipV="1">
                <a:off x="512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6" name="Line 1198"/>
              <p:cNvSpPr>
                <a:spLocks noChangeShapeType="1"/>
              </p:cNvSpPr>
              <p:nvPr/>
            </p:nvSpPr>
            <p:spPr bwMode="auto">
              <a:xfrm flipV="1">
                <a:off x="512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7" name="Line 1199"/>
              <p:cNvSpPr>
                <a:spLocks noChangeShapeType="1"/>
              </p:cNvSpPr>
              <p:nvPr/>
            </p:nvSpPr>
            <p:spPr bwMode="auto">
              <a:xfrm flipV="1">
                <a:off x="512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8" name="Line 1200"/>
              <p:cNvSpPr>
                <a:spLocks noChangeShapeType="1"/>
              </p:cNvSpPr>
              <p:nvPr/>
            </p:nvSpPr>
            <p:spPr bwMode="auto">
              <a:xfrm flipV="1">
                <a:off x="512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9" name="Line 1201"/>
              <p:cNvSpPr>
                <a:spLocks noChangeShapeType="1"/>
              </p:cNvSpPr>
              <p:nvPr/>
            </p:nvSpPr>
            <p:spPr bwMode="auto">
              <a:xfrm flipV="1">
                <a:off x="513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0" name="Line 1202"/>
              <p:cNvSpPr>
                <a:spLocks noChangeShapeType="1"/>
              </p:cNvSpPr>
              <p:nvPr/>
            </p:nvSpPr>
            <p:spPr bwMode="auto">
              <a:xfrm flipV="1">
                <a:off x="513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1" name="Line 1203"/>
              <p:cNvSpPr>
                <a:spLocks noChangeShapeType="1"/>
              </p:cNvSpPr>
              <p:nvPr/>
            </p:nvSpPr>
            <p:spPr bwMode="auto">
              <a:xfrm flipV="1">
                <a:off x="513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2" name="Line 1204"/>
              <p:cNvSpPr>
                <a:spLocks noChangeShapeType="1"/>
              </p:cNvSpPr>
              <p:nvPr/>
            </p:nvSpPr>
            <p:spPr bwMode="auto">
              <a:xfrm flipV="1">
                <a:off x="513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3" name="Line 1205"/>
              <p:cNvSpPr>
                <a:spLocks noChangeShapeType="1"/>
              </p:cNvSpPr>
              <p:nvPr/>
            </p:nvSpPr>
            <p:spPr bwMode="auto">
              <a:xfrm flipV="1">
                <a:off x="513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4" name="Line 1206"/>
              <p:cNvSpPr>
                <a:spLocks noChangeShapeType="1"/>
              </p:cNvSpPr>
              <p:nvPr/>
            </p:nvSpPr>
            <p:spPr bwMode="auto">
              <a:xfrm flipV="1">
                <a:off x="513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5" name="Line 1207"/>
              <p:cNvSpPr>
                <a:spLocks noChangeShapeType="1"/>
              </p:cNvSpPr>
              <p:nvPr/>
            </p:nvSpPr>
            <p:spPr bwMode="auto">
              <a:xfrm flipV="1">
                <a:off x="514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6" name="Line 1208"/>
              <p:cNvSpPr>
                <a:spLocks noChangeShapeType="1"/>
              </p:cNvSpPr>
              <p:nvPr/>
            </p:nvSpPr>
            <p:spPr bwMode="auto">
              <a:xfrm flipV="1">
                <a:off x="514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7" name="Line 1209"/>
              <p:cNvSpPr>
                <a:spLocks noChangeShapeType="1"/>
              </p:cNvSpPr>
              <p:nvPr/>
            </p:nvSpPr>
            <p:spPr bwMode="auto">
              <a:xfrm flipV="1">
                <a:off x="514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8" name="Line 1210"/>
              <p:cNvSpPr>
                <a:spLocks noChangeShapeType="1"/>
              </p:cNvSpPr>
              <p:nvPr/>
            </p:nvSpPr>
            <p:spPr bwMode="auto">
              <a:xfrm flipV="1">
                <a:off x="514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9" name="Line 1211"/>
              <p:cNvSpPr>
                <a:spLocks noChangeShapeType="1"/>
              </p:cNvSpPr>
              <p:nvPr/>
            </p:nvSpPr>
            <p:spPr bwMode="auto">
              <a:xfrm flipV="1">
                <a:off x="514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0" name="Line 1212"/>
              <p:cNvSpPr>
                <a:spLocks noChangeShapeType="1"/>
              </p:cNvSpPr>
              <p:nvPr/>
            </p:nvSpPr>
            <p:spPr bwMode="auto">
              <a:xfrm flipV="1">
                <a:off x="514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1" name="Line 1213"/>
              <p:cNvSpPr>
                <a:spLocks noChangeShapeType="1"/>
              </p:cNvSpPr>
              <p:nvPr/>
            </p:nvSpPr>
            <p:spPr bwMode="auto">
              <a:xfrm flipV="1">
                <a:off x="514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2" name="Line 1214"/>
              <p:cNvSpPr>
                <a:spLocks noChangeShapeType="1"/>
              </p:cNvSpPr>
              <p:nvPr/>
            </p:nvSpPr>
            <p:spPr bwMode="auto">
              <a:xfrm flipV="1">
                <a:off x="515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3" name="Line 1215"/>
              <p:cNvSpPr>
                <a:spLocks noChangeShapeType="1"/>
              </p:cNvSpPr>
              <p:nvPr/>
            </p:nvSpPr>
            <p:spPr bwMode="auto">
              <a:xfrm flipV="1">
                <a:off x="515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4" name="Line 1216"/>
              <p:cNvSpPr>
                <a:spLocks noChangeShapeType="1"/>
              </p:cNvSpPr>
              <p:nvPr/>
            </p:nvSpPr>
            <p:spPr bwMode="auto">
              <a:xfrm flipV="1">
                <a:off x="515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5" name="Line 1217"/>
              <p:cNvSpPr>
                <a:spLocks noChangeShapeType="1"/>
              </p:cNvSpPr>
              <p:nvPr/>
            </p:nvSpPr>
            <p:spPr bwMode="auto">
              <a:xfrm flipV="1">
                <a:off x="515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6" name="Line 1218"/>
              <p:cNvSpPr>
                <a:spLocks noChangeShapeType="1"/>
              </p:cNvSpPr>
              <p:nvPr/>
            </p:nvSpPr>
            <p:spPr bwMode="auto">
              <a:xfrm flipV="1">
                <a:off x="515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7" name="Line 1219"/>
              <p:cNvSpPr>
                <a:spLocks noChangeShapeType="1"/>
              </p:cNvSpPr>
              <p:nvPr/>
            </p:nvSpPr>
            <p:spPr bwMode="auto">
              <a:xfrm flipV="1">
                <a:off x="515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8" name="Line 1220"/>
              <p:cNvSpPr>
                <a:spLocks noChangeShapeType="1"/>
              </p:cNvSpPr>
              <p:nvPr/>
            </p:nvSpPr>
            <p:spPr bwMode="auto">
              <a:xfrm flipV="1">
                <a:off x="516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9" name="Line 1221"/>
              <p:cNvSpPr>
                <a:spLocks noChangeShapeType="1"/>
              </p:cNvSpPr>
              <p:nvPr/>
            </p:nvSpPr>
            <p:spPr bwMode="auto">
              <a:xfrm flipV="1">
                <a:off x="516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0" name="Line 1222"/>
              <p:cNvSpPr>
                <a:spLocks noChangeShapeType="1"/>
              </p:cNvSpPr>
              <p:nvPr/>
            </p:nvSpPr>
            <p:spPr bwMode="auto">
              <a:xfrm flipV="1">
                <a:off x="516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1" name="Line 1223"/>
              <p:cNvSpPr>
                <a:spLocks noChangeShapeType="1"/>
              </p:cNvSpPr>
              <p:nvPr/>
            </p:nvSpPr>
            <p:spPr bwMode="auto">
              <a:xfrm flipV="1">
                <a:off x="516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2" name="Line 1224"/>
              <p:cNvSpPr>
                <a:spLocks noChangeShapeType="1"/>
              </p:cNvSpPr>
              <p:nvPr/>
            </p:nvSpPr>
            <p:spPr bwMode="auto">
              <a:xfrm flipV="1">
                <a:off x="516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3" name="Line 1225"/>
              <p:cNvSpPr>
                <a:spLocks noChangeShapeType="1"/>
              </p:cNvSpPr>
              <p:nvPr/>
            </p:nvSpPr>
            <p:spPr bwMode="auto">
              <a:xfrm flipV="1">
                <a:off x="516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4" name="Line 1226"/>
              <p:cNvSpPr>
                <a:spLocks noChangeShapeType="1"/>
              </p:cNvSpPr>
              <p:nvPr/>
            </p:nvSpPr>
            <p:spPr bwMode="auto">
              <a:xfrm flipV="1">
                <a:off x="516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5" name="Line 1227"/>
              <p:cNvSpPr>
                <a:spLocks noChangeShapeType="1"/>
              </p:cNvSpPr>
              <p:nvPr/>
            </p:nvSpPr>
            <p:spPr bwMode="auto">
              <a:xfrm flipV="1">
                <a:off x="517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6" name="Line 1228"/>
              <p:cNvSpPr>
                <a:spLocks noChangeShapeType="1"/>
              </p:cNvSpPr>
              <p:nvPr/>
            </p:nvSpPr>
            <p:spPr bwMode="auto">
              <a:xfrm flipV="1">
                <a:off x="517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7" name="Line 1229"/>
              <p:cNvSpPr>
                <a:spLocks noChangeShapeType="1"/>
              </p:cNvSpPr>
              <p:nvPr/>
            </p:nvSpPr>
            <p:spPr bwMode="auto">
              <a:xfrm flipV="1">
                <a:off x="517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8" name="Line 1230"/>
              <p:cNvSpPr>
                <a:spLocks noChangeShapeType="1"/>
              </p:cNvSpPr>
              <p:nvPr/>
            </p:nvSpPr>
            <p:spPr bwMode="auto">
              <a:xfrm flipV="1">
                <a:off x="517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9" name="Line 1231"/>
              <p:cNvSpPr>
                <a:spLocks noChangeShapeType="1"/>
              </p:cNvSpPr>
              <p:nvPr/>
            </p:nvSpPr>
            <p:spPr bwMode="auto">
              <a:xfrm flipV="1">
                <a:off x="517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0" name="Line 1232"/>
              <p:cNvSpPr>
                <a:spLocks noChangeShapeType="1"/>
              </p:cNvSpPr>
              <p:nvPr/>
            </p:nvSpPr>
            <p:spPr bwMode="auto">
              <a:xfrm flipV="1">
                <a:off x="517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1" name="Line 1233"/>
              <p:cNvSpPr>
                <a:spLocks noChangeShapeType="1"/>
              </p:cNvSpPr>
              <p:nvPr/>
            </p:nvSpPr>
            <p:spPr bwMode="auto">
              <a:xfrm flipV="1">
                <a:off x="518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2" name="Line 1234"/>
              <p:cNvSpPr>
                <a:spLocks noChangeShapeType="1"/>
              </p:cNvSpPr>
              <p:nvPr/>
            </p:nvSpPr>
            <p:spPr bwMode="auto">
              <a:xfrm flipV="1">
                <a:off x="518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3" name="Line 1235"/>
              <p:cNvSpPr>
                <a:spLocks noChangeShapeType="1"/>
              </p:cNvSpPr>
              <p:nvPr/>
            </p:nvSpPr>
            <p:spPr bwMode="auto">
              <a:xfrm flipV="1">
                <a:off x="5183" y="2791"/>
                <a:ext cx="1" cy="1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4" name="Line 1236"/>
              <p:cNvSpPr>
                <a:spLocks noChangeShapeType="1"/>
              </p:cNvSpPr>
              <p:nvPr/>
            </p:nvSpPr>
            <p:spPr bwMode="auto">
              <a:xfrm flipV="1">
                <a:off x="518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5" name="Line 1237"/>
              <p:cNvSpPr>
                <a:spLocks noChangeShapeType="1"/>
              </p:cNvSpPr>
              <p:nvPr/>
            </p:nvSpPr>
            <p:spPr bwMode="auto">
              <a:xfrm flipV="1">
                <a:off x="518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6" name="Line 1238"/>
              <p:cNvSpPr>
                <a:spLocks noChangeShapeType="1"/>
              </p:cNvSpPr>
              <p:nvPr/>
            </p:nvSpPr>
            <p:spPr bwMode="auto">
              <a:xfrm flipV="1">
                <a:off x="518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7" name="Line 1239"/>
              <p:cNvSpPr>
                <a:spLocks noChangeShapeType="1"/>
              </p:cNvSpPr>
              <p:nvPr/>
            </p:nvSpPr>
            <p:spPr bwMode="auto">
              <a:xfrm flipV="1">
                <a:off x="519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8" name="Line 1240"/>
              <p:cNvSpPr>
                <a:spLocks noChangeShapeType="1"/>
              </p:cNvSpPr>
              <p:nvPr/>
            </p:nvSpPr>
            <p:spPr bwMode="auto">
              <a:xfrm flipV="1">
                <a:off x="519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9" name="Line 1241"/>
              <p:cNvSpPr>
                <a:spLocks noChangeShapeType="1"/>
              </p:cNvSpPr>
              <p:nvPr/>
            </p:nvSpPr>
            <p:spPr bwMode="auto">
              <a:xfrm flipV="1">
                <a:off x="519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0" name="Line 1242"/>
              <p:cNvSpPr>
                <a:spLocks noChangeShapeType="1"/>
              </p:cNvSpPr>
              <p:nvPr/>
            </p:nvSpPr>
            <p:spPr bwMode="auto">
              <a:xfrm flipV="1">
                <a:off x="519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1" name="Line 1243"/>
              <p:cNvSpPr>
                <a:spLocks noChangeShapeType="1"/>
              </p:cNvSpPr>
              <p:nvPr/>
            </p:nvSpPr>
            <p:spPr bwMode="auto">
              <a:xfrm flipV="1">
                <a:off x="519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2" name="Line 1244"/>
              <p:cNvSpPr>
                <a:spLocks noChangeShapeType="1"/>
              </p:cNvSpPr>
              <p:nvPr/>
            </p:nvSpPr>
            <p:spPr bwMode="auto">
              <a:xfrm flipV="1">
                <a:off x="519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3" name="Line 1245"/>
              <p:cNvSpPr>
                <a:spLocks noChangeShapeType="1"/>
              </p:cNvSpPr>
              <p:nvPr/>
            </p:nvSpPr>
            <p:spPr bwMode="auto">
              <a:xfrm flipV="1">
                <a:off x="519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4" name="Line 1246"/>
              <p:cNvSpPr>
                <a:spLocks noChangeShapeType="1"/>
              </p:cNvSpPr>
              <p:nvPr/>
            </p:nvSpPr>
            <p:spPr bwMode="auto">
              <a:xfrm flipV="1">
                <a:off x="520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5" name="Line 1247"/>
              <p:cNvSpPr>
                <a:spLocks noChangeShapeType="1"/>
              </p:cNvSpPr>
              <p:nvPr/>
            </p:nvSpPr>
            <p:spPr bwMode="auto">
              <a:xfrm flipV="1">
                <a:off x="520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6" name="Line 1248"/>
              <p:cNvSpPr>
                <a:spLocks noChangeShapeType="1"/>
              </p:cNvSpPr>
              <p:nvPr/>
            </p:nvSpPr>
            <p:spPr bwMode="auto">
              <a:xfrm flipV="1">
                <a:off x="520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7" name="Line 1249"/>
              <p:cNvSpPr>
                <a:spLocks noChangeShapeType="1"/>
              </p:cNvSpPr>
              <p:nvPr/>
            </p:nvSpPr>
            <p:spPr bwMode="auto">
              <a:xfrm flipV="1">
                <a:off x="520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8" name="Line 1250"/>
              <p:cNvSpPr>
                <a:spLocks noChangeShapeType="1"/>
              </p:cNvSpPr>
              <p:nvPr/>
            </p:nvSpPr>
            <p:spPr bwMode="auto">
              <a:xfrm flipV="1">
                <a:off x="520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9" name="Line 1251"/>
              <p:cNvSpPr>
                <a:spLocks noChangeShapeType="1"/>
              </p:cNvSpPr>
              <p:nvPr/>
            </p:nvSpPr>
            <p:spPr bwMode="auto">
              <a:xfrm flipV="1">
                <a:off x="520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0" name="Line 1252"/>
              <p:cNvSpPr>
                <a:spLocks noChangeShapeType="1"/>
              </p:cNvSpPr>
              <p:nvPr/>
            </p:nvSpPr>
            <p:spPr bwMode="auto">
              <a:xfrm flipV="1">
                <a:off x="521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1" name="Line 1253"/>
              <p:cNvSpPr>
                <a:spLocks noChangeShapeType="1"/>
              </p:cNvSpPr>
              <p:nvPr/>
            </p:nvSpPr>
            <p:spPr bwMode="auto">
              <a:xfrm flipV="1">
                <a:off x="521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2" name="Line 1254"/>
              <p:cNvSpPr>
                <a:spLocks noChangeShapeType="1"/>
              </p:cNvSpPr>
              <p:nvPr/>
            </p:nvSpPr>
            <p:spPr bwMode="auto">
              <a:xfrm flipV="1">
                <a:off x="521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3" name="Line 1255"/>
              <p:cNvSpPr>
                <a:spLocks noChangeShapeType="1"/>
              </p:cNvSpPr>
              <p:nvPr/>
            </p:nvSpPr>
            <p:spPr bwMode="auto">
              <a:xfrm flipV="1">
                <a:off x="521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4" name="Line 1256"/>
              <p:cNvSpPr>
                <a:spLocks noChangeShapeType="1"/>
              </p:cNvSpPr>
              <p:nvPr/>
            </p:nvSpPr>
            <p:spPr bwMode="auto">
              <a:xfrm flipV="1">
                <a:off x="521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5" name="Line 1257"/>
              <p:cNvSpPr>
                <a:spLocks noChangeShapeType="1"/>
              </p:cNvSpPr>
              <p:nvPr/>
            </p:nvSpPr>
            <p:spPr bwMode="auto">
              <a:xfrm flipV="1">
                <a:off x="521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6" name="Line 1258"/>
              <p:cNvSpPr>
                <a:spLocks noChangeShapeType="1"/>
              </p:cNvSpPr>
              <p:nvPr/>
            </p:nvSpPr>
            <p:spPr bwMode="auto">
              <a:xfrm flipV="1">
                <a:off x="521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7" name="Line 1259"/>
              <p:cNvSpPr>
                <a:spLocks noChangeShapeType="1"/>
              </p:cNvSpPr>
              <p:nvPr/>
            </p:nvSpPr>
            <p:spPr bwMode="auto">
              <a:xfrm flipV="1">
                <a:off x="522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8" name="Line 1260"/>
              <p:cNvSpPr>
                <a:spLocks noChangeShapeType="1"/>
              </p:cNvSpPr>
              <p:nvPr/>
            </p:nvSpPr>
            <p:spPr bwMode="auto">
              <a:xfrm flipV="1">
                <a:off x="522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9" name="Line 1261"/>
              <p:cNvSpPr>
                <a:spLocks noChangeShapeType="1"/>
              </p:cNvSpPr>
              <p:nvPr/>
            </p:nvSpPr>
            <p:spPr bwMode="auto">
              <a:xfrm flipV="1">
                <a:off x="522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0" name="Line 1262"/>
              <p:cNvSpPr>
                <a:spLocks noChangeShapeType="1"/>
              </p:cNvSpPr>
              <p:nvPr/>
            </p:nvSpPr>
            <p:spPr bwMode="auto">
              <a:xfrm flipV="1">
                <a:off x="522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1" name="Line 1263"/>
              <p:cNvSpPr>
                <a:spLocks noChangeShapeType="1"/>
              </p:cNvSpPr>
              <p:nvPr/>
            </p:nvSpPr>
            <p:spPr bwMode="auto">
              <a:xfrm flipV="1">
                <a:off x="522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2" name="Line 1264"/>
              <p:cNvSpPr>
                <a:spLocks noChangeShapeType="1"/>
              </p:cNvSpPr>
              <p:nvPr/>
            </p:nvSpPr>
            <p:spPr bwMode="auto">
              <a:xfrm flipV="1">
                <a:off x="522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3" name="Line 1265"/>
              <p:cNvSpPr>
                <a:spLocks noChangeShapeType="1"/>
              </p:cNvSpPr>
              <p:nvPr/>
            </p:nvSpPr>
            <p:spPr bwMode="auto">
              <a:xfrm flipV="1">
                <a:off x="523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4" name="Line 1266"/>
              <p:cNvSpPr>
                <a:spLocks noChangeShapeType="1"/>
              </p:cNvSpPr>
              <p:nvPr/>
            </p:nvSpPr>
            <p:spPr bwMode="auto">
              <a:xfrm flipV="1">
                <a:off x="523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5" name="Line 1267"/>
              <p:cNvSpPr>
                <a:spLocks noChangeShapeType="1"/>
              </p:cNvSpPr>
              <p:nvPr/>
            </p:nvSpPr>
            <p:spPr bwMode="auto">
              <a:xfrm flipV="1">
                <a:off x="523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6" name="Line 1268"/>
              <p:cNvSpPr>
                <a:spLocks noChangeShapeType="1"/>
              </p:cNvSpPr>
              <p:nvPr/>
            </p:nvSpPr>
            <p:spPr bwMode="auto">
              <a:xfrm flipV="1">
                <a:off x="523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7" name="Line 1269"/>
              <p:cNvSpPr>
                <a:spLocks noChangeShapeType="1"/>
              </p:cNvSpPr>
              <p:nvPr/>
            </p:nvSpPr>
            <p:spPr bwMode="auto">
              <a:xfrm flipV="1">
                <a:off x="523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8" name="Line 1270"/>
              <p:cNvSpPr>
                <a:spLocks noChangeShapeType="1"/>
              </p:cNvSpPr>
              <p:nvPr/>
            </p:nvSpPr>
            <p:spPr bwMode="auto">
              <a:xfrm flipV="1">
                <a:off x="524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9" name="Line 1271"/>
              <p:cNvSpPr>
                <a:spLocks noChangeShapeType="1"/>
              </p:cNvSpPr>
              <p:nvPr/>
            </p:nvSpPr>
            <p:spPr bwMode="auto">
              <a:xfrm flipV="1">
                <a:off x="524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0" name="Line 1272"/>
              <p:cNvSpPr>
                <a:spLocks noChangeShapeType="1"/>
              </p:cNvSpPr>
              <p:nvPr/>
            </p:nvSpPr>
            <p:spPr bwMode="auto">
              <a:xfrm flipV="1">
                <a:off x="524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1" name="Line 1273"/>
              <p:cNvSpPr>
                <a:spLocks noChangeShapeType="1"/>
              </p:cNvSpPr>
              <p:nvPr/>
            </p:nvSpPr>
            <p:spPr bwMode="auto">
              <a:xfrm flipV="1">
                <a:off x="524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2" name="Line 1274"/>
              <p:cNvSpPr>
                <a:spLocks noChangeShapeType="1"/>
              </p:cNvSpPr>
              <p:nvPr/>
            </p:nvSpPr>
            <p:spPr bwMode="auto">
              <a:xfrm flipV="1">
                <a:off x="524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3" name="Line 1275"/>
              <p:cNvSpPr>
                <a:spLocks noChangeShapeType="1"/>
              </p:cNvSpPr>
              <p:nvPr/>
            </p:nvSpPr>
            <p:spPr bwMode="auto">
              <a:xfrm flipV="1">
                <a:off x="524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4" name="Line 1276"/>
              <p:cNvSpPr>
                <a:spLocks noChangeShapeType="1"/>
              </p:cNvSpPr>
              <p:nvPr/>
            </p:nvSpPr>
            <p:spPr bwMode="auto">
              <a:xfrm flipV="1">
                <a:off x="525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5" name="Line 1277"/>
              <p:cNvSpPr>
                <a:spLocks noChangeShapeType="1"/>
              </p:cNvSpPr>
              <p:nvPr/>
            </p:nvSpPr>
            <p:spPr bwMode="auto">
              <a:xfrm flipV="1">
                <a:off x="525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6" name="Line 1278"/>
              <p:cNvSpPr>
                <a:spLocks noChangeShapeType="1"/>
              </p:cNvSpPr>
              <p:nvPr/>
            </p:nvSpPr>
            <p:spPr bwMode="auto">
              <a:xfrm flipV="1">
                <a:off x="525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7" name="Line 1279"/>
              <p:cNvSpPr>
                <a:spLocks noChangeShapeType="1"/>
              </p:cNvSpPr>
              <p:nvPr/>
            </p:nvSpPr>
            <p:spPr bwMode="auto">
              <a:xfrm flipV="1">
                <a:off x="525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8" name="Line 1280"/>
              <p:cNvSpPr>
                <a:spLocks noChangeShapeType="1"/>
              </p:cNvSpPr>
              <p:nvPr/>
            </p:nvSpPr>
            <p:spPr bwMode="auto">
              <a:xfrm flipV="1">
                <a:off x="525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9" name="Line 1281"/>
              <p:cNvSpPr>
                <a:spLocks noChangeShapeType="1"/>
              </p:cNvSpPr>
              <p:nvPr/>
            </p:nvSpPr>
            <p:spPr bwMode="auto">
              <a:xfrm flipV="1">
                <a:off x="526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0" name="Line 1282"/>
              <p:cNvSpPr>
                <a:spLocks noChangeShapeType="1"/>
              </p:cNvSpPr>
              <p:nvPr/>
            </p:nvSpPr>
            <p:spPr bwMode="auto">
              <a:xfrm flipV="1">
                <a:off x="526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1" name="Line 1283"/>
              <p:cNvSpPr>
                <a:spLocks noChangeShapeType="1"/>
              </p:cNvSpPr>
              <p:nvPr/>
            </p:nvSpPr>
            <p:spPr bwMode="auto">
              <a:xfrm flipV="1">
                <a:off x="526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2" name="Line 1284"/>
              <p:cNvSpPr>
                <a:spLocks noChangeShapeType="1"/>
              </p:cNvSpPr>
              <p:nvPr/>
            </p:nvSpPr>
            <p:spPr bwMode="auto">
              <a:xfrm flipV="1">
                <a:off x="526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3" name="Line 1285"/>
              <p:cNvSpPr>
                <a:spLocks noChangeShapeType="1"/>
              </p:cNvSpPr>
              <p:nvPr/>
            </p:nvSpPr>
            <p:spPr bwMode="auto">
              <a:xfrm flipV="1">
                <a:off x="526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4" name="Line 1286"/>
              <p:cNvSpPr>
                <a:spLocks noChangeShapeType="1"/>
              </p:cNvSpPr>
              <p:nvPr/>
            </p:nvSpPr>
            <p:spPr bwMode="auto">
              <a:xfrm flipV="1">
                <a:off x="526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5" name="Line 1287"/>
              <p:cNvSpPr>
                <a:spLocks noChangeShapeType="1"/>
              </p:cNvSpPr>
              <p:nvPr/>
            </p:nvSpPr>
            <p:spPr bwMode="auto">
              <a:xfrm flipV="1">
                <a:off x="527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6" name="Line 1288"/>
              <p:cNvSpPr>
                <a:spLocks noChangeShapeType="1"/>
              </p:cNvSpPr>
              <p:nvPr/>
            </p:nvSpPr>
            <p:spPr bwMode="auto">
              <a:xfrm flipV="1">
                <a:off x="527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7" name="Line 1289"/>
              <p:cNvSpPr>
                <a:spLocks noChangeShapeType="1"/>
              </p:cNvSpPr>
              <p:nvPr/>
            </p:nvSpPr>
            <p:spPr bwMode="auto">
              <a:xfrm flipV="1">
                <a:off x="527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8" name="Line 1290"/>
              <p:cNvSpPr>
                <a:spLocks noChangeShapeType="1"/>
              </p:cNvSpPr>
              <p:nvPr/>
            </p:nvSpPr>
            <p:spPr bwMode="auto">
              <a:xfrm flipV="1">
                <a:off x="527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9" name="Line 1291"/>
              <p:cNvSpPr>
                <a:spLocks noChangeShapeType="1"/>
              </p:cNvSpPr>
              <p:nvPr/>
            </p:nvSpPr>
            <p:spPr bwMode="auto">
              <a:xfrm flipV="1">
                <a:off x="527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0" name="Line 1292"/>
              <p:cNvSpPr>
                <a:spLocks noChangeShapeType="1"/>
              </p:cNvSpPr>
              <p:nvPr/>
            </p:nvSpPr>
            <p:spPr bwMode="auto">
              <a:xfrm flipV="1">
                <a:off x="527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1" name="Line 1293"/>
              <p:cNvSpPr>
                <a:spLocks noChangeShapeType="1"/>
              </p:cNvSpPr>
              <p:nvPr/>
            </p:nvSpPr>
            <p:spPr bwMode="auto">
              <a:xfrm flipV="1">
                <a:off x="528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2" name="Line 1294"/>
              <p:cNvSpPr>
                <a:spLocks noChangeShapeType="1"/>
              </p:cNvSpPr>
              <p:nvPr/>
            </p:nvSpPr>
            <p:spPr bwMode="auto">
              <a:xfrm flipV="1">
                <a:off x="528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3" name="Line 1295"/>
              <p:cNvSpPr>
                <a:spLocks noChangeShapeType="1"/>
              </p:cNvSpPr>
              <p:nvPr/>
            </p:nvSpPr>
            <p:spPr bwMode="auto">
              <a:xfrm flipV="1">
                <a:off x="528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4" name="Line 1296"/>
              <p:cNvSpPr>
                <a:spLocks noChangeShapeType="1"/>
              </p:cNvSpPr>
              <p:nvPr/>
            </p:nvSpPr>
            <p:spPr bwMode="auto">
              <a:xfrm flipV="1">
                <a:off x="528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5" name="Line 1297"/>
              <p:cNvSpPr>
                <a:spLocks noChangeShapeType="1"/>
              </p:cNvSpPr>
              <p:nvPr/>
            </p:nvSpPr>
            <p:spPr bwMode="auto">
              <a:xfrm flipV="1">
                <a:off x="528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6" name="Line 1298"/>
              <p:cNvSpPr>
                <a:spLocks noChangeShapeType="1"/>
              </p:cNvSpPr>
              <p:nvPr/>
            </p:nvSpPr>
            <p:spPr bwMode="auto">
              <a:xfrm flipV="1">
                <a:off x="528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7" name="Line 1299"/>
              <p:cNvSpPr>
                <a:spLocks noChangeShapeType="1"/>
              </p:cNvSpPr>
              <p:nvPr/>
            </p:nvSpPr>
            <p:spPr bwMode="auto">
              <a:xfrm flipV="1">
                <a:off x="528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8" name="Line 1300"/>
              <p:cNvSpPr>
                <a:spLocks noChangeShapeType="1"/>
              </p:cNvSpPr>
              <p:nvPr/>
            </p:nvSpPr>
            <p:spPr bwMode="auto">
              <a:xfrm flipV="1">
                <a:off x="529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9" name="Line 1301"/>
              <p:cNvSpPr>
                <a:spLocks noChangeShapeType="1"/>
              </p:cNvSpPr>
              <p:nvPr/>
            </p:nvSpPr>
            <p:spPr bwMode="auto">
              <a:xfrm flipV="1">
                <a:off x="529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0" name="Line 1302"/>
              <p:cNvSpPr>
                <a:spLocks noChangeShapeType="1"/>
              </p:cNvSpPr>
              <p:nvPr/>
            </p:nvSpPr>
            <p:spPr bwMode="auto">
              <a:xfrm flipV="1">
                <a:off x="529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1" name="Line 1303"/>
              <p:cNvSpPr>
                <a:spLocks noChangeShapeType="1"/>
              </p:cNvSpPr>
              <p:nvPr/>
            </p:nvSpPr>
            <p:spPr bwMode="auto">
              <a:xfrm flipV="1">
                <a:off x="529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2" name="Line 1304"/>
              <p:cNvSpPr>
                <a:spLocks noChangeShapeType="1"/>
              </p:cNvSpPr>
              <p:nvPr/>
            </p:nvSpPr>
            <p:spPr bwMode="auto">
              <a:xfrm flipV="1">
                <a:off x="529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3" name="Line 1305"/>
              <p:cNvSpPr>
                <a:spLocks noChangeShapeType="1"/>
              </p:cNvSpPr>
              <p:nvPr/>
            </p:nvSpPr>
            <p:spPr bwMode="auto">
              <a:xfrm flipV="1">
                <a:off x="529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4" name="Line 1306"/>
              <p:cNvSpPr>
                <a:spLocks noChangeShapeType="1"/>
              </p:cNvSpPr>
              <p:nvPr/>
            </p:nvSpPr>
            <p:spPr bwMode="auto">
              <a:xfrm flipV="1">
                <a:off x="530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5" name="Line 1307"/>
              <p:cNvSpPr>
                <a:spLocks noChangeShapeType="1"/>
              </p:cNvSpPr>
              <p:nvPr/>
            </p:nvSpPr>
            <p:spPr bwMode="auto">
              <a:xfrm flipV="1">
                <a:off x="530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6" name="Line 1308"/>
              <p:cNvSpPr>
                <a:spLocks noChangeShapeType="1"/>
              </p:cNvSpPr>
              <p:nvPr/>
            </p:nvSpPr>
            <p:spPr bwMode="auto">
              <a:xfrm flipV="1">
                <a:off x="530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7" name="Line 1309"/>
              <p:cNvSpPr>
                <a:spLocks noChangeShapeType="1"/>
              </p:cNvSpPr>
              <p:nvPr/>
            </p:nvSpPr>
            <p:spPr bwMode="auto">
              <a:xfrm flipV="1">
                <a:off x="530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8" name="Line 1310"/>
              <p:cNvSpPr>
                <a:spLocks noChangeShapeType="1"/>
              </p:cNvSpPr>
              <p:nvPr/>
            </p:nvSpPr>
            <p:spPr bwMode="auto">
              <a:xfrm flipV="1">
                <a:off x="530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9" name="Line 1311"/>
              <p:cNvSpPr>
                <a:spLocks noChangeShapeType="1"/>
              </p:cNvSpPr>
              <p:nvPr/>
            </p:nvSpPr>
            <p:spPr bwMode="auto">
              <a:xfrm flipV="1">
                <a:off x="530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0" name="Line 1312"/>
              <p:cNvSpPr>
                <a:spLocks noChangeShapeType="1"/>
              </p:cNvSpPr>
              <p:nvPr/>
            </p:nvSpPr>
            <p:spPr bwMode="auto">
              <a:xfrm flipV="1">
                <a:off x="531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1" name="Line 1313"/>
              <p:cNvSpPr>
                <a:spLocks noChangeShapeType="1"/>
              </p:cNvSpPr>
              <p:nvPr/>
            </p:nvSpPr>
            <p:spPr bwMode="auto">
              <a:xfrm flipV="1">
                <a:off x="531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2" name="Line 1314"/>
              <p:cNvSpPr>
                <a:spLocks noChangeShapeType="1"/>
              </p:cNvSpPr>
              <p:nvPr/>
            </p:nvSpPr>
            <p:spPr bwMode="auto">
              <a:xfrm flipV="1">
                <a:off x="531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3" name="Line 1315"/>
              <p:cNvSpPr>
                <a:spLocks noChangeShapeType="1"/>
              </p:cNvSpPr>
              <p:nvPr/>
            </p:nvSpPr>
            <p:spPr bwMode="auto">
              <a:xfrm flipV="1">
                <a:off x="531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4" name="Line 1316"/>
              <p:cNvSpPr>
                <a:spLocks noChangeShapeType="1"/>
              </p:cNvSpPr>
              <p:nvPr/>
            </p:nvSpPr>
            <p:spPr bwMode="auto">
              <a:xfrm flipV="1">
                <a:off x="531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5" name="Line 1317"/>
              <p:cNvSpPr>
                <a:spLocks noChangeShapeType="1"/>
              </p:cNvSpPr>
              <p:nvPr/>
            </p:nvSpPr>
            <p:spPr bwMode="auto">
              <a:xfrm flipV="1">
                <a:off x="532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6" name="Line 1318"/>
              <p:cNvSpPr>
                <a:spLocks noChangeShapeType="1"/>
              </p:cNvSpPr>
              <p:nvPr/>
            </p:nvSpPr>
            <p:spPr bwMode="auto">
              <a:xfrm flipV="1">
                <a:off x="532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7" name="Line 1319"/>
              <p:cNvSpPr>
                <a:spLocks noChangeShapeType="1"/>
              </p:cNvSpPr>
              <p:nvPr/>
            </p:nvSpPr>
            <p:spPr bwMode="auto">
              <a:xfrm flipV="1">
                <a:off x="532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8" name="Line 1320"/>
              <p:cNvSpPr>
                <a:spLocks noChangeShapeType="1"/>
              </p:cNvSpPr>
              <p:nvPr/>
            </p:nvSpPr>
            <p:spPr bwMode="auto">
              <a:xfrm flipV="1">
                <a:off x="532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9" name="Line 1321"/>
              <p:cNvSpPr>
                <a:spLocks noChangeShapeType="1"/>
              </p:cNvSpPr>
              <p:nvPr/>
            </p:nvSpPr>
            <p:spPr bwMode="auto">
              <a:xfrm flipV="1">
                <a:off x="532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0" name="Line 1322"/>
              <p:cNvSpPr>
                <a:spLocks noChangeShapeType="1"/>
              </p:cNvSpPr>
              <p:nvPr/>
            </p:nvSpPr>
            <p:spPr bwMode="auto">
              <a:xfrm flipV="1">
                <a:off x="532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1" name="Line 1323"/>
              <p:cNvSpPr>
                <a:spLocks noChangeShapeType="1"/>
              </p:cNvSpPr>
              <p:nvPr/>
            </p:nvSpPr>
            <p:spPr bwMode="auto">
              <a:xfrm flipV="1">
                <a:off x="532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2" name="Line 1324"/>
              <p:cNvSpPr>
                <a:spLocks noChangeShapeType="1"/>
              </p:cNvSpPr>
              <p:nvPr/>
            </p:nvSpPr>
            <p:spPr bwMode="auto">
              <a:xfrm flipV="1">
                <a:off x="533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3" name="Line 1325"/>
              <p:cNvSpPr>
                <a:spLocks noChangeShapeType="1"/>
              </p:cNvSpPr>
              <p:nvPr/>
            </p:nvSpPr>
            <p:spPr bwMode="auto">
              <a:xfrm flipV="1">
                <a:off x="533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4" name="Line 1326"/>
              <p:cNvSpPr>
                <a:spLocks noChangeShapeType="1"/>
              </p:cNvSpPr>
              <p:nvPr/>
            </p:nvSpPr>
            <p:spPr bwMode="auto">
              <a:xfrm flipV="1">
                <a:off x="533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5" name="Line 1327"/>
              <p:cNvSpPr>
                <a:spLocks noChangeShapeType="1"/>
              </p:cNvSpPr>
              <p:nvPr/>
            </p:nvSpPr>
            <p:spPr bwMode="auto">
              <a:xfrm flipV="1">
                <a:off x="533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6" name="Line 1328"/>
              <p:cNvSpPr>
                <a:spLocks noChangeShapeType="1"/>
              </p:cNvSpPr>
              <p:nvPr/>
            </p:nvSpPr>
            <p:spPr bwMode="auto">
              <a:xfrm flipV="1">
                <a:off x="533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7" name="Line 1329"/>
              <p:cNvSpPr>
                <a:spLocks noChangeShapeType="1"/>
              </p:cNvSpPr>
              <p:nvPr/>
            </p:nvSpPr>
            <p:spPr bwMode="auto">
              <a:xfrm flipV="1">
                <a:off x="533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8" name="Line 1330"/>
              <p:cNvSpPr>
                <a:spLocks noChangeShapeType="1"/>
              </p:cNvSpPr>
              <p:nvPr/>
            </p:nvSpPr>
            <p:spPr bwMode="auto">
              <a:xfrm flipV="1">
                <a:off x="534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9" name="Line 1331"/>
              <p:cNvSpPr>
                <a:spLocks noChangeShapeType="1"/>
              </p:cNvSpPr>
              <p:nvPr/>
            </p:nvSpPr>
            <p:spPr bwMode="auto">
              <a:xfrm flipV="1">
                <a:off x="534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0" name="Line 1332"/>
              <p:cNvSpPr>
                <a:spLocks noChangeShapeType="1"/>
              </p:cNvSpPr>
              <p:nvPr/>
            </p:nvSpPr>
            <p:spPr bwMode="auto">
              <a:xfrm flipV="1">
                <a:off x="534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1" name="Line 1333"/>
              <p:cNvSpPr>
                <a:spLocks noChangeShapeType="1"/>
              </p:cNvSpPr>
              <p:nvPr/>
            </p:nvSpPr>
            <p:spPr bwMode="auto">
              <a:xfrm flipV="1">
                <a:off x="534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2" name="Line 1334"/>
              <p:cNvSpPr>
                <a:spLocks noChangeShapeType="1"/>
              </p:cNvSpPr>
              <p:nvPr/>
            </p:nvSpPr>
            <p:spPr bwMode="auto">
              <a:xfrm flipV="1">
                <a:off x="5347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3" name="Line 1335"/>
              <p:cNvSpPr>
                <a:spLocks noChangeShapeType="1"/>
              </p:cNvSpPr>
              <p:nvPr/>
            </p:nvSpPr>
            <p:spPr bwMode="auto">
              <a:xfrm flipV="1">
                <a:off x="534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4" name="Line 1336"/>
              <p:cNvSpPr>
                <a:spLocks noChangeShapeType="1"/>
              </p:cNvSpPr>
              <p:nvPr/>
            </p:nvSpPr>
            <p:spPr bwMode="auto">
              <a:xfrm flipV="1">
                <a:off x="535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5" name="Line 1337"/>
              <p:cNvSpPr>
                <a:spLocks noChangeShapeType="1"/>
              </p:cNvSpPr>
              <p:nvPr/>
            </p:nvSpPr>
            <p:spPr bwMode="auto">
              <a:xfrm flipV="1">
                <a:off x="535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6" name="Line 1338"/>
              <p:cNvSpPr>
                <a:spLocks noChangeShapeType="1"/>
              </p:cNvSpPr>
              <p:nvPr/>
            </p:nvSpPr>
            <p:spPr bwMode="auto">
              <a:xfrm flipV="1">
                <a:off x="5353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7" name="Line 1339"/>
              <p:cNvSpPr>
                <a:spLocks noChangeShapeType="1"/>
              </p:cNvSpPr>
              <p:nvPr/>
            </p:nvSpPr>
            <p:spPr bwMode="auto">
              <a:xfrm flipV="1">
                <a:off x="5354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8" name="Line 1340"/>
              <p:cNvSpPr>
                <a:spLocks noChangeShapeType="1"/>
              </p:cNvSpPr>
              <p:nvPr/>
            </p:nvSpPr>
            <p:spPr bwMode="auto">
              <a:xfrm flipV="1">
                <a:off x="535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9" name="Line 1341"/>
              <p:cNvSpPr>
                <a:spLocks noChangeShapeType="1"/>
              </p:cNvSpPr>
              <p:nvPr/>
            </p:nvSpPr>
            <p:spPr bwMode="auto">
              <a:xfrm flipV="1">
                <a:off x="535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0" name="Line 1342"/>
              <p:cNvSpPr>
                <a:spLocks noChangeShapeType="1"/>
              </p:cNvSpPr>
              <p:nvPr/>
            </p:nvSpPr>
            <p:spPr bwMode="auto">
              <a:xfrm flipV="1">
                <a:off x="5359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1" name="Line 1343"/>
              <p:cNvSpPr>
                <a:spLocks noChangeShapeType="1"/>
              </p:cNvSpPr>
              <p:nvPr/>
            </p:nvSpPr>
            <p:spPr bwMode="auto">
              <a:xfrm flipV="1">
                <a:off x="536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2" name="Line 1344"/>
              <p:cNvSpPr>
                <a:spLocks noChangeShapeType="1"/>
              </p:cNvSpPr>
              <p:nvPr/>
            </p:nvSpPr>
            <p:spPr bwMode="auto">
              <a:xfrm flipV="1">
                <a:off x="5362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3" name="Line 1345"/>
              <p:cNvSpPr>
                <a:spLocks noChangeShapeType="1"/>
              </p:cNvSpPr>
              <p:nvPr/>
            </p:nvSpPr>
            <p:spPr bwMode="auto">
              <a:xfrm flipV="1">
                <a:off x="5365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4" name="Line 1346"/>
              <p:cNvSpPr>
                <a:spLocks noChangeShapeType="1"/>
              </p:cNvSpPr>
              <p:nvPr/>
            </p:nvSpPr>
            <p:spPr bwMode="auto">
              <a:xfrm flipV="1">
                <a:off x="5366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5" name="Line 1347"/>
              <p:cNvSpPr>
                <a:spLocks noChangeShapeType="1"/>
              </p:cNvSpPr>
              <p:nvPr/>
            </p:nvSpPr>
            <p:spPr bwMode="auto">
              <a:xfrm flipV="1">
                <a:off x="5368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6" name="Line 1348"/>
              <p:cNvSpPr>
                <a:spLocks noChangeShapeType="1"/>
              </p:cNvSpPr>
              <p:nvPr/>
            </p:nvSpPr>
            <p:spPr bwMode="auto">
              <a:xfrm flipV="1">
                <a:off x="5370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7" name="Line 1349"/>
              <p:cNvSpPr>
                <a:spLocks noChangeShapeType="1"/>
              </p:cNvSpPr>
              <p:nvPr/>
            </p:nvSpPr>
            <p:spPr bwMode="auto">
              <a:xfrm flipV="1">
                <a:off x="5371" y="2792"/>
                <a:ext cx="1" cy="1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8" name="Rectangle 1350"/>
              <p:cNvSpPr>
                <a:spLocks noChangeArrowheads="1"/>
              </p:cNvSpPr>
              <p:nvPr/>
            </p:nvSpPr>
            <p:spPr bwMode="auto">
              <a:xfrm>
                <a:off x="4253" y="1800"/>
                <a:ext cx="1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93529" name="Rectangle 1351"/>
              <p:cNvSpPr>
                <a:spLocks noChangeArrowheads="1"/>
              </p:cNvSpPr>
              <p:nvPr/>
            </p:nvSpPr>
            <p:spPr bwMode="auto">
              <a:xfrm>
                <a:off x="4265" y="180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530" name="Rectangle 1352"/>
              <p:cNvSpPr>
                <a:spLocks noChangeArrowheads="1"/>
              </p:cNvSpPr>
              <p:nvPr/>
            </p:nvSpPr>
            <p:spPr bwMode="auto">
              <a:xfrm>
                <a:off x="4276" y="180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531" name="Rectangle 1353"/>
              <p:cNvSpPr>
                <a:spLocks noChangeArrowheads="1"/>
              </p:cNvSpPr>
              <p:nvPr/>
            </p:nvSpPr>
            <p:spPr bwMode="auto">
              <a:xfrm>
                <a:off x="4254" y="1821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532" name="Rectangle 1354"/>
              <p:cNvSpPr>
                <a:spLocks noChangeArrowheads="1"/>
              </p:cNvSpPr>
              <p:nvPr/>
            </p:nvSpPr>
            <p:spPr bwMode="auto">
              <a:xfrm>
                <a:off x="4264" y="1821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533" name="Rectangle 1355"/>
              <p:cNvSpPr>
                <a:spLocks noChangeArrowheads="1"/>
              </p:cNvSpPr>
              <p:nvPr/>
            </p:nvSpPr>
            <p:spPr bwMode="auto">
              <a:xfrm>
                <a:off x="4275" y="1821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534" name="Line 1356"/>
              <p:cNvSpPr>
                <a:spLocks noChangeShapeType="1"/>
              </p:cNvSpPr>
              <p:nvPr/>
            </p:nvSpPr>
            <p:spPr bwMode="auto">
              <a:xfrm flipH="1">
                <a:off x="4280" y="1820"/>
                <a:ext cx="25" cy="1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35" name="Rectangle 1357"/>
              <p:cNvSpPr>
                <a:spLocks noChangeArrowheads="1"/>
              </p:cNvSpPr>
              <p:nvPr/>
            </p:nvSpPr>
            <p:spPr bwMode="auto">
              <a:xfrm>
                <a:off x="4151" y="2126"/>
                <a:ext cx="1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93536" name="Rectangle 1358"/>
              <p:cNvSpPr>
                <a:spLocks noChangeArrowheads="1"/>
              </p:cNvSpPr>
              <p:nvPr/>
            </p:nvSpPr>
            <p:spPr bwMode="auto">
              <a:xfrm>
                <a:off x="4164" y="212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537" name="Rectangle 1359"/>
              <p:cNvSpPr>
                <a:spLocks noChangeArrowheads="1"/>
              </p:cNvSpPr>
              <p:nvPr/>
            </p:nvSpPr>
            <p:spPr bwMode="auto">
              <a:xfrm>
                <a:off x="4174" y="212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538" name="Rectangle 1360"/>
              <p:cNvSpPr>
                <a:spLocks noChangeArrowheads="1"/>
              </p:cNvSpPr>
              <p:nvPr/>
            </p:nvSpPr>
            <p:spPr bwMode="auto">
              <a:xfrm>
                <a:off x="4152" y="214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539" name="Rectangle 1361"/>
              <p:cNvSpPr>
                <a:spLocks noChangeArrowheads="1"/>
              </p:cNvSpPr>
              <p:nvPr/>
            </p:nvSpPr>
            <p:spPr bwMode="auto">
              <a:xfrm>
                <a:off x="4163" y="214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540" name="Rectangle 1362"/>
              <p:cNvSpPr>
                <a:spLocks noChangeArrowheads="1"/>
              </p:cNvSpPr>
              <p:nvPr/>
            </p:nvSpPr>
            <p:spPr bwMode="auto">
              <a:xfrm>
                <a:off x="4173" y="214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541" name="Rectangle 1363"/>
              <p:cNvSpPr>
                <a:spLocks noChangeArrowheads="1"/>
              </p:cNvSpPr>
              <p:nvPr/>
            </p:nvSpPr>
            <p:spPr bwMode="auto">
              <a:xfrm>
                <a:off x="4044" y="271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542" name="Rectangle 1364"/>
              <p:cNvSpPr>
                <a:spLocks noChangeArrowheads="1"/>
              </p:cNvSpPr>
              <p:nvPr/>
            </p:nvSpPr>
            <p:spPr bwMode="auto">
              <a:xfrm>
                <a:off x="4054" y="271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543" name="Rectangle 1365"/>
              <p:cNvSpPr>
                <a:spLocks noChangeArrowheads="1"/>
              </p:cNvSpPr>
              <p:nvPr/>
            </p:nvSpPr>
            <p:spPr bwMode="auto">
              <a:xfrm>
                <a:off x="4064" y="271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544" name="Rectangle 1366"/>
              <p:cNvSpPr>
                <a:spLocks noChangeArrowheads="1"/>
              </p:cNvSpPr>
              <p:nvPr/>
            </p:nvSpPr>
            <p:spPr bwMode="auto">
              <a:xfrm>
                <a:off x="3835" y="274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545" name="Rectangle 1367"/>
              <p:cNvSpPr>
                <a:spLocks noChangeArrowheads="1"/>
              </p:cNvSpPr>
              <p:nvPr/>
            </p:nvSpPr>
            <p:spPr bwMode="auto">
              <a:xfrm>
                <a:off x="3845" y="274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546" name="Rectangle 1368"/>
              <p:cNvSpPr>
                <a:spLocks noChangeArrowheads="1"/>
              </p:cNvSpPr>
              <p:nvPr/>
            </p:nvSpPr>
            <p:spPr bwMode="auto">
              <a:xfrm>
                <a:off x="3855" y="274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547" name="Rectangle 1369"/>
              <p:cNvSpPr>
                <a:spLocks noChangeArrowheads="1"/>
              </p:cNvSpPr>
              <p:nvPr/>
            </p:nvSpPr>
            <p:spPr bwMode="auto">
              <a:xfrm>
                <a:off x="3795" y="274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548" name="Rectangle 1370"/>
              <p:cNvSpPr>
                <a:spLocks noChangeArrowheads="1"/>
              </p:cNvSpPr>
              <p:nvPr/>
            </p:nvSpPr>
            <p:spPr bwMode="auto">
              <a:xfrm>
                <a:off x="3805" y="274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549" name="Rectangle 1371"/>
              <p:cNvSpPr>
                <a:spLocks noChangeArrowheads="1"/>
              </p:cNvSpPr>
              <p:nvPr/>
            </p:nvSpPr>
            <p:spPr bwMode="auto">
              <a:xfrm>
                <a:off x="3815" y="274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550" name="Line 1372"/>
              <p:cNvSpPr>
                <a:spLocks noChangeShapeType="1"/>
              </p:cNvSpPr>
              <p:nvPr/>
            </p:nvSpPr>
            <p:spPr bwMode="auto">
              <a:xfrm flipH="1" flipV="1">
                <a:off x="3807" y="2758"/>
                <a:ext cx="26" cy="25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51" name="Rectangle 1373"/>
              <p:cNvSpPr>
                <a:spLocks noChangeArrowheads="1"/>
              </p:cNvSpPr>
              <p:nvPr/>
            </p:nvSpPr>
            <p:spPr bwMode="auto">
              <a:xfrm>
                <a:off x="3754" y="276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552" name="Rectangle 1374"/>
              <p:cNvSpPr>
                <a:spLocks noChangeArrowheads="1"/>
              </p:cNvSpPr>
              <p:nvPr/>
            </p:nvSpPr>
            <p:spPr bwMode="auto">
              <a:xfrm>
                <a:off x="3764" y="276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553" name="Rectangle 1375"/>
              <p:cNvSpPr>
                <a:spLocks noChangeArrowheads="1"/>
              </p:cNvSpPr>
              <p:nvPr/>
            </p:nvSpPr>
            <p:spPr bwMode="auto">
              <a:xfrm>
                <a:off x="3774" y="276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554" name="Line 1376"/>
              <p:cNvSpPr>
                <a:spLocks noChangeShapeType="1"/>
              </p:cNvSpPr>
              <p:nvPr/>
            </p:nvSpPr>
            <p:spPr bwMode="auto">
              <a:xfrm flipH="1" flipV="1">
                <a:off x="3778" y="2773"/>
                <a:ext cx="26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55" name="Rectangle 1377"/>
              <p:cNvSpPr>
                <a:spLocks noChangeArrowheads="1"/>
              </p:cNvSpPr>
              <p:nvPr/>
            </p:nvSpPr>
            <p:spPr bwMode="auto">
              <a:xfrm>
                <a:off x="3720" y="277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556" name="Rectangle 1378"/>
              <p:cNvSpPr>
                <a:spLocks noChangeArrowheads="1"/>
              </p:cNvSpPr>
              <p:nvPr/>
            </p:nvSpPr>
            <p:spPr bwMode="auto">
              <a:xfrm>
                <a:off x="3731" y="277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557" name="Rectangle 1379"/>
              <p:cNvSpPr>
                <a:spLocks noChangeArrowheads="1"/>
              </p:cNvSpPr>
              <p:nvPr/>
            </p:nvSpPr>
            <p:spPr bwMode="auto">
              <a:xfrm>
                <a:off x="3741" y="277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558" name="Line 1380"/>
              <p:cNvSpPr>
                <a:spLocks noChangeShapeType="1"/>
              </p:cNvSpPr>
              <p:nvPr/>
            </p:nvSpPr>
            <p:spPr bwMode="auto">
              <a:xfrm flipH="1" flipV="1">
                <a:off x="3745" y="2784"/>
                <a:ext cx="26" cy="19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59" name="Rectangle 1381"/>
              <p:cNvSpPr>
                <a:spLocks noChangeArrowheads="1"/>
              </p:cNvSpPr>
              <p:nvPr/>
            </p:nvSpPr>
            <p:spPr bwMode="auto">
              <a:xfrm>
                <a:off x="3992" y="274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560" name="Rectangle 1382"/>
              <p:cNvSpPr>
                <a:spLocks noChangeArrowheads="1"/>
              </p:cNvSpPr>
              <p:nvPr/>
            </p:nvSpPr>
            <p:spPr bwMode="auto">
              <a:xfrm>
                <a:off x="4003" y="274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561" name="Rectangle 1383"/>
              <p:cNvSpPr>
                <a:spLocks noChangeArrowheads="1"/>
              </p:cNvSpPr>
              <p:nvPr/>
            </p:nvSpPr>
            <p:spPr bwMode="auto">
              <a:xfrm>
                <a:off x="4013" y="274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562" name="Rectangle 1384"/>
              <p:cNvSpPr>
                <a:spLocks noChangeArrowheads="1"/>
              </p:cNvSpPr>
              <p:nvPr/>
            </p:nvSpPr>
            <p:spPr bwMode="auto">
              <a:xfrm>
                <a:off x="3911" y="275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563" name="Rectangle 1385"/>
              <p:cNvSpPr>
                <a:spLocks noChangeArrowheads="1"/>
              </p:cNvSpPr>
              <p:nvPr/>
            </p:nvSpPr>
            <p:spPr bwMode="auto">
              <a:xfrm>
                <a:off x="3921" y="275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564" name="Rectangle 1386"/>
              <p:cNvSpPr>
                <a:spLocks noChangeArrowheads="1"/>
              </p:cNvSpPr>
              <p:nvPr/>
            </p:nvSpPr>
            <p:spPr bwMode="auto">
              <a:xfrm>
                <a:off x="3931" y="275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565" name="Rectangle 1387"/>
              <p:cNvSpPr>
                <a:spLocks noChangeArrowheads="1"/>
              </p:cNvSpPr>
              <p:nvPr/>
            </p:nvSpPr>
            <p:spPr bwMode="auto">
              <a:xfrm>
                <a:off x="3868" y="276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566" name="Rectangle 1388"/>
              <p:cNvSpPr>
                <a:spLocks noChangeArrowheads="1"/>
              </p:cNvSpPr>
              <p:nvPr/>
            </p:nvSpPr>
            <p:spPr bwMode="auto">
              <a:xfrm>
                <a:off x="3878" y="276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567" name="Rectangle 1389"/>
              <p:cNvSpPr>
                <a:spLocks noChangeArrowheads="1"/>
              </p:cNvSpPr>
              <p:nvPr/>
            </p:nvSpPr>
            <p:spPr bwMode="auto">
              <a:xfrm>
                <a:off x="3889" y="276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568" name="Line 1390"/>
              <p:cNvSpPr>
                <a:spLocks noChangeShapeType="1"/>
              </p:cNvSpPr>
              <p:nvPr/>
            </p:nvSpPr>
            <p:spPr bwMode="auto">
              <a:xfrm flipV="1">
                <a:off x="3856" y="2771"/>
                <a:ext cx="12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69" name="Rectangle 1391"/>
              <p:cNvSpPr>
                <a:spLocks noChangeArrowheads="1"/>
              </p:cNvSpPr>
              <p:nvPr/>
            </p:nvSpPr>
            <p:spPr bwMode="auto">
              <a:xfrm>
                <a:off x="3944" y="2761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570" name="Rectangle 1392"/>
              <p:cNvSpPr>
                <a:spLocks noChangeArrowheads="1"/>
              </p:cNvSpPr>
              <p:nvPr/>
            </p:nvSpPr>
            <p:spPr bwMode="auto">
              <a:xfrm>
                <a:off x="3954" y="2761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571" name="Rectangle 1393"/>
              <p:cNvSpPr>
                <a:spLocks noChangeArrowheads="1"/>
              </p:cNvSpPr>
              <p:nvPr/>
            </p:nvSpPr>
            <p:spPr bwMode="auto">
              <a:xfrm>
                <a:off x="3964" y="2761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572" name="Line 1394"/>
              <p:cNvSpPr>
                <a:spLocks noChangeShapeType="1"/>
              </p:cNvSpPr>
              <p:nvPr/>
            </p:nvSpPr>
            <p:spPr bwMode="auto">
              <a:xfrm flipV="1">
                <a:off x="3932" y="2769"/>
                <a:ext cx="12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73" name="Rectangle 1395"/>
              <p:cNvSpPr>
                <a:spLocks noChangeArrowheads="1"/>
              </p:cNvSpPr>
              <p:nvPr/>
            </p:nvSpPr>
            <p:spPr bwMode="auto">
              <a:xfrm>
                <a:off x="4024" y="275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574" name="Rectangle 1396"/>
              <p:cNvSpPr>
                <a:spLocks noChangeArrowheads="1"/>
              </p:cNvSpPr>
              <p:nvPr/>
            </p:nvSpPr>
            <p:spPr bwMode="auto">
              <a:xfrm>
                <a:off x="4034" y="275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575" name="Rectangle 1397"/>
              <p:cNvSpPr>
                <a:spLocks noChangeArrowheads="1"/>
              </p:cNvSpPr>
              <p:nvPr/>
            </p:nvSpPr>
            <p:spPr bwMode="auto">
              <a:xfrm>
                <a:off x="4045" y="275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576" name="Line 1398"/>
              <p:cNvSpPr>
                <a:spLocks noChangeShapeType="1"/>
              </p:cNvSpPr>
              <p:nvPr/>
            </p:nvSpPr>
            <p:spPr bwMode="auto">
              <a:xfrm flipV="1">
                <a:off x="4024" y="2772"/>
                <a:ext cx="12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77" name="Rectangle 1399"/>
              <p:cNvSpPr>
                <a:spLocks noChangeArrowheads="1"/>
              </p:cNvSpPr>
              <p:nvPr/>
            </p:nvSpPr>
            <p:spPr bwMode="auto">
              <a:xfrm>
                <a:off x="4062" y="275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578" name="Rectangle 1400"/>
              <p:cNvSpPr>
                <a:spLocks noChangeArrowheads="1"/>
              </p:cNvSpPr>
              <p:nvPr/>
            </p:nvSpPr>
            <p:spPr bwMode="auto">
              <a:xfrm>
                <a:off x="4073" y="275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579" name="Rectangle 1401"/>
              <p:cNvSpPr>
                <a:spLocks noChangeArrowheads="1"/>
              </p:cNvSpPr>
              <p:nvPr/>
            </p:nvSpPr>
            <p:spPr bwMode="auto">
              <a:xfrm>
                <a:off x="4083" y="275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580" name="Rectangle 1402"/>
              <p:cNvSpPr>
                <a:spLocks noChangeArrowheads="1"/>
              </p:cNvSpPr>
              <p:nvPr/>
            </p:nvSpPr>
            <p:spPr bwMode="auto">
              <a:xfrm>
                <a:off x="4135" y="276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581" name="Rectangle 1403"/>
              <p:cNvSpPr>
                <a:spLocks noChangeArrowheads="1"/>
              </p:cNvSpPr>
              <p:nvPr/>
            </p:nvSpPr>
            <p:spPr bwMode="auto">
              <a:xfrm>
                <a:off x="4146" y="276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582" name="Rectangle 1404"/>
              <p:cNvSpPr>
                <a:spLocks noChangeArrowheads="1"/>
              </p:cNvSpPr>
              <p:nvPr/>
            </p:nvSpPr>
            <p:spPr bwMode="auto">
              <a:xfrm>
                <a:off x="4156" y="276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583" name="Rectangle 1405"/>
              <p:cNvSpPr>
                <a:spLocks noChangeArrowheads="1"/>
              </p:cNvSpPr>
              <p:nvPr/>
            </p:nvSpPr>
            <p:spPr bwMode="auto">
              <a:xfrm>
                <a:off x="4096" y="276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584" name="Rectangle 1406"/>
              <p:cNvSpPr>
                <a:spLocks noChangeArrowheads="1"/>
              </p:cNvSpPr>
              <p:nvPr/>
            </p:nvSpPr>
            <p:spPr bwMode="auto">
              <a:xfrm>
                <a:off x="4106" y="276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585" name="Rectangle 1407"/>
              <p:cNvSpPr>
                <a:spLocks noChangeArrowheads="1"/>
              </p:cNvSpPr>
              <p:nvPr/>
            </p:nvSpPr>
            <p:spPr bwMode="auto">
              <a:xfrm>
                <a:off x="4117" y="276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586" name="Rectangle 1408"/>
              <p:cNvSpPr>
                <a:spLocks noChangeArrowheads="1"/>
              </p:cNvSpPr>
              <p:nvPr/>
            </p:nvSpPr>
            <p:spPr bwMode="auto">
              <a:xfrm>
                <a:off x="4174" y="26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587" name="Rectangle 1409"/>
              <p:cNvSpPr>
                <a:spLocks noChangeArrowheads="1"/>
              </p:cNvSpPr>
              <p:nvPr/>
            </p:nvSpPr>
            <p:spPr bwMode="auto">
              <a:xfrm>
                <a:off x="4184" y="26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588" name="Rectangle 1410"/>
              <p:cNvSpPr>
                <a:spLocks noChangeArrowheads="1"/>
              </p:cNvSpPr>
              <p:nvPr/>
            </p:nvSpPr>
            <p:spPr bwMode="auto">
              <a:xfrm>
                <a:off x="4195" y="26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589" name="Line 1411"/>
              <p:cNvSpPr>
                <a:spLocks noChangeShapeType="1"/>
              </p:cNvSpPr>
              <p:nvPr/>
            </p:nvSpPr>
            <p:spPr bwMode="auto">
              <a:xfrm flipV="1">
                <a:off x="4174" y="2691"/>
                <a:ext cx="12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90" name="Rectangle 1412"/>
              <p:cNvSpPr>
                <a:spLocks noChangeArrowheads="1"/>
              </p:cNvSpPr>
              <p:nvPr/>
            </p:nvSpPr>
            <p:spPr bwMode="auto">
              <a:xfrm>
                <a:off x="4263" y="274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591" name="Rectangle 1413"/>
              <p:cNvSpPr>
                <a:spLocks noChangeArrowheads="1"/>
              </p:cNvSpPr>
              <p:nvPr/>
            </p:nvSpPr>
            <p:spPr bwMode="auto">
              <a:xfrm>
                <a:off x="4273" y="274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592" name="Rectangle 1414"/>
              <p:cNvSpPr>
                <a:spLocks noChangeArrowheads="1"/>
              </p:cNvSpPr>
              <p:nvPr/>
            </p:nvSpPr>
            <p:spPr bwMode="auto">
              <a:xfrm>
                <a:off x="4284" y="274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593" name="Rectangle 1415"/>
              <p:cNvSpPr>
                <a:spLocks noChangeArrowheads="1"/>
              </p:cNvSpPr>
              <p:nvPr/>
            </p:nvSpPr>
            <p:spPr bwMode="auto">
              <a:xfrm>
                <a:off x="4215" y="275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594" name="Rectangle 1416"/>
              <p:cNvSpPr>
                <a:spLocks noChangeArrowheads="1"/>
              </p:cNvSpPr>
              <p:nvPr/>
            </p:nvSpPr>
            <p:spPr bwMode="auto">
              <a:xfrm>
                <a:off x="4226" y="275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595" name="Rectangle 1417"/>
              <p:cNvSpPr>
                <a:spLocks noChangeArrowheads="1"/>
              </p:cNvSpPr>
              <p:nvPr/>
            </p:nvSpPr>
            <p:spPr bwMode="auto">
              <a:xfrm>
                <a:off x="4236" y="275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596" name="Rectangle 1418"/>
              <p:cNvSpPr>
                <a:spLocks noChangeArrowheads="1"/>
              </p:cNvSpPr>
              <p:nvPr/>
            </p:nvSpPr>
            <p:spPr bwMode="auto">
              <a:xfrm>
                <a:off x="4178" y="274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597" name="Rectangle 1419"/>
              <p:cNvSpPr>
                <a:spLocks noChangeArrowheads="1"/>
              </p:cNvSpPr>
              <p:nvPr/>
            </p:nvSpPr>
            <p:spPr bwMode="auto">
              <a:xfrm>
                <a:off x="4188" y="274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598" name="Rectangle 1420"/>
              <p:cNvSpPr>
                <a:spLocks noChangeArrowheads="1"/>
              </p:cNvSpPr>
              <p:nvPr/>
            </p:nvSpPr>
            <p:spPr bwMode="auto">
              <a:xfrm>
                <a:off x="4198" y="274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599" name="Line 1421"/>
              <p:cNvSpPr>
                <a:spLocks noChangeShapeType="1"/>
              </p:cNvSpPr>
              <p:nvPr/>
            </p:nvSpPr>
            <p:spPr bwMode="auto">
              <a:xfrm flipH="1" flipV="1">
                <a:off x="4190" y="2759"/>
                <a:ext cx="26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00" name="Rectangle 1422"/>
              <p:cNvSpPr>
                <a:spLocks noChangeArrowheads="1"/>
              </p:cNvSpPr>
              <p:nvPr/>
            </p:nvSpPr>
            <p:spPr bwMode="auto">
              <a:xfrm>
                <a:off x="4446" y="2122"/>
                <a:ext cx="1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93601" name="Rectangle 1423"/>
              <p:cNvSpPr>
                <a:spLocks noChangeArrowheads="1"/>
              </p:cNvSpPr>
              <p:nvPr/>
            </p:nvSpPr>
            <p:spPr bwMode="auto">
              <a:xfrm>
                <a:off x="4458" y="212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02" name="Rectangle 1424"/>
              <p:cNvSpPr>
                <a:spLocks noChangeArrowheads="1"/>
              </p:cNvSpPr>
              <p:nvPr/>
            </p:nvSpPr>
            <p:spPr bwMode="auto">
              <a:xfrm>
                <a:off x="4441" y="214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03" name="Rectangle 1425"/>
              <p:cNvSpPr>
                <a:spLocks noChangeArrowheads="1"/>
              </p:cNvSpPr>
              <p:nvPr/>
            </p:nvSpPr>
            <p:spPr bwMode="auto">
              <a:xfrm>
                <a:off x="4452" y="214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604" name="Rectangle 1426"/>
              <p:cNvSpPr>
                <a:spLocks noChangeArrowheads="1"/>
              </p:cNvSpPr>
              <p:nvPr/>
            </p:nvSpPr>
            <p:spPr bwMode="auto">
              <a:xfrm>
                <a:off x="4462" y="2143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605" name="Rectangle 1427"/>
              <p:cNvSpPr>
                <a:spLocks noChangeArrowheads="1"/>
              </p:cNvSpPr>
              <p:nvPr/>
            </p:nvSpPr>
            <p:spPr bwMode="auto">
              <a:xfrm>
                <a:off x="4301" y="274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606" name="Rectangle 1428"/>
              <p:cNvSpPr>
                <a:spLocks noChangeArrowheads="1"/>
              </p:cNvSpPr>
              <p:nvPr/>
            </p:nvSpPr>
            <p:spPr bwMode="auto">
              <a:xfrm>
                <a:off x="4312" y="274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607" name="Rectangle 1429"/>
              <p:cNvSpPr>
                <a:spLocks noChangeArrowheads="1"/>
              </p:cNvSpPr>
              <p:nvPr/>
            </p:nvSpPr>
            <p:spPr bwMode="auto">
              <a:xfrm>
                <a:off x="4322" y="274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08" name="Rectangle 1430"/>
              <p:cNvSpPr>
                <a:spLocks noChangeArrowheads="1"/>
              </p:cNvSpPr>
              <p:nvPr/>
            </p:nvSpPr>
            <p:spPr bwMode="auto">
              <a:xfrm>
                <a:off x="4348" y="2761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609" name="Rectangle 1431"/>
              <p:cNvSpPr>
                <a:spLocks noChangeArrowheads="1"/>
              </p:cNvSpPr>
              <p:nvPr/>
            </p:nvSpPr>
            <p:spPr bwMode="auto">
              <a:xfrm>
                <a:off x="4358" y="2761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10" name="Rectangle 1432"/>
              <p:cNvSpPr>
                <a:spLocks noChangeArrowheads="1"/>
              </p:cNvSpPr>
              <p:nvPr/>
            </p:nvSpPr>
            <p:spPr bwMode="auto">
              <a:xfrm>
                <a:off x="4369" y="2761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611" name="Rectangle 1433"/>
              <p:cNvSpPr>
                <a:spLocks noChangeArrowheads="1"/>
              </p:cNvSpPr>
              <p:nvPr/>
            </p:nvSpPr>
            <p:spPr bwMode="auto">
              <a:xfrm>
                <a:off x="4413" y="275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12" name="Rectangle 1434"/>
              <p:cNvSpPr>
                <a:spLocks noChangeArrowheads="1"/>
              </p:cNvSpPr>
              <p:nvPr/>
            </p:nvSpPr>
            <p:spPr bwMode="auto">
              <a:xfrm>
                <a:off x="4423" y="275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613" name="Rectangle 1435"/>
              <p:cNvSpPr>
                <a:spLocks noChangeArrowheads="1"/>
              </p:cNvSpPr>
              <p:nvPr/>
            </p:nvSpPr>
            <p:spPr bwMode="auto">
              <a:xfrm>
                <a:off x="4433" y="275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614" name="Line 1436"/>
              <p:cNvSpPr>
                <a:spLocks noChangeShapeType="1"/>
              </p:cNvSpPr>
              <p:nvPr/>
            </p:nvSpPr>
            <p:spPr bwMode="auto">
              <a:xfrm flipH="1" flipV="1">
                <a:off x="4425" y="2770"/>
                <a:ext cx="26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15" name="Rectangle 1437"/>
              <p:cNvSpPr>
                <a:spLocks noChangeArrowheads="1"/>
              </p:cNvSpPr>
              <p:nvPr/>
            </p:nvSpPr>
            <p:spPr bwMode="auto">
              <a:xfrm>
                <a:off x="4645" y="2334"/>
                <a:ext cx="1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93616" name="Rectangle 1438"/>
              <p:cNvSpPr>
                <a:spLocks noChangeArrowheads="1"/>
              </p:cNvSpPr>
              <p:nvPr/>
            </p:nvSpPr>
            <p:spPr bwMode="auto">
              <a:xfrm>
                <a:off x="4658" y="233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617" name="Rectangle 1439"/>
              <p:cNvSpPr>
                <a:spLocks noChangeArrowheads="1"/>
              </p:cNvSpPr>
              <p:nvPr/>
            </p:nvSpPr>
            <p:spPr bwMode="auto">
              <a:xfrm>
                <a:off x="4636" y="235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18" name="Rectangle 1440"/>
              <p:cNvSpPr>
                <a:spLocks noChangeArrowheads="1"/>
              </p:cNvSpPr>
              <p:nvPr/>
            </p:nvSpPr>
            <p:spPr bwMode="auto">
              <a:xfrm>
                <a:off x="4646" y="235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619" name="Rectangle 1441"/>
              <p:cNvSpPr>
                <a:spLocks noChangeArrowheads="1"/>
              </p:cNvSpPr>
              <p:nvPr/>
            </p:nvSpPr>
            <p:spPr bwMode="auto">
              <a:xfrm>
                <a:off x="4656" y="235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620" name="Rectangle 1442"/>
              <p:cNvSpPr>
                <a:spLocks noChangeArrowheads="1"/>
              </p:cNvSpPr>
              <p:nvPr/>
            </p:nvSpPr>
            <p:spPr bwMode="auto">
              <a:xfrm>
                <a:off x="4667" y="235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621" name="Rectangle 1443"/>
              <p:cNvSpPr>
                <a:spLocks noChangeArrowheads="1"/>
              </p:cNvSpPr>
              <p:nvPr/>
            </p:nvSpPr>
            <p:spPr bwMode="auto">
              <a:xfrm>
                <a:off x="4458" y="267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22" name="Rectangle 1444"/>
              <p:cNvSpPr>
                <a:spLocks noChangeArrowheads="1"/>
              </p:cNvSpPr>
              <p:nvPr/>
            </p:nvSpPr>
            <p:spPr bwMode="auto">
              <a:xfrm>
                <a:off x="4469" y="267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623" name="Rectangle 1445"/>
              <p:cNvSpPr>
                <a:spLocks noChangeArrowheads="1"/>
              </p:cNvSpPr>
              <p:nvPr/>
            </p:nvSpPr>
            <p:spPr bwMode="auto">
              <a:xfrm>
                <a:off x="4479" y="267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624" name="Line 1446"/>
              <p:cNvSpPr>
                <a:spLocks noChangeShapeType="1"/>
              </p:cNvSpPr>
              <p:nvPr/>
            </p:nvSpPr>
            <p:spPr bwMode="auto">
              <a:xfrm flipV="1">
                <a:off x="4459" y="2690"/>
                <a:ext cx="12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25" name="Rectangle 1447"/>
              <p:cNvSpPr>
                <a:spLocks noChangeArrowheads="1"/>
              </p:cNvSpPr>
              <p:nvPr/>
            </p:nvSpPr>
            <p:spPr bwMode="auto">
              <a:xfrm>
                <a:off x="4462" y="275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26" name="Rectangle 1448"/>
              <p:cNvSpPr>
                <a:spLocks noChangeArrowheads="1"/>
              </p:cNvSpPr>
              <p:nvPr/>
            </p:nvSpPr>
            <p:spPr bwMode="auto">
              <a:xfrm>
                <a:off x="4473" y="275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627" name="Rectangle 1449"/>
              <p:cNvSpPr>
                <a:spLocks noChangeArrowheads="1"/>
              </p:cNvSpPr>
              <p:nvPr/>
            </p:nvSpPr>
            <p:spPr bwMode="auto">
              <a:xfrm>
                <a:off x="4483" y="275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628" name="Rectangle 1450"/>
              <p:cNvSpPr>
                <a:spLocks noChangeArrowheads="1"/>
              </p:cNvSpPr>
              <p:nvPr/>
            </p:nvSpPr>
            <p:spPr bwMode="auto">
              <a:xfrm>
                <a:off x="4534" y="276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29" name="Rectangle 1451"/>
              <p:cNvSpPr>
                <a:spLocks noChangeArrowheads="1"/>
              </p:cNvSpPr>
              <p:nvPr/>
            </p:nvSpPr>
            <p:spPr bwMode="auto">
              <a:xfrm>
                <a:off x="4545" y="276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630" name="Rectangle 1452"/>
              <p:cNvSpPr>
                <a:spLocks noChangeArrowheads="1"/>
              </p:cNvSpPr>
              <p:nvPr/>
            </p:nvSpPr>
            <p:spPr bwMode="auto">
              <a:xfrm>
                <a:off x="4555" y="276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31" name="Rectangle 1453"/>
              <p:cNvSpPr>
                <a:spLocks noChangeArrowheads="1"/>
              </p:cNvSpPr>
              <p:nvPr/>
            </p:nvSpPr>
            <p:spPr bwMode="auto">
              <a:xfrm>
                <a:off x="4566" y="276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32" name="Rectangle 1454"/>
              <p:cNvSpPr>
                <a:spLocks noChangeArrowheads="1"/>
              </p:cNvSpPr>
              <p:nvPr/>
            </p:nvSpPr>
            <p:spPr bwMode="auto">
              <a:xfrm>
                <a:off x="4496" y="277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33" name="Rectangle 1455"/>
              <p:cNvSpPr>
                <a:spLocks noChangeArrowheads="1"/>
              </p:cNvSpPr>
              <p:nvPr/>
            </p:nvSpPr>
            <p:spPr bwMode="auto">
              <a:xfrm>
                <a:off x="4506" y="277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634" name="Rectangle 1456"/>
              <p:cNvSpPr>
                <a:spLocks noChangeArrowheads="1"/>
              </p:cNvSpPr>
              <p:nvPr/>
            </p:nvSpPr>
            <p:spPr bwMode="auto">
              <a:xfrm>
                <a:off x="4517" y="277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35" name="Line 1457"/>
              <p:cNvSpPr>
                <a:spLocks noChangeShapeType="1"/>
              </p:cNvSpPr>
              <p:nvPr/>
            </p:nvSpPr>
            <p:spPr bwMode="auto">
              <a:xfrm flipV="1">
                <a:off x="4484" y="2778"/>
                <a:ext cx="12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36" name="Rectangle 1458"/>
              <p:cNvSpPr>
                <a:spLocks noChangeArrowheads="1"/>
              </p:cNvSpPr>
              <p:nvPr/>
            </p:nvSpPr>
            <p:spPr bwMode="auto">
              <a:xfrm>
                <a:off x="4599" y="275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37" name="Rectangle 1459"/>
              <p:cNvSpPr>
                <a:spLocks noChangeArrowheads="1"/>
              </p:cNvSpPr>
              <p:nvPr/>
            </p:nvSpPr>
            <p:spPr bwMode="auto">
              <a:xfrm>
                <a:off x="4609" y="275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638" name="Rectangle 1460"/>
              <p:cNvSpPr>
                <a:spLocks noChangeArrowheads="1"/>
              </p:cNvSpPr>
              <p:nvPr/>
            </p:nvSpPr>
            <p:spPr bwMode="auto">
              <a:xfrm>
                <a:off x="4619" y="275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639" name="Rectangle 1461"/>
              <p:cNvSpPr>
                <a:spLocks noChangeArrowheads="1"/>
              </p:cNvSpPr>
              <p:nvPr/>
            </p:nvSpPr>
            <p:spPr bwMode="auto">
              <a:xfrm>
                <a:off x="4630" y="2758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640" name="Line 1462"/>
              <p:cNvSpPr>
                <a:spLocks noChangeShapeType="1"/>
              </p:cNvSpPr>
              <p:nvPr/>
            </p:nvSpPr>
            <p:spPr bwMode="auto">
              <a:xfrm flipH="1" flipV="1">
                <a:off x="4622" y="2771"/>
                <a:ext cx="26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41" name="Rectangle 1463"/>
              <p:cNvSpPr>
                <a:spLocks noChangeArrowheads="1"/>
              </p:cNvSpPr>
              <p:nvPr/>
            </p:nvSpPr>
            <p:spPr bwMode="auto">
              <a:xfrm>
                <a:off x="4900" y="2441"/>
                <a:ext cx="17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93642" name="Rectangle 1464"/>
              <p:cNvSpPr>
                <a:spLocks noChangeArrowheads="1"/>
              </p:cNvSpPr>
              <p:nvPr/>
            </p:nvSpPr>
            <p:spPr bwMode="auto">
              <a:xfrm>
                <a:off x="4913" y="2441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643" name="Rectangle 1465"/>
              <p:cNvSpPr>
                <a:spLocks noChangeArrowheads="1"/>
              </p:cNvSpPr>
              <p:nvPr/>
            </p:nvSpPr>
            <p:spPr bwMode="auto">
              <a:xfrm>
                <a:off x="4891" y="246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44" name="Rectangle 1466"/>
              <p:cNvSpPr>
                <a:spLocks noChangeArrowheads="1"/>
              </p:cNvSpPr>
              <p:nvPr/>
            </p:nvSpPr>
            <p:spPr bwMode="auto">
              <a:xfrm>
                <a:off x="4901" y="246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645" name="Rectangle 1467"/>
              <p:cNvSpPr>
                <a:spLocks noChangeArrowheads="1"/>
              </p:cNvSpPr>
              <p:nvPr/>
            </p:nvSpPr>
            <p:spPr bwMode="auto">
              <a:xfrm>
                <a:off x="4912" y="246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646" name="Rectangle 1468"/>
              <p:cNvSpPr>
                <a:spLocks noChangeArrowheads="1"/>
              </p:cNvSpPr>
              <p:nvPr/>
            </p:nvSpPr>
            <p:spPr bwMode="auto">
              <a:xfrm>
                <a:off x="4922" y="246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0080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8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647" name="Rectangle 1469"/>
              <p:cNvSpPr>
                <a:spLocks noChangeArrowheads="1"/>
              </p:cNvSpPr>
              <p:nvPr/>
            </p:nvSpPr>
            <p:spPr bwMode="auto">
              <a:xfrm>
                <a:off x="4659" y="272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48" name="Rectangle 1470"/>
              <p:cNvSpPr>
                <a:spLocks noChangeArrowheads="1"/>
              </p:cNvSpPr>
              <p:nvPr/>
            </p:nvSpPr>
            <p:spPr bwMode="auto">
              <a:xfrm>
                <a:off x="4670" y="272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649" name="Rectangle 1471"/>
              <p:cNvSpPr>
                <a:spLocks noChangeArrowheads="1"/>
              </p:cNvSpPr>
              <p:nvPr/>
            </p:nvSpPr>
            <p:spPr bwMode="auto">
              <a:xfrm>
                <a:off x="4680" y="272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650" name="Rectangle 1472"/>
              <p:cNvSpPr>
                <a:spLocks noChangeArrowheads="1"/>
              </p:cNvSpPr>
              <p:nvPr/>
            </p:nvSpPr>
            <p:spPr bwMode="auto">
              <a:xfrm>
                <a:off x="4690" y="272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651" name="Rectangle 1473"/>
              <p:cNvSpPr>
                <a:spLocks noChangeArrowheads="1"/>
              </p:cNvSpPr>
              <p:nvPr/>
            </p:nvSpPr>
            <p:spPr bwMode="auto">
              <a:xfrm>
                <a:off x="4864" y="275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52" name="Rectangle 1474"/>
              <p:cNvSpPr>
                <a:spLocks noChangeArrowheads="1"/>
              </p:cNvSpPr>
              <p:nvPr/>
            </p:nvSpPr>
            <p:spPr bwMode="auto">
              <a:xfrm>
                <a:off x="4874" y="275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653" name="Rectangle 1475"/>
              <p:cNvSpPr>
                <a:spLocks noChangeArrowheads="1"/>
              </p:cNvSpPr>
              <p:nvPr/>
            </p:nvSpPr>
            <p:spPr bwMode="auto">
              <a:xfrm>
                <a:off x="4885" y="275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654" name="Rectangle 1476"/>
              <p:cNvSpPr>
                <a:spLocks noChangeArrowheads="1"/>
              </p:cNvSpPr>
              <p:nvPr/>
            </p:nvSpPr>
            <p:spPr bwMode="auto">
              <a:xfrm>
                <a:off x="4895" y="2756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655" name="Rectangle 1477"/>
              <p:cNvSpPr>
                <a:spLocks noChangeArrowheads="1"/>
              </p:cNvSpPr>
              <p:nvPr/>
            </p:nvSpPr>
            <p:spPr bwMode="auto">
              <a:xfrm>
                <a:off x="4810" y="275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56" name="Rectangle 1478"/>
              <p:cNvSpPr>
                <a:spLocks noChangeArrowheads="1"/>
              </p:cNvSpPr>
              <p:nvPr/>
            </p:nvSpPr>
            <p:spPr bwMode="auto">
              <a:xfrm>
                <a:off x="4820" y="275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57" name="Rectangle 1479"/>
              <p:cNvSpPr>
                <a:spLocks noChangeArrowheads="1"/>
              </p:cNvSpPr>
              <p:nvPr/>
            </p:nvSpPr>
            <p:spPr bwMode="auto">
              <a:xfrm>
                <a:off x="4831" y="275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658" name="Rectangle 1480"/>
              <p:cNvSpPr>
                <a:spLocks noChangeArrowheads="1"/>
              </p:cNvSpPr>
              <p:nvPr/>
            </p:nvSpPr>
            <p:spPr bwMode="auto">
              <a:xfrm>
                <a:off x="4841" y="275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59" name="Line 1481"/>
              <p:cNvSpPr>
                <a:spLocks noChangeShapeType="1"/>
              </p:cNvSpPr>
              <p:nvPr/>
            </p:nvSpPr>
            <p:spPr bwMode="auto">
              <a:xfrm flipH="1" flipV="1">
                <a:off x="4833" y="2773"/>
                <a:ext cx="26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60" name="Rectangle 1482"/>
              <p:cNvSpPr>
                <a:spLocks noChangeArrowheads="1"/>
              </p:cNvSpPr>
              <p:nvPr/>
            </p:nvSpPr>
            <p:spPr bwMode="auto">
              <a:xfrm>
                <a:off x="4681" y="276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61" name="Rectangle 1483"/>
              <p:cNvSpPr>
                <a:spLocks noChangeArrowheads="1"/>
              </p:cNvSpPr>
              <p:nvPr/>
            </p:nvSpPr>
            <p:spPr bwMode="auto">
              <a:xfrm>
                <a:off x="4691" y="276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662" name="Rectangle 1484"/>
              <p:cNvSpPr>
                <a:spLocks noChangeArrowheads="1"/>
              </p:cNvSpPr>
              <p:nvPr/>
            </p:nvSpPr>
            <p:spPr bwMode="auto">
              <a:xfrm>
                <a:off x="4702" y="276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663" name="Rectangle 1485"/>
              <p:cNvSpPr>
                <a:spLocks noChangeArrowheads="1"/>
              </p:cNvSpPr>
              <p:nvPr/>
            </p:nvSpPr>
            <p:spPr bwMode="auto">
              <a:xfrm>
                <a:off x="4712" y="2760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664" name="Line 1486"/>
              <p:cNvSpPr>
                <a:spLocks noChangeShapeType="1"/>
              </p:cNvSpPr>
              <p:nvPr/>
            </p:nvSpPr>
            <p:spPr bwMode="auto">
              <a:xfrm flipV="1">
                <a:off x="4681" y="2774"/>
                <a:ext cx="12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65" name="Rectangle 1487"/>
              <p:cNvSpPr>
                <a:spLocks noChangeArrowheads="1"/>
              </p:cNvSpPr>
              <p:nvPr/>
            </p:nvSpPr>
            <p:spPr bwMode="auto">
              <a:xfrm>
                <a:off x="4735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66" name="Rectangle 1488"/>
              <p:cNvSpPr>
                <a:spLocks noChangeArrowheads="1"/>
              </p:cNvSpPr>
              <p:nvPr/>
            </p:nvSpPr>
            <p:spPr bwMode="auto">
              <a:xfrm>
                <a:off x="4745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67" name="Rectangle 1489"/>
              <p:cNvSpPr>
                <a:spLocks noChangeArrowheads="1"/>
              </p:cNvSpPr>
              <p:nvPr/>
            </p:nvSpPr>
            <p:spPr bwMode="auto">
              <a:xfrm>
                <a:off x="4755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68" name="Rectangle 1490"/>
              <p:cNvSpPr>
                <a:spLocks noChangeArrowheads="1"/>
              </p:cNvSpPr>
              <p:nvPr/>
            </p:nvSpPr>
            <p:spPr bwMode="auto">
              <a:xfrm>
                <a:off x="4766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69" name="Line 1491"/>
              <p:cNvSpPr>
                <a:spLocks noChangeShapeType="1"/>
              </p:cNvSpPr>
              <p:nvPr/>
            </p:nvSpPr>
            <p:spPr bwMode="auto">
              <a:xfrm flipV="1">
                <a:off x="4723" y="2780"/>
                <a:ext cx="12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70" name="Rectangle 1492"/>
              <p:cNvSpPr>
                <a:spLocks noChangeArrowheads="1"/>
              </p:cNvSpPr>
              <p:nvPr/>
            </p:nvSpPr>
            <p:spPr bwMode="auto">
              <a:xfrm>
                <a:off x="4913" y="263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71" name="Rectangle 1493"/>
              <p:cNvSpPr>
                <a:spLocks noChangeArrowheads="1"/>
              </p:cNvSpPr>
              <p:nvPr/>
            </p:nvSpPr>
            <p:spPr bwMode="auto">
              <a:xfrm>
                <a:off x="4923" y="263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672" name="Rectangle 1494"/>
              <p:cNvSpPr>
                <a:spLocks noChangeArrowheads="1"/>
              </p:cNvSpPr>
              <p:nvPr/>
            </p:nvSpPr>
            <p:spPr bwMode="auto">
              <a:xfrm>
                <a:off x="4934" y="263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673" name="Rectangle 1495"/>
              <p:cNvSpPr>
                <a:spLocks noChangeArrowheads="1"/>
              </p:cNvSpPr>
              <p:nvPr/>
            </p:nvSpPr>
            <p:spPr bwMode="auto">
              <a:xfrm>
                <a:off x="4944" y="2635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674" name="Line 1496"/>
              <p:cNvSpPr>
                <a:spLocks noChangeShapeType="1"/>
              </p:cNvSpPr>
              <p:nvPr/>
            </p:nvSpPr>
            <p:spPr bwMode="auto">
              <a:xfrm flipV="1">
                <a:off x="4913" y="2649"/>
                <a:ext cx="12" cy="2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75" name="Rectangle 1497"/>
              <p:cNvSpPr>
                <a:spLocks noChangeArrowheads="1"/>
              </p:cNvSpPr>
              <p:nvPr/>
            </p:nvSpPr>
            <p:spPr bwMode="auto">
              <a:xfrm>
                <a:off x="5000" y="276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76" name="Rectangle 1498"/>
              <p:cNvSpPr>
                <a:spLocks noChangeArrowheads="1"/>
              </p:cNvSpPr>
              <p:nvPr/>
            </p:nvSpPr>
            <p:spPr bwMode="auto">
              <a:xfrm>
                <a:off x="5011" y="276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677" name="Rectangle 1499"/>
              <p:cNvSpPr>
                <a:spLocks noChangeArrowheads="1"/>
              </p:cNvSpPr>
              <p:nvPr/>
            </p:nvSpPr>
            <p:spPr bwMode="auto">
              <a:xfrm>
                <a:off x="5021" y="276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78" name="Rectangle 1500"/>
              <p:cNvSpPr>
                <a:spLocks noChangeArrowheads="1"/>
              </p:cNvSpPr>
              <p:nvPr/>
            </p:nvSpPr>
            <p:spPr bwMode="auto">
              <a:xfrm>
                <a:off x="5032" y="2764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93679" name="Rectangle 1501"/>
              <p:cNvSpPr>
                <a:spLocks noChangeArrowheads="1"/>
              </p:cNvSpPr>
              <p:nvPr/>
            </p:nvSpPr>
            <p:spPr bwMode="auto">
              <a:xfrm>
                <a:off x="4918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80" name="Rectangle 1502"/>
              <p:cNvSpPr>
                <a:spLocks noChangeArrowheads="1"/>
              </p:cNvSpPr>
              <p:nvPr/>
            </p:nvSpPr>
            <p:spPr bwMode="auto">
              <a:xfrm>
                <a:off x="4929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681" name="Rectangle 1503"/>
              <p:cNvSpPr>
                <a:spLocks noChangeArrowheads="1"/>
              </p:cNvSpPr>
              <p:nvPr/>
            </p:nvSpPr>
            <p:spPr bwMode="auto">
              <a:xfrm>
                <a:off x="4939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682" name="Rectangle 1504"/>
              <p:cNvSpPr>
                <a:spLocks noChangeArrowheads="1"/>
              </p:cNvSpPr>
              <p:nvPr/>
            </p:nvSpPr>
            <p:spPr bwMode="auto">
              <a:xfrm>
                <a:off x="4949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83" name="Rectangle 1505"/>
              <p:cNvSpPr>
                <a:spLocks noChangeArrowheads="1"/>
              </p:cNvSpPr>
              <p:nvPr/>
            </p:nvSpPr>
            <p:spPr bwMode="auto">
              <a:xfrm>
                <a:off x="5045" y="276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84" name="Rectangle 1506"/>
              <p:cNvSpPr>
                <a:spLocks noChangeArrowheads="1"/>
              </p:cNvSpPr>
              <p:nvPr/>
            </p:nvSpPr>
            <p:spPr bwMode="auto">
              <a:xfrm>
                <a:off x="5055" y="276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685" name="Rectangle 1507"/>
              <p:cNvSpPr>
                <a:spLocks noChangeArrowheads="1"/>
              </p:cNvSpPr>
              <p:nvPr/>
            </p:nvSpPr>
            <p:spPr bwMode="auto">
              <a:xfrm>
                <a:off x="5066" y="276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686" name="Rectangle 1508"/>
              <p:cNvSpPr>
                <a:spLocks noChangeArrowheads="1"/>
              </p:cNvSpPr>
              <p:nvPr/>
            </p:nvSpPr>
            <p:spPr bwMode="auto">
              <a:xfrm>
                <a:off x="5076" y="2769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687" name="Line 1509"/>
              <p:cNvSpPr>
                <a:spLocks noChangeShapeType="1"/>
              </p:cNvSpPr>
              <p:nvPr/>
            </p:nvSpPr>
            <p:spPr bwMode="auto">
              <a:xfrm flipV="1">
                <a:off x="5033" y="2777"/>
                <a:ext cx="12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88" name="Rectangle 1510"/>
              <p:cNvSpPr>
                <a:spLocks noChangeArrowheads="1"/>
              </p:cNvSpPr>
              <p:nvPr/>
            </p:nvSpPr>
            <p:spPr bwMode="auto">
              <a:xfrm>
                <a:off x="5091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89" name="Rectangle 1511"/>
              <p:cNvSpPr>
                <a:spLocks noChangeArrowheads="1"/>
              </p:cNvSpPr>
              <p:nvPr/>
            </p:nvSpPr>
            <p:spPr bwMode="auto">
              <a:xfrm>
                <a:off x="5102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690" name="Rectangle 1512"/>
              <p:cNvSpPr>
                <a:spLocks noChangeArrowheads="1"/>
              </p:cNvSpPr>
              <p:nvPr/>
            </p:nvSpPr>
            <p:spPr bwMode="auto">
              <a:xfrm>
                <a:off x="5112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691" name="Rectangle 1513"/>
              <p:cNvSpPr>
                <a:spLocks noChangeArrowheads="1"/>
              </p:cNvSpPr>
              <p:nvPr/>
            </p:nvSpPr>
            <p:spPr bwMode="auto">
              <a:xfrm>
                <a:off x="5122" y="2772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692" name="Rectangle 1514"/>
              <p:cNvSpPr>
                <a:spLocks noChangeArrowheads="1"/>
              </p:cNvSpPr>
              <p:nvPr/>
            </p:nvSpPr>
            <p:spPr bwMode="auto">
              <a:xfrm>
                <a:off x="5162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93" name="Rectangle 1515"/>
              <p:cNvSpPr>
                <a:spLocks noChangeArrowheads="1"/>
              </p:cNvSpPr>
              <p:nvPr/>
            </p:nvSpPr>
            <p:spPr bwMode="auto">
              <a:xfrm>
                <a:off x="5172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694" name="Rectangle 1516"/>
              <p:cNvSpPr>
                <a:spLocks noChangeArrowheads="1"/>
              </p:cNvSpPr>
              <p:nvPr/>
            </p:nvSpPr>
            <p:spPr bwMode="auto">
              <a:xfrm>
                <a:off x="5183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695" name="Rectangle 1517"/>
              <p:cNvSpPr>
                <a:spLocks noChangeArrowheads="1"/>
              </p:cNvSpPr>
              <p:nvPr/>
            </p:nvSpPr>
            <p:spPr bwMode="auto">
              <a:xfrm>
                <a:off x="5193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696" name="Rectangle 1518"/>
              <p:cNvSpPr>
                <a:spLocks noChangeArrowheads="1"/>
              </p:cNvSpPr>
              <p:nvPr/>
            </p:nvSpPr>
            <p:spPr bwMode="auto">
              <a:xfrm>
                <a:off x="5270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697" name="Rectangle 1519"/>
              <p:cNvSpPr>
                <a:spLocks noChangeArrowheads="1"/>
              </p:cNvSpPr>
              <p:nvPr/>
            </p:nvSpPr>
            <p:spPr bwMode="auto">
              <a:xfrm>
                <a:off x="5280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698" name="Rectangle 1520"/>
              <p:cNvSpPr>
                <a:spLocks noChangeArrowheads="1"/>
              </p:cNvSpPr>
              <p:nvPr/>
            </p:nvSpPr>
            <p:spPr bwMode="auto">
              <a:xfrm>
                <a:off x="5291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699" name="Rectangle 1521"/>
              <p:cNvSpPr>
                <a:spLocks noChangeArrowheads="1"/>
              </p:cNvSpPr>
              <p:nvPr/>
            </p:nvSpPr>
            <p:spPr bwMode="auto">
              <a:xfrm>
                <a:off x="5301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700" name="Rectangle 1522"/>
              <p:cNvSpPr>
                <a:spLocks noChangeArrowheads="1"/>
              </p:cNvSpPr>
              <p:nvPr/>
            </p:nvSpPr>
            <p:spPr bwMode="auto">
              <a:xfrm>
                <a:off x="5206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701" name="Rectangle 1523"/>
              <p:cNvSpPr>
                <a:spLocks noChangeArrowheads="1"/>
              </p:cNvSpPr>
              <p:nvPr/>
            </p:nvSpPr>
            <p:spPr bwMode="auto">
              <a:xfrm>
                <a:off x="5216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702" name="Rectangle 1524"/>
              <p:cNvSpPr>
                <a:spLocks noChangeArrowheads="1"/>
              </p:cNvSpPr>
              <p:nvPr/>
            </p:nvSpPr>
            <p:spPr bwMode="auto">
              <a:xfrm>
                <a:off x="5227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703" name="Rectangle 1525"/>
              <p:cNvSpPr>
                <a:spLocks noChangeArrowheads="1"/>
              </p:cNvSpPr>
              <p:nvPr/>
            </p:nvSpPr>
            <p:spPr bwMode="auto">
              <a:xfrm>
                <a:off x="5237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704" name="Line 1526"/>
              <p:cNvSpPr>
                <a:spLocks noChangeShapeType="1"/>
              </p:cNvSpPr>
              <p:nvPr/>
            </p:nvSpPr>
            <p:spPr bwMode="auto">
              <a:xfrm flipV="1">
                <a:off x="5194" y="2785"/>
                <a:ext cx="12" cy="2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05" name="Rectangle 1527"/>
              <p:cNvSpPr>
                <a:spLocks noChangeArrowheads="1"/>
              </p:cNvSpPr>
              <p:nvPr/>
            </p:nvSpPr>
            <p:spPr bwMode="auto">
              <a:xfrm>
                <a:off x="5349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706" name="Rectangle 1528"/>
              <p:cNvSpPr>
                <a:spLocks noChangeArrowheads="1"/>
              </p:cNvSpPr>
              <p:nvPr/>
            </p:nvSpPr>
            <p:spPr bwMode="auto">
              <a:xfrm>
                <a:off x="5359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707" name="Rectangle 1529"/>
              <p:cNvSpPr>
                <a:spLocks noChangeArrowheads="1"/>
              </p:cNvSpPr>
              <p:nvPr/>
            </p:nvSpPr>
            <p:spPr bwMode="auto">
              <a:xfrm>
                <a:off x="5370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708" name="Rectangle 1530"/>
              <p:cNvSpPr>
                <a:spLocks noChangeArrowheads="1"/>
              </p:cNvSpPr>
              <p:nvPr/>
            </p:nvSpPr>
            <p:spPr bwMode="auto">
              <a:xfrm>
                <a:off x="5380" y="2777"/>
                <a:ext cx="14" cy="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3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709" name="Line 1531"/>
              <p:cNvSpPr>
                <a:spLocks noChangeShapeType="1"/>
              </p:cNvSpPr>
              <p:nvPr/>
            </p:nvSpPr>
            <p:spPr bwMode="auto">
              <a:xfrm flipV="1">
                <a:off x="4168" y="2161"/>
                <a:ext cx="1" cy="64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0" name="Line 1532"/>
              <p:cNvSpPr>
                <a:spLocks noChangeShapeType="1"/>
              </p:cNvSpPr>
              <p:nvPr/>
            </p:nvSpPr>
            <p:spPr bwMode="auto">
              <a:xfrm flipV="1">
                <a:off x="4298" y="1814"/>
                <a:ext cx="1" cy="99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1" name="Line 1533"/>
              <p:cNvSpPr>
                <a:spLocks noChangeShapeType="1"/>
              </p:cNvSpPr>
              <p:nvPr/>
            </p:nvSpPr>
            <p:spPr bwMode="auto">
              <a:xfrm flipV="1">
                <a:off x="4457" y="2157"/>
                <a:ext cx="1" cy="65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2" name="Line 1534"/>
              <p:cNvSpPr>
                <a:spLocks noChangeShapeType="1"/>
              </p:cNvSpPr>
              <p:nvPr/>
            </p:nvSpPr>
            <p:spPr bwMode="auto">
              <a:xfrm flipV="1">
                <a:off x="4657" y="2369"/>
                <a:ext cx="1" cy="43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3" name="Line 1535"/>
              <p:cNvSpPr>
                <a:spLocks noChangeShapeType="1"/>
              </p:cNvSpPr>
              <p:nvPr/>
            </p:nvSpPr>
            <p:spPr bwMode="auto">
              <a:xfrm flipV="1">
                <a:off x="4912" y="2477"/>
                <a:ext cx="1" cy="33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4" name="Line 1536"/>
              <p:cNvSpPr>
                <a:spLocks noChangeShapeType="1"/>
              </p:cNvSpPr>
              <p:nvPr/>
            </p:nvSpPr>
            <p:spPr bwMode="auto">
              <a:xfrm flipV="1">
                <a:off x="4168" y="2161"/>
                <a:ext cx="1" cy="646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5" name="Line 1537"/>
              <p:cNvSpPr>
                <a:spLocks noChangeShapeType="1"/>
              </p:cNvSpPr>
              <p:nvPr/>
            </p:nvSpPr>
            <p:spPr bwMode="auto">
              <a:xfrm flipV="1">
                <a:off x="4298" y="1814"/>
                <a:ext cx="1" cy="993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6" name="Line 1538"/>
              <p:cNvSpPr>
                <a:spLocks noChangeShapeType="1"/>
              </p:cNvSpPr>
              <p:nvPr/>
            </p:nvSpPr>
            <p:spPr bwMode="auto">
              <a:xfrm flipV="1">
                <a:off x="4457" y="2157"/>
                <a:ext cx="1" cy="65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7" name="Line 1539"/>
              <p:cNvSpPr>
                <a:spLocks noChangeShapeType="1"/>
              </p:cNvSpPr>
              <p:nvPr/>
            </p:nvSpPr>
            <p:spPr bwMode="auto">
              <a:xfrm flipV="1">
                <a:off x="4657" y="2369"/>
                <a:ext cx="1" cy="438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8" name="Line 1540"/>
              <p:cNvSpPr>
                <a:spLocks noChangeShapeType="1"/>
              </p:cNvSpPr>
              <p:nvPr/>
            </p:nvSpPr>
            <p:spPr bwMode="auto">
              <a:xfrm flipV="1">
                <a:off x="4912" y="2477"/>
                <a:ext cx="1" cy="330"/>
              </a:xfrm>
              <a:prstGeom prst="line">
                <a:avLst/>
              </a:prstGeom>
              <a:noFill/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2177" name="Line 1551"/>
            <p:cNvSpPr>
              <a:spLocks noChangeShapeType="1"/>
            </p:cNvSpPr>
            <p:nvPr/>
          </p:nvSpPr>
          <p:spPr bwMode="auto">
            <a:xfrm>
              <a:off x="6705600" y="2073275"/>
              <a:ext cx="1588" cy="609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78" name="Text Box 1800"/>
            <p:cNvSpPr txBox="1">
              <a:spLocks noChangeArrowheads="1"/>
            </p:cNvSpPr>
            <p:nvPr/>
          </p:nvSpPr>
          <p:spPr bwMode="auto">
            <a:xfrm>
              <a:off x="6248400" y="4648200"/>
              <a:ext cx="2281238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2300DC"/>
                  </a:solidFill>
                </a:rPr>
                <a:t>Spectre de masse</a:t>
              </a:r>
            </a:p>
          </p:txBody>
        </p:sp>
        <p:sp>
          <p:nvSpPr>
            <p:cNvPr id="92179" name="Text Box 1806"/>
            <p:cNvSpPr txBox="1">
              <a:spLocks noChangeArrowheads="1"/>
            </p:cNvSpPr>
            <p:nvPr/>
          </p:nvSpPr>
          <p:spPr bwMode="auto">
            <a:xfrm>
              <a:off x="7543800" y="2971800"/>
              <a:ext cx="400050" cy="460375"/>
            </a:xfrm>
            <a:prstGeom prst="rect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2180" name="Text Box 1808"/>
            <p:cNvSpPr txBox="1">
              <a:spLocks noChangeArrowheads="1"/>
            </p:cNvSpPr>
            <p:nvPr/>
          </p:nvSpPr>
          <p:spPr bwMode="auto">
            <a:xfrm>
              <a:off x="8423275" y="4389438"/>
              <a:ext cx="654050" cy="4048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2323DC"/>
                  </a:solidFill>
                </a:rPr>
                <a:t>m/z</a:t>
              </a:r>
            </a:p>
          </p:txBody>
        </p:sp>
      </p:grpSp>
      <p:sp>
        <p:nvSpPr>
          <p:cNvPr id="92175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285750" y="857250"/>
            <a:ext cx="8721725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u="sng">
                <a:solidFill>
                  <a:schemeClr val="tx1"/>
                </a:solidFill>
                <a:latin typeface="Arial" charset="0"/>
                <a:cs typeface="Arial" charset="0"/>
              </a:rPr>
              <a:t>Mode d’acquisition</a:t>
            </a:r>
            <a:r>
              <a:rPr lang="fr-FR" sz="2000">
                <a:solidFill>
                  <a:schemeClr val="tx1"/>
                </a:solidFill>
                <a:latin typeface="Arial" charset="0"/>
                <a:cs typeface="Arial" charset="0"/>
              </a:rPr>
              <a:t> (chromatogramme)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: 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Tracé d’un </a:t>
            </a:r>
            <a:r>
              <a:rPr 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chromatogramme d’ion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à l’aide du spectromètre de masse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Représente </a:t>
            </a:r>
            <a:r>
              <a:rPr lang="fr-FR" sz="1800">
                <a:solidFill>
                  <a:srgbClr val="000000"/>
                </a:solidFill>
                <a:latin typeface="Arial" charset="0"/>
              </a:rPr>
              <a:t>l'intensité d'un ion de rapport m/z déterminé en fonction du </a:t>
            </a:r>
            <a:r>
              <a:rPr lang="en-GB" sz="1800">
                <a:solidFill>
                  <a:srgbClr val="000000"/>
                </a:solidFill>
                <a:latin typeface="Arial" charset="0"/>
              </a:rPr>
              <a:t>temps</a:t>
            </a: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951163"/>
            <a:ext cx="60007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smtClean="0"/>
              <a:t>Là où le détecteur UV s ’arrête, le spectromètre de masse est à son aise...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752600"/>
            <a:ext cx="69294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851525" y="1870075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UV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318125" y="385127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ES-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879725" y="4079875"/>
            <a:ext cx="112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5 ug/ml</a:t>
            </a:r>
          </a:p>
        </p:txBody>
      </p:sp>
      <p:pic>
        <p:nvPicPr>
          <p:cNvPr id="95239" name="Picture 7" descr="D:\Agilent Technologies\Logos Agilent\AGT_PREF_CLR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9436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ZoneTexte 7"/>
          <p:cNvSpPr txBox="1">
            <a:spLocks noChangeArrowheads="1"/>
          </p:cNvSpPr>
          <p:nvPr/>
        </p:nvSpPr>
        <p:spPr bwMode="auto">
          <a:xfrm>
            <a:off x="5643563" y="2071688"/>
            <a:ext cx="25415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solidFill>
                  <a:srgbClr val="FF0000"/>
                </a:solidFill>
              </a:rPr>
              <a:t>Chromatogramme UV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95241" name="ZoneTexte 8"/>
          <p:cNvSpPr txBox="1">
            <a:spLocks noChangeArrowheads="1"/>
          </p:cNvSpPr>
          <p:nvPr/>
        </p:nvSpPr>
        <p:spPr bwMode="auto">
          <a:xfrm>
            <a:off x="2071688" y="4186238"/>
            <a:ext cx="28368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solidFill>
                  <a:srgbClr val="FF0000"/>
                </a:solidFill>
              </a:rPr>
              <a:t>Chromatogramme d’ions</a:t>
            </a:r>
            <a:endParaRPr lang="en-US" sz="2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285750" y="882650"/>
            <a:ext cx="8721725" cy="2474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u="sng">
                <a:solidFill>
                  <a:schemeClr val="tx1"/>
                </a:solidFill>
                <a:latin typeface="Arial" charset="0"/>
                <a:cs typeface="Arial" charset="0"/>
              </a:rPr>
              <a:t>Mode d’acquisition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(spectre de masse): 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A l’aide du chromatogramme d’ion, on détermine le spectre de masse de chaque constituant présent dans les pics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Intégration de chaque pic correspond au spectre des composés présent dans le pic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397000"/>
            <a:ext cx="3600450" cy="531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142875" y="882650"/>
            <a:ext cx="8721725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u="sng">
                <a:solidFill>
                  <a:schemeClr val="tx1"/>
                </a:solidFill>
                <a:latin typeface="Arial" charset="0"/>
                <a:cs typeface="Arial" charset="0"/>
              </a:rPr>
              <a:t>Mode d’acquisition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(spectre de masse): 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000" u="sng">
                <a:solidFill>
                  <a:srgbClr val="FF0000"/>
                </a:solidFill>
                <a:latin typeface="Arial" charset="0"/>
                <a:cs typeface="Arial" charset="0"/>
              </a:rPr>
              <a:t>Cas idéal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: un pic correspond à un composé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750" y="2343150"/>
            <a:ext cx="35004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Pic 1 : Oxazepan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5750" y="2928938"/>
            <a:ext cx="35004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Pic 2 : Chlordiazepoxide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5750" y="3557588"/>
            <a:ext cx="35004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Pic 3 : Nordiazepam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5750" y="4129088"/>
            <a:ext cx="35004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etc…</a:t>
            </a: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2428875" y="2143125"/>
            <a:ext cx="4357688" cy="785813"/>
            <a:chOff x="2428860" y="2143116"/>
            <a:chExt cx="4357718" cy="785818"/>
          </a:xfrm>
        </p:grpSpPr>
        <p:cxnSp>
          <p:nvCxnSpPr>
            <p:cNvPr id="97296" name="Connecteur droit avec flèche 9"/>
            <p:cNvCxnSpPr>
              <a:cxnSpLocks noChangeShapeType="1"/>
            </p:cNvCxnSpPr>
            <p:nvPr/>
          </p:nvCxnSpPr>
          <p:spPr bwMode="auto">
            <a:xfrm flipV="1">
              <a:off x="2428860" y="2143116"/>
              <a:ext cx="4357718" cy="42862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7297" name="Connecteur droit avec flèche 10"/>
            <p:cNvCxnSpPr>
              <a:cxnSpLocks noChangeShapeType="1"/>
            </p:cNvCxnSpPr>
            <p:nvPr/>
          </p:nvCxnSpPr>
          <p:spPr bwMode="auto">
            <a:xfrm>
              <a:off x="2428860" y="2571744"/>
              <a:ext cx="3143272" cy="35719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e 14"/>
          <p:cNvGrpSpPr>
            <a:grpSpLocks/>
          </p:cNvGrpSpPr>
          <p:nvPr/>
        </p:nvGrpSpPr>
        <p:grpSpPr bwMode="auto">
          <a:xfrm>
            <a:off x="3214688" y="2214563"/>
            <a:ext cx="3786187" cy="1357312"/>
            <a:chOff x="2428860" y="2143115"/>
            <a:chExt cx="4357718" cy="829474"/>
          </a:xfrm>
        </p:grpSpPr>
        <p:cxnSp>
          <p:nvCxnSpPr>
            <p:cNvPr id="97294" name="Connecteur droit avec flèche 15"/>
            <p:cNvCxnSpPr>
              <a:cxnSpLocks noChangeShapeType="1"/>
            </p:cNvCxnSpPr>
            <p:nvPr/>
          </p:nvCxnSpPr>
          <p:spPr bwMode="auto">
            <a:xfrm flipV="1">
              <a:off x="2428860" y="2143115"/>
              <a:ext cx="4357718" cy="567534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7295" name="Connecteur droit avec flèche 16"/>
            <p:cNvCxnSpPr>
              <a:cxnSpLocks noChangeShapeType="1"/>
            </p:cNvCxnSpPr>
            <p:nvPr/>
          </p:nvCxnSpPr>
          <p:spPr bwMode="auto">
            <a:xfrm>
              <a:off x="2428860" y="2710650"/>
              <a:ext cx="2713296" cy="261939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Groupe 19"/>
          <p:cNvGrpSpPr>
            <a:grpSpLocks/>
          </p:cNvGrpSpPr>
          <p:nvPr/>
        </p:nvGrpSpPr>
        <p:grpSpPr bwMode="auto">
          <a:xfrm>
            <a:off x="2786063" y="2286000"/>
            <a:ext cx="4357687" cy="2143125"/>
            <a:chOff x="2428860" y="1662894"/>
            <a:chExt cx="4430347" cy="1309697"/>
          </a:xfrm>
        </p:grpSpPr>
        <p:cxnSp>
          <p:nvCxnSpPr>
            <p:cNvPr id="97292" name="Connecteur droit avec flèche 20"/>
            <p:cNvCxnSpPr>
              <a:cxnSpLocks noChangeShapeType="1"/>
            </p:cNvCxnSpPr>
            <p:nvPr/>
          </p:nvCxnSpPr>
          <p:spPr bwMode="auto">
            <a:xfrm flipV="1">
              <a:off x="2428860" y="1662894"/>
              <a:ext cx="4430347" cy="90885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7293" name="Connecteur droit avec flèche 21"/>
            <p:cNvCxnSpPr>
              <a:cxnSpLocks noChangeShapeType="1"/>
            </p:cNvCxnSpPr>
            <p:nvPr/>
          </p:nvCxnSpPr>
          <p:spPr bwMode="auto">
            <a:xfrm>
              <a:off x="2428860" y="2571744"/>
              <a:ext cx="2713296" cy="400847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2"/>
          <p:cNvSpPr txBox="1">
            <a:spLocks noChangeArrowheads="1"/>
          </p:cNvSpPr>
          <p:nvPr/>
        </p:nvSpPr>
        <p:spPr bwMode="auto">
          <a:xfrm>
            <a:off x="2249488" y="285750"/>
            <a:ext cx="46450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FF0000"/>
                </a:solidFill>
                <a:latin typeface="Arial" charset="0"/>
                <a:cs typeface="Arial" charset="0"/>
              </a:rPr>
              <a:t>Ionisation et fragmentation</a:t>
            </a:r>
            <a:endParaRPr lang="en-US" sz="2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500" y="1285875"/>
            <a:ext cx="7286625" cy="206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b="1" u="sng" dirty="0">
                <a:solidFill>
                  <a:schemeClr val="tx1"/>
                </a:solidFill>
              </a:rPr>
              <a:t>Ionisation</a:t>
            </a:r>
            <a:r>
              <a:rPr lang="fr-FR" b="1" dirty="0">
                <a:solidFill>
                  <a:schemeClr val="tx1"/>
                </a:solidFill>
              </a:rPr>
              <a:t> :</a:t>
            </a:r>
          </a:p>
          <a:p>
            <a:pPr algn="l">
              <a:defRPr/>
            </a:pPr>
            <a:endParaRPr lang="fr-FR" sz="6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fr-FR" sz="2000" dirty="0">
                <a:solidFill>
                  <a:schemeClr val="tx1"/>
                </a:solidFill>
              </a:rPr>
              <a:t>Par </a:t>
            </a:r>
            <a:r>
              <a:rPr lang="fr-FR" sz="2000" dirty="0" err="1">
                <a:solidFill>
                  <a:schemeClr val="tx1"/>
                </a:solidFill>
              </a:rPr>
              <a:t>protonation</a:t>
            </a:r>
            <a:r>
              <a:rPr lang="fr-FR" sz="2000" dirty="0">
                <a:solidFill>
                  <a:schemeClr val="tx1"/>
                </a:solidFill>
              </a:rPr>
              <a:t>: A-BH</a:t>
            </a:r>
            <a:r>
              <a:rPr lang="fr-FR" sz="2000" baseline="30000" dirty="0">
                <a:solidFill>
                  <a:schemeClr val="tx1"/>
                </a:solidFill>
              </a:rPr>
              <a:t>+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fr-FR" sz="2000" dirty="0">
                <a:solidFill>
                  <a:schemeClr val="tx1"/>
                </a:solidFill>
              </a:rPr>
              <a:t>Par </a:t>
            </a:r>
            <a:r>
              <a:rPr lang="fr-FR" sz="2000" dirty="0" err="1">
                <a:solidFill>
                  <a:schemeClr val="tx1"/>
                </a:solidFill>
              </a:rPr>
              <a:t>déprotonation</a:t>
            </a:r>
            <a:r>
              <a:rPr lang="fr-FR" sz="2000" dirty="0">
                <a:solidFill>
                  <a:schemeClr val="tx1"/>
                </a:solidFill>
              </a:rPr>
              <a:t> : A-B</a:t>
            </a:r>
            <a:r>
              <a:rPr lang="fr-FR" sz="2000" baseline="30000" dirty="0">
                <a:solidFill>
                  <a:schemeClr val="tx1"/>
                </a:solidFill>
              </a:rPr>
              <a:t>-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fr-FR" sz="2000" dirty="0">
                <a:solidFill>
                  <a:schemeClr val="tx1"/>
                </a:solidFill>
              </a:rPr>
              <a:t>Par perte d’électron: A-B</a:t>
            </a:r>
            <a:r>
              <a:rPr lang="fr-FR" sz="2000" baseline="30000" dirty="0">
                <a:solidFill>
                  <a:schemeClr val="tx1"/>
                </a:solidFill>
              </a:rPr>
              <a:t>+</a:t>
            </a:r>
            <a:r>
              <a:rPr lang="fr-FR" sz="3200" b="1" baseline="300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fr-FR" sz="2000" dirty="0">
                <a:solidFill>
                  <a:schemeClr val="tx1"/>
                </a:solidFill>
              </a:rPr>
              <a:t>Par </a:t>
            </a:r>
            <a:r>
              <a:rPr lang="fr-FR" sz="2000" dirty="0" err="1">
                <a:solidFill>
                  <a:schemeClr val="tx1"/>
                </a:solidFill>
              </a:rPr>
              <a:t>cationisation</a:t>
            </a:r>
            <a:r>
              <a:rPr lang="fr-FR" sz="2000" dirty="0">
                <a:solidFill>
                  <a:schemeClr val="tx1"/>
                </a:solidFill>
              </a:rPr>
              <a:t>: A-B-Na</a:t>
            </a:r>
            <a:r>
              <a:rPr lang="fr-FR" sz="2000" baseline="300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571500" y="3714750"/>
            <a:ext cx="7286625" cy="2714625"/>
            <a:chOff x="571523" y="3714752"/>
            <a:chExt cx="7286625" cy="2714644"/>
          </a:xfrm>
        </p:grpSpPr>
        <p:sp>
          <p:nvSpPr>
            <p:cNvPr id="14341" name="ZoneTexte 4"/>
            <p:cNvSpPr txBox="1">
              <a:spLocks noChangeArrowheads="1"/>
            </p:cNvSpPr>
            <p:nvPr/>
          </p:nvSpPr>
          <p:spPr bwMode="auto">
            <a:xfrm>
              <a:off x="785813" y="5447912"/>
              <a:ext cx="915635" cy="445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</a:rPr>
                <a:t>A-B</a:t>
              </a:r>
              <a:r>
                <a:rPr lang="fr-FR" baseline="30000">
                  <a:solidFill>
                    <a:schemeClr val="tx1"/>
                  </a:solidFill>
                </a:rPr>
                <a:t>+</a:t>
              </a:r>
              <a:r>
                <a:rPr lang="fr-FR" sz="4000" baseline="30000">
                  <a:solidFill>
                    <a:schemeClr val="tx1"/>
                  </a:solidFill>
                </a:rPr>
                <a:t>.</a:t>
              </a:r>
              <a:endParaRPr lang="en-US" sz="4000" baseline="30000">
                <a:solidFill>
                  <a:schemeClr val="tx1"/>
                </a:solidFill>
              </a:endParaRPr>
            </a:p>
          </p:txBody>
        </p:sp>
        <p:sp>
          <p:nvSpPr>
            <p:cNvPr id="14342" name="ZoneTexte 5"/>
            <p:cNvSpPr txBox="1">
              <a:spLocks noChangeArrowheads="1"/>
            </p:cNvSpPr>
            <p:nvPr/>
          </p:nvSpPr>
          <p:spPr bwMode="auto">
            <a:xfrm>
              <a:off x="2571750" y="5162162"/>
              <a:ext cx="12858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</a:rPr>
                <a:t>A</a:t>
              </a:r>
              <a:r>
                <a:rPr lang="fr-FR" baseline="30000">
                  <a:solidFill>
                    <a:schemeClr val="tx1"/>
                  </a:solidFill>
                </a:rPr>
                <a:t>+</a:t>
              </a:r>
              <a:r>
                <a:rPr lang="fr-FR">
                  <a:solidFill>
                    <a:schemeClr val="tx1"/>
                  </a:solidFill>
                </a:rPr>
                <a:t>  +  B</a:t>
              </a:r>
              <a:r>
                <a:rPr lang="fr-FR" sz="3200" b="1" baseline="30000">
                  <a:solidFill>
                    <a:schemeClr val="tx1"/>
                  </a:solidFill>
                </a:rPr>
                <a:t>.</a:t>
              </a:r>
              <a:endParaRPr lang="en-US" sz="3200" b="1" baseline="30000">
                <a:solidFill>
                  <a:schemeClr val="tx1"/>
                </a:solidFill>
              </a:endParaRPr>
            </a:p>
          </p:txBody>
        </p:sp>
        <p:sp>
          <p:nvSpPr>
            <p:cNvPr id="14343" name="ZoneTexte 6"/>
            <p:cNvSpPr txBox="1">
              <a:spLocks noChangeArrowheads="1"/>
            </p:cNvSpPr>
            <p:nvPr/>
          </p:nvSpPr>
          <p:spPr bwMode="auto">
            <a:xfrm>
              <a:off x="2571750" y="6019412"/>
              <a:ext cx="1277914" cy="40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</a:rPr>
                <a:t>A</a:t>
              </a:r>
              <a:r>
                <a:rPr lang="fr-FR" sz="3200" b="1" baseline="30000">
                  <a:solidFill>
                    <a:schemeClr val="tx1"/>
                  </a:solidFill>
                </a:rPr>
                <a:t>.</a:t>
              </a:r>
              <a:r>
                <a:rPr lang="fr-FR">
                  <a:solidFill>
                    <a:schemeClr val="tx1"/>
                  </a:solidFill>
                </a:rPr>
                <a:t>  +  B</a:t>
              </a:r>
              <a:r>
                <a:rPr lang="fr-FR" baseline="30000">
                  <a:solidFill>
                    <a:schemeClr val="tx1"/>
                  </a:solidFill>
                </a:rPr>
                <a:t>+</a:t>
              </a:r>
              <a:endParaRPr lang="en-US" baseline="30000">
                <a:solidFill>
                  <a:schemeClr val="tx1"/>
                </a:solidFill>
              </a:endParaRPr>
            </a:p>
          </p:txBody>
        </p:sp>
        <p:cxnSp>
          <p:nvCxnSpPr>
            <p:cNvPr id="14344" name="Connecteur droit avec flèche 9"/>
            <p:cNvCxnSpPr>
              <a:cxnSpLocks noChangeShapeType="1"/>
              <a:endCxn id="14342" idx="1"/>
            </p:cNvCxnSpPr>
            <p:nvPr/>
          </p:nvCxnSpPr>
          <p:spPr bwMode="auto">
            <a:xfrm flipV="1">
              <a:off x="1785938" y="5366949"/>
              <a:ext cx="785812" cy="2952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345" name="Connecteur droit avec flèche 11"/>
            <p:cNvCxnSpPr>
              <a:cxnSpLocks noChangeShapeType="1"/>
              <a:endCxn id="14343" idx="1"/>
            </p:cNvCxnSpPr>
            <p:nvPr/>
          </p:nvCxnSpPr>
          <p:spPr bwMode="auto">
            <a:xfrm>
              <a:off x="1785938" y="5662224"/>
              <a:ext cx="785812" cy="56218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" name="ZoneTexte 11"/>
            <p:cNvSpPr txBox="1"/>
            <p:nvPr/>
          </p:nvSpPr>
          <p:spPr>
            <a:xfrm>
              <a:off x="571523" y="3714752"/>
              <a:ext cx="7286625" cy="13795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indent="-457200" algn="l">
                <a:defRPr/>
              </a:pPr>
              <a:r>
                <a:rPr lang="fr-FR" b="1" u="sng" dirty="0">
                  <a:solidFill>
                    <a:schemeClr val="tx1"/>
                  </a:solidFill>
                </a:rPr>
                <a:t>Fragmentation</a:t>
              </a:r>
              <a:r>
                <a:rPr lang="fr-FR" b="1" dirty="0">
                  <a:solidFill>
                    <a:schemeClr val="tx1"/>
                  </a:solidFill>
                </a:rPr>
                <a:t> :</a:t>
              </a:r>
              <a:r>
                <a:rPr lang="fr-FR" dirty="0">
                  <a:solidFill>
                    <a:schemeClr val="tx1"/>
                  </a:solidFill>
                </a:rPr>
                <a:t>  </a:t>
              </a:r>
            </a:p>
            <a:p>
              <a:pPr marL="457200" indent="-457200" algn="l">
                <a:buClrTx/>
                <a:buFont typeface="Wingdings" pitchFamily="2" charset="2"/>
                <a:buChar char="Ø"/>
                <a:defRPr/>
              </a:pPr>
              <a:endParaRPr lang="fr-FR" sz="600" dirty="0">
                <a:solidFill>
                  <a:schemeClr val="tx1"/>
                </a:solidFill>
              </a:endParaRPr>
            </a:p>
            <a:p>
              <a:pPr marL="457200" indent="-457200" algn="l">
                <a:buClrTx/>
                <a:buFont typeface="Wingdings" pitchFamily="2" charset="2"/>
                <a:buChar char="Ø"/>
                <a:defRPr/>
              </a:pPr>
              <a:r>
                <a:rPr lang="fr-FR" sz="2000" dirty="0">
                  <a:solidFill>
                    <a:schemeClr val="tx1"/>
                  </a:solidFill>
                </a:rPr>
                <a:t>Lorsque les ions possèdent un trop plein d’énergie interne</a:t>
              </a:r>
            </a:p>
            <a:p>
              <a:pPr algn="l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42875" y="615950"/>
            <a:ext cx="8721725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u="sng">
                <a:solidFill>
                  <a:schemeClr val="tx1"/>
                </a:solidFill>
                <a:latin typeface="Arial" charset="0"/>
                <a:cs typeface="Arial" charset="0"/>
              </a:rPr>
              <a:t>Mode d’acquisition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(spectre de masse): 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000" u="sng">
                <a:solidFill>
                  <a:srgbClr val="FF0000"/>
                </a:solidFill>
                <a:latin typeface="Arial" charset="0"/>
                <a:cs typeface="Arial" charset="0"/>
              </a:rPr>
              <a:t>Cas naturel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: un pic correspond à plusieurs composés</a:t>
            </a:r>
          </a:p>
        </p:txBody>
      </p:sp>
      <p:grpSp>
        <p:nvGrpSpPr>
          <p:cNvPr id="2" name="Groupe 97"/>
          <p:cNvGrpSpPr>
            <a:grpSpLocks/>
          </p:cNvGrpSpPr>
          <p:nvPr/>
        </p:nvGrpSpPr>
        <p:grpSpPr bwMode="auto">
          <a:xfrm>
            <a:off x="512763" y="1428750"/>
            <a:ext cx="8045450" cy="3054350"/>
            <a:chOff x="513248" y="1428736"/>
            <a:chExt cx="8044535" cy="3054365"/>
          </a:xfrm>
        </p:grpSpPr>
        <p:pic>
          <p:nvPicPr>
            <p:cNvPr id="9837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248" y="2816225"/>
              <a:ext cx="3164991" cy="1327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838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4876" y="1428736"/>
              <a:ext cx="3214710" cy="13487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838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4163" y="3143249"/>
              <a:ext cx="3193620" cy="13398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98309" name="Group 7"/>
          <p:cNvGrpSpPr>
            <a:grpSpLocks/>
          </p:cNvGrpSpPr>
          <p:nvPr/>
        </p:nvGrpSpPr>
        <p:grpSpPr bwMode="auto">
          <a:xfrm>
            <a:off x="1317625" y="1984375"/>
            <a:ext cx="6556375" cy="3762375"/>
            <a:chOff x="830" y="1250"/>
            <a:chExt cx="4130" cy="2370"/>
          </a:xfrm>
        </p:grpSpPr>
        <p:sp>
          <p:nvSpPr>
            <p:cNvPr id="98321" name="Line 8"/>
            <p:cNvSpPr>
              <a:spLocks noChangeShapeType="1"/>
            </p:cNvSpPr>
            <p:nvPr/>
          </p:nvSpPr>
          <p:spPr bwMode="auto">
            <a:xfrm flipH="1">
              <a:off x="1013" y="3492"/>
              <a:ext cx="358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22" name="Line 9"/>
            <p:cNvSpPr>
              <a:spLocks noChangeShapeType="1"/>
            </p:cNvSpPr>
            <p:nvPr/>
          </p:nvSpPr>
          <p:spPr bwMode="auto">
            <a:xfrm flipV="1">
              <a:off x="1021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23" name="Line 10"/>
            <p:cNvSpPr>
              <a:spLocks noChangeShapeType="1"/>
            </p:cNvSpPr>
            <p:nvPr/>
          </p:nvSpPr>
          <p:spPr bwMode="auto">
            <a:xfrm flipV="1">
              <a:off x="1377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24" name="Line 11"/>
            <p:cNvSpPr>
              <a:spLocks noChangeShapeType="1"/>
            </p:cNvSpPr>
            <p:nvPr/>
          </p:nvSpPr>
          <p:spPr bwMode="auto">
            <a:xfrm flipV="1">
              <a:off x="1735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25" name="Line 12"/>
            <p:cNvSpPr>
              <a:spLocks noChangeShapeType="1"/>
            </p:cNvSpPr>
            <p:nvPr/>
          </p:nvSpPr>
          <p:spPr bwMode="auto">
            <a:xfrm flipV="1">
              <a:off x="2090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26" name="Line 13"/>
            <p:cNvSpPr>
              <a:spLocks noChangeShapeType="1"/>
            </p:cNvSpPr>
            <p:nvPr/>
          </p:nvSpPr>
          <p:spPr bwMode="auto">
            <a:xfrm flipV="1">
              <a:off x="2447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27" name="Line 14"/>
            <p:cNvSpPr>
              <a:spLocks noChangeShapeType="1"/>
            </p:cNvSpPr>
            <p:nvPr/>
          </p:nvSpPr>
          <p:spPr bwMode="auto">
            <a:xfrm flipV="1">
              <a:off x="2804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28" name="Line 15"/>
            <p:cNvSpPr>
              <a:spLocks noChangeShapeType="1"/>
            </p:cNvSpPr>
            <p:nvPr/>
          </p:nvSpPr>
          <p:spPr bwMode="auto">
            <a:xfrm flipV="1">
              <a:off x="3160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29" name="Line 16"/>
            <p:cNvSpPr>
              <a:spLocks noChangeShapeType="1"/>
            </p:cNvSpPr>
            <p:nvPr/>
          </p:nvSpPr>
          <p:spPr bwMode="auto">
            <a:xfrm flipV="1">
              <a:off x="3517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30" name="Line 17"/>
            <p:cNvSpPr>
              <a:spLocks noChangeShapeType="1"/>
            </p:cNvSpPr>
            <p:nvPr/>
          </p:nvSpPr>
          <p:spPr bwMode="auto">
            <a:xfrm flipV="1">
              <a:off x="3874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31" name="Line 18"/>
            <p:cNvSpPr>
              <a:spLocks noChangeShapeType="1"/>
            </p:cNvSpPr>
            <p:nvPr/>
          </p:nvSpPr>
          <p:spPr bwMode="auto">
            <a:xfrm flipV="1">
              <a:off x="4230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32" name="Line 19"/>
            <p:cNvSpPr>
              <a:spLocks noChangeShapeType="1"/>
            </p:cNvSpPr>
            <p:nvPr/>
          </p:nvSpPr>
          <p:spPr bwMode="auto">
            <a:xfrm flipV="1">
              <a:off x="4587" y="3485"/>
              <a:ext cx="1" cy="36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33" name="Rectangle 20"/>
            <p:cNvSpPr>
              <a:spLocks noChangeArrowheads="1"/>
            </p:cNvSpPr>
            <p:nvPr/>
          </p:nvSpPr>
          <p:spPr bwMode="auto">
            <a:xfrm>
              <a:off x="937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644</a:t>
              </a:r>
            </a:p>
          </p:txBody>
        </p:sp>
        <p:sp>
          <p:nvSpPr>
            <p:cNvPr id="98334" name="Rectangle 21"/>
            <p:cNvSpPr>
              <a:spLocks noChangeArrowheads="1"/>
            </p:cNvSpPr>
            <p:nvPr/>
          </p:nvSpPr>
          <p:spPr bwMode="auto">
            <a:xfrm>
              <a:off x="1294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645</a:t>
              </a:r>
            </a:p>
          </p:txBody>
        </p:sp>
        <p:sp>
          <p:nvSpPr>
            <p:cNvPr id="98335" name="Rectangle 22"/>
            <p:cNvSpPr>
              <a:spLocks noChangeArrowheads="1"/>
            </p:cNvSpPr>
            <p:nvPr/>
          </p:nvSpPr>
          <p:spPr bwMode="auto">
            <a:xfrm>
              <a:off x="1650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646</a:t>
              </a:r>
            </a:p>
          </p:txBody>
        </p:sp>
        <p:sp>
          <p:nvSpPr>
            <p:cNvPr id="98336" name="Rectangle 23"/>
            <p:cNvSpPr>
              <a:spLocks noChangeArrowheads="1"/>
            </p:cNvSpPr>
            <p:nvPr/>
          </p:nvSpPr>
          <p:spPr bwMode="auto">
            <a:xfrm>
              <a:off x="2007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647</a:t>
              </a:r>
            </a:p>
          </p:txBody>
        </p:sp>
        <p:sp>
          <p:nvSpPr>
            <p:cNvPr id="98337" name="Rectangle 24"/>
            <p:cNvSpPr>
              <a:spLocks noChangeArrowheads="1"/>
            </p:cNvSpPr>
            <p:nvPr/>
          </p:nvSpPr>
          <p:spPr bwMode="auto">
            <a:xfrm>
              <a:off x="2364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648</a:t>
              </a:r>
            </a:p>
          </p:txBody>
        </p:sp>
        <p:sp>
          <p:nvSpPr>
            <p:cNvPr id="98338" name="Rectangle 25"/>
            <p:cNvSpPr>
              <a:spLocks noChangeArrowheads="1"/>
            </p:cNvSpPr>
            <p:nvPr/>
          </p:nvSpPr>
          <p:spPr bwMode="auto">
            <a:xfrm>
              <a:off x="2721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649</a:t>
              </a:r>
            </a:p>
          </p:txBody>
        </p:sp>
        <p:sp>
          <p:nvSpPr>
            <p:cNvPr id="98339" name="Rectangle 26"/>
            <p:cNvSpPr>
              <a:spLocks noChangeArrowheads="1"/>
            </p:cNvSpPr>
            <p:nvPr/>
          </p:nvSpPr>
          <p:spPr bwMode="auto">
            <a:xfrm>
              <a:off x="3077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650</a:t>
              </a:r>
            </a:p>
          </p:txBody>
        </p:sp>
        <p:sp>
          <p:nvSpPr>
            <p:cNvPr id="98340" name="Rectangle 27"/>
            <p:cNvSpPr>
              <a:spLocks noChangeArrowheads="1"/>
            </p:cNvSpPr>
            <p:nvPr/>
          </p:nvSpPr>
          <p:spPr bwMode="auto">
            <a:xfrm>
              <a:off x="3434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651</a:t>
              </a:r>
            </a:p>
          </p:txBody>
        </p:sp>
        <p:sp>
          <p:nvSpPr>
            <p:cNvPr id="98341" name="Rectangle 28"/>
            <p:cNvSpPr>
              <a:spLocks noChangeArrowheads="1"/>
            </p:cNvSpPr>
            <p:nvPr/>
          </p:nvSpPr>
          <p:spPr bwMode="auto">
            <a:xfrm>
              <a:off x="3790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652</a:t>
              </a:r>
            </a:p>
          </p:txBody>
        </p:sp>
        <p:sp>
          <p:nvSpPr>
            <p:cNvPr id="98342" name="Rectangle 29"/>
            <p:cNvSpPr>
              <a:spLocks noChangeArrowheads="1"/>
            </p:cNvSpPr>
            <p:nvPr/>
          </p:nvSpPr>
          <p:spPr bwMode="auto">
            <a:xfrm>
              <a:off x="4147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653</a:t>
              </a:r>
            </a:p>
          </p:txBody>
        </p:sp>
        <p:sp>
          <p:nvSpPr>
            <p:cNvPr id="98343" name="Rectangle 30"/>
            <p:cNvSpPr>
              <a:spLocks noChangeArrowheads="1"/>
            </p:cNvSpPr>
            <p:nvPr/>
          </p:nvSpPr>
          <p:spPr bwMode="auto">
            <a:xfrm>
              <a:off x="4503" y="3514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654</a:t>
              </a:r>
            </a:p>
          </p:txBody>
        </p:sp>
        <p:sp>
          <p:nvSpPr>
            <p:cNvPr id="98344" name="Rectangle 31"/>
            <p:cNvSpPr>
              <a:spLocks noChangeArrowheads="1"/>
            </p:cNvSpPr>
            <p:nvPr/>
          </p:nvSpPr>
          <p:spPr bwMode="auto">
            <a:xfrm>
              <a:off x="4609" y="3434"/>
              <a:ext cx="351" cy="1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Seconde</a:t>
              </a:r>
            </a:p>
          </p:txBody>
        </p:sp>
        <p:sp>
          <p:nvSpPr>
            <p:cNvPr id="98345" name="Line 32"/>
            <p:cNvSpPr>
              <a:spLocks noChangeShapeType="1"/>
            </p:cNvSpPr>
            <p:nvPr/>
          </p:nvSpPr>
          <p:spPr bwMode="auto">
            <a:xfrm>
              <a:off x="1020" y="1366"/>
              <a:ext cx="1" cy="2124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46" name="Line 33"/>
            <p:cNvSpPr>
              <a:spLocks noChangeShapeType="1"/>
            </p:cNvSpPr>
            <p:nvPr/>
          </p:nvSpPr>
          <p:spPr bwMode="auto">
            <a:xfrm>
              <a:off x="998" y="1366"/>
              <a:ext cx="22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47" name="Line 34"/>
            <p:cNvSpPr>
              <a:spLocks noChangeShapeType="1"/>
            </p:cNvSpPr>
            <p:nvPr/>
          </p:nvSpPr>
          <p:spPr bwMode="auto">
            <a:xfrm>
              <a:off x="1010" y="1579"/>
              <a:ext cx="10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48" name="Line 35"/>
            <p:cNvSpPr>
              <a:spLocks noChangeShapeType="1"/>
            </p:cNvSpPr>
            <p:nvPr/>
          </p:nvSpPr>
          <p:spPr bwMode="auto">
            <a:xfrm>
              <a:off x="1010" y="1791"/>
              <a:ext cx="10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49" name="Line 36"/>
            <p:cNvSpPr>
              <a:spLocks noChangeShapeType="1"/>
            </p:cNvSpPr>
            <p:nvPr/>
          </p:nvSpPr>
          <p:spPr bwMode="auto">
            <a:xfrm>
              <a:off x="1010" y="2003"/>
              <a:ext cx="10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50" name="Line 37"/>
            <p:cNvSpPr>
              <a:spLocks noChangeShapeType="1"/>
            </p:cNvSpPr>
            <p:nvPr/>
          </p:nvSpPr>
          <p:spPr bwMode="auto">
            <a:xfrm>
              <a:off x="1010" y="2216"/>
              <a:ext cx="10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51" name="Line 38"/>
            <p:cNvSpPr>
              <a:spLocks noChangeShapeType="1"/>
            </p:cNvSpPr>
            <p:nvPr/>
          </p:nvSpPr>
          <p:spPr bwMode="auto">
            <a:xfrm>
              <a:off x="998" y="2428"/>
              <a:ext cx="22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52" name="Line 39"/>
            <p:cNvSpPr>
              <a:spLocks noChangeShapeType="1"/>
            </p:cNvSpPr>
            <p:nvPr/>
          </p:nvSpPr>
          <p:spPr bwMode="auto">
            <a:xfrm>
              <a:off x="1010" y="2640"/>
              <a:ext cx="10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53" name="Line 40"/>
            <p:cNvSpPr>
              <a:spLocks noChangeShapeType="1"/>
            </p:cNvSpPr>
            <p:nvPr/>
          </p:nvSpPr>
          <p:spPr bwMode="auto">
            <a:xfrm>
              <a:off x="1010" y="2853"/>
              <a:ext cx="10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54" name="Line 41"/>
            <p:cNvSpPr>
              <a:spLocks noChangeShapeType="1"/>
            </p:cNvSpPr>
            <p:nvPr/>
          </p:nvSpPr>
          <p:spPr bwMode="auto">
            <a:xfrm>
              <a:off x="1010" y="3065"/>
              <a:ext cx="10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55" name="Line 42"/>
            <p:cNvSpPr>
              <a:spLocks noChangeShapeType="1"/>
            </p:cNvSpPr>
            <p:nvPr/>
          </p:nvSpPr>
          <p:spPr bwMode="auto">
            <a:xfrm>
              <a:off x="1010" y="3278"/>
              <a:ext cx="10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56" name="Line 43"/>
            <p:cNvSpPr>
              <a:spLocks noChangeShapeType="1"/>
            </p:cNvSpPr>
            <p:nvPr/>
          </p:nvSpPr>
          <p:spPr bwMode="auto">
            <a:xfrm>
              <a:off x="998" y="3491"/>
              <a:ext cx="22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57" name="Rectangle 44"/>
            <p:cNvSpPr>
              <a:spLocks noChangeArrowheads="1"/>
            </p:cNvSpPr>
            <p:nvPr/>
          </p:nvSpPr>
          <p:spPr bwMode="auto">
            <a:xfrm>
              <a:off x="942" y="3432"/>
              <a:ext cx="50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98358" name="Rectangle 45"/>
            <p:cNvSpPr>
              <a:spLocks noChangeArrowheads="1"/>
            </p:cNvSpPr>
            <p:nvPr/>
          </p:nvSpPr>
          <p:spPr bwMode="auto">
            <a:xfrm>
              <a:off x="830" y="1308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98359" name="Rectangle 46"/>
            <p:cNvSpPr>
              <a:spLocks noChangeArrowheads="1"/>
            </p:cNvSpPr>
            <p:nvPr/>
          </p:nvSpPr>
          <p:spPr bwMode="auto">
            <a:xfrm>
              <a:off x="908" y="2370"/>
              <a:ext cx="79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%</a:t>
              </a:r>
            </a:p>
          </p:txBody>
        </p:sp>
        <p:sp>
          <p:nvSpPr>
            <p:cNvPr id="98360" name="Freeform 47"/>
            <p:cNvSpPr>
              <a:spLocks noChangeArrowheads="1"/>
            </p:cNvSpPr>
            <p:nvPr/>
          </p:nvSpPr>
          <p:spPr bwMode="auto">
            <a:xfrm>
              <a:off x="1021" y="3458"/>
              <a:ext cx="356" cy="1"/>
            </a:xfrm>
            <a:custGeom>
              <a:avLst/>
              <a:gdLst>
                <a:gd name="T0" fmla="*/ 0 w 618"/>
                <a:gd name="T1" fmla="*/ 1 h 1"/>
                <a:gd name="T2" fmla="*/ 0 w 618"/>
                <a:gd name="T3" fmla="*/ 1 h 1"/>
                <a:gd name="T4" fmla="*/ 0 w 618"/>
                <a:gd name="T5" fmla="*/ 1 h 1"/>
                <a:gd name="T6" fmla="*/ 1 w 61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8"/>
                <a:gd name="T13" fmla="*/ 0 h 1"/>
                <a:gd name="T14" fmla="*/ 618 w 61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8" h="1">
                  <a:moveTo>
                    <a:pt x="0" y="1"/>
                  </a:moveTo>
                  <a:lnTo>
                    <a:pt x="0" y="1"/>
                  </a:lnTo>
                  <a:lnTo>
                    <a:pt x="618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1" name="Freeform 48"/>
            <p:cNvSpPr>
              <a:spLocks noChangeArrowheads="1"/>
            </p:cNvSpPr>
            <p:nvPr/>
          </p:nvSpPr>
          <p:spPr bwMode="auto">
            <a:xfrm>
              <a:off x="1377" y="3457"/>
              <a:ext cx="358" cy="1"/>
            </a:xfrm>
            <a:custGeom>
              <a:avLst/>
              <a:gdLst>
                <a:gd name="T0" fmla="*/ 0 w 618"/>
                <a:gd name="T1" fmla="*/ 1 h 1"/>
                <a:gd name="T2" fmla="*/ 0 w 618"/>
                <a:gd name="T3" fmla="*/ 1 h 1"/>
                <a:gd name="T4" fmla="*/ 0 w 618"/>
                <a:gd name="T5" fmla="*/ 1 h 1"/>
                <a:gd name="T6" fmla="*/ 2 w 61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8"/>
                <a:gd name="T13" fmla="*/ 0 h 1"/>
                <a:gd name="T14" fmla="*/ 618 w 61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8" h="1">
                  <a:moveTo>
                    <a:pt x="0" y="1"/>
                  </a:moveTo>
                  <a:lnTo>
                    <a:pt x="0" y="1"/>
                  </a:lnTo>
                  <a:lnTo>
                    <a:pt x="618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2" name="Freeform 49"/>
            <p:cNvSpPr>
              <a:spLocks noChangeArrowheads="1"/>
            </p:cNvSpPr>
            <p:nvPr/>
          </p:nvSpPr>
          <p:spPr bwMode="auto">
            <a:xfrm>
              <a:off x="1735" y="3322"/>
              <a:ext cx="356" cy="135"/>
            </a:xfrm>
            <a:custGeom>
              <a:avLst/>
              <a:gdLst>
                <a:gd name="T0" fmla="*/ 0 w 618"/>
                <a:gd name="T1" fmla="*/ 1 h 229"/>
                <a:gd name="T2" fmla="*/ 0 w 618"/>
                <a:gd name="T3" fmla="*/ 1 h 229"/>
                <a:gd name="T4" fmla="*/ 0 w 618"/>
                <a:gd name="T5" fmla="*/ 1 h 229"/>
                <a:gd name="T6" fmla="*/ 1 w 618"/>
                <a:gd name="T7" fmla="*/ 0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8"/>
                <a:gd name="T13" fmla="*/ 0 h 229"/>
                <a:gd name="T14" fmla="*/ 618 w 61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8" h="229">
                  <a:moveTo>
                    <a:pt x="0" y="229"/>
                  </a:moveTo>
                  <a:lnTo>
                    <a:pt x="0" y="229"/>
                  </a:lnTo>
                  <a:lnTo>
                    <a:pt x="618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3" name="Freeform 50"/>
            <p:cNvSpPr>
              <a:spLocks noChangeArrowheads="1"/>
            </p:cNvSpPr>
            <p:nvPr/>
          </p:nvSpPr>
          <p:spPr bwMode="auto">
            <a:xfrm>
              <a:off x="2090" y="2063"/>
              <a:ext cx="357" cy="1259"/>
            </a:xfrm>
            <a:custGeom>
              <a:avLst/>
              <a:gdLst>
                <a:gd name="T0" fmla="*/ 0 w 617"/>
                <a:gd name="T1" fmla="*/ 7 h 2121"/>
                <a:gd name="T2" fmla="*/ 0 w 617"/>
                <a:gd name="T3" fmla="*/ 7 h 2121"/>
                <a:gd name="T4" fmla="*/ 0 w 617"/>
                <a:gd name="T5" fmla="*/ 7 h 2121"/>
                <a:gd name="T6" fmla="*/ 2 w 617"/>
                <a:gd name="T7" fmla="*/ 0 h 2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7"/>
                <a:gd name="T13" fmla="*/ 0 h 2121"/>
                <a:gd name="T14" fmla="*/ 617 w 617"/>
                <a:gd name="T15" fmla="*/ 2121 h 2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" h="2121">
                  <a:moveTo>
                    <a:pt x="0" y="2121"/>
                  </a:moveTo>
                  <a:lnTo>
                    <a:pt x="0" y="2121"/>
                  </a:lnTo>
                  <a:lnTo>
                    <a:pt x="617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4" name="Freeform 51"/>
            <p:cNvSpPr>
              <a:spLocks noChangeArrowheads="1"/>
            </p:cNvSpPr>
            <p:nvPr/>
          </p:nvSpPr>
          <p:spPr bwMode="auto">
            <a:xfrm>
              <a:off x="2447" y="1366"/>
              <a:ext cx="357" cy="697"/>
            </a:xfrm>
            <a:custGeom>
              <a:avLst/>
              <a:gdLst>
                <a:gd name="T0" fmla="*/ 0 w 618"/>
                <a:gd name="T1" fmla="*/ 4 h 1174"/>
                <a:gd name="T2" fmla="*/ 0 w 618"/>
                <a:gd name="T3" fmla="*/ 4 h 1174"/>
                <a:gd name="T4" fmla="*/ 0 w 618"/>
                <a:gd name="T5" fmla="*/ 4 h 1174"/>
                <a:gd name="T6" fmla="*/ 2 w 618"/>
                <a:gd name="T7" fmla="*/ 0 h 1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8"/>
                <a:gd name="T13" fmla="*/ 0 h 1174"/>
                <a:gd name="T14" fmla="*/ 618 w 618"/>
                <a:gd name="T15" fmla="*/ 1174 h 1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8" h="1174">
                  <a:moveTo>
                    <a:pt x="0" y="1174"/>
                  </a:moveTo>
                  <a:lnTo>
                    <a:pt x="0" y="1174"/>
                  </a:lnTo>
                  <a:lnTo>
                    <a:pt x="618" y="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5" name="Freeform 52"/>
            <p:cNvSpPr>
              <a:spLocks noChangeArrowheads="1"/>
            </p:cNvSpPr>
            <p:nvPr/>
          </p:nvSpPr>
          <p:spPr bwMode="auto">
            <a:xfrm>
              <a:off x="2804" y="1366"/>
              <a:ext cx="357" cy="1326"/>
            </a:xfrm>
            <a:custGeom>
              <a:avLst/>
              <a:gdLst>
                <a:gd name="T0" fmla="*/ 0 w 618"/>
                <a:gd name="T1" fmla="*/ 0 h 2233"/>
                <a:gd name="T2" fmla="*/ 0 w 618"/>
                <a:gd name="T3" fmla="*/ 0 h 2233"/>
                <a:gd name="T4" fmla="*/ 0 w 618"/>
                <a:gd name="T5" fmla="*/ 0 h 2233"/>
                <a:gd name="T6" fmla="*/ 2 w 618"/>
                <a:gd name="T7" fmla="*/ 7 h 2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8"/>
                <a:gd name="T13" fmla="*/ 0 h 2233"/>
                <a:gd name="T14" fmla="*/ 618 w 618"/>
                <a:gd name="T15" fmla="*/ 2233 h 2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8" h="2233">
                  <a:moveTo>
                    <a:pt x="0" y="0"/>
                  </a:moveTo>
                  <a:lnTo>
                    <a:pt x="0" y="0"/>
                  </a:lnTo>
                  <a:lnTo>
                    <a:pt x="618" y="2233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6" name="Freeform 53"/>
            <p:cNvSpPr>
              <a:spLocks noChangeArrowheads="1"/>
            </p:cNvSpPr>
            <p:nvPr/>
          </p:nvSpPr>
          <p:spPr bwMode="auto">
            <a:xfrm>
              <a:off x="3160" y="2692"/>
              <a:ext cx="357" cy="642"/>
            </a:xfrm>
            <a:custGeom>
              <a:avLst/>
              <a:gdLst>
                <a:gd name="T0" fmla="*/ 0 w 618"/>
                <a:gd name="T1" fmla="*/ 0 h 1082"/>
                <a:gd name="T2" fmla="*/ 0 w 618"/>
                <a:gd name="T3" fmla="*/ 0 h 1082"/>
                <a:gd name="T4" fmla="*/ 0 w 618"/>
                <a:gd name="T5" fmla="*/ 0 h 1082"/>
                <a:gd name="T6" fmla="*/ 2 w 618"/>
                <a:gd name="T7" fmla="*/ 4 h 10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8"/>
                <a:gd name="T13" fmla="*/ 0 h 1082"/>
                <a:gd name="T14" fmla="*/ 618 w 618"/>
                <a:gd name="T15" fmla="*/ 1082 h 10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8" h="1082">
                  <a:moveTo>
                    <a:pt x="0" y="0"/>
                  </a:moveTo>
                  <a:lnTo>
                    <a:pt x="0" y="0"/>
                  </a:lnTo>
                  <a:lnTo>
                    <a:pt x="618" y="1082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7" name="Freeform 54"/>
            <p:cNvSpPr>
              <a:spLocks noChangeArrowheads="1"/>
            </p:cNvSpPr>
            <p:nvPr/>
          </p:nvSpPr>
          <p:spPr bwMode="auto">
            <a:xfrm>
              <a:off x="3517" y="3334"/>
              <a:ext cx="357" cy="101"/>
            </a:xfrm>
            <a:custGeom>
              <a:avLst/>
              <a:gdLst>
                <a:gd name="T0" fmla="*/ 0 w 617"/>
                <a:gd name="T1" fmla="*/ 0 h 172"/>
                <a:gd name="T2" fmla="*/ 0 w 617"/>
                <a:gd name="T3" fmla="*/ 0 h 172"/>
                <a:gd name="T4" fmla="*/ 0 w 617"/>
                <a:gd name="T5" fmla="*/ 0 h 172"/>
                <a:gd name="T6" fmla="*/ 2 w 617"/>
                <a:gd name="T7" fmla="*/ 1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7"/>
                <a:gd name="T13" fmla="*/ 0 h 172"/>
                <a:gd name="T14" fmla="*/ 617 w 617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" h="172">
                  <a:moveTo>
                    <a:pt x="0" y="0"/>
                  </a:moveTo>
                  <a:lnTo>
                    <a:pt x="0" y="0"/>
                  </a:lnTo>
                  <a:lnTo>
                    <a:pt x="617" y="172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8" name="Freeform 55"/>
            <p:cNvSpPr>
              <a:spLocks noChangeArrowheads="1"/>
            </p:cNvSpPr>
            <p:nvPr/>
          </p:nvSpPr>
          <p:spPr bwMode="auto">
            <a:xfrm>
              <a:off x="3874" y="3435"/>
              <a:ext cx="357" cy="17"/>
            </a:xfrm>
            <a:custGeom>
              <a:avLst/>
              <a:gdLst>
                <a:gd name="T0" fmla="*/ 0 w 619"/>
                <a:gd name="T1" fmla="*/ 0 h 27"/>
                <a:gd name="T2" fmla="*/ 0 w 619"/>
                <a:gd name="T3" fmla="*/ 0 h 27"/>
                <a:gd name="T4" fmla="*/ 0 w 619"/>
                <a:gd name="T5" fmla="*/ 0 h 27"/>
                <a:gd name="T6" fmla="*/ 1 w 619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9"/>
                <a:gd name="T13" fmla="*/ 0 h 27"/>
                <a:gd name="T14" fmla="*/ 619 w 6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9" h="27">
                  <a:moveTo>
                    <a:pt x="0" y="0"/>
                  </a:moveTo>
                  <a:lnTo>
                    <a:pt x="0" y="0"/>
                  </a:lnTo>
                  <a:lnTo>
                    <a:pt x="619" y="27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9" name="Freeform 56"/>
            <p:cNvSpPr>
              <a:spLocks noChangeArrowheads="1"/>
            </p:cNvSpPr>
            <p:nvPr/>
          </p:nvSpPr>
          <p:spPr bwMode="auto">
            <a:xfrm>
              <a:off x="4230" y="3451"/>
              <a:ext cx="357" cy="4"/>
            </a:xfrm>
            <a:custGeom>
              <a:avLst/>
              <a:gdLst>
                <a:gd name="T0" fmla="*/ 0 w 617"/>
                <a:gd name="T1" fmla="*/ 0 h 7"/>
                <a:gd name="T2" fmla="*/ 0 w 617"/>
                <a:gd name="T3" fmla="*/ 0 h 7"/>
                <a:gd name="T4" fmla="*/ 0 w 617"/>
                <a:gd name="T5" fmla="*/ 0 h 7"/>
                <a:gd name="T6" fmla="*/ 2 w 617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7"/>
                <a:gd name="T13" fmla="*/ 0 h 7"/>
                <a:gd name="T14" fmla="*/ 617 w 61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" h="7">
                  <a:moveTo>
                    <a:pt x="0" y="0"/>
                  </a:moveTo>
                  <a:lnTo>
                    <a:pt x="0" y="0"/>
                  </a:lnTo>
                  <a:lnTo>
                    <a:pt x="617" y="7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0" name="Line 57"/>
            <p:cNvSpPr>
              <a:spLocks noChangeShapeType="1"/>
            </p:cNvSpPr>
            <p:nvPr/>
          </p:nvSpPr>
          <p:spPr bwMode="auto">
            <a:xfrm>
              <a:off x="4587" y="3455"/>
              <a:ext cx="1" cy="1"/>
            </a:xfrm>
            <a:prstGeom prst="lin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71" name="Rectangle 58"/>
            <p:cNvSpPr>
              <a:spLocks noChangeArrowheads="1"/>
            </p:cNvSpPr>
            <p:nvPr/>
          </p:nvSpPr>
          <p:spPr bwMode="auto">
            <a:xfrm>
              <a:off x="2721" y="1250"/>
              <a:ext cx="148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  <a:latin typeface="Arial" charset="0"/>
                </a:rPr>
                <a:t>649</a:t>
              </a:r>
            </a:p>
          </p:txBody>
        </p:sp>
        <p:sp>
          <p:nvSpPr>
            <p:cNvPr id="98372" name="Rectangle 59"/>
            <p:cNvSpPr>
              <a:spLocks noChangeArrowheads="1"/>
            </p:cNvSpPr>
            <p:nvPr/>
          </p:nvSpPr>
          <p:spPr bwMode="auto">
            <a:xfrm>
              <a:off x="1709" y="3412"/>
              <a:ext cx="65" cy="67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3" name="Rectangle 60"/>
            <p:cNvSpPr>
              <a:spLocks noChangeArrowheads="1"/>
            </p:cNvSpPr>
            <p:nvPr/>
          </p:nvSpPr>
          <p:spPr bwMode="auto">
            <a:xfrm>
              <a:off x="2051" y="3289"/>
              <a:ext cx="65" cy="67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4" name="Rectangle 61"/>
            <p:cNvSpPr>
              <a:spLocks noChangeArrowheads="1"/>
            </p:cNvSpPr>
            <p:nvPr/>
          </p:nvSpPr>
          <p:spPr bwMode="auto">
            <a:xfrm>
              <a:off x="2421" y="2045"/>
              <a:ext cx="65" cy="67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5" name="Rectangle 62"/>
            <p:cNvSpPr>
              <a:spLocks noChangeArrowheads="1"/>
            </p:cNvSpPr>
            <p:nvPr/>
          </p:nvSpPr>
          <p:spPr bwMode="auto">
            <a:xfrm>
              <a:off x="2762" y="1362"/>
              <a:ext cx="65" cy="67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6" name="Rectangle 63"/>
            <p:cNvSpPr>
              <a:spLocks noChangeArrowheads="1"/>
            </p:cNvSpPr>
            <p:nvPr/>
          </p:nvSpPr>
          <p:spPr bwMode="auto">
            <a:xfrm>
              <a:off x="3058" y="2387"/>
              <a:ext cx="65" cy="67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7" name="Rectangle 64"/>
            <p:cNvSpPr>
              <a:spLocks noChangeArrowheads="1"/>
            </p:cNvSpPr>
            <p:nvPr/>
          </p:nvSpPr>
          <p:spPr bwMode="auto">
            <a:xfrm>
              <a:off x="3833" y="3393"/>
              <a:ext cx="65" cy="67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8" name="Rectangle 65"/>
            <p:cNvSpPr>
              <a:spLocks noChangeArrowheads="1"/>
            </p:cNvSpPr>
            <p:nvPr/>
          </p:nvSpPr>
          <p:spPr bwMode="auto">
            <a:xfrm>
              <a:off x="3492" y="3279"/>
              <a:ext cx="65" cy="67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10" name="Text Box 73"/>
          <p:cNvSpPr txBox="1">
            <a:spLocks noChangeArrowheads="1"/>
          </p:cNvSpPr>
          <p:nvPr/>
        </p:nvSpPr>
        <p:spPr bwMode="auto">
          <a:xfrm>
            <a:off x="6550025" y="5843588"/>
            <a:ext cx="828675" cy="401637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>
                <a:solidFill>
                  <a:srgbClr val="000000"/>
                </a:solidFill>
              </a:rPr>
              <a:t>Temps</a:t>
            </a:r>
          </a:p>
        </p:txBody>
      </p:sp>
      <p:sp>
        <p:nvSpPr>
          <p:cNvPr id="98311" name="Text Box 74"/>
          <p:cNvSpPr txBox="1">
            <a:spLocks noChangeArrowheads="1"/>
          </p:cNvSpPr>
          <p:nvPr/>
        </p:nvSpPr>
        <p:spPr bwMode="auto">
          <a:xfrm>
            <a:off x="873125" y="1665288"/>
            <a:ext cx="1057275" cy="39846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>
                <a:solidFill>
                  <a:srgbClr val="000000"/>
                </a:solidFill>
              </a:rPr>
              <a:t>Intensité</a:t>
            </a:r>
          </a:p>
        </p:txBody>
      </p:sp>
      <p:grpSp>
        <p:nvGrpSpPr>
          <p:cNvPr id="4" name="Groupe 101"/>
          <p:cNvGrpSpPr>
            <a:grpSpLocks/>
          </p:cNvGrpSpPr>
          <p:nvPr/>
        </p:nvGrpSpPr>
        <p:grpSpPr bwMode="auto">
          <a:xfrm>
            <a:off x="2214563" y="3300413"/>
            <a:ext cx="1628775" cy="842962"/>
            <a:chOff x="2214546" y="3299620"/>
            <a:chExt cx="1628792" cy="843760"/>
          </a:xfrm>
        </p:grpSpPr>
        <p:sp>
          <p:nvSpPr>
            <p:cNvPr id="98319" name="Ellipse 98"/>
            <p:cNvSpPr>
              <a:spLocks noChangeArrowheads="1"/>
            </p:cNvSpPr>
            <p:nvPr/>
          </p:nvSpPr>
          <p:spPr bwMode="auto">
            <a:xfrm>
              <a:off x="2214546" y="3643314"/>
              <a:ext cx="928694" cy="500066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98320" name="Connecteur droit avec flèche 100"/>
            <p:cNvCxnSpPr>
              <a:cxnSpLocks noChangeShapeType="1"/>
              <a:stCxn id="98319" idx="6"/>
              <a:endCxn id="98374" idx="1"/>
            </p:cNvCxnSpPr>
            <p:nvPr/>
          </p:nvCxnSpPr>
          <p:spPr bwMode="auto">
            <a:xfrm flipV="1">
              <a:off x="3143240" y="3299620"/>
              <a:ext cx="700098" cy="59372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e 102"/>
          <p:cNvGrpSpPr>
            <a:grpSpLocks/>
          </p:cNvGrpSpPr>
          <p:nvPr/>
        </p:nvGrpSpPr>
        <p:grpSpPr bwMode="auto">
          <a:xfrm>
            <a:off x="4487863" y="2216150"/>
            <a:ext cx="2798762" cy="555625"/>
            <a:chOff x="344460" y="3586176"/>
            <a:chExt cx="2798780" cy="557204"/>
          </a:xfrm>
        </p:grpSpPr>
        <p:sp>
          <p:nvSpPr>
            <p:cNvPr id="98317" name="Ellipse 103"/>
            <p:cNvSpPr>
              <a:spLocks noChangeArrowheads="1"/>
            </p:cNvSpPr>
            <p:nvPr/>
          </p:nvSpPr>
          <p:spPr bwMode="auto">
            <a:xfrm>
              <a:off x="2214546" y="3643314"/>
              <a:ext cx="928694" cy="500066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98318" name="Connecteur droit avec flèche 104"/>
            <p:cNvCxnSpPr>
              <a:cxnSpLocks noChangeShapeType="1"/>
              <a:endCxn id="98375" idx="3"/>
            </p:cNvCxnSpPr>
            <p:nvPr/>
          </p:nvCxnSpPr>
          <p:spPr bwMode="auto">
            <a:xfrm rot="10800000">
              <a:off x="344460" y="3586176"/>
              <a:ext cx="1870087" cy="307173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e 107"/>
          <p:cNvGrpSpPr>
            <a:grpSpLocks/>
          </p:cNvGrpSpPr>
          <p:nvPr/>
        </p:nvGrpSpPr>
        <p:grpSpPr bwMode="auto">
          <a:xfrm>
            <a:off x="4957763" y="3843338"/>
            <a:ext cx="2841625" cy="642937"/>
            <a:chOff x="301596" y="3499656"/>
            <a:chExt cx="2841644" cy="643724"/>
          </a:xfrm>
        </p:grpSpPr>
        <p:sp>
          <p:nvSpPr>
            <p:cNvPr id="98315" name="Ellipse 108"/>
            <p:cNvSpPr>
              <a:spLocks noChangeArrowheads="1"/>
            </p:cNvSpPr>
            <p:nvPr/>
          </p:nvSpPr>
          <p:spPr bwMode="auto">
            <a:xfrm>
              <a:off x="2214546" y="3643314"/>
              <a:ext cx="928694" cy="500066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98316" name="Connecteur droit avec flèche 109"/>
            <p:cNvCxnSpPr>
              <a:cxnSpLocks noChangeShapeType="1"/>
              <a:endCxn id="98376" idx="3"/>
            </p:cNvCxnSpPr>
            <p:nvPr/>
          </p:nvCxnSpPr>
          <p:spPr bwMode="auto">
            <a:xfrm rot="10800000">
              <a:off x="301596" y="3499656"/>
              <a:ext cx="1912953" cy="393695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2862263" y="173038"/>
            <a:ext cx="341947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GC/MS</a:t>
            </a: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285750" y="1071563"/>
            <a:ext cx="8721725" cy="350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u="sng">
                <a:solidFill>
                  <a:schemeClr val="tx1"/>
                </a:solidFill>
                <a:latin typeface="Arial" charset="0"/>
                <a:cs typeface="Arial" charset="0"/>
              </a:rPr>
              <a:t>Le Couplage GC/MS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Etude de composés volatiles (molécules de petite taille)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Compatibilité avec les sources EI et CI (débit 1 à 2 mL/min)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Compatible uniquement avec des colonnes capillaires (compatible avec le débit)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gaz vecteur utilisé : hélium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57250" y="5259388"/>
            <a:ext cx="7429500" cy="83343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</a:rPr>
              <a:t>Assez simple à mettre en place car les ions arrivent dans la source à l’état gazeux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143000"/>
            <a:ext cx="4057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ZoneTexte 5"/>
          <p:cNvSpPr txBox="1">
            <a:spLocks noChangeArrowheads="1"/>
          </p:cNvSpPr>
          <p:nvPr/>
        </p:nvSpPr>
        <p:spPr bwMode="auto">
          <a:xfrm>
            <a:off x="4857750" y="1428750"/>
            <a:ext cx="407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Chromatogramme d’ion de l’huile essentielle de jasmin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0356" name="Rectangle 7"/>
          <p:cNvSpPr>
            <a:spLocks noChangeArrowheads="1"/>
          </p:cNvSpPr>
          <p:nvPr/>
        </p:nvSpPr>
        <p:spPr bwMode="auto">
          <a:xfrm>
            <a:off x="1857375" y="1143000"/>
            <a:ext cx="142875" cy="285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7" name="ZoneTexte 8"/>
          <p:cNvSpPr txBox="1">
            <a:spLocks noChangeArrowheads="1"/>
          </p:cNvSpPr>
          <p:nvPr/>
        </p:nvSpPr>
        <p:spPr bwMode="auto">
          <a:xfrm>
            <a:off x="1785938" y="928688"/>
            <a:ext cx="82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Pic 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0358" name="Text Box 3"/>
          <p:cNvSpPr txBox="1">
            <a:spLocks noChangeArrowheads="1"/>
          </p:cNvSpPr>
          <p:nvPr/>
        </p:nvSpPr>
        <p:spPr bwMode="auto">
          <a:xfrm>
            <a:off x="2862263" y="173038"/>
            <a:ext cx="341947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GC/MS</a:t>
            </a: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428625" y="2928938"/>
            <a:ext cx="9144000" cy="3500437"/>
            <a:chOff x="428625" y="2928934"/>
            <a:chExt cx="9144035" cy="3500462"/>
          </a:xfrm>
        </p:grpSpPr>
        <p:sp>
          <p:nvSpPr>
            <p:cNvPr id="100361" name="ZoneTexte 6"/>
            <p:cNvSpPr txBox="1">
              <a:spLocks noChangeArrowheads="1"/>
            </p:cNvSpPr>
            <p:nvPr/>
          </p:nvSpPr>
          <p:spPr bwMode="auto">
            <a:xfrm>
              <a:off x="5500723" y="3783019"/>
              <a:ext cx="4071937" cy="1025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Spectre de masse du produit majoritaire (pic 1)</a:t>
              </a:r>
            </a:p>
            <a:p>
              <a:pPr>
                <a:lnSpc>
                  <a:spcPct val="100000"/>
                </a:lnSpc>
              </a:pPr>
              <a:r>
                <a:rPr 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m/z 150 Th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0362" name="Groupe 11"/>
            <p:cNvGrpSpPr>
              <a:grpSpLocks/>
            </p:cNvGrpSpPr>
            <p:nvPr/>
          </p:nvGrpSpPr>
          <p:grpSpPr bwMode="auto">
            <a:xfrm>
              <a:off x="428625" y="2928934"/>
              <a:ext cx="5584504" cy="3500462"/>
              <a:chOff x="428625" y="3286126"/>
              <a:chExt cx="5584504" cy="3500462"/>
            </a:xfrm>
          </p:grpSpPr>
          <p:pic>
            <p:nvPicPr>
              <p:cNvPr id="100364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8625" y="4000500"/>
                <a:ext cx="5584504" cy="278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0365" name="Connecteur droit avec flèche 10"/>
              <p:cNvCxnSpPr>
                <a:cxnSpLocks noChangeShapeType="1"/>
              </p:cNvCxnSpPr>
              <p:nvPr/>
            </p:nvCxnSpPr>
            <p:spPr bwMode="auto">
              <a:xfrm rot="16200000" flipH="1">
                <a:off x="1893086" y="3464711"/>
                <a:ext cx="714374" cy="357203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pic>
          <p:nvPicPr>
            <p:cNvPr id="10036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43702" y="5057794"/>
              <a:ext cx="1905000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360" name="Text Box 2"/>
          <p:cNvSpPr txBox="1">
            <a:spLocks noChangeArrowheads="1"/>
          </p:cNvSpPr>
          <p:nvPr/>
        </p:nvSpPr>
        <p:spPr bwMode="auto">
          <a:xfrm>
            <a:off x="422275" y="571500"/>
            <a:ext cx="87217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Exemple</a:t>
            </a: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285750" y="1071563"/>
            <a:ext cx="8721725" cy="350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u="sng">
                <a:solidFill>
                  <a:schemeClr val="tx1"/>
                </a:solidFill>
                <a:latin typeface="Arial" charset="0"/>
                <a:cs typeface="Arial" charset="0"/>
              </a:rPr>
              <a:t>Le Couplage LC/MS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Etude de composés non-volatiles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Compatibilité avec les sources ESI et APCI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Choix primordial de la nature de phase mobile (compatibilité avec l’analyseur)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Elimination des solvants, compatibilité avec les débits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57250" y="5259388"/>
            <a:ext cx="7429500" cy="83343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fr-FR">
                <a:solidFill>
                  <a:srgbClr val="FF0000"/>
                </a:solidFill>
                <a:latin typeface="Arial" charset="0"/>
              </a:rPr>
              <a:t>Plus compliquée à mettre en place, mais extrêmement puissante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1143000"/>
            <a:ext cx="7772400" cy="4195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138" indent="-338138" algn="l" eaLnBrk="0" hangingPunct="0">
              <a:lnSpc>
                <a:spcPct val="15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2000" u="sng" kern="0" dirty="0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Choix de la phase mobile : </a:t>
            </a:r>
          </a:p>
          <a:p>
            <a:pPr marL="338138" indent="-338138" algn="l" eaLnBrk="0" hangingPunct="0">
              <a:lnSpc>
                <a:spcPct val="15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r-FR" sz="2000" kern="0" dirty="0">
              <a:solidFill>
                <a:srgbClr val="FF0000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338138" indent="-338138" algn="l" eaLnBrk="0" hangingPunct="0">
              <a:lnSpc>
                <a:spcPct val="15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2000" kern="0" dirty="0">
                <a:solidFill>
                  <a:srgbClr val="FF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Problèmes de compatibilité des </a:t>
            </a:r>
            <a:r>
              <a:rPr lang="fr-FR" sz="2000" kern="0" dirty="0" err="1">
                <a:solidFill>
                  <a:srgbClr val="FF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éluants</a:t>
            </a:r>
            <a:r>
              <a:rPr lang="fr-FR" sz="2000" kern="0" dirty="0">
                <a:solidFill>
                  <a:srgbClr val="FF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HPLC avec la MS</a:t>
            </a:r>
            <a:r>
              <a:rPr lang="fr-FR" sz="20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</a:t>
            </a:r>
          </a:p>
          <a:p>
            <a:pPr marL="338138" indent="-338138" algn="l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r-FR" sz="2000" kern="0" dirty="0">
              <a:solidFill>
                <a:srgbClr val="000000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338138" indent="-338138" algn="l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20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besoin d ’adapter les méthodes de LC pour la LC-MS</a:t>
            </a:r>
            <a:br>
              <a:rPr lang="fr-FR" sz="20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</a:br>
            <a:r>
              <a:rPr lang="fr-FR" sz="20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	Les </a:t>
            </a:r>
            <a:r>
              <a:rPr lang="fr-FR" sz="2000" kern="0" dirty="0">
                <a:solidFill>
                  <a:srgbClr val="FF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phases </a:t>
            </a:r>
            <a:r>
              <a:rPr lang="fr-FR" sz="2000" kern="0" dirty="0" err="1">
                <a:solidFill>
                  <a:srgbClr val="FF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éluantes</a:t>
            </a:r>
            <a:r>
              <a:rPr lang="fr-FR" sz="2000" kern="0" dirty="0">
                <a:solidFill>
                  <a:srgbClr val="FF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doivent être </a:t>
            </a:r>
            <a:r>
              <a:rPr lang="fr-FR" sz="2000" u="sng" kern="0" dirty="0">
                <a:solidFill>
                  <a:srgbClr val="FF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relativement volatiles</a:t>
            </a:r>
            <a:r>
              <a:rPr lang="fr-FR" sz="20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et</a:t>
            </a:r>
            <a:br>
              <a:rPr lang="fr-FR" sz="20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</a:br>
            <a:r>
              <a:rPr lang="fr-FR" sz="20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	</a:t>
            </a:r>
            <a:r>
              <a:rPr lang="fr-FR" sz="2000" u="sng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exemptes de sels </a:t>
            </a:r>
            <a:r>
              <a:rPr lang="fr-FR" sz="20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ou d ’électrolytes en proportions trop 		importantes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1071563"/>
            <a:ext cx="7772400" cy="1071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138" indent="-338138" algn="l" eaLnBrk="0" hangingPunct="0">
              <a:lnSpc>
                <a:spcPct val="15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2000" u="sng" kern="0" dirty="0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Choix de la phase mobile : </a:t>
            </a:r>
            <a:endParaRPr lang="fr-FR" sz="1800" u="sng" kern="0" dirty="0">
              <a:solidFill>
                <a:schemeClr val="tx1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338138" indent="-338138" algn="l" eaLnBrk="0" hangingPunct="0">
              <a:lnSpc>
                <a:spcPct val="15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err="1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comparons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une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analyse avec </a:t>
            </a:r>
            <a:r>
              <a:rPr lang="en-GB" sz="1800" dirty="0" err="1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éluant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non </a:t>
            </a:r>
            <a:r>
              <a:rPr lang="en-GB" sz="1800" dirty="0" err="1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volatil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et </a:t>
            </a:r>
            <a:r>
              <a:rPr lang="en-GB" sz="1800" dirty="0" err="1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éluant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volatil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</a:t>
            </a:r>
            <a:endParaRPr lang="fr-FR" sz="1800" kern="0" dirty="0">
              <a:solidFill>
                <a:schemeClr val="tx1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pic>
        <p:nvPicPr>
          <p:cNvPr id="10342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213" y="2786063"/>
            <a:ext cx="2038350" cy="177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4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786063"/>
            <a:ext cx="190500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43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1838" y="2786063"/>
            <a:ext cx="1800225" cy="178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431" name="Text Box 4"/>
          <p:cNvSpPr txBox="1">
            <a:spLocks noChangeArrowheads="1"/>
          </p:cNvSpPr>
          <p:nvPr/>
        </p:nvSpPr>
        <p:spPr bwMode="auto">
          <a:xfrm>
            <a:off x="500063" y="4691063"/>
            <a:ext cx="1749425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Agilent TT Cond" pitchFamily="32" charset="0"/>
              </a:rPr>
              <a:t>Theophylline (TP)</a:t>
            </a:r>
          </a:p>
          <a:p>
            <a:pPr>
              <a:lnSpc>
                <a:spcPct val="100000"/>
              </a:lnSpc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Agilent TT Cond" pitchFamily="32" charset="0"/>
              </a:rPr>
              <a:t>M.W=180.17</a:t>
            </a:r>
          </a:p>
          <a:p>
            <a:pPr>
              <a:lnSpc>
                <a:spcPct val="100000"/>
              </a:lnSpc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Agilent TT Cond" pitchFamily="32" charset="0"/>
              </a:rPr>
              <a:t>pKa &lt;1, 8.6</a:t>
            </a:r>
          </a:p>
        </p:txBody>
      </p:sp>
      <p:sp>
        <p:nvSpPr>
          <p:cNvPr id="103432" name="Text Box 5"/>
          <p:cNvSpPr txBox="1">
            <a:spLocks noChangeArrowheads="1"/>
          </p:cNvSpPr>
          <p:nvPr/>
        </p:nvSpPr>
        <p:spPr bwMode="auto">
          <a:xfrm>
            <a:off x="3422650" y="4725988"/>
            <a:ext cx="1792288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Agilent TT Cond" pitchFamily="32" charset="0"/>
              </a:rPr>
              <a:t>Theobromine (TB)</a:t>
            </a:r>
          </a:p>
          <a:p>
            <a:pPr>
              <a:lnSpc>
                <a:spcPct val="100000"/>
              </a:lnSpc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Agilent TT Cond" pitchFamily="32" charset="0"/>
              </a:rPr>
              <a:t>M.W=180.17</a:t>
            </a:r>
          </a:p>
          <a:p>
            <a:pPr>
              <a:lnSpc>
                <a:spcPct val="100000"/>
              </a:lnSpc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Agilent TT Cond" pitchFamily="32" charset="0"/>
              </a:rPr>
              <a:t>pKa &lt;1, 10.0</a:t>
            </a:r>
          </a:p>
        </p:txBody>
      </p:sp>
      <p:sp>
        <p:nvSpPr>
          <p:cNvPr id="103433" name="Text Box 6"/>
          <p:cNvSpPr txBox="1">
            <a:spLocks noChangeArrowheads="1"/>
          </p:cNvSpPr>
          <p:nvPr/>
        </p:nvSpPr>
        <p:spPr bwMode="auto">
          <a:xfrm>
            <a:off x="6454775" y="4797425"/>
            <a:ext cx="1344613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Agilent TT Cond" pitchFamily="32" charset="0"/>
              </a:rPr>
              <a:t>Caffeine (CF)</a:t>
            </a:r>
          </a:p>
          <a:p>
            <a:pPr>
              <a:lnSpc>
                <a:spcPct val="100000"/>
              </a:lnSpc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Agilent TT Cond" pitchFamily="32" charset="0"/>
              </a:rPr>
              <a:t>M.W=194.19</a:t>
            </a:r>
          </a:p>
          <a:p>
            <a:pPr>
              <a:lnSpc>
                <a:spcPct val="100000"/>
              </a:lnSpc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Agilent TT Cond" pitchFamily="32" charset="0"/>
              </a:rPr>
              <a:t>pKa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571500"/>
            <a:ext cx="7772400" cy="779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138" indent="-338138" algn="l" eaLnBrk="0" hangingPunct="0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2000" u="sng" kern="0" dirty="0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Choix de la phase mobile : </a:t>
            </a:r>
          </a:p>
          <a:p>
            <a:pPr marL="338138" indent="-338138" algn="l" eaLnBrk="0" hangingPunct="0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1800" dirty="0">
                <a:solidFill>
                  <a:schemeClr val="tx1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comparons une analyse avec éluant non volatil et éluant volatil </a:t>
            </a:r>
            <a:endParaRPr lang="fr-FR" sz="1800" kern="0" dirty="0">
              <a:solidFill>
                <a:schemeClr val="tx1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sp>
        <p:nvSpPr>
          <p:cNvPr id="104452" name="Text Box 1"/>
          <p:cNvSpPr txBox="1">
            <a:spLocks noChangeArrowheads="1"/>
          </p:cNvSpPr>
          <p:nvPr/>
        </p:nvSpPr>
        <p:spPr bwMode="auto">
          <a:xfrm>
            <a:off x="1371600" y="4953000"/>
            <a:ext cx="3505200" cy="194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u="sng">
                <a:solidFill>
                  <a:srgbClr val="000000"/>
                </a:solidFill>
                <a:latin typeface="Agilent TT Cond" pitchFamily="32" charset="0"/>
              </a:rPr>
              <a:t>LC conditions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Column:   	ZORBAX Eclipse XDB-C18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                	2.1 x 150 mm, 5μm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Mobile Phase:  1) 5mM AcONH</a:t>
            </a:r>
            <a:r>
              <a:rPr lang="en-GB" sz="800">
                <a:solidFill>
                  <a:srgbClr val="000000"/>
                </a:solidFill>
                <a:latin typeface="Agilent TT Cond" pitchFamily="32" charset="0"/>
              </a:rPr>
              <a:t>4 </a:t>
            </a: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(pH 4.6)/MeOH=80:20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                 	2) 5mM KH</a:t>
            </a:r>
            <a:r>
              <a:rPr lang="en-GB" sz="800">
                <a:solidFill>
                  <a:srgbClr val="000000"/>
                </a:solidFill>
                <a:latin typeface="Agilent TT Cond" pitchFamily="32" charset="0"/>
              </a:rPr>
              <a:t>2</a:t>
            </a: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PO</a:t>
            </a:r>
            <a:r>
              <a:rPr lang="en-GB" sz="800">
                <a:solidFill>
                  <a:srgbClr val="000000"/>
                </a:solidFill>
                <a:latin typeface="Agilent TT Cond" pitchFamily="32" charset="0"/>
              </a:rPr>
              <a:t>4 </a:t>
            </a: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(pH 2.5)/MeOH=80:20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Flow rate:  	0.2mL/min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Temp:         	40ºC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Inj.volume: 	5μL</a:t>
            </a:r>
          </a:p>
        </p:txBody>
      </p:sp>
      <p:sp>
        <p:nvSpPr>
          <p:cNvPr id="104453" name="Text Box 2"/>
          <p:cNvSpPr txBox="1">
            <a:spLocks noChangeArrowheads="1"/>
          </p:cNvSpPr>
          <p:nvPr/>
        </p:nvSpPr>
        <p:spPr bwMode="auto">
          <a:xfrm>
            <a:off x="5410200" y="4953000"/>
            <a:ext cx="2524125" cy="175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u="sng">
                <a:solidFill>
                  <a:srgbClr val="000000"/>
                </a:solidFill>
                <a:latin typeface="Agilent TT Cond" pitchFamily="32" charset="0"/>
              </a:rPr>
              <a:t>MS conditions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Ionization:	ESI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Mode:	Positive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Mass range:	m/z 100~200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Capillary volt.:	3.5kV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Fragmentor volt：100V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Drying gas:	N</a:t>
            </a:r>
            <a:r>
              <a:rPr lang="en-GB" sz="800">
                <a:solidFill>
                  <a:srgbClr val="000000"/>
                </a:solidFill>
                <a:latin typeface="Agilent TT Cond" pitchFamily="32" charset="0"/>
              </a:rPr>
              <a:t>2 </a:t>
            </a: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(12.0L/min，350℃)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gilent TT Cond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Nebulizer gas:	N</a:t>
            </a:r>
            <a:r>
              <a:rPr lang="en-GB" sz="800">
                <a:solidFill>
                  <a:srgbClr val="000000"/>
                </a:solidFill>
                <a:latin typeface="Agilent TT Cond" pitchFamily="32" charset="0"/>
              </a:rPr>
              <a:t>2 </a:t>
            </a:r>
            <a:r>
              <a:rPr lang="en-GB" sz="1200">
                <a:solidFill>
                  <a:srgbClr val="000000"/>
                </a:solidFill>
                <a:latin typeface="Agilent TT Cond" pitchFamily="32" charset="0"/>
              </a:rPr>
              <a:t>(50psi)</a:t>
            </a:r>
          </a:p>
        </p:txBody>
      </p:sp>
      <p:grpSp>
        <p:nvGrpSpPr>
          <p:cNvPr id="104454" name="Group 3"/>
          <p:cNvGrpSpPr>
            <a:grpSpLocks/>
          </p:cNvGrpSpPr>
          <p:nvPr/>
        </p:nvGrpSpPr>
        <p:grpSpPr bwMode="auto">
          <a:xfrm>
            <a:off x="1143000" y="1828800"/>
            <a:ext cx="6684963" cy="3200400"/>
            <a:chOff x="720" y="1152"/>
            <a:chExt cx="4211" cy="2016"/>
          </a:xfrm>
        </p:grpSpPr>
        <p:grpSp>
          <p:nvGrpSpPr>
            <p:cNvPr id="104458" name="Group 4"/>
            <p:cNvGrpSpPr>
              <a:grpSpLocks/>
            </p:cNvGrpSpPr>
            <p:nvPr/>
          </p:nvGrpSpPr>
          <p:grpSpPr bwMode="auto">
            <a:xfrm>
              <a:off x="941" y="1307"/>
              <a:ext cx="3991" cy="1710"/>
              <a:chOff x="941" y="1307"/>
              <a:chExt cx="3991" cy="1710"/>
            </a:xfrm>
          </p:grpSpPr>
          <p:sp>
            <p:nvSpPr>
              <p:cNvPr id="104482" name="Line 5"/>
              <p:cNvSpPr>
                <a:spLocks noChangeShapeType="1"/>
              </p:cNvSpPr>
              <p:nvPr/>
            </p:nvSpPr>
            <p:spPr bwMode="auto">
              <a:xfrm>
                <a:off x="986" y="2115"/>
                <a:ext cx="394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83" name="Line 6"/>
              <p:cNvSpPr>
                <a:spLocks noChangeShapeType="1"/>
              </p:cNvSpPr>
              <p:nvPr/>
            </p:nvSpPr>
            <p:spPr bwMode="auto">
              <a:xfrm>
                <a:off x="1149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84" name="Line 7"/>
              <p:cNvSpPr>
                <a:spLocks noChangeShapeType="1"/>
              </p:cNvSpPr>
              <p:nvPr/>
            </p:nvSpPr>
            <p:spPr bwMode="auto">
              <a:xfrm>
                <a:off x="1349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85" name="Line 8"/>
              <p:cNvSpPr>
                <a:spLocks noChangeShapeType="1"/>
              </p:cNvSpPr>
              <p:nvPr/>
            </p:nvSpPr>
            <p:spPr bwMode="auto">
              <a:xfrm>
                <a:off x="1550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86" name="Line 9"/>
              <p:cNvSpPr>
                <a:spLocks noChangeShapeType="1"/>
              </p:cNvSpPr>
              <p:nvPr/>
            </p:nvSpPr>
            <p:spPr bwMode="auto">
              <a:xfrm>
                <a:off x="1748" y="2115"/>
                <a:ext cx="1" cy="1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87" name="Line 10"/>
              <p:cNvSpPr>
                <a:spLocks noChangeShapeType="1"/>
              </p:cNvSpPr>
              <p:nvPr/>
            </p:nvSpPr>
            <p:spPr bwMode="auto">
              <a:xfrm>
                <a:off x="1948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88" name="Line 11"/>
              <p:cNvSpPr>
                <a:spLocks noChangeShapeType="1"/>
              </p:cNvSpPr>
              <p:nvPr/>
            </p:nvSpPr>
            <p:spPr bwMode="auto">
              <a:xfrm>
                <a:off x="2149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89" name="Line 12"/>
              <p:cNvSpPr>
                <a:spLocks noChangeShapeType="1"/>
              </p:cNvSpPr>
              <p:nvPr/>
            </p:nvSpPr>
            <p:spPr bwMode="auto">
              <a:xfrm>
                <a:off x="2347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90" name="Line 13"/>
              <p:cNvSpPr>
                <a:spLocks noChangeShapeType="1"/>
              </p:cNvSpPr>
              <p:nvPr/>
            </p:nvSpPr>
            <p:spPr bwMode="auto">
              <a:xfrm>
                <a:off x="2548" y="2115"/>
                <a:ext cx="1" cy="1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91" name="Line 14"/>
              <p:cNvSpPr>
                <a:spLocks noChangeShapeType="1"/>
              </p:cNvSpPr>
              <p:nvPr/>
            </p:nvSpPr>
            <p:spPr bwMode="auto">
              <a:xfrm>
                <a:off x="2748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92" name="Line 15"/>
              <p:cNvSpPr>
                <a:spLocks noChangeShapeType="1"/>
              </p:cNvSpPr>
              <p:nvPr/>
            </p:nvSpPr>
            <p:spPr bwMode="auto">
              <a:xfrm>
                <a:off x="2949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93" name="Line 16"/>
              <p:cNvSpPr>
                <a:spLocks noChangeShapeType="1"/>
              </p:cNvSpPr>
              <p:nvPr/>
            </p:nvSpPr>
            <p:spPr bwMode="auto">
              <a:xfrm>
                <a:off x="3147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94" name="Line 17"/>
              <p:cNvSpPr>
                <a:spLocks noChangeShapeType="1"/>
              </p:cNvSpPr>
              <p:nvPr/>
            </p:nvSpPr>
            <p:spPr bwMode="auto">
              <a:xfrm>
                <a:off x="3348" y="2115"/>
                <a:ext cx="1" cy="1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95" name="Line 18"/>
              <p:cNvSpPr>
                <a:spLocks noChangeShapeType="1"/>
              </p:cNvSpPr>
              <p:nvPr/>
            </p:nvSpPr>
            <p:spPr bwMode="auto">
              <a:xfrm>
                <a:off x="3549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96" name="Line 19"/>
              <p:cNvSpPr>
                <a:spLocks noChangeShapeType="1"/>
              </p:cNvSpPr>
              <p:nvPr/>
            </p:nvSpPr>
            <p:spPr bwMode="auto">
              <a:xfrm>
                <a:off x="3746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97" name="Line 20"/>
              <p:cNvSpPr>
                <a:spLocks noChangeShapeType="1"/>
              </p:cNvSpPr>
              <p:nvPr/>
            </p:nvSpPr>
            <p:spPr bwMode="auto">
              <a:xfrm>
                <a:off x="3947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98" name="Line 21"/>
              <p:cNvSpPr>
                <a:spLocks noChangeShapeType="1"/>
              </p:cNvSpPr>
              <p:nvPr/>
            </p:nvSpPr>
            <p:spPr bwMode="auto">
              <a:xfrm>
                <a:off x="4147" y="2115"/>
                <a:ext cx="1" cy="1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99" name="Line 22"/>
              <p:cNvSpPr>
                <a:spLocks noChangeShapeType="1"/>
              </p:cNvSpPr>
              <p:nvPr/>
            </p:nvSpPr>
            <p:spPr bwMode="auto">
              <a:xfrm>
                <a:off x="4345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0" name="Line 23"/>
              <p:cNvSpPr>
                <a:spLocks noChangeShapeType="1"/>
              </p:cNvSpPr>
              <p:nvPr/>
            </p:nvSpPr>
            <p:spPr bwMode="auto">
              <a:xfrm>
                <a:off x="4545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1" name="Line 24"/>
              <p:cNvSpPr>
                <a:spLocks noChangeShapeType="1"/>
              </p:cNvSpPr>
              <p:nvPr/>
            </p:nvSpPr>
            <p:spPr bwMode="auto">
              <a:xfrm>
                <a:off x="4746" y="2115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2" name="Line 25"/>
              <p:cNvSpPr>
                <a:spLocks noChangeShapeType="1"/>
              </p:cNvSpPr>
              <p:nvPr/>
            </p:nvSpPr>
            <p:spPr bwMode="auto">
              <a:xfrm flipV="1">
                <a:off x="986" y="1307"/>
                <a:ext cx="1" cy="81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3" name="Line 26"/>
              <p:cNvSpPr>
                <a:spLocks noChangeShapeType="1"/>
              </p:cNvSpPr>
              <p:nvPr/>
            </p:nvSpPr>
            <p:spPr bwMode="auto">
              <a:xfrm flipH="1">
                <a:off x="961" y="2103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4" name="Line 27"/>
              <p:cNvSpPr>
                <a:spLocks noChangeShapeType="1"/>
              </p:cNvSpPr>
              <p:nvPr/>
            </p:nvSpPr>
            <p:spPr bwMode="auto">
              <a:xfrm flipH="1">
                <a:off x="941" y="2085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5" name="Line 28"/>
              <p:cNvSpPr>
                <a:spLocks noChangeShapeType="1"/>
              </p:cNvSpPr>
              <p:nvPr/>
            </p:nvSpPr>
            <p:spPr bwMode="auto">
              <a:xfrm flipH="1">
                <a:off x="961" y="2067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6" name="Line 29"/>
              <p:cNvSpPr>
                <a:spLocks noChangeShapeType="1"/>
              </p:cNvSpPr>
              <p:nvPr/>
            </p:nvSpPr>
            <p:spPr bwMode="auto">
              <a:xfrm flipH="1">
                <a:off x="961" y="2049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7" name="Line 30"/>
              <p:cNvSpPr>
                <a:spLocks noChangeShapeType="1"/>
              </p:cNvSpPr>
              <p:nvPr/>
            </p:nvSpPr>
            <p:spPr bwMode="auto">
              <a:xfrm flipH="1">
                <a:off x="961" y="2030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8" name="Line 31"/>
              <p:cNvSpPr>
                <a:spLocks noChangeShapeType="1"/>
              </p:cNvSpPr>
              <p:nvPr/>
            </p:nvSpPr>
            <p:spPr bwMode="auto">
              <a:xfrm flipH="1">
                <a:off x="961" y="2012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9" name="Line 32"/>
              <p:cNvSpPr>
                <a:spLocks noChangeShapeType="1"/>
              </p:cNvSpPr>
              <p:nvPr/>
            </p:nvSpPr>
            <p:spPr bwMode="auto">
              <a:xfrm flipH="1">
                <a:off x="941" y="1993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10" name="Line 33"/>
              <p:cNvSpPr>
                <a:spLocks noChangeShapeType="1"/>
              </p:cNvSpPr>
              <p:nvPr/>
            </p:nvSpPr>
            <p:spPr bwMode="auto">
              <a:xfrm flipH="1">
                <a:off x="961" y="1975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11" name="Line 34"/>
              <p:cNvSpPr>
                <a:spLocks noChangeShapeType="1"/>
              </p:cNvSpPr>
              <p:nvPr/>
            </p:nvSpPr>
            <p:spPr bwMode="auto">
              <a:xfrm flipH="1">
                <a:off x="961" y="1957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12" name="Line 35"/>
              <p:cNvSpPr>
                <a:spLocks noChangeShapeType="1"/>
              </p:cNvSpPr>
              <p:nvPr/>
            </p:nvSpPr>
            <p:spPr bwMode="auto">
              <a:xfrm flipH="1">
                <a:off x="961" y="1938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13" name="Line 36"/>
              <p:cNvSpPr>
                <a:spLocks noChangeShapeType="1"/>
              </p:cNvSpPr>
              <p:nvPr/>
            </p:nvSpPr>
            <p:spPr bwMode="auto">
              <a:xfrm flipH="1">
                <a:off x="961" y="1919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14" name="Line 37"/>
              <p:cNvSpPr>
                <a:spLocks noChangeShapeType="1"/>
              </p:cNvSpPr>
              <p:nvPr/>
            </p:nvSpPr>
            <p:spPr bwMode="auto">
              <a:xfrm flipH="1">
                <a:off x="941" y="1901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15" name="Line 38"/>
              <p:cNvSpPr>
                <a:spLocks noChangeShapeType="1"/>
              </p:cNvSpPr>
              <p:nvPr/>
            </p:nvSpPr>
            <p:spPr bwMode="auto">
              <a:xfrm flipH="1">
                <a:off x="961" y="1882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16" name="Line 39"/>
              <p:cNvSpPr>
                <a:spLocks noChangeShapeType="1"/>
              </p:cNvSpPr>
              <p:nvPr/>
            </p:nvSpPr>
            <p:spPr bwMode="auto">
              <a:xfrm flipH="1">
                <a:off x="961" y="1864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17" name="Line 40"/>
              <p:cNvSpPr>
                <a:spLocks noChangeShapeType="1"/>
              </p:cNvSpPr>
              <p:nvPr/>
            </p:nvSpPr>
            <p:spPr bwMode="auto">
              <a:xfrm flipH="1">
                <a:off x="961" y="1845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18" name="Line 41"/>
              <p:cNvSpPr>
                <a:spLocks noChangeShapeType="1"/>
              </p:cNvSpPr>
              <p:nvPr/>
            </p:nvSpPr>
            <p:spPr bwMode="auto">
              <a:xfrm flipH="1">
                <a:off x="961" y="1828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19" name="Line 42"/>
              <p:cNvSpPr>
                <a:spLocks noChangeShapeType="1"/>
              </p:cNvSpPr>
              <p:nvPr/>
            </p:nvSpPr>
            <p:spPr bwMode="auto">
              <a:xfrm flipH="1">
                <a:off x="941" y="1809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20" name="Line 43"/>
              <p:cNvSpPr>
                <a:spLocks noChangeShapeType="1"/>
              </p:cNvSpPr>
              <p:nvPr/>
            </p:nvSpPr>
            <p:spPr bwMode="auto">
              <a:xfrm flipH="1">
                <a:off x="961" y="1791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21" name="Line 44"/>
              <p:cNvSpPr>
                <a:spLocks noChangeShapeType="1"/>
              </p:cNvSpPr>
              <p:nvPr/>
            </p:nvSpPr>
            <p:spPr bwMode="auto">
              <a:xfrm flipH="1">
                <a:off x="961" y="1772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22" name="Line 45"/>
              <p:cNvSpPr>
                <a:spLocks noChangeShapeType="1"/>
              </p:cNvSpPr>
              <p:nvPr/>
            </p:nvSpPr>
            <p:spPr bwMode="auto">
              <a:xfrm flipH="1">
                <a:off x="961" y="1754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23" name="Line 46"/>
              <p:cNvSpPr>
                <a:spLocks noChangeShapeType="1"/>
              </p:cNvSpPr>
              <p:nvPr/>
            </p:nvSpPr>
            <p:spPr bwMode="auto">
              <a:xfrm flipH="1">
                <a:off x="961" y="1735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24" name="Line 47"/>
              <p:cNvSpPr>
                <a:spLocks noChangeShapeType="1"/>
              </p:cNvSpPr>
              <p:nvPr/>
            </p:nvSpPr>
            <p:spPr bwMode="auto">
              <a:xfrm flipH="1">
                <a:off x="941" y="1716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25" name="Line 48"/>
              <p:cNvSpPr>
                <a:spLocks noChangeShapeType="1"/>
              </p:cNvSpPr>
              <p:nvPr/>
            </p:nvSpPr>
            <p:spPr bwMode="auto">
              <a:xfrm flipH="1">
                <a:off x="961" y="1698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26" name="Line 49"/>
              <p:cNvSpPr>
                <a:spLocks noChangeShapeType="1"/>
              </p:cNvSpPr>
              <p:nvPr/>
            </p:nvSpPr>
            <p:spPr bwMode="auto">
              <a:xfrm flipH="1">
                <a:off x="961" y="1679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27" name="Line 50"/>
              <p:cNvSpPr>
                <a:spLocks noChangeShapeType="1"/>
              </p:cNvSpPr>
              <p:nvPr/>
            </p:nvSpPr>
            <p:spPr bwMode="auto">
              <a:xfrm flipH="1">
                <a:off x="961" y="1661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28" name="Line 51"/>
              <p:cNvSpPr>
                <a:spLocks noChangeShapeType="1"/>
              </p:cNvSpPr>
              <p:nvPr/>
            </p:nvSpPr>
            <p:spPr bwMode="auto">
              <a:xfrm flipH="1">
                <a:off x="961" y="1643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29" name="Line 52"/>
              <p:cNvSpPr>
                <a:spLocks noChangeShapeType="1"/>
              </p:cNvSpPr>
              <p:nvPr/>
            </p:nvSpPr>
            <p:spPr bwMode="auto">
              <a:xfrm flipH="1">
                <a:off x="941" y="1624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0" name="Line 53"/>
              <p:cNvSpPr>
                <a:spLocks noChangeShapeType="1"/>
              </p:cNvSpPr>
              <p:nvPr/>
            </p:nvSpPr>
            <p:spPr bwMode="auto">
              <a:xfrm flipH="1">
                <a:off x="961" y="1606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1" name="Line 54"/>
              <p:cNvSpPr>
                <a:spLocks noChangeShapeType="1"/>
              </p:cNvSpPr>
              <p:nvPr/>
            </p:nvSpPr>
            <p:spPr bwMode="auto">
              <a:xfrm flipH="1">
                <a:off x="961" y="1588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2" name="Line 55"/>
              <p:cNvSpPr>
                <a:spLocks noChangeShapeType="1"/>
              </p:cNvSpPr>
              <p:nvPr/>
            </p:nvSpPr>
            <p:spPr bwMode="auto">
              <a:xfrm flipH="1">
                <a:off x="961" y="1570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3" name="Line 56"/>
              <p:cNvSpPr>
                <a:spLocks noChangeShapeType="1"/>
              </p:cNvSpPr>
              <p:nvPr/>
            </p:nvSpPr>
            <p:spPr bwMode="auto">
              <a:xfrm flipH="1">
                <a:off x="961" y="1551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4" name="Line 57"/>
              <p:cNvSpPr>
                <a:spLocks noChangeShapeType="1"/>
              </p:cNvSpPr>
              <p:nvPr/>
            </p:nvSpPr>
            <p:spPr bwMode="auto">
              <a:xfrm flipH="1">
                <a:off x="941" y="1533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5" name="Line 58"/>
              <p:cNvSpPr>
                <a:spLocks noChangeShapeType="1"/>
              </p:cNvSpPr>
              <p:nvPr/>
            </p:nvSpPr>
            <p:spPr bwMode="auto">
              <a:xfrm flipH="1">
                <a:off x="961" y="1514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6" name="Line 59"/>
              <p:cNvSpPr>
                <a:spLocks noChangeShapeType="1"/>
              </p:cNvSpPr>
              <p:nvPr/>
            </p:nvSpPr>
            <p:spPr bwMode="auto">
              <a:xfrm flipH="1">
                <a:off x="961" y="1496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7" name="Line 60"/>
              <p:cNvSpPr>
                <a:spLocks noChangeShapeType="1"/>
              </p:cNvSpPr>
              <p:nvPr/>
            </p:nvSpPr>
            <p:spPr bwMode="auto">
              <a:xfrm flipH="1">
                <a:off x="961" y="1477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8" name="Line 61"/>
              <p:cNvSpPr>
                <a:spLocks noChangeShapeType="1"/>
              </p:cNvSpPr>
              <p:nvPr/>
            </p:nvSpPr>
            <p:spPr bwMode="auto">
              <a:xfrm flipH="1">
                <a:off x="961" y="1459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9" name="Line 62"/>
              <p:cNvSpPr>
                <a:spLocks noChangeShapeType="1"/>
              </p:cNvSpPr>
              <p:nvPr/>
            </p:nvSpPr>
            <p:spPr bwMode="auto">
              <a:xfrm flipH="1">
                <a:off x="941" y="1440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0" name="Line 63"/>
              <p:cNvSpPr>
                <a:spLocks noChangeShapeType="1"/>
              </p:cNvSpPr>
              <p:nvPr/>
            </p:nvSpPr>
            <p:spPr bwMode="auto">
              <a:xfrm flipH="1">
                <a:off x="961" y="1421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1" name="Line 64"/>
              <p:cNvSpPr>
                <a:spLocks noChangeShapeType="1"/>
              </p:cNvSpPr>
              <p:nvPr/>
            </p:nvSpPr>
            <p:spPr bwMode="auto">
              <a:xfrm flipH="1">
                <a:off x="961" y="1403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2" name="Line 65"/>
              <p:cNvSpPr>
                <a:spLocks noChangeShapeType="1"/>
              </p:cNvSpPr>
              <p:nvPr/>
            </p:nvSpPr>
            <p:spPr bwMode="auto">
              <a:xfrm flipH="1">
                <a:off x="961" y="1384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3" name="Line 66"/>
              <p:cNvSpPr>
                <a:spLocks noChangeShapeType="1"/>
              </p:cNvSpPr>
              <p:nvPr/>
            </p:nvSpPr>
            <p:spPr bwMode="auto">
              <a:xfrm flipH="1">
                <a:off x="961" y="1366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4" name="Line 67"/>
              <p:cNvSpPr>
                <a:spLocks noChangeShapeType="1"/>
              </p:cNvSpPr>
              <p:nvPr/>
            </p:nvSpPr>
            <p:spPr bwMode="auto">
              <a:xfrm flipH="1">
                <a:off x="941" y="1348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5" name="Line 68"/>
              <p:cNvSpPr>
                <a:spLocks noChangeShapeType="1"/>
              </p:cNvSpPr>
              <p:nvPr/>
            </p:nvSpPr>
            <p:spPr bwMode="auto">
              <a:xfrm flipH="1">
                <a:off x="961" y="1330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6" name="Freeform 69"/>
              <p:cNvSpPr>
                <a:spLocks noChangeArrowheads="1"/>
              </p:cNvSpPr>
              <p:nvPr/>
            </p:nvSpPr>
            <p:spPr bwMode="auto">
              <a:xfrm>
                <a:off x="986" y="1350"/>
                <a:ext cx="3892" cy="730"/>
              </a:xfrm>
              <a:custGeom>
                <a:avLst/>
                <a:gdLst>
                  <a:gd name="T0" fmla="*/ 89 w 3741"/>
                  <a:gd name="T1" fmla="*/ 4 h 1243"/>
                  <a:gd name="T2" fmla="*/ 191 w 3741"/>
                  <a:gd name="T3" fmla="*/ 4 h 1243"/>
                  <a:gd name="T4" fmla="*/ 294 w 3741"/>
                  <a:gd name="T5" fmla="*/ 4 h 1243"/>
                  <a:gd name="T6" fmla="*/ 394 w 3741"/>
                  <a:gd name="T7" fmla="*/ 4 h 1243"/>
                  <a:gd name="T8" fmla="*/ 494 w 3741"/>
                  <a:gd name="T9" fmla="*/ 4 h 1243"/>
                  <a:gd name="T10" fmla="*/ 597 w 3741"/>
                  <a:gd name="T11" fmla="*/ 4 h 1243"/>
                  <a:gd name="T12" fmla="*/ 698 w 3741"/>
                  <a:gd name="T13" fmla="*/ 4 h 1243"/>
                  <a:gd name="T14" fmla="*/ 805 w 3741"/>
                  <a:gd name="T15" fmla="*/ 4 h 1243"/>
                  <a:gd name="T16" fmla="*/ 906 w 3741"/>
                  <a:gd name="T17" fmla="*/ 3 h 1243"/>
                  <a:gd name="T18" fmla="*/ 1005 w 3741"/>
                  <a:gd name="T19" fmla="*/ 4 h 1243"/>
                  <a:gd name="T20" fmla="*/ 1108 w 3741"/>
                  <a:gd name="T21" fmla="*/ 4 h 1243"/>
                  <a:gd name="T22" fmla="*/ 1208 w 3741"/>
                  <a:gd name="T23" fmla="*/ 4 h 1243"/>
                  <a:gd name="T24" fmla="*/ 1310 w 3741"/>
                  <a:gd name="T25" fmla="*/ 4 h 1243"/>
                  <a:gd name="T26" fmla="*/ 1412 w 3741"/>
                  <a:gd name="T27" fmla="*/ 4 h 1243"/>
                  <a:gd name="T28" fmla="*/ 1513 w 3741"/>
                  <a:gd name="T29" fmla="*/ 4 h 1243"/>
                  <a:gd name="T30" fmla="*/ 1617 w 3741"/>
                  <a:gd name="T31" fmla="*/ 4 h 1243"/>
                  <a:gd name="T32" fmla="*/ 1721 w 3741"/>
                  <a:gd name="T33" fmla="*/ 4 h 1243"/>
                  <a:gd name="T34" fmla="*/ 1821 w 3741"/>
                  <a:gd name="T35" fmla="*/ 3 h 1243"/>
                  <a:gd name="T36" fmla="*/ 1923 w 3741"/>
                  <a:gd name="T37" fmla="*/ 1 h 1243"/>
                  <a:gd name="T38" fmla="*/ 2028 w 3741"/>
                  <a:gd name="T39" fmla="*/ 3 h 1243"/>
                  <a:gd name="T40" fmla="*/ 2122 w 3741"/>
                  <a:gd name="T41" fmla="*/ 4 h 1243"/>
                  <a:gd name="T42" fmla="*/ 2225 w 3741"/>
                  <a:gd name="T43" fmla="*/ 4 h 1243"/>
                  <a:gd name="T44" fmla="*/ 2326 w 3741"/>
                  <a:gd name="T45" fmla="*/ 4 h 1243"/>
                  <a:gd name="T46" fmla="*/ 2429 w 3741"/>
                  <a:gd name="T47" fmla="*/ 4 h 1243"/>
                  <a:gd name="T48" fmla="*/ 2535 w 3741"/>
                  <a:gd name="T49" fmla="*/ 4 h 1243"/>
                  <a:gd name="T50" fmla="*/ 2637 w 3741"/>
                  <a:gd name="T51" fmla="*/ 4 h 1243"/>
                  <a:gd name="T52" fmla="*/ 2735 w 3741"/>
                  <a:gd name="T53" fmla="*/ 4 h 1243"/>
                  <a:gd name="T54" fmla="*/ 2840 w 3741"/>
                  <a:gd name="T55" fmla="*/ 3 h 1243"/>
                  <a:gd name="T56" fmla="*/ 2938 w 3741"/>
                  <a:gd name="T57" fmla="*/ 2 h 1243"/>
                  <a:gd name="T58" fmla="*/ 3040 w 3741"/>
                  <a:gd name="T59" fmla="*/ 3 h 1243"/>
                  <a:gd name="T60" fmla="*/ 3141 w 3741"/>
                  <a:gd name="T61" fmla="*/ 4 h 1243"/>
                  <a:gd name="T62" fmla="*/ 3244 w 3741"/>
                  <a:gd name="T63" fmla="*/ 4 h 1243"/>
                  <a:gd name="T64" fmla="*/ 3347 w 3741"/>
                  <a:gd name="T65" fmla="*/ 4 h 1243"/>
                  <a:gd name="T66" fmla="*/ 3451 w 3741"/>
                  <a:gd name="T67" fmla="*/ 4 h 1243"/>
                  <a:gd name="T68" fmla="*/ 3551 w 3741"/>
                  <a:gd name="T69" fmla="*/ 4 h 1243"/>
                  <a:gd name="T70" fmla="*/ 3653 w 3741"/>
                  <a:gd name="T71" fmla="*/ 4 h 1243"/>
                  <a:gd name="T72" fmla="*/ 3756 w 3741"/>
                  <a:gd name="T73" fmla="*/ 4 h 1243"/>
                  <a:gd name="T74" fmla="*/ 3856 w 3741"/>
                  <a:gd name="T75" fmla="*/ 4 h 1243"/>
                  <a:gd name="T76" fmla="*/ 3954 w 3741"/>
                  <a:gd name="T77" fmla="*/ 4 h 1243"/>
                  <a:gd name="T78" fmla="*/ 4057 w 3741"/>
                  <a:gd name="T79" fmla="*/ 4 h 1243"/>
                  <a:gd name="T80" fmla="*/ 4160 w 3741"/>
                  <a:gd name="T81" fmla="*/ 4 h 1243"/>
                  <a:gd name="T82" fmla="*/ 4263 w 3741"/>
                  <a:gd name="T83" fmla="*/ 4 h 1243"/>
                  <a:gd name="T84" fmla="*/ 4365 w 3741"/>
                  <a:gd name="T85" fmla="*/ 3 h 1243"/>
                  <a:gd name="T86" fmla="*/ 4468 w 3741"/>
                  <a:gd name="T87" fmla="*/ 1 h 1243"/>
                  <a:gd name="T88" fmla="*/ 4568 w 3741"/>
                  <a:gd name="T89" fmla="*/ 2 h 1243"/>
                  <a:gd name="T90" fmla="*/ 4669 w 3741"/>
                  <a:gd name="T91" fmla="*/ 3 h 1243"/>
                  <a:gd name="T92" fmla="*/ 4771 w 3741"/>
                  <a:gd name="T93" fmla="*/ 4 h 1243"/>
                  <a:gd name="T94" fmla="*/ 4873 w 3741"/>
                  <a:gd name="T95" fmla="*/ 4 h 1243"/>
                  <a:gd name="T96" fmla="*/ 4975 w 3741"/>
                  <a:gd name="T97" fmla="*/ 4 h 1243"/>
                  <a:gd name="T98" fmla="*/ 5078 w 3741"/>
                  <a:gd name="T99" fmla="*/ 4 h 1243"/>
                  <a:gd name="T100" fmla="*/ 5179 w 3741"/>
                  <a:gd name="T101" fmla="*/ 4 h 1243"/>
                  <a:gd name="T102" fmla="*/ 5283 w 3741"/>
                  <a:gd name="T103" fmla="*/ 4 h 1243"/>
                  <a:gd name="T104" fmla="*/ 5385 w 3741"/>
                  <a:gd name="T105" fmla="*/ 4 h 1243"/>
                  <a:gd name="T106" fmla="*/ 5485 w 3741"/>
                  <a:gd name="T107" fmla="*/ 4 h 1243"/>
                  <a:gd name="T108" fmla="*/ 5585 w 3741"/>
                  <a:gd name="T109" fmla="*/ 4 h 1243"/>
                  <a:gd name="T110" fmla="*/ 5689 w 3741"/>
                  <a:gd name="T111" fmla="*/ 4 h 124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41"/>
                  <a:gd name="T169" fmla="*/ 0 h 1243"/>
                  <a:gd name="T170" fmla="*/ 3741 w 3741"/>
                  <a:gd name="T171" fmla="*/ 1243 h 124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41" h="1243">
                    <a:moveTo>
                      <a:pt x="0" y="1194"/>
                    </a:moveTo>
                    <a:lnTo>
                      <a:pt x="6" y="1194"/>
                    </a:lnTo>
                    <a:lnTo>
                      <a:pt x="15" y="1194"/>
                    </a:lnTo>
                    <a:lnTo>
                      <a:pt x="20" y="1190"/>
                    </a:lnTo>
                    <a:lnTo>
                      <a:pt x="29" y="1192"/>
                    </a:lnTo>
                    <a:lnTo>
                      <a:pt x="35" y="1192"/>
                    </a:lnTo>
                    <a:lnTo>
                      <a:pt x="43" y="1194"/>
                    </a:lnTo>
                    <a:lnTo>
                      <a:pt x="49" y="1194"/>
                    </a:lnTo>
                    <a:lnTo>
                      <a:pt x="58" y="1196"/>
                    </a:lnTo>
                    <a:lnTo>
                      <a:pt x="64" y="1196"/>
                    </a:lnTo>
                    <a:lnTo>
                      <a:pt x="72" y="1196"/>
                    </a:lnTo>
                    <a:lnTo>
                      <a:pt x="78" y="1194"/>
                    </a:lnTo>
                    <a:lnTo>
                      <a:pt x="87" y="1192"/>
                    </a:lnTo>
                    <a:lnTo>
                      <a:pt x="95" y="1194"/>
                    </a:lnTo>
                    <a:lnTo>
                      <a:pt x="101" y="1196"/>
                    </a:lnTo>
                    <a:lnTo>
                      <a:pt x="110" y="1192"/>
                    </a:lnTo>
                    <a:lnTo>
                      <a:pt x="115" y="1190"/>
                    </a:lnTo>
                    <a:lnTo>
                      <a:pt x="124" y="1192"/>
                    </a:lnTo>
                    <a:lnTo>
                      <a:pt x="130" y="1192"/>
                    </a:lnTo>
                    <a:lnTo>
                      <a:pt x="138" y="1194"/>
                    </a:lnTo>
                    <a:lnTo>
                      <a:pt x="144" y="1190"/>
                    </a:lnTo>
                    <a:lnTo>
                      <a:pt x="153" y="1188"/>
                    </a:lnTo>
                    <a:lnTo>
                      <a:pt x="159" y="1190"/>
                    </a:lnTo>
                    <a:lnTo>
                      <a:pt x="167" y="1190"/>
                    </a:lnTo>
                    <a:lnTo>
                      <a:pt x="173" y="1190"/>
                    </a:lnTo>
                    <a:lnTo>
                      <a:pt x="182" y="1192"/>
                    </a:lnTo>
                    <a:lnTo>
                      <a:pt x="190" y="1192"/>
                    </a:lnTo>
                    <a:lnTo>
                      <a:pt x="196" y="1192"/>
                    </a:lnTo>
                    <a:lnTo>
                      <a:pt x="205" y="1192"/>
                    </a:lnTo>
                    <a:lnTo>
                      <a:pt x="210" y="1198"/>
                    </a:lnTo>
                    <a:lnTo>
                      <a:pt x="219" y="1198"/>
                    </a:lnTo>
                    <a:lnTo>
                      <a:pt x="225" y="1196"/>
                    </a:lnTo>
                    <a:lnTo>
                      <a:pt x="233" y="1196"/>
                    </a:lnTo>
                    <a:lnTo>
                      <a:pt x="239" y="1192"/>
                    </a:lnTo>
                    <a:lnTo>
                      <a:pt x="248" y="1196"/>
                    </a:lnTo>
                    <a:lnTo>
                      <a:pt x="254" y="1190"/>
                    </a:lnTo>
                    <a:lnTo>
                      <a:pt x="262" y="1190"/>
                    </a:lnTo>
                    <a:lnTo>
                      <a:pt x="271" y="1192"/>
                    </a:lnTo>
                    <a:lnTo>
                      <a:pt x="277" y="1194"/>
                    </a:lnTo>
                    <a:lnTo>
                      <a:pt x="285" y="1194"/>
                    </a:lnTo>
                    <a:lnTo>
                      <a:pt x="291" y="1194"/>
                    </a:lnTo>
                    <a:lnTo>
                      <a:pt x="300" y="1188"/>
                    </a:lnTo>
                    <a:lnTo>
                      <a:pt x="305" y="1190"/>
                    </a:lnTo>
                    <a:lnTo>
                      <a:pt x="314" y="1190"/>
                    </a:lnTo>
                    <a:lnTo>
                      <a:pt x="320" y="1190"/>
                    </a:lnTo>
                    <a:lnTo>
                      <a:pt x="329" y="1190"/>
                    </a:lnTo>
                    <a:lnTo>
                      <a:pt x="334" y="1190"/>
                    </a:lnTo>
                    <a:lnTo>
                      <a:pt x="343" y="1192"/>
                    </a:lnTo>
                    <a:lnTo>
                      <a:pt x="352" y="1194"/>
                    </a:lnTo>
                    <a:lnTo>
                      <a:pt x="357" y="1194"/>
                    </a:lnTo>
                    <a:lnTo>
                      <a:pt x="366" y="1196"/>
                    </a:lnTo>
                    <a:lnTo>
                      <a:pt x="372" y="1196"/>
                    </a:lnTo>
                    <a:lnTo>
                      <a:pt x="380" y="1196"/>
                    </a:lnTo>
                    <a:lnTo>
                      <a:pt x="386" y="1199"/>
                    </a:lnTo>
                    <a:lnTo>
                      <a:pt x="395" y="1198"/>
                    </a:lnTo>
                    <a:lnTo>
                      <a:pt x="401" y="1194"/>
                    </a:lnTo>
                    <a:lnTo>
                      <a:pt x="409" y="1194"/>
                    </a:lnTo>
                    <a:lnTo>
                      <a:pt x="415" y="1192"/>
                    </a:lnTo>
                    <a:lnTo>
                      <a:pt x="424" y="1190"/>
                    </a:lnTo>
                    <a:lnTo>
                      <a:pt x="429" y="1190"/>
                    </a:lnTo>
                    <a:lnTo>
                      <a:pt x="438" y="1194"/>
                    </a:lnTo>
                    <a:lnTo>
                      <a:pt x="447" y="1194"/>
                    </a:lnTo>
                    <a:lnTo>
                      <a:pt x="452" y="1192"/>
                    </a:lnTo>
                    <a:lnTo>
                      <a:pt x="461" y="1190"/>
                    </a:lnTo>
                    <a:lnTo>
                      <a:pt x="467" y="1192"/>
                    </a:lnTo>
                    <a:lnTo>
                      <a:pt x="475" y="1196"/>
                    </a:lnTo>
                    <a:lnTo>
                      <a:pt x="481" y="1196"/>
                    </a:lnTo>
                    <a:lnTo>
                      <a:pt x="490" y="1194"/>
                    </a:lnTo>
                    <a:lnTo>
                      <a:pt x="496" y="1192"/>
                    </a:lnTo>
                    <a:lnTo>
                      <a:pt x="504" y="1192"/>
                    </a:lnTo>
                    <a:lnTo>
                      <a:pt x="510" y="1194"/>
                    </a:lnTo>
                    <a:lnTo>
                      <a:pt x="519" y="1198"/>
                    </a:lnTo>
                    <a:lnTo>
                      <a:pt x="524" y="1199"/>
                    </a:lnTo>
                    <a:lnTo>
                      <a:pt x="533" y="1198"/>
                    </a:lnTo>
                    <a:lnTo>
                      <a:pt x="542" y="1196"/>
                    </a:lnTo>
                    <a:lnTo>
                      <a:pt x="547" y="1194"/>
                    </a:lnTo>
                    <a:lnTo>
                      <a:pt x="556" y="1192"/>
                    </a:lnTo>
                    <a:lnTo>
                      <a:pt x="562" y="1188"/>
                    </a:lnTo>
                    <a:lnTo>
                      <a:pt x="570" y="1174"/>
                    </a:lnTo>
                    <a:lnTo>
                      <a:pt x="576" y="1170"/>
                    </a:lnTo>
                    <a:lnTo>
                      <a:pt x="585" y="1164"/>
                    </a:lnTo>
                    <a:lnTo>
                      <a:pt x="591" y="1160"/>
                    </a:lnTo>
                    <a:lnTo>
                      <a:pt x="599" y="1144"/>
                    </a:lnTo>
                    <a:lnTo>
                      <a:pt x="605" y="1132"/>
                    </a:lnTo>
                    <a:lnTo>
                      <a:pt x="614" y="1144"/>
                    </a:lnTo>
                    <a:lnTo>
                      <a:pt x="622" y="1186"/>
                    </a:lnTo>
                    <a:lnTo>
                      <a:pt x="628" y="1215"/>
                    </a:lnTo>
                    <a:lnTo>
                      <a:pt x="637" y="1237"/>
                    </a:lnTo>
                    <a:lnTo>
                      <a:pt x="642" y="1243"/>
                    </a:lnTo>
                    <a:lnTo>
                      <a:pt x="651" y="1235"/>
                    </a:lnTo>
                    <a:lnTo>
                      <a:pt x="657" y="1219"/>
                    </a:lnTo>
                    <a:lnTo>
                      <a:pt x="665" y="1205"/>
                    </a:lnTo>
                    <a:lnTo>
                      <a:pt x="671" y="1203"/>
                    </a:lnTo>
                    <a:lnTo>
                      <a:pt x="680" y="1205"/>
                    </a:lnTo>
                    <a:lnTo>
                      <a:pt x="686" y="1201"/>
                    </a:lnTo>
                    <a:lnTo>
                      <a:pt x="694" y="1194"/>
                    </a:lnTo>
                    <a:lnTo>
                      <a:pt x="703" y="1192"/>
                    </a:lnTo>
                    <a:lnTo>
                      <a:pt x="709" y="1190"/>
                    </a:lnTo>
                    <a:lnTo>
                      <a:pt x="717" y="1192"/>
                    </a:lnTo>
                    <a:lnTo>
                      <a:pt x="723" y="1194"/>
                    </a:lnTo>
                    <a:lnTo>
                      <a:pt x="732" y="1196"/>
                    </a:lnTo>
                    <a:lnTo>
                      <a:pt x="737" y="1198"/>
                    </a:lnTo>
                    <a:lnTo>
                      <a:pt x="746" y="1196"/>
                    </a:lnTo>
                    <a:lnTo>
                      <a:pt x="752" y="1194"/>
                    </a:lnTo>
                    <a:lnTo>
                      <a:pt x="761" y="1194"/>
                    </a:lnTo>
                    <a:lnTo>
                      <a:pt x="766" y="1196"/>
                    </a:lnTo>
                    <a:lnTo>
                      <a:pt x="775" y="1198"/>
                    </a:lnTo>
                    <a:lnTo>
                      <a:pt x="781" y="1198"/>
                    </a:lnTo>
                    <a:lnTo>
                      <a:pt x="789" y="1196"/>
                    </a:lnTo>
                    <a:lnTo>
                      <a:pt x="798" y="1198"/>
                    </a:lnTo>
                    <a:lnTo>
                      <a:pt x="804" y="1198"/>
                    </a:lnTo>
                    <a:lnTo>
                      <a:pt x="812" y="1198"/>
                    </a:lnTo>
                    <a:lnTo>
                      <a:pt x="818" y="1196"/>
                    </a:lnTo>
                    <a:lnTo>
                      <a:pt x="827" y="1192"/>
                    </a:lnTo>
                    <a:lnTo>
                      <a:pt x="833" y="1190"/>
                    </a:lnTo>
                    <a:lnTo>
                      <a:pt x="841" y="1192"/>
                    </a:lnTo>
                    <a:lnTo>
                      <a:pt x="847" y="1194"/>
                    </a:lnTo>
                    <a:lnTo>
                      <a:pt x="856" y="1196"/>
                    </a:lnTo>
                    <a:lnTo>
                      <a:pt x="861" y="1199"/>
                    </a:lnTo>
                    <a:lnTo>
                      <a:pt x="870" y="1199"/>
                    </a:lnTo>
                    <a:lnTo>
                      <a:pt x="879" y="1198"/>
                    </a:lnTo>
                    <a:lnTo>
                      <a:pt x="884" y="1198"/>
                    </a:lnTo>
                    <a:lnTo>
                      <a:pt x="893" y="1199"/>
                    </a:lnTo>
                    <a:lnTo>
                      <a:pt x="899" y="1201"/>
                    </a:lnTo>
                    <a:lnTo>
                      <a:pt x="907" y="1203"/>
                    </a:lnTo>
                    <a:lnTo>
                      <a:pt x="913" y="1203"/>
                    </a:lnTo>
                    <a:lnTo>
                      <a:pt x="922" y="1201"/>
                    </a:lnTo>
                    <a:lnTo>
                      <a:pt x="928" y="1199"/>
                    </a:lnTo>
                    <a:lnTo>
                      <a:pt x="936" y="1199"/>
                    </a:lnTo>
                    <a:lnTo>
                      <a:pt x="942" y="1199"/>
                    </a:lnTo>
                    <a:lnTo>
                      <a:pt x="951" y="1199"/>
                    </a:lnTo>
                    <a:lnTo>
                      <a:pt x="959" y="1198"/>
                    </a:lnTo>
                    <a:lnTo>
                      <a:pt x="965" y="1198"/>
                    </a:lnTo>
                    <a:lnTo>
                      <a:pt x="974" y="1199"/>
                    </a:lnTo>
                    <a:lnTo>
                      <a:pt x="979" y="1199"/>
                    </a:lnTo>
                    <a:lnTo>
                      <a:pt x="988" y="1199"/>
                    </a:lnTo>
                    <a:lnTo>
                      <a:pt x="994" y="1199"/>
                    </a:lnTo>
                    <a:lnTo>
                      <a:pt x="1002" y="1199"/>
                    </a:lnTo>
                    <a:lnTo>
                      <a:pt x="1008" y="1198"/>
                    </a:lnTo>
                    <a:lnTo>
                      <a:pt x="1017" y="1198"/>
                    </a:lnTo>
                    <a:lnTo>
                      <a:pt x="1023" y="1198"/>
                    </a:lnTo>
                    <a:lnTo>
                      <a:pt x="1031" y="1199"/>
                    </a:lnTo>
                    <a:lnTo>
                      <a:pt x="1037" y="1201"/>
                    </a:lnTo>
                    <a:lnTo>
                      <a:pt x="1046" y="1198"/>
                    </a:lnTo>
                    <a:lnTo>
                      <a:pt x="1054" y="1198"/>
                    </a:lnTo>
                    <a:lnTo>
                      <a:pt x="1060" y="1201"/>
                    </a:lnTo>
                    <a:lnTo>
                      <a:pt x="1069" y="1201"/>
                    </a:lnTo>
                    <a:lnTo>
                      <a:pt x="1074" y="1201"/>
                    </a:lnTo>
                    <a:lnTo>
                      <a:pt x="1083" y="1201"/>
                    </a:lnTo>
                    <a:lnTo>
                      <a:pt x="1089" y="1199"/>
                    </a:lnTo>
                    <a:lnTo>
                      <a:pt x="1097" y="1199"/>
                    </a:lnTo>
                    <a:lnTo>
                      <a:pt x="1103" y="1199"/>
                    </a:lnTo>
                    <a:lnTo>
                      <a:pt x="1112" y="1199"/>
                    </a:lnTo>
                    <a:lnTo>
                      <a:pt x="1118" y="1199"/>
                    </a:lnTo>
                    <a:lnTo>
                      <a:pt x="1126" y="1199"/>
                    </a:lnTo>
                    <a:lnTo>
                      <a:pt x="1135" y="1199"/>
                    </a:lnTo>
                    <a:lnTo>
                      <a:pt x="1141" y="1199"/>
                    </a:lnTo>
                    <a:lnTo>
                      <a:pt x="1149" y="1196"/>
                    </a:lnTo>
                    <a:lnTo>
                      <a:pt x="1155" y="1196"/>
                    </a:lnTo>
                    <a:lnTo>
                      <a:pt x="1164" y="1194"/>
                    </a:lnTo>
                    <a:lnTo>
                      <a:pt x="1169" y="1176"/>
                    </a:lnTo>
                    <a:lnTo>
                      <a:pt x="1178" y="1125"/>
                    </a:lnTo>
                    <a:lnTo>
                      <a:pt x="1184" y="1010"/>
                    </a:lnTo>
                    <a:lnTo>
                      <a:pt x="1192" y="815"/>
                    </a:lnTo>
                    <a:lnTo>
                      <a:pt x="1198" y="549"/>
                    </a:lnTo>
                    <a:lnTo>
                      <a:pt x="1207" y="286"/>
                    </a:lnTo>
                    <a:lnTo>
                      <a:pt x="1213" y="81"/>
                    </a:lnTo>
                    <a:lnTo>
                      <a:pt x="1221" y="0"/>
                    </a:lnTo>
                    <a:lnTo>
                      <a:pt x="1230" y="49"/>
                    </a:lnTo>
                    <a:lnTo>
                      <a:pt x="1236" y="209"/>
                    </a:lnTo>
                    <a:lnTo>
                      <a:pt x="1244" y="418"/>
                    </a:lnTo>
                    <a:lnTo>
                      <a:pt x="1250" y="618"/>
                    </a:lnTo>
                    <a:lnTo>
                      <a:pt x="1259" y="783"/>
                    </a:lnTo>
                    <a:lnTo>
                      <a:pt x="1264" y="911"/>
                    </a:lnTo>
                    <a:lnTo>
                      <a:pt x="1273" y="994"/>
                    </a:lnTo>
                    <a:lnTo>
                      <a:pt x="1279" y="1052"/>
                    </a:lnTo>
                    <a:lnTo>
                      <a:pt x="1288" y="1093"/>
                    </a:lnTo>
                    <a:lnTo>
                      <a:pt x="1293" y="1117"/>
                    </a:lnTo>
                    <a:lnTo>
                      <a:pt x="1302" y="1134"/>
                    </a:lnTo>
                    <a:lnTo>
                      <a:pt x="1311" y="1148"/>
                    </a:lnTo>
                    <a:lnTo>
                      <a:pt x="1316" y="1158"/>
                    </a:lnTo>
                    <a:lnTo>
                      <a:pt x="1325" y="1168"/>
                    </a:lnTo>
                    <a:lnTo>
                      <a:pt x="1331" y="1178"/>
                    </a:lnTo>
                    <a:lnTo>
                      <a:pt x="1339" y="1182"/>
                    </a:lnTo>
                    <a:lnTo>
                      <a:pt x="1345" y="1182"/>
                    </a:lnTo>
                    <a:lnTo>
                      <a:pt x="1354" y="1182"/>
                    </a:lnTo>
                    <a:lnTo>
                      <a:pt x="1360" y="1182"/>
                    </a:lnTo>
                    <a:lnTo>
                      <a:pt x="1368" y="1184"/>
                    </a:lnTo>
                    <a:lnTo>
                      <a:pt x="1374" y="1190"/>
                    </a:lnTo>
                    <a:lnTo>
                      <a:pt x="1383" y="1194"/>
                    </a:lnTo>
                    <a:lnTo>
                      <a:pt x="1391" y="1198"/>
                    </a:lnTo>
                    <a:lnTo>
                      <a:pt x="1397" y="1194"/>
                    </a:lnTo>
                    <a:lnTo>
                      <a:pt x="1406" y="1192"/>
                    </a:lnTo>
                    <a:lnTo>
                      <a:pt x="1411" y="1192"/>
                    </a:lnTo>
                    <a:lnTo>
                      <a:pt x="1420" y="1192"/>
                    </a:lnTo>
                    <a:lnTo>
                      <a:pt x="1426" y="1188"/>
                    </a:lnTo>
                    <a:lnTo>
                      <a:pt x="1434" y="1192"/>
                    </a:lnTo>
                    <a:lnTo>
                      <a:pt x="1440" y="1196"/>
                    </a:lnTo>
                    <a:lnTo>
                      <a:pt x="1449" y="1198"/>
                    </a:lnTo>
                    <a:lnTo>
                      <a:pt x="1455" y="1192"/>
                    </a:lnTo>
                    <a:lnTo>
                      <a:pt x="1463" y="1194"/>
                    </a:lnTo>
                    <a:lnTo>
                      <a:pt x="1469" y="1194"/>
                    </a:lnTo>
                    <a:lnTo>
                      <a:pt x="1478" y="1196"/>
                    </a:lnTo>
                    <a:lnTo>
                      <a:pt x="1486" y="1192"/>
                    </a:lnTo>
                    <a:lnTo>
                      <a:pt x="1492" y="1196"/>
                    </a:lnTo>
                    <a:lnTo>
                      <a:pt x="1501" y="1192"/>
                    </a:lnTo>
                    <a:lnTo>
                      <a:pt x="1506" y="1194"/>
                    </a:lnTo>
                    <a:lnTo>
                      <a:pt x="1515" y="1196"/>
                    </a:lnTo>
                    <a:lnTo>
                      <a:pt x="1521" y="1194"/>
                    </a:lnTo>
                    <a:lnTo>
                      <a:pt x="1529" y="1192"/>
                    </a:lnTo>
                    <a:lnTo>
                      <a:pt x="1535" y="1194"/>
                    </a:lnTo>
                    <a:lnTo>
                      <a:pt x="1544" y="1201"/>
                    </a:lnTo>
                    <a:lnTo>
                      <a:pt x="1550" y="1203"/>
                    </a:lnTo>
                    <a:lnTo>
                      <a:pt x="1558" y="1203"/>
                    </a:lnTo>
                    <a:lnTo>
                      <a:pt x="1567" y="1194"/>
                    </a:lnTo>
                    <a:lnTo>
                      <a:pt x="1573" y="1192"/>
                    </a:lnTo>
                    <a:lnTo>
                      <a:pt x="1581" y="1190"/>
                    </a:lnTo>
                    <a:lnTo>
                      <a:pt x="1587" y="1196"/>
                    </a:lnTo>
                    <a:lnTo>
                      <a:pt x="1596" y="1194"/>
                    </a:lnTo>
                    <a:lnTo>
                      <a:pt x="1601" y="1198"/>
                    </a:lnTo>
                    <a:lnTo>
                      <a:pt x="1610" y="1196"/>
                    </a:lnTo>
                    <a:lnTo>
                      <a:pt x="1616" y="1196"/>
                    </a:lnTo>
                    <a:lnTo>
                      <a:pt x="1624" y="1192"/>
                    </a:lnTo>
                    <a:lnTo>
                      <a:pt x="1630" y="1192"/>
                    </a:lnTo>
                    <a:lnTo>
                      <a:pt x="1639" y="1194"/>
                    </a:lnTo>
                    <a:lnTo>
                      <a:pt x="1648" y="1192"/>
                    </a:lnTo>
                    <a:lnTo>
                      <a:pt x="1653" y="1192"/>
                    </a:lnTo>
                    <a:lnTo>
                      <a:pt x="1662" y="1192"/>
                    </a:lnTo>
                    <a:lnTo>
                      <a:pt x="1668" y="1194"/>
                    </a:lnTo>
                    <a:lnTo>
                      <a:pt x="1676" y="1194"/>
                    </a:lnTo>
                    <a:lnTo>
                      <a:pt x="1682" y="1194"/>
                    </a:lnTo>
                    <a:lnTo>
                      <a:pt x="1691" y="1196"/>
                    </a:lnTo>
                    <a:lnTo>
                      <a:pt x="1696" y="1196"/>
                    </a:lnTo>
                    <a:lnTo>
                      <a:pt x="1705" y="1196"/>
                    </a:lnTo>
                    <a:lnTo>
                      <a:pt x="1711" y="1194"/>
                    </a:lnTo>
                    <a:lnTo>
                      <a:pt x="1720" y="1194"/>
                    </a:lnTo>
                    <a:lnTo>
                      <a:pt x="1725" y="1192"/>
                    </a:lnTo>
                    <a:lnTo>
                      <a:pt x="1734" y="1188"/>
                    </a:lnTo>
                    <a:lnTo>
                      <a:pt x="1743" y="1198"/>
                    </a:lnTo>
                    <a:lnTo>
                      <a:pt x="1748" y="1196"/>
                    </a:lnTo>
                    <a:lnTo>
                      <a:pt x="1757" y="1199"/>
                    </a:lnTo>
                    <a:lnTo>
                      <a:pt x="1763" y="1199"/>
                    </a:lnTo>
                    <a:lnTo>
                      <a:pt x="1771" y="1199"/>
                    </a:lnTo>
                    <a:lnTo>
                      <a:pt x="1777" y="1199"/>
                    </a:lnTo>
                    <a:lnTo>
                      <a:pt x="1786" y="1194"/>
                    </a:lnTo>
                    <a:lnTo>
                      <a:pt x="1791" y="1194"/>
                    </a:lnTo>
                    <a:lnTo>
                      <a:pt x="1800" y="1196"/>
                    </a:lnTo>
                    <a:lnTo>
                      <a:pt x="1806" y="1190"/>
                    </a:lnTo>
                    <a:lnTo>
                      <a:pt x="1815" y="1178"/>
                    </a:lnTo>
                    <a:lnTo>
                      <a:pt x="1820" y="1148"/>
                    </a:lnTo>
                    <a:lnTo>
                      <a:pt x="1829" y="1097"/>
                    </a:lnTo>
                    <a:lnTo>
                      <a:pt x="1838" y="1020"/>
                    </a:lnTo>
                    <a:lnTo>
                      <a:pt x="1843" y="908"/>
                    </a:lnTo>
                    <a:lnTo>
                      <a:pt x="1852" y="769"/>
                    </a:lnTo>
                    <a:lnTo>
                      <a:pt x="1858" y="606"/>
                    </a:lnTo>
                    <a:lnTo>
                      <a:pt x="1866" y="452"/>
                    </a:lnTo>
                    <a:lnTo>
                      <a:pt x="1872" y="357"/>
                    </a:lnTo>
                    <a:lnTo>
                      <a:pt x="1881" y="330"/>
                    </a:lnTo>
                    <a:lnTo>
                      <a:pt x="1887" y="369"/>
                    </a:lnTo>
                    <a:lnTo>
                      <a:pt x="1895" y="452"/>
                    </a:lnTo>
                    <a:lnTo>
                      <a:pt x="1901" y="570"/>
                    </a:lnTo>
                    <a:lnTo>
                      <a:pt x="1910" y="691"/>
                    </a:lnTo>
                    <a:lnTo>
                      <a:pt x="1918" y="803"/>
                    </a:lnTo>
                    <a:lnTo>
                      <a:pt x="1924" y="894"/>
                    </a:lnTo>
                    <a:lnTo>
                      <a:pt x="1933" y="969"/>
                    </a:lnTo>
                    <a:lnTo>
                      <a:pt x="1938" y="1030"/>
                    </a:lnTo>
                    <a:lnTo>
                      <a:pt x="1947" y="1077"/>
                    </a:lnTo>
                    <a:lnTo>
                      <a:pt x="1953" y="1111"/>
                    </a:lnTo>
                    <a:lnTo>
                      <a:pt x="1961" y="1134"/>
                    </a:lnTo>
                    <a:lnTo>
                      <a:pt x="1967" y="1148"/>
                    </a:lnTo>
                    <a:lnTo>
                      <a:pt x="1976" y="1154"/>
                    </a:lnTo>
                    <a:lnTo>
                      <a:pt x="1982" y="1162"/>
                    </a:lnTo>
                    <a:lnTo>
                      <a:pt x="1990" y="1168"/>
                    </a:lnTo>
                    <a:lnTo>
                      <a:pt x="1999" y="1172"/>
                    </a:lnTo>
                    <a:lnTo>
                      <a:pt x="2005" y="1176"/>
                    </a:lnTo>
                    <a:lnTo>
                      <a:pt x="2013" y="1182"/>
                    </a:lnTo>
                    <a:lnTo>
                      <a:pt x="2019" y="1184"/>
                    </a:lnTo>
                    <a:lnTo>
                      <a:pt x="2028" y="1186"/>
                    </a:lnTo>
                    <a:lnTo>
                      <a:pt x="2033" y="1188"/>
                    </a:lnTo>
                    <a:lnTo>
                      <a:pt x="2042" y="1190"/>
                    </a:lnTo>
                    <a:lnTo>
                      <a:pt x="2048" y="1190"/>
                    </a:lnTo>
                    <a:lnTo>
                      <a:pt x="2056" y="1192"/>
                    </a:lnTo>
                    <a:lnTo>
                      <a:pt x="2062" y="1186"/>
                    </a:lnTo>
                    <a:lnTo>
                      <a:pt x="2071" y="1186"/>
                    </a:lnTo>
                    <a:lnTo>
                      <a:pt x="2077" y="1190"/>
                    </a:lnTo>
                    <a:lnTo>
                      <a:pt x="2085" y="1192"/>
                    </a:lnTo>
                    <a:lnTo>
                      <a:pt x="2094" y="1194"/>
                    </a:lnTo>
                    <a:lnTo>
                      <a:pt x="2100" y="1198"/>
                    </a:lnTo>
                    <a:lnTo>
                      <a:pt x="2108" y="1192"/>
                    </a:lnTo>
                    <a:lnTo>
                      <a:pt x="2114" y="1188"/>
                    </a:lnTo>
                    <a:lnTo>
                      <a:pt x="2123" y="1188"/>
                    </a:lnTo>
                    <a:lnTo>
                      <a:pt x="2128" y="1190"/>
                    </a:lnTo>
                    <a:lnTo>
                      <a:pt x="2137" y="1192"/>
                    </a:lnTo>
                    <a:lnTo>
                      <a:pt x="2143" y="1192"/>
                    </a:lnTo>
                    <a:lnTo>
                      <a:pt x="2151" y="1196"/>
                    </a:lnTo>
                    <a:lnTo>
                      <a:pt x="2157" y="1198"/>
                    </a:lnTo>
                    <a:lnTo>
                      <a:pt x="2166" y="1196"/>
                    </a:lnTo>
                    <a:lnTo>
                      <a:pt x="2175" y="1194"/>
                    </a:lnTo>
                    <a:lnTo>
                      <a:pt x="2180" y="1194"/>
                    </a:lnTo>
                    <a:lnTo>
                      <a:pt x="2189" y="1188"/>
                    </a:lnTo>
                    <a:lnTo>
                      <a:pt x="2195" y="1188"/>
                    </a:lnTo>
                    <a:lnTo>
                      <a:pt x="2203" y="1188"/>
                    </a:lnTo>
                    <a:lnTo>
                      <a:pt x="2209" y="1194"/>
                    </a:lnTo>
                    <a:lnTo>
                      <a:pt x="2218" y="1196"/>
                    </a:lnTo>
                    <a:lnTo>
                      <a:pt x="2223" y="1196"/>
                    </a:lnTo>
                    <a:lnTo>
                      <a:pt x="2232" y="1192"/>
                    </a:lnTo>
                    <a:lnTo>
                      <a:pt x="2238" y="1192"/>
                    </a:lnTo>
                    <a:lnTo>
                      <a:pt x="2247" y="1192"/>
                    </a:lnTo>
                    <a:lnTo>
                      <a:pt x="2252" y="1194"/>
                    </a:lnTo>
                    <a:lnTo>
                      <a:pt x="2261" y="1196"/>
                    </a:lnTo>
                    <a:lnTo>
                      <a:pt x="2270" y="1198"/>
                    </a:lnTo>
                    <a:lnTo>
                      <a:pt x="2275" y="1196"/>
                    </a:lnTo>
                    <a:lnTo>
                      <a:pt x="2284" y="1198"/>
                    </a:lnTo>
                    <a:lnTo>
                      <a:pt x="2290" y="1196"/>
                    </a:lnTo>
                    <a:lnTo>
                      <a:pt x="2298" y="1192"/>
                    </a:lnTo>
                    <a:lnTo>
                      <a:pt x="2304" y="1192"/>
                    </a:lnTo>
                    <a:lnTo>
                      <a:pt x="2313" y="1192"/>
                    </a:lnTo>
                    <a:lnTo>
                      <a:pt x="2319" y="1196"/>
                    </a:lnTo>
                    <a:lnTo>
                      <a:pt x="2327" y="1198"/>
                    </a:lnTo>
                    <a:lnTo>
                      <a:pt x="2336" y="1192"/>
                    </a:lnTo>
                    <a:lnTo>
                      <a:pt x="2342" y="1194"/>
                    </a:lnTo>
                    <a:lnTo>
                      <a:pt x="2350" y="1192"/>
                    </a:lnTo>
                    <a:lnTo>
                      <a:pt x="2356" y="1188"/>
                    </a:lnTo>
                    <a:lnTo>
                      <a:pt x="2365" y="1194"/>
                    </a:lnTo>
                    <a:lnTo>
                      <a:pt x="2370" y="1196"/>
                    </a:lnTo>
                    <a:lnTo>
                      <a:pt x="2379" y="1199"/>
                    </a:lnTo>
                    <a:lnTo>
                      <a:pt x="2385" y="1196"/>
                    </a:lnTo>
                    <a:lnTo>
                      <a:pt x="2393" y="1196"/>
                    </a:lnTo>
                    <a:lnTo>
                      <a:pt x="2399" y="1194"/>
                    </a:lnTo>
                    <a:lnTo>
                      <a:pt x="2408" y="1196"/>
                    </a:lnTo>
                    <a:lnTo>
                      <a:pt x="2414" y="1194"/>
                    </a:lnTo>
                    <a:lnTo>
                      <a:pt x="2422" y="1199"/>
                    </a:lnTo>
                    <a:lnTo>
                      <a:pt x="2431" y="1199"/>
                    </a:lnTo>
                    <a:lnTo>
                      <a:pt x="2437" y="1199"/>
                    </a:lnTo>
                    <a:lnTo>
                      <a:pt x="2445" y="1199"/>
                    </a:lnTo>
                    <a:lnTo>
                      <a:pt x="2451" y="1198"/>
                    </a:lnTo>
                    <a:lnTo>
                      <a:pt x="2460" y="1198"/>
                    </a:lnTo>
                    <a:lnTo>
                      <a:pt x="2465" y="1194"/>
                    </a:lnTo>
                    <a:lnTo>
                      <a:pt x="2474" y="1194"/>
                    </a:lnTo>
                    <a:lnTo>
                      <a:pt x="2480" y="1196"/>
                    </a:lnTo>
                    <a:lnTo>
                      <a:pt x="2488" y="1196"/>
                    </a:lnTo>
                    <a:lnTo>
                      <a:pt x="2494" y="1196"/>
                    </a:lnTo>
                    <a:lnTo>
                      <a:pt x="2503" y="1196"/>
                    </a:lnTo>
                    <a:lnTo>
                      <a:pt x="2509" y="1198"/>
                    </a:lnTo>
                    <a:lnTo>
                      <a:pt x="2517" y="1201"/>
                    </a:lnTo>
                    <a:lnTo>
                      <a:pt x="2526" y="1199"/>
                    </a:lnTo>
                    <a:lnTo>
                      <a:pt x="2532" y="1196"/>
                    </a:lnTo>
                    <a:lnTo>
                      <a:pt x="2540" y="1198"/>
                    </a:lnTo>
                    <a:lnTo>
                      <a:pt x="2546" y="1198"/>
                    </a:lnTo>
                    <a:lnTo>
                      <a:pt x="2555" y="1199"/>
                    </a:lnTo>
                    <a:lnTo>
                      <a:pt x="2560" y="1199"/>
                    </a:lnTo>
                    <a:lnTo>
                      <a:pt x="2569" y="1196"/>
                    </a:lnTo>
                    <a:lnTo>
                      <a:pt x="2575" y="1198"/>
                    </a:lnTo>
                    <a:lnTo>
                      <a:pt x="2583" y="1199"/>
                    </a:lnTo>
                    <a:lnTo>
                      <a:pt x="2589" y="1203"/>
                    </a:lnTo>
                    <a:lnTo>
                      <a:pt x="2598" y="1201"/>
                    </a:lnTo>
                    <a:lnTo>
                      <a:pt x="2606" y="1199"/>
                    </a:lnTo>
                    <a:lnTo>
                      <a:pt x="2612" y="1196"/>
                    </a:lnTo>
                    <a:lnTo>
                      <a:pt x="2621" y="1198"/>
                    </a:lnTo>
                    <a:lnTo>
                      <a:pt x="2627" y="1196"/>
                    </a:lnTo>
                    <a:lnTo>
                      <a:pt x="2635" y="1198"/>
                    </a:lnTo>
                    <a:lnTo>
                      <a:pt x="2641" y="1199"/>
                    </a:lnTo>
                    <a:lnTo>
                      <a:pt x="2650" y="1199"/>
                    </a:lnTo>
                    <a:lnTo>
                      <a:pt x="2655" y="1196"/>
                    </a:lnTo>
                    <a:lnTo>
                      <a:pt x="2664" y="1199"/>
                    </a:lnTo>
                    <a:lnTo>
                      <a:pt x="2670" y="1198"/>
                    </a:lnTo>
                    <a:lnTo>
                      <a:pt x="2678" y="1199"/>
                    </a:lnTo>
                    <a:lnTo>
                      <a:pt x="2687" y="1201"/>
                    </a:lnTo>
                    <a:lnTo>
                      <a:pt x="2693" y="1201"/>
                    </a:lnTo>
                    <a:lnTo>
                      <a:pt x="2702" y="1201"/>
                    </a:lnTo>
                    <a:lnTo>
                      <a:pt x="2707" y="1203"/>
                    </a:lnTo>
                    <a:lnTo>
                      <a:pt x="2716" y="1201"/>
                    </a:lnTo>
                    <a:lnTo>
                      <a:pt x="2722" y="1201"/>
                    </a:lnTo>
                    <a:lnTo>
                      <a:pt x="2730" y="1199"/>
                    </a:lnTo>
                    <a:lnTo>
                      <a:pt x="2736" y="1199"/>
                    </a:lnTo>
                    <a:lnTo>
                      <a:pt x="2745" y="1196"/>
                    </a:lnTo>
                    <a:lnTo>
                      <a:pt x="2750" y="1196"/>
                    </a:lnTo>
                    <a:lnTo>
                      <a:pt x="2759" y="1192"/>
                    </a:lnTo>
                    <a:lnTo>
                      <a:pt x="2765" y="1192"/>
                    </a:lnTo>
                    <a:lnTo>
                      <a:pt x="2774" y="1196"/>
                    </a:lnTo>
                    <a:lnTo>
                      <a:pt x="2782" y="1196"/>
                    </a:lnTo>
                    <a:lnTo>
                      <a:pt x="2788" y="1198"/>
                    </a:lnTo>
                    <a:lnTo>
                      <a:pt x="2797" y="1198"/>
                    </a:lnTo>
                    <a:lnTo>
                      <a:pt x="2802" y="1192"/>
                    </a:lnTo>
                    <a:lnTo>
                      <a:pt x="2811" y="1182"/>
                    </a:lnTo>
                    <a:lnTo>
                      <a:pt x="2817" y="1170"/>
                    </a:lnTo>
                    <a:lnTo>
                      <a:pt x="2825" y="1148"/>
                    </a:lnTo>
                    <a:lnTo>
                      <a:pt x="2831" y="1115"/>
                    </a:lnTo>
                    <a:lnTo>
                      <a:pt x="2840" y="1065"/>
                    </a:lnTo>
                    <a:lnTo>
                      <a:pt x="2846" y="988"/>
                    </a:lnTo>
                    <a:lnTo>
                      <a:pt x="2854" y="878"/>
                    </a:lnTo>
                    <a:lnTo>
                      <a:pt x="2860" y="734"/>
                    </a:lnTo>
                    <a:lnTo>
                      <a:pt x="2869" y="572"/>
                    </a:lnTo>
                    <a:lnTo>
                      <a:pt x="2877" y="412"/>
                    </a:lnTo>
                    <a:lnTo>
                      <a:pt x="2883" y="280"/>
                    </a:lnTo>
                    <a:lnTo>
                      <a:pt x="2892" y="164"/>
                    </a:lnTo>
                    <a:lnTo>
                      <a:pt x="2897" y="77"/>
                    </a:lnTo>
                    <a:lnTo>
                      <a:pt x="2906" y="44"/>
                    </a:lnTo>
                    <a:lnTo>
                      <a:pt x="2912" y="79"/>
                    </a:lnTo>
                    <a:lnTo>
                      <a:pt x="2920" y="170"/>
                    </a:lnTo>
                    <a:lnTo>
                      <a:pt x="2926" y="284"/>
                    </a:lnTo>
                    <a:lnTo>
                      <a:pt x="2935" y="414"/>
                    </a:lnTo>
                    <a:lnTo>
                      <a:pt x="2941" y="537"/>
                    </a:lnTo>
                    <a:lnTo>
                      <a:pt x="2949" y="663"/>
                    </a:lnTo>
                    <a:lnTo>
                      <a:pt x="2958" y="781"/>
                    </a:lnTo>
                    <a:lnTo>
                      <a:pt x="2964" y="872"/>
                    </a:lnTo>
                    <a:lnTo>
                      <a:pt x="2972" y="947"/>
                    </a:lnTo>
                    <a:lnTo>
                      <a:pt x="2978" y="1016"/>
                    </a:lnTo>
                    <a:lnTo>
                      <a:pt x="2987" y="1065"/>
                    </a:lnTo>
                    <a:lnTo>
                      <a:pt x="2992" y="1095"/>
                    </a:lnTo>
                    <a:lnTo>
                      <a:pt x="3001" y="1123"/>
                    </a:lnTo>
                    <a:lnTo>
                      <a:pt x="3007" y="1138"/>
                    </a:lnTo>
                    <a:lnTo>
                      <a:pt x="3015" y="1148"/>
                    </a:lnTo>
                    <a:lnTo>
                      <a:pt x="3021" y="1154"/>
                    </a:lnTo>
                    <a:lnTo>
                      <a:pt x="3030" y="1160"/>
                    </a:lnTo>
                    <a:lnTo>
                      <a:pt x="3038" y="1166"/>
                    </a:lnTo>
                    <a:lnTo>
                      <a:pt x="3044" y="1174"/>
                    </a:lnTo>
                    <a:lnTo>
                      <a:pt x="3053" y="1176"/>
                    </a:lnTo>
                    <a:lnTo>
                      <a:pt x="3059" y="1178"/>
                    </a:lnTo>
                    <a:lnTo>
                      <a:pt x="3067" y="1178"/>
                    </a:lnTo>
                    <a:lnTo>
                      <a:pt x="3073" y="1180"/>
                    </a:lnTo>
                    <a:lnTo>
                      <a:pt x="3082" y="1182"/>
                    </a:lnTo>
                    <a:lnTo>
                      <a:pt x="3087" y="1186"/>
                    </a:lnTo>
                    <a:lnTo>
                      <a:pt x="3096" y="1186"/>
                    </a:lnTo>
                    <a:lnTo>
                      <a:pt x="3102" y="1186"/>
                    </a:lnTo>
                    <a:lnTo>
                      <a:pt x="3110" y="1184"/>
                    </a:lnTo>
                    <a:lnTo>
                      <a:pt x="3116" y="1184"/>
                    </a:lnTo>
                    <a:lnTo>
                      <a:pt x="3125" y="1186"/>
                    </a:lnTo>
                    <a:lnTo>
                      <a:pt x="3134" y="1190"/>
                    </a:lnTo>
                    <a:lnTo>
                      <a:pt x="3139" y="1192"/>
                    </a:lnTo>
                    <a:lnTo>
                      <a:pt x="3148" y="1196"/>
                    </a:lnTo>
                    <a:lnTo>
                      <a:pt x="3154" y="1194"/>
                    </a:lnTo>
                    <a:lnTo>
                      <a:pt x="3162" y="1192"/>
                    </a:lnTo>
                    <a:lnTo>
                      <a:pt x="3168" y="1190"/>
                    </a:lnTo>
                    <a:lnTo>
                      <a:pt x="3177" y="1192"/>
                    </a:lnTo>
                    <a:lnTo>
                      <a:pt x="3182" y="1190"/>
                    </a:lnTo>
                    <a:lnTo>
                      <a:pt x="3191" y="1194"/>
                    </a:lnTo>
                    <a:lnTo>
                      <a:pt x="3197" y="1196"/>
                    </a:lnTo>
                    <a:lnTo>
                      <a:pt x="3206" y="1201"/>
                    </a:lnTo>
                    <a:lnTo>
                      <a:pt x="3214" y="1199"/>
                    </a:lnTo>
                    <a:lnTo>
                      <a:pt x="3220" y="1198"/>
                    </a:lnTo>
                    <a:lnTo>
                      <a:pt x="3229" y="1196"/>
                    </a:lnTo>
                    <a:lnTo>
                      <a:pt x="3234" y="1196"/>
                    </a:lnTo>
                    <a:lnTo>
                      <a:pt x="3243" y="1190"/>
                    </a:lnTo>
                    <a:lnTo>
                      <a:pt x="3249" y="1190"/>
                    </a:lnTo>
                    <a:lnTo>
                      <a:pt x="3257" y="1190"/>
                    </a:lnTo>
                    <a:lnTo>
                      <a:pt x="3263" y="1190"/>
                    </a:lnTo>
                    <a:lnTo>
                      <a:pt x="3272" y="1192"/>
                    </a:lnTo>
                    <a:lnTo>
                      <a:pt x="3278" y="1192"/>
                    </a:lnTo>
                    <a:lnTo>
                      <a:pt x="3286" y="1196"/>
                    </a:lnTo>
                    <a:lnTo>
                      <a:pt x="3295" y="1196"/>
                    </a:lnTo>
                    <a:lnTo>
                      <a:pt x="3301" y="1194"/>
                    </a:lnTo>
                    <a:lnTo>
                      <a:pt x="3309" y="1194"/>
                    </a:lnTo>
                    <a:lnTo>
                      <a:pt x="3315" y="1194"/>
                    </a:lnTo>
                    <a:lnTo>
                      <a:pt x="3324" y="1194"/>
                    </a:lnTo>
                    <a:lnTo>
                      <a:pt x="3329" y="1192"/>
                    </a:lnTo>
                    <a:lnTo>
                      <a:pt x="3338" y="1194"/>
                    </a:lnTo>
                    <a:lnTo>
                      <a:pt x="3344" y="1196"/>
                    </a:lnTo>
                    <a:lnTo>
                      <a:pt x="3352" y="1198"/>
                    </a:lnTo>
                    <a:lnTo>
                      <a:pt x="3358" y="1198"/>
                    </a:lnTo>
                    <a:lnTo>
                      <a:pt x="3367" y="1196"/>
                    </a:lnTo>
                    <a:lnTo>
                      <a:pt x="3375" y="1192"/>
                    </a:lnTo>
                    <a:lnTo>
                      <a:pt x="3381" y="1192"/>
                    </a:lnTo>
                    <a:lnTo>
                      <a:pt x="3390" y="1192"/>
                    </a:lnTo>
                    <a:lnTo>
                      <a:pt x="3396" y="1194"/>
                    </a:lnTo>
                    <a:lnTo>
                      <a:pt x="3404" y="1194"/>
                    </a:lnTo>
                    <a:lnTo>
                      <a:pt x="3410" y="1196"/>
                    </a:lnTo>
                    <a:lnTo>
                      <a:pt x="3419" y="1198"/>
                    </a:lnTo>
                    <a:lnTo>
                      <a:pt x="3424" y="1196"/>
                    </a:lnTo>
                    <a:lnTo>
                      <a:pt x="3433" y="1194"/>
                    </a:lnTo>
                    <a:lnTo>
                      <a:pt x="3439" y="1198"/>
                    </a:lnTo>
                    <a:lnTo>
                      <a:pt x="3447" y="1199"/>
                    </a:lnTo>
                    <a:lnTo>
                      <a:pt x="3453" y="1201"/>
                    </a:lnTo>
                    <a:lnTo>
                      <a:pt x="3462" y="1201"/>
                    </a:lnTo>
                    <a:lnTo>
                      <a:pt x="3470" y="1199"/>
                    </a:lnTo>
                    <a:lnTo>
                      <a:pt x="3476" y="1196"/>
                    </a:lnTo>
                    <a:lnTo>
                      <a:pt x="3485" y="1194"/>
                    </a:lnTo>
                    <a:lnTo>
                      <a:pt x="3491" y="1196"/>
                    </a:lnTo>
                    <a:lnTo>
                      <a:pt x="3499" y="1196"/>
                    </a:lnTo>
                    <a:lnTo>
                      <a:pt x="3505" y="1196"/>
                    </a:lnTo>
                    <a:lnTo>
                      <a:pt x="3514" y="1194"/>
                    </a:lnTo>
                    <a:lnTo>
                      <a:pt x="3519" y="1194"/>
                    </a:lnTo>
                    <a:lnTo>
                      <a:pt x="3528" y="1198"/>
                    </a:lnTo>
                    <a:lnTo>
                      <a:pt x="3534" y="1199"/>
                    </a:lnTo>
                    <a:lnTo>
                      <a:pt x="3542" y="1203"/>
                    </a:lnTo>
                    <a:lnTo>
                      <a:pt x="3548" y="1199"/>
                    </a:lnTo>
                    <a:lnTo>
                      <a:pt x="3557" y="1199"/>
                    </a:lnTo>
                    <a:lnTo>
                      <a:pt x="3565" y="1201"/>
                    </a:lnTo>
                    <a:lnTo>
                      <a:pt x="3571" y="1199"/>
                    </a:lnTo>
                    <a:lnTo>
                      <a:pt x="3580" y="1198"/>
                    </a:lnTo>
                    <a:lnTo>
                      <a:pt x="3586" y="1196"/>
                    </a:lnTo>
                    <a:lnTo>
                      <a:pt x="3594" y="1196"/>
                    </a:lnTo>
                    <a:lnTo>
                      <a:pt x="3600" y="1198"/>
                    </a:lnTo>
                    <a:lnTo>
                      <a:pt x="3609" y="1198"/>
                    </a:lnTo>
                    <a:lnTo>
                      <a:pt x="3614" y="1194"/>
                    </a:lnTo>
                    <a:lnTo>
                      <a:pt x="3623" y="1192"/>
                    </a:lnTo>
                    <a:lnTo>
                      <a:pt x="3629" y="1196"/>
                    </a:lnTo>
                    <a:lnTo>
                      <a:pt x="3637" y="1198"/>
                    </a:lnTo>
                    <a:lnTo>
                      <a:pt x="3646" y="1203"/>
                    </a:lnTo>
                    <a:lnTo>
                      <a:pt x="3652" y="1203"/>
                    </a:lnTo>
                    <a:lnTo>
                      <a:pt x="3661" y="1203"/>
                    </a:lnTo>
                    <a:lnTo>
                      <a:pt x="3666" y="1199"/>
                    </a:lnTo>
                    <a:lnTo>
                      <a:pt x="3675" y="1194"/>
                    </a:lnTo>
                    <a:lnTo>
                      <a:pt x="3681" y="1194"/>
                    </a:lnTo>
                    <a:lnTo>
                      <a:pt x="3689" y="1194"/>
                    </a:lnTo>
                    <a:lnTo>
                      <a:pt x="3695" y="1196"/>
                    </a:lnTo>
                    <a:lnTo>
                      <a:pt x="3704" y="1196"/>
                    </a:lnTo>
                    <a:lnTo>
                      <a:pt x="3709" y="1196"/>
                    </a:lnTo>
                    <a:lnTo>
                      <a:pt x="3718" y="1194"/>
                    </a:lnTo>
                    <a:lnTo>
                      <a:pt x="3727" y="1196"/>
                    </a:lnTo>
                    <a:lnTo>
                      <a:pt x="3733" y="1196"/>
                    </a:lnTo>
                    <a:lnTo>
                      <a:pt x="3741" y="1194"/>
                    </a:lnTo>
                  </a:path>
                </a:pathLst>
              </a:custGeom>
              <a:noFill/>
              <a:ln w="46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47" name="Freeform 70"/>
              <p:cNvSpPr>
                <a:spLocks noChangeArrowheads="1"/>
              </p:cNvSpPr>
              <p:nvPr/>
            </p:nvSpPr>
            <p:spPr bwMode="auto">
              <a:xfrm>
                <a:off x="4878" y="2050"/>
                <a:ext cx="51" cy="4"/>
              </a:xfrm>
              <a:custGeom>
                <a:avLst/>
                <a:gdLst>
                  <a:gd name="T0" fmla="*/ 0 w 49"/>
                  <a:gd name="T1" fmla="*/ 0 h 7"/>
                  <a:gd name="T2" fmla="*/ 6 w 49"/>
                  <a:gd name="T3" fmla="*/ 1 h 7"/>
                  <a:gd name="T4" fmla="*/ 26 w 49"/>
                  <a:gd name="T5" fmla="*/ 1 h 7"/>
                  <a:gd name="T6" fmla="*/ 31 w 49"/>
                  <a:gd name="T7" fmla="*/ 1 h 7"/>
                  <a:gd name="T8" fmla="*/ 43 w 49"/>
                  <a:gd name="T9" fmla="*/ 1 h 7"/>
                  <a:gd name="T10" fmla="*/ 55 w 49"/>
                  <a:gd name="T11" fmla="*/ 1 h 7"/>
                  <a:gd name="T12" fmla="*/ 66 w 49"/>
                  <a:gd name="T13" fmla="*/ 1 h 7"/>
                  <a:gd name="T14" fmla="*/ 75 w 49"/>
                  <a:gd name="T15" fmla="*/ 1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7"/>
                  <a:gd name="T26" fmla="*/ 49 w 49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7">
                    <a:moveTo>
                      <a:pt x="0" y="0"/>
                    </a:moveTo>
                    <a:lnTo>
                      <a:pt x="6" y="5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9" y="7"/>
                    </a:lnTo>
                    <a:lnTo>
                      <a:pt x="35" y="5"/>
                    </a:lnTo>
                    <a:lnTo>
                      <a:pt x="43" y="4"/>
                    </a:lnTo>
                    <a:lnTo>
                      <a:pt x="49" y="4"/>
                    </a:lnTo>
                  </a:path>
                </a:pathLst>
              </a:custGeom>
              <a:noFill/>
              <a:ln w="46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48" name="Line 71"/>
              <p:cNvSpPr>
                <a:spLocks noChangeShapeType="1"/>
              </p:cNvSpPr>
              <p:nvPr/>
            </p:nvSpPr>
            <p:spPr bwMode="auto">
              <a:xfrm>
                <a:off x="986" y="3003"/>
                <a:ext cx="394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9" name="Line 72"/>
              <p:cNvSpPr>
                <a:spLocks noChangeShapeType="1"/>
              </p:cNvSpPr>
              <p:nvPr/>
            </p:nvSpPr>
            <p:spPr bwMode="auto">
              <a:xfrm>
                <a:off x="1149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50" name="Line 73"/>
              <p:cNvSpPr>
                <a:spLocks noChangeShapeType="1"/>
              </p:cNvSpPr>
              <p:nvPr/>
            </p:nvSpPr>
            <p:spPr bwMode="auto">
              <a:xfrm>
                <a:off x="1349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51" name="Line 74"/>
              <p:cNvSpPr>
                <a:spLocks noChangeShapeType="1"/>
              </p:cNvSpPr>
              <p:nvPr/>
            </p:nvSpPr>
            <p:spPr bwMode="auto">
              <a:xfrm>
                <a:off x="1550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52" name="Line 75"/>
              <p:cNvSpPr>
                <a:spLocks noChangeShapeType="1"/>
              </p:cNvSpPr>
              <p:nvPr/>
            </p:nvSpPr>
            <p:spPr bwMode="auto">
              <a:xfrm>
                <a:off x="1748" y="3003"/>
                <a:ext cx="1" cy="1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53" name="Line 76"/>
              <p:cNvSpPr>
                <a:spLocks noChangeShapeType="1"/>
              </p:cNvSpPr>
              <p:nvPr/>
            </p:nvSpPr>
            <p:spPr bwMode="auto">
              <a:xfrm>
                <a:off x="1948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54" name="Line 77"/>
              <p:cNvSpPr>
                <a:spLocks noChangeShapeType="1"/>
              </p:cNvSpPr>
              <p:nvPr/>
            </p:nvSpPr>
            <p:spPr bwMode="auto">
              <a:xfrm>
                <a:off x="2149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55" name="Line 78"/>
              <p:cNvSpPr>
                <a:spLocks noChangeShapeType="1"/>
              </p:cNvSpPr>
              <p:nvPr/>
            </p:nvSpPr>
            <p:spPr bwMode="auto">
              <a:xfrm>
                <a:off x="2347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56" name="Line 79"/>
              <p:cNvSpPr>
                <a:spLocks noChangeShapeType="1"/>
              </p:cNvSpPr>
              <p:nvPr/>
            </p:nvSpPr>
            <p:spPr bwMode="auto">
              <a:xfrm>
                <a:off x="2548" y="3003"/>
                <a:ext cx="1" cy="1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57" name="Line 80"/>
              <p:cNvSpPr>
                <a:spLocks noChangeShapeType="1"/>
              </p:cNvSpPr>
              <p:nvPr/>
            </p:nvSpPr>
            <p:spPr bwMode="auto">
              <a:xfrm>
                <a:off x="2748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58" name="Line 81"/>
              <p:cNvSpPr>
                <a:spLocks noChangeShapeType="1"/>
              </p:cNvSpPr>
              <p:nvPr/>
            </p:nvSpPr>
            <p:spPr bwMode="auto">
              <a:xfrm>
                <a:off x="2949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59" name="Line 82"/>
              <p:cNvSpPr>
                <a:spLocks noChangeShapeType="1"/>
              </p:cNvSpPr>
              <p:nvPr/>
            </p:nvSpPr>
            <p:spPr bwMode="auto">
              <a:xfrm>
                <a:off x="3147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0" name="Line 83"/>
              <p:cNvSpPr>
                <a:spLocks noChangeShapeType="1"/>
              </p:cNvSpPr>
              <p:nvPr/>
            </p:nvSpPr>
            <p:spPr bwMode="auto">
              <a:xfrm>
                <a:off x="3348" y="3003"/>
                <a:ext cx="1" cy="1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1" name="Line 84"/>
              <p:cNvSpPr>
                <a:spLocks noChangeShapeType="1"/>
              </p:cNvSpPr>
              <p:nvPr/>
            </p:nvSpPr>
            <p:spPr bwMode="auto">
              <a:xfrm>
                <a:off x="3549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2" name="Line 85"/>
              <p:cNvSpPr>
                <a:spLocks noChangeShapeType="1"/>
              </p:cNvSpPr>
              <p:nvPr/>
            </p:nvSpPr>
            <p:spPr bwMode="auto">
              <a:xfrm>
                <a:off x="3746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3" name="Line 86"/>
              <p:cNvSpPr>
                <a:spLocks noChangeShapeType="1"/>
              </p:cNvSpPr>
              <p:nvPr/>
            </p:nvSpPr>
            <p:spPr bwMode="auto">
              <a:xfrm>
                <a:off x="3947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4" name="Line 87"/>
              <p:cNvSpPr>
                <a:spLocks noChangeShapeType="1"/>
              </p:cNvSpPr>
              <p:nvPr/>
            </p:nvSpPr>
            <p:spPr bwMode="auto">
              <a:xfrm>
                <a:off x="4147" y="3003"/>
                <a:ext cx="1" cy="1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5" name="Line 88"/>
              <p:cNvSpPr>
                <a:spLocks noChangeShapeType="1"/>
              </p:cNvSpPr>
              <p:nvPr/>
            </p:nvSpPr>
            <p:spPr bwMode="auto">
              <a:xfrm>
                <a:off x="4345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6" name="Line 89"/>
              <p:cNvSpPr>
                <a:spLocks noChangeShapeType="1"/>
              </p:cNvSpPr>
              <p:nvPr/>
            </p:nvSpPr>
            <p:spPr bwMode="auto">
              <a:xfrm>
                <a:off x="4545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7" name="Line 90"/>
              <p:cNvSpPr>
                <a:spLocks noChangeShapeType="1"/>
              </p:cNvSpPr>
              <p:nvPr/>
            </p:nvSpPr>
            <p:spPr bwMode="auto">
              <a:xfrm>
                <a:off x="4746" y="3003"/>
                <a:ext cx="1" cy="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8" name="Line 91"/>
              <p:cNvSpPr>
                <a:spLocks noChangeShapeType="1"/>
              </p:cNvSpPr>
              <p:nvPr/>
            </p:nvSpPr>
            <p:spPr bwMode="auto">
              <a:xfrm flipV="1">
                <a:off x="986" y="2193"/>
                <a:ext cx="1" cy="8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9" name="Line 92"/>
              <p:cNvSpPr>
                <a:spLocks noChangeShapeType="1"/>
              </p:cNvSpPr>
              <p:nvPr/>
            </p:nvSpPr>
            <p:spPr bwMode="auto">
              <a:xfrm flipH="1">
                <a:off x="961" y="2991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70" name="Line 93"/>
              <p:cNvSpPr>
                <a:spLocks noChangeShapeType="1"/>
              </p:cNvSpPr>
              <p:nvPr/>
            </p:nvSpPr>
            <p:spPr bwMode="auto">
              <a:xfrm flipH="1">
                <a:off x="941" y="2973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71" name="Line 94"/>
              <p:cNvSpPr>
                <a:spLocks noChangeShapeType="1"/>
              </p:cNvSpPr>
              <p:nvPr/>
            </p:nvSpPr>
            <p:spPr bwMode="auto">
              <a:xfrm flipH="1">
                <a:off x="961" y="2954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72" name="Line 95"/>
              <p:cNvSpPr>
                <a:spLocks noChangeShapeType="1"/>
              </p:cNvSpPr>
              <p:nvPr/>
            </p:nvSpPr>
            <p:spPr bwMode="auto">
              <a:xfrm flipH="1">
                <a:off x="961" y="2936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73" name="Line 96"/>
              <p:cNvSpPr>
                <a:spLocks noChangeShapeType="1"/>
              </p:cNvSpPr>
              <p:nvPr/>
            </p:nvSpPr>
            <p:spPr bwMode="auto">
              <a:xfrm flipH="1">
                <a:off x="961" y="2917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74" name="Line 97"/>
              <p:cNvSpPr>
                <a:spLocks noChangeShapeType="1"/>
              </p:cNvSpPr>
              <p:nvPr/>
            </p:nvSpPr>
            <p:spPr bwMode="auto">
              <a:xfrm flipH="1">
                <a:off x="961" y="2898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75" name="Line 98"/>
              <p:cNvSpPr>
                <a:spLocks noChangeShapeType="1"/>
              </p:cNvSpPr>
              <p:nvPr/>
            </p:nvSpPr>
            <p:spPr bwMode="auto">
              <a:xfrm flipH="1">
                <a:off x="941" y="2881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76" name="Line 99"/>
              <p:cNvSpPr>
                <a:spLocks noChangeShapeType="1"/>
              </p:cNvSpPr>
              <p:nvPr/>
            </p:nvSpPr>
            <p:spPr bwMode="auto">
              <a:xfrm flipH="1">
                <a:off x="961" y="2863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77" name="Line 100"/>
              <p:cNvSpPr>
                <a:spLocks noChangeShapeType="1"/>
              </p:cNvSpPr>
              <p:nvPr/>
            </p:nvSpPr>
            <p:spPr bwMode="auto">
              <a:xfrm flipH="1">
                <a:off x="961" y="2844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78" name="Line 101"/>
              <p:cNvSpPr>
                <a:spLocks noChangeShapeType="1"/>
              </p:cNvSpPr>
              <p:nvPr/>
            </p:nvSpPr>
            <p:spPr bwMode="auto">
              <a:xfrm flipH="1">
                <a:off x="961" y="2826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79" name="Line 102"/>
              <p:cNvSpPr>
                <a:spLocks noChangeShapeType="1"/>
              </p:cNvSpPr>
              <p:nvPr/>
            </p:nvSpPr>
            <p:spPr bwMode="auto">
              <a:xfrm flipH="1">
                <a:off x="961" y="2807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80" name="Line 103"/>
              <p:cNvSpPr>
                <a:spLocks noChangeShapeType="1"/>
              </p:cNvSpPr>
              <p:nvPr/>
            </p:nvSpPr>
            <p:spPr bwMode="auto">
              <a:xfrm flipH="1">
                <a:off x="941" y="2789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81" name="Line 104"/>
              <p:cNvSpPr>
                <a:spLocks noChangeShapeType="1"/>
              </p:cNvSpPr>
              <p:nvPr/>
            </p:nvSpPr>
            <p:spPr bwMode="auto">
              <a:xfrm flipH="1">
                <a:off x="961" y="2770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82" name="Line 105"/>
              <p:cNvSpPr>
                <a:spLocks noChangeShapeType="1"/>
              </p:cNvSpPr>
              <p:nvPr/>
            </p:nvSpPr>
            <p:spPr bwMode="auto">
              <a:xfrm flipH="1">
                <a:off x="961" y="2752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83" name="Line 106"/>
              <p:cNvSpPr>
                <a:spLocks noChangeShapeType="1"/>
              </p:cNvSpPr>
              <p:nvPr/>
            </p:nvSpPr>
            <p:spPr bwMode="auto">
              <a:xfrm flipH="1">
                <a:off x="961" y="2733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84" name="Line 107"/>
              <p:cNvSpPr>
                <a:spLocks noChangeShapeType="1"/>
              </p:cNvSpPr>
              <p:nvPr/>
            </p:nvSpPr>
            <p:spPr bwMode="auto">
              <a:xfrm flipH="1">
                <a:off x="961" y="2715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85" name="Line 108"/>
              <p:cNvSpPr>
                <a:spLocks noChangeShapeType="1"/>
              </p:cNvSpPr>
              <p:nvPr/>
            </p:nvSpPr>
            <p:spPr bwMode="auto">
              <a:xfrm flipH="1">
                <a:off x="941" y="2696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86" name="Line 109"/>
              <p:cNvSpPr>
                <a:spLocks noChangeShapeType="1"/>
              </p:cNvSpPr>
              <p:nvPr/>
            </p:nvSpPr>
            <p:spPr bwMode="auto">
              <a:xfrm flipH="1">
                <a:off x="961" y="2678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87" name="Line 110"/>
              <p:cNvSpPr>
                <a:spLocks noChangeShapeType="1"/>
              </p:cNvSpPr>
              <p:nvPr/>
            </p:nvSpPr>
            <p:spPr bwMode="auto">
              <a:xfrm flipH="1">
                <a:off x="961" y="2659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88" name="Line 111"/>
              <p:cNvSpPr>
                <a:spLocks noChangeShapeType="1"/>
              </p:cNvSpPr>
              <p:nvPr/>
            </p:nvSpPr>
            <p:spPr bwMode="auto">
              <a:xfrm flipH="1">
                <a:off x="961" y="2642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89" name="Line 112"/>
              <p:cNvSpPr>
                <a:spLocks noChangeShapeType="1"/>
              </p:cNvSpPr>
              <p:nvPr/>
            </p:nvSpPr>
            <p:spPr bwMode="auto">
              <a:xfrm flipH="1">
                <a:off x="961" y="2623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0" name="Line 113"/>
              <p:cNvSpPr>
                <a:spLocks noChangeShapeType="1"/>
              </p:cNvSpPr>
              <p:nvPr/>
            </p:nvSpPr>
            <p:spPr bwMode="auto">
              <a:xfrm flipH="1">
                <a:off x="941" y="2604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1" name="Line 114"/>
              <p:cNvSpPr>
                <a:spLocks noChangeShapeType="1"/>
              </p:cNvSpPr>
              <p:nvPr/>
            </p:nvSpPr>
            <p:spPr bwMode="auto">
              <a:xfrm flipH="1">
                <a:off x="961" y="2586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2" name="Line 115"/>
              <p:cNvSpPr>
                <a:spLocks noChangeShapeType="1"/>
              </p:cNvSpPr>
              <p:nvPr/>
            </p:nvSpPr>
            <p:spPr bwMode="auto">
              <a:xfrm flipH="1">
                <a:off x="961" y="2567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3" name="Line 116"/>
              <p:cNvSpPr>
                <a:spLocks noChangeShapeType="1"/>
              </p:cNvSpPr>
              <p:nvPr/>
            </p:nvSpPr>
            <p:spPr bwMode="auto">
              <a:xfrm flipH="1">
                <a:off x="961" y="2549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4" name="Line 117"/>
              <p:cNvSpPr>
                <a:spLocks noChangeShapeType="1"/>
              </p:cNvSpPr>
              <p:nvPr/>
            </p:nvSpPr>
            <p:spPr bwMode="auto">
              <a:xfrm flipH="1">
                <a:off x="961" y="2530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5" name="Line 118"/>
              <p:cNvSpPr>
                <a:spLocks noChangeShapeType="1"/>
              </p:cNvSpPr>
              <p:nvPr/>
            </p:nvSpPr>
            <p:spPr bwMode="auto">
              <a:xfrm flipH="1">
                <a:off x="941" y="2512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6" name="Line 119"/>
              <p:cNvSpPr>
                <a:spLocks noChangeShapeType="1"/>
              </p:cNvSpPr>
              <p:nvPr/>
            </p:nvSpPr>
            <p:spPr bwMode="auto">
              <a:xfrm flipH="1">
                <a:off x="961" y="2493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7" name="Line 120"/>
              <p:cNvSpPr>
                <a:spLocks noChangeShapeType="1"/>
              </p:cNvSpPr>
              <p:nvPr/>
            </p:nvSpPr>
            <p:spPr bwMode="auto">
              <a:xfrm flipH="1">
                <a:off x="961" y="2475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8" name="Line 121"/>
              <p:cNvSpPr>
                <a:spLocks noChangeShapeType="1"/>
              </p:cNvSpPr>
              <p:nvPr/>
            </p:nvSpPr>
            <p:spPr bwMode="auto">
              <a:xfrm flipH="1">
                <a:off x="961" y="2457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9" name="Line 122"/>
              <p:cNvSpPr>
                <a:spLocks noChangeShapeType="1"/>
              </p:cNvSpPr>
              <p:nvPr/>
            </p:nvSpPr>
            <p:spPr bwMode="auto">
              <a:xfrm flipH="1">
                <a:off x="961" y="2438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00" name="Line 123"/>
              <p:cNvSpPr>
                <a:spLocks noChangeShapeType="1"/>
              </p:cNvSpPr>
              <p:nvPr/>
            </p:nvSpPr>
            <p:spPr bwMode="auto">
              <a:xfrm flipH="1">
                <a:off x="941" y="2419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01" name="Line 124"/>
              <p:cNvSpPr>
                <a:spLocks noChangeShapeType="1"/>
              </p:cNvSpPr>
              <p:nvPr/>
            </p:nvSpPr>
            <p:spPr bwMode="auto">
              <a:xfrm flipH="1">
                <a:off x="961" y="2402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02" name="Line 125"/>
              <p:cNvSpPr>
                <a:spLocks noChangeShapeType="1"/>
              </p:cNvSpPr>
              <p:nvPr/>
            </p:nvSpPr>
            <p:spPr bwMode="auto">
              <a:xfrm flipH="1">
                <a:off x="961" y="2384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03" name="Line 126"/>
              <p:cNvSpPr>
                <a:spLocks noChangeShapeType="1"/>
              </p:cNvSpPr>
              <p:nvPr/>
            </p:nvSpPr>
            <p:spPr bwMode="auto">
              <a:xfrm flipH="1">
                <a:off x="961" y="2365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04" name="Line 127"/>
              <p:cNvSpPr>
                <a:spLocks noChangeShapeType="1"/>
              </p:cNvSpPr>
              <p:nvPr/>
            </p:nvSpPr>
            <p:spPr bwMode="auto">
              <a:xfrm flipH="1">
                <a:off x="961" y="2347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05" name="Line 128"/>
              <p:cNvSpPr>
                <a:spLocks noChangeShapeType="1"/>
              </p:cNvSpPr>
              <p:nvPr/>
            </p:nvSpPr>
            <p:spPr bwMode="auto">
              <a:xfrm flipH="1">
                <a:off x="941" y="2328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06" name="Line 129"/>
              <p:cNvSpPr>
                <a:spLocks noChangeShapeType="1"/>
              </p:cNvSpPr>
              <p:nvPr/>
            </p:nvSpPr>
            <p:spPr bwMode="auto">
              <a:xfrm flipH="1">
                <a:off x="961" y="2309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07" name="Line 130"/>
              <p:cNvSpPr>
                <a:spLocks noChangeShapeType="1"/>
              </p:cNvSpPr>
              <p:nvPr/>
            </p:nvSpPr>
            <p:spPr bwMode="auto">
              <a:xfrm flipH="1">
                <a:off x="961" y="2291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08" name="Line 131"/>
              <p:cNvSpPr>
                <a:spLocks noChangeShapeType="1"/>
              </p:cNvSpPr>
              <p:nvPr/>
            </p:nvSpPr>
            <p:spPr bwMode="auto">
              <a:xfrm flipH="1">
                <a:off x="961" y="2272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09" name="Line 132"/>
              <p:cNvSpPr>
                <a:spLocks noChangeShapeType="1"/>
              </p:cNvSpPr>
              <p:nvPr/>
            </p:nvSpPr>
            <p:spPr bwMode="auto">
              <a:xfrm flipH="1">
                <a:off x="961" y="2254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10" name="Line 133"/>
              <p:cNvSpPr>
                <a:spLocks noChangeShapeType="1"/>
              </p:cNvSpPr>
              <p:nvPr/>
            </p:nvSpPr>
            <p:spPr bwMode="auto">
              <a:xfrm flipH="1">
                <a:off x="941" y="2235"/>
                <a:ext cx="5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11" name="Line 134"/>
              <p:cNvSpPr>
                <a:spLocks noChangeShapeType="1"/>
              </p:cNvSpPr>
              <p:nvPr/>
            </p:nvSpPr>
            <p:spPr bwMode="auto">
              <a:xfrm flipH="1">
                <a:off x="961" y="2217"/>
                <a:ext cx="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12" name="Freeform 135"/>
              <p:cNvSpPr>
                <a:spLocks noChangeArrowheads="1"/>
              </p:cNvSpPr>
              <p:nvPr/>
            </p:nvSpPr>
            <p:spPr bwMode="auto">
              <a:xfrm>
                <a:off x="986" y="2530"/>
                <a:ext cx="3892" cy="351"/>
              </a:xfrm>
              <a:custGeom>
                <a:avLst/>
                <a:gdLst>
                  <a:gd name="T0" fmla="*/ 89 w 3741"/>
                  <a:gd name="T1" fmla="*/ 1 h 598"/>
                  <a:gd name="T2" fmla="*/ 191 w 3741"/>
                  <a:gd name="T3" fmla="*/ 1 h 598"/>
                  <a:gd name="T4" fmla="*/ 294 w 3741"/>
                  <a:gd name="T5" fmla="*/ 1 h 598"/>
                  <a:gd name="T6" fmla="*/ 397 w 3741"/>
                  <a:gd name="T7" fmla="*/ 1 h 598"/>
                  <a:gd name="T8" fmla="*/ 494 w 3741"/>
                  <a:gd name="T9" fmla="*/ 1 h 598"/>
                  <a:gd name="T10" fmla="*/ 597 w 3741"/>
                  <a:gd name="T11" fmla="*/ 1 h 598"/>
                  <a:gd name="T12" fmla="*/ 698 w 3741"/>
                  <a:gd name="T13" fmla="*/ 1 h 598"/>
                  <a:gd name="T14" fmla="*/ 805 w 3741"/>
                  <a:gd name="T15" fmla="*/ 1 h 598"/>
                  <a:gd name="T16" fmla="*/ 906 w 3741"/>
                  <a:gd name="T17" fmla="*/ 2 h 598"/>
                  <a:gd name="T18" fmla="*/ 1005 w 3741"/>
                  <a:gd name="T19" fmla="*/ 1 h 598"/>
                  <a:gd name="T20" fmla="*/ 1108 w 3741"/>
                  <a:gd name="T21" fmla="*/ 1 h 598"/>
                  <a:gd name="T22" fmla="*/ 1212 w 3741"/>
                  <a:gd name="T23" fmla="*/ 1 h 598"/>
                  <a:gd name="T24" fmla="*/ 1310 w 3741"/>
                  <a:gd name="T25" fmla="*/ 1 h 598"/>
                  <a:gd name="T26" fmla="*/ 1412 w 3741"/>
                  <a:gd name="T27" fmla="*/ 1 h 598"/>
                  <a:gd name="T28" fmla="*/ 1513 w 3741"/>
                  <a:gd name="T29" fmla="*/ 1 h 598"/>
                  <a:gd name="T30" fmla="*/ 1617 w 3741"/>
                  <a:gd name="T31" fmla="*/ 1 h 598"/>
                  <a:gd name="T32" fmla="*/ 1721 w 3741"/>
                  <a:gd name="T33" fmla="*/ 1 h 598"/>
                  <a:gd name="T34" fmla="*/ 1821 w 3741"/>
                  <a:gd name="T35" fmla="*/ 1 h 598"/>
                  <a:gd name="T36" fmla="*/ 1923 w 3741"/>
                  <a:gd name="T37" fmla="*/ 1 h 598"/>
                  <a:gd name="T38" fmla="*/ 2028 w 3741"/>
                  <a:gd name="T39" fmla="*/ 1 h 598"/>
                  <a:gd name="T40" fmla="*/ 2129 w 3741"/>
                  <a:gd name="T41" fmla="*/ 1 h 598"/>
                  <a:gd name="T42" fmla="*/ 2225 w 3741"/>
                  <a:gd name="T43" fmla="*/ 1 h 598"/>
                  <a:gd name="T44" fmla="*/ 2326 w 3741"/>
                  <a:gd name="T45" fmla="*/ 1 h 598"/>
                  <a:gd name="T46" fmla="*/ 2429 w 3741"/>
                  <a:gd name="T47" fmla="*/ 1 h 598"/>
                  <a:gd name="T48" fmla="*/ 2535 w 3741"/>
                  <a:gd name="T49" fmla="*/ 1 h 598"/>
                  <a:gd name="T50" fmla="*/ 2637 w 3741"/>
                  <a:gd name="T51" fmla="*/ 1 h 598"/>
                  <a:gd name="T52" fmla="*/ 2735 w 3741"/>
                  <a:gd name="T53" fmla="*/ 1 h 598"/>
                  <a:gd name="T54" fmla="*/ 2840 w 3741"/>
                  <a:gd name="T55" fmla="*/ 1 h 598"/>
                  <a:gd name="T56" fmla="*/ 2942 w 3741"/>
                  <a:gd name="T57" fmla="*/ 1 h 598"/>
                  <a:gd name="T58" fmla="*/ 3046 w 3741"/>
                  <a:gd name="T59" fmla="*/ 1 h 598"/>
                  <a:gd name="T60" fmla="*/ 3141 w 3741"/>
                  <a:gd name="T61" fmla="*/ 1 h 598"/>
                  <a:gd name="T62" fmla="*/ 3244 w 3741"/>
                  <a:gd name="T63" fmla="*/ 1 h 598"/>
                  <a:gd name="T64" fmla="*/ 3347 w 3741"/>
                  <a:gd name="T65" fmla="*/ 1 h 598"/>
                  <a:gd name="T66" fmla="*/ 3451 w 3741"/>
                  <a:gd name="T67" fmla="*/ 1 h 598"/>
                  <a:gd name="T68" fmla="*/ 3551 w 3741"/>
                  <a:gd name="T69" fmla="*/ 1 h 598"/>
                  <a:gd name="T70" fmla="*/ 3653 w 3741"/>
                  <a:gd name="T71" fmla="*/ 1 h 598"/>
                  <a:gd name="T72" fmla="*/ 3756 w 3741"/>
                  <a:gd name="T73" fmla="*/ 1 h 598"/>
                  <a:gd name="T74" fmla="*/ 3856 w 3741"/>
                  <a:gd name="T75" fmla="*/ 1 h 598"/>
                  <a:gd name="T76" fmla="*/ 3954 w 3741"/>
                  <a:gd name="T77" fmla="*/ 1 h 598"/>
                  <a:gd name="T78" fmla="*/ 4057 w 3741"/>
                  <a:gd name="T79" fmla="*/ 1 h 598"/>
                  <a:gd name="T80" fmla="*/ 4160 w 3741"/>
                  <a:gd name="T81" fmla="*/ 1 h 598"/>
                  <a:gd name="T82" fmla="*/ 4263 w 3741"/>
                  <a:gd name="T83" fmla="*/ 1 h 598"/>
                  <a:gd name="T84" fmla="*/ 4365 w 3741"/>
                  <a:gd name="T85" fmla="*/ 1 h 598"/>
                  <a:gd name="T86" fmla="*/ 4468 w 3741"/>
                  <a:gd name="T87" fmla="*/ 1 h 598"/>
                  <a:gd name="T88" fmla="*/ 4568 w 3741"/>
                  <a:gd name="T89" fmla="*/ 1 h 598"/>
                  <a:gd name="T90" fmla="*/ 4673 w 3741"/>
                  <a:gd name="T91" fmla="*/ 1 h 598"/>
                  <a:gd name="T92" fmla="*/ 4771 w 3741"/>
                  <a:gd name="T93" fmla="*/ 1 h 598"/>
                  <a:gd name="T94" fmla="*/ 4873 w 3741"/>
                  <a:gd name="T95" fmla="*/ 1 h 598"/>
                  <a:gd name="T96" fmla="*/ 4975 w 3741"/>
                  <a:gd name="T97" fmla="*/ 1 h 598"/>
                  <a:gd name="T98" fmla="*/ 5078 w 3741"/>
                  <a:gd name="T99" fmla="*/ 1 h 598"/>
                  <a:gd name="T100" fmla="*/ 5179 w 3741"/>
                  <a:gd name="T101" fmla="*/ 1 h 598"/>
                  <a:gd name="T102" fmla="*/ 5283 w 3741"/>
                  <a:gd name="T103" fmla="*/ 1 h 598"/>
                  <a:gd name="T104" fmla="*/ 5385 w 3741"/>
                  <a:gd name="T105" fmla="*/ 1 h 598"/>
                  <a:gd name="T106" fmla="*/ 5488 w 3741"/>
                  <a:gd name="T107" fmla="*/ 1 h 598"/>
                  <a:gd name="T108" fmla="*/ 5589 w 3741"/>
                  <a:gd name="T109" fmla="*/ 1 h 598"/>
                  <a:gd name="T110" fmla="*/ 5689 w 3741"/>
                  <a:gd name="T111" fmla="*/ 1 h 5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41"/>
                  <a:gd name="T169" fmla="*/ 0 h 598"/>
                  <a:gd name="T170" fmla="*/ 3741 w 3741"/>
                  <a:gd name="T171" fmla="*/ 598 h 59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41" h="598">
                    <a:moveTo>
                      <a:pt x="0" y="397"/>
                    </a:moveTo>
                    <a:lnTo>
                      <a:pt x="6" y="405"/>
                    </a:lnTo>
                    <a:lnTo>
                      <a:pt x="15" y="407"/>
                    </a:lnTo>
                    <a:lnTo>
                      <a:pt x="20" y="409"/>
                    </a:lnTo>
                    <a:lnTo>
                      <a:pt x="29" y="410"/>
                    </a:lnTo>
                    <a:lnTo>
                      <a:pt x="35" y="409"/>
                    </a:lnTo>
                    <a:lnTo>
                      <a:pt x="43" y="405"/>
                    </a:lnTo>
                    <a:lnTo>
                      <a:pt x="49" y="407"/>
                    </a:lnTo>
                    <a:lnTo>
                      <a:pt x="58" y="409"/>
                    </a:lnTo>
                    <a:lnTo>
                      <a:pt x="64" y="409"/>
                    </a:lnTo>
                    <a:lnTo>
                      <a:pt x="72" y="409"/>
                    </a:lnTo>
                    <a:lnTo>
                      <a:pt x="81" y="409"/>
                    </a:lnTo>
                    <a:lnTo>
                      <a:pt x="87" y="410"/>
                    </a:lnTo>
                    <a:lnTo>
                      <a:pt x="95" y="416"/>
                    </a:lnTo>
                    <a:lnTo>
                      <a:pt x="101" y="418"/>
                    </a:lnTo>
                    <a:lnTo>
                      <a:pt x="110" y="414"/>
                    </a:lnTo>
                    <a:lnTo>
                      <a:pt x="115" y="407"/>
                    </a:lnTo>
                    <a:lnTo>
                      <a:pt x="124" y="399"/>
                    </a:lnTo>
                    <a:lnTo>
                      <a:pt x="130" y="395"/>
                    </a:lnTo>
                    <a:lnTo>
                      <a:pt x="138" y="399"/>
                    </a:lnTo>
                    <a:lnTo>
                      <a:pt x="144" y="403"/>
                    </a:lnTo>
                    <a:lnTo>
                      <a:pt x="153" y="409"/>
                    </a:lnTo>
                    <a:lnTo>
                      <a:pt x="159" y="410"/>
                    </a:lnTo>
                    <a:lnTo>
                      <a:pt x="167" y="412"/>
                    </a:lnTo>
                    <a:lnTo>
                      <a:pt x="176" y="405"/>
                    </a:lnTo>
                    <a:lnTo>
                      <a:pt x="182" y="407"/>
                    </a:lnTo>
                    <a:lnTo>
                      <a:pt x="190" y="409"/>
                    </a:lnTo>
                    <a:lnTo>
                      <a:pt x="196" y="412"/>
                    </a:lnTo>
                    <a:lnTo>
                      <a:pt x="205" y="416"/>
                    </a:lnTo>
                    <a:lnTo>
                      <a:pt x="210" y="416"/>
                    </a:lnTo>
                    <a:lnTo>
                      <a:pt x="219" y="414"/>
                    </a:lnTo>
                    <a:lnTo>
                      <a:pt x="225" y="414"/>
                    </a:lnTo>
                    <a:lnTo>
                      <a:pt x="233" y="412"/>
                    </a:lnTo>
                    <a:lnTo>
                      <a:pt x="239" y="407"/>
                    </a:lnTo>
                    <a:lnTo>
                      <a:pt x="248" y="405"/>
                    </a:lnTo>
                    <a:lnTo>
                      <a:pt x="257" y="403"/>
                    </a:lnTo>
                    <a:lnTo>
                      <a:pt x="262" y="405"/>
                    </a:lnTo>
                    <a:lnTo>
                      <a:pt x="271" y="407"/>
                    </a:lnTo>
                    <a:lnTo>
                      <a:pt x="277" y="410"/>
                    </a:lnTo>
                    <a:lnTo>
                      <a:pt x="285" y="409"/>
                    </a:lnTo>
                    <a:lnTo>
                      <a:pt x="291" y="405"/>
                    </a:lnTo>
                    <a:lnTo>
                      <a:pt x="300" y="401"/>
                    </a:lnTo>
                    <a:lnTo>
                      <a:pt x="305" y="399"/>
                    </a:lnTo>
                    <a:lnTo>
                      <a:pt x="314" y="399"/>
                    </a:lnTo>
                    <a:lnTo>
                      <a:pt x="320" y="403"/>
                    </a:lnTo>
                    <a:lnTo>
                      <a:pt x="329" y="405"/>
                    </a:lnTo>
                    <a:lnTo>
                      <a:pt x="337" y="407"/>
                    </a:lnTo>
                    <a:lnTo>
                      <a:pt x="343" y="407"/>
                    </a:lnTo>
                    <a:lnTo>
                      <a:pt x="352" y="410"/>
                    </a:lnTo>
                    <a:lnTo>
                      <a:pt x="357" y="412"/>
                    </a:lnTo>
                    <a:lnTo>
                      <a:pt x="366" y="410"/>
                    </a:lnTo>
                    <a:lnTo>
                      <a:pt x="372" y="409"/>
                    </a:lnTo>
                    <a:lnTo>
                      <a:pt x="380" y="405"/>
                    </a:lnTo>
                    <a:lnTo>
                      <a:pt x="386" y="409"/>
                    </a:lnTo>
                    <a:lnTo>
                      <a:pt x="395" y="412"/>
                    </a:lnTo>
                    <a:lnTo>
                      <a:pt x="401" y="410"/>
                    </a:lnTo>
                    <a:lnTo>
                      <a:pt x="409" y="405"/>
                    </a:lnTo>
                    <a:lnTo>
                      <a:pt x="415" y="397"/>
                    </a:lnTo>
                    <a:lnTo>
                      <a:pt x="424" y="393"/>
                    </a:lnTo>
                    <a:lnTo>
                      <a:pt x="432" y="395"/>
                    </a:lnTo>
                    <a:lnTo>
                      <a:pt x="438" y="397"/>
                    </a:lnTo>
                    <a:lnTo>
                      <a:pt x="447" y="399"/>
                    </a:lnTo>
                    <a:lnTo>
                      <a:pt x="452" y="399"/>
                    </a:lnTo>
                    <a:lnTo>
                      <a:pt x="461" y="395"/>
                    </a:lnTo>
                    <a:lnTo>
                      <a:pt x="467" y="399"/>
                    </a:lnTo>
                    <a:lnTo>
                      <a:pt x="475" y="401"/>
                    </a:lnTo>
                    <a:lnTo>
                      <a:pt x="481" y="401"/>
                    </a:lnTo>
                    <a:lnTo>
                      <a:pt x="490" y="401"/>
                    </a:lnTo>
                    <a:lnTo>
                      <a:pt x="496" y="414"/>
                    </a:lnTo>
                    <a:lnTo>
                      <a:pt x="504" y="420"/>
                    </a:lnTo>
                    <a:lnTo>
                      <a:pt x="513" y="422"/>
                    </a:lnTo>
                    <a:lnTo>
                      <a:pt x="519" y="416"/>
                    </a:lnTo>
                    <a:lnTo>
                      <a:pt x="527" y="410"/>
                    </a:lnTo>
                    <a:lnTo>
                      <a:pt x="533" y="410"/>
                    </a:lnTo>
                    <a:lnTo>
                      <a:pt x="542" y="412"/>
                    </a:lnTo>
                    <a:lnTo>
                      <a:pt x="547" y="416"/>
                    </a:lnTo>
                    <a:lnTo>
                      <a:pt x="556" y="424"/>
                    </a:lnTo>
                    <a:lnTo>
                      <a:pt x="562" y="436"/>
                    </a:lnTo>
                    <a:lnTo>
                      <a:pt x="570" y="466"/>
                    </a:lnTo>
                    <a:lnTo>
                      <a:pt x="576" y="507"/>
                    </a:lnTo>
                    <a:lnTo>
                      <a:pt x="585" y="549"/>
                    </a:lnTo>
                    <a:lnTo>
                      <a:pt x="593" y="582"/>
                    </a:lnTo>
                    <a:lnTo>
                      <a:pt x="599" y="598"/>
                    </a:lnTo>
                    <a:lnTo>
                      <a:pt x="608" y="584"/>
                    </a:lnTo>
                    <a:lnTo>
                      <a:pt x="614" y="554"/>
                    </a:lnTo>
                    <a:lnTo>
                      <a:pt x="622" y="517"/>
                    </a:lnTo>
                    <a:lnTo>
                      <a:pt x="628" y="478"/>
                    </a:lnTo>
                    <a:lnTo>
                      <a:pt x="637" y="458"/>
                    </a:lnTo>
                    <a:lnTo>
                      <a:pt x="642" y="444"/>
                    </a:lnTo>
                    <a:lnTo>
                      <a:pt x="651" y="432"/>
                    </a:lnTo>
                    <a:lnTo>
                      <a:pt x="657" y="422"/>
                    </a:lnTo>
                    <a:lnTo>
                      <a:pt x="665" y="416"/>
                    </a:lnTo>
                    <a:lnTo>
                      <a:pt x="674" y="414"/>
                    </a:lnTo>
                    <a:lnTo>
                      <a:pt x="680" y="416"/>
                    </a:lnTo>
                    <a:lnTo>
                      <a:pt x="689" y="416"/>
                    </a:lnTo>
                    <a:lnTo>
                      <a:pt x="694" y="414"/>
                    </a:lnTo>
                    <a:lnTo>
                      <a:pt x="703" y="416"/>
                    </a:lnTo>
                    <a:lnTo>
                      <a:pt x="709" y="418"/>
                    </a:lnTo>
                    <a:lnTo>
                      <a:pt x="717" y="407"/>
                    </a:lnTo>
                    <a:lnTo>
                      <a:pt x="723" y="407"/>
                    </a:lnTo>
                    <a:lnTo>
                      <a:pt x="732" y="407"/>
                    </a:lnTo>
                    <a:lnTo>
                      <a:pt x="737" y="409"/>
                    </a:lnTo>
                    <a:lnTo>
                      <a:pt x="746" y="410"/>
                    </a:lnTo>
                    <a:lnTo>
                      <a:pt x="752" y="410"/>
                    </a:lnTo>
                    <a:lnTo>
                      <a:pt x="761" y="412"/>
                    </a:lnTo>
                    <a:lnTo>
                      <a:pt x="769" y="410"/>
                    </a:lnTo>
                    <a:lnTo>
                      <a:pt x="775" y="412"/>
                    </a:lnTo>
                    <a:lnTo>
                      <a:pt x="784" y="418"/>
                    </a:lnTo>
                    <a:lnTo>
                      <a:pt x="789" y="422"/>
                    </a:lnTo>
                    <a:lnTo>
                      <a:pt x="798" y="424"/>
                    </a:lnTo>
                    <a:lnTo>
                      <a:pt x="804" y="426"/>
                    </a:lnTo>
                    <a:lnTo>
                      <a:pt x="812" y="428"/>
                    </a:lnTo>
                    <a:lnTo>
                      <a:pt x="818" y="426"/>
                    </a:lnTo>
                    <a:lnTo>
                      <a:pt x="827" y="422"/>
                    </a:lnTo>
                    <a:lnTo>
                      <a:pt x="833" y="412"/>
                    </a:lnTo>
                    <a:lnTo>
                      <a:pt x="841" y="405"/>
                    </a:lnTo>
                    <a:lnTo>
                      <a:pt x="847" y="401"/>
                    </a:lnTo>
                    <a:lnTo>
                      <a:pt x="856" y="405"/>
                    </a:lnTo>
                    <a:lnTo>
                      <a:pt x="864" y="414"/>
                    </a:lnTo>
                    <a:lnTo>
                      <a:pt x="870" y="420"/>
                    </a:lnTo>
                    <a:lnTo>
                      <a:pt x="879" y="416"/>
                    </a:lnTo>
                    <a:lnTo>
                      <a:pt x="884" y="410"/>
                    </a:lnTo>
                    <a:lnTo>
                      <a:pt x="893" y="409"/>
                    </a:lnTo>
                    <a:lnTo>
                      <a:pt x="899" y="410"/>
                    </a:lnTo>
                    <a:lnTo>
                      <a:pt x="907" y="410"/>
                    </a:lnTo>
                    <a:lnTo>
                      <a:pt x="913" y="414"/>
                    </a:lnTo>
                    <a:lnTo>
                      <a:pt x="922" y="416"/>
                    </a:lnTo>
                    <a:lnTo>
                      <a:pt x="928" y="416"/>
                    </a:lnTo>
                    <a:lnTo>
                      <a:pt x="936" y="397"/>
                    </a:lnTo>
                    <a:lnTo>
                      <a:pt x="945" y="359"/>
                    </a:lnTo>
                    <a:lnTo>
                      <a:pt x="951" y="306"/>
                    </a:lnTo>
                    <a:lnTo>
                      <a:pt x="959" y="255"/>
                    </a:lnTo>
                    <a:lnTo>
                      <a:pt x="965" y="221"/>
                    </a:lnTo>
                    <a:lnTo>
                      <a:pt x="974" y="221"/>
                    </a:lnTo>
                    <a:lnTo>
                      <a:pt x="979" y="245"/>
                    </a:lnTo>
                    <a:lnTo>
                      <a:pt x="988" y="282"/>
                    </a:lnTo>
                    <a:lnTo>
                      <a:pt x="994" y="318"/>
                    </a:lnTo>
                    <a:lnTo>
                      <a:pt x="1002" y="345"/>
                    </a:lnTo>
                    <a:lnTo>
                      <a:pt x="1008" y="365"/>
                    </a:lnTo>
                    <a:lnTo>
                      <a:pt x="1017" y="385"/>
                    </a:lnTo>
                    <a:lnTo>
                      <a:pt x="1025" y="399"/>
                    </a:lnTo>
                    <a:lnTo>
                      <a:pt x="1031" y="407"/>
                    </a:lnTo>
                    <a:lnTo>
                      <a:pt x="1040" y="405"/>
                    </a:lnTo>
                    <a:lnTo>
                      <a:pt x="1046" y="397"/>
                    </a:lnTo>
                    <a:lnTo>
                      <a:pt x="1054" y="393"/>
                    </a:lnTo>
                    <a:lnTo>
                      <a:pt x="1060" y="391"/>
                    </a:lnTo>
                    <a:lnTo>
                      <a:pt x="1069" y="405"/>
                    </a:lnTo>
                    <a:lnTo>
                      <a:pt x="1074" y="416"/>
                    </a:lnTo>
                    <a:lnTo>
                      <a:pt x="1083" y="420"/>
                    </a:lnTo>
                    <a:lnTo>
                      <a:pt x="1089" y="414"/>
                    </a:lnTo>
                    <a:lnTo>
                      <a:pt x="1097" y="409"/>
                    </a:lnTo>
                    <a:lnTo>
                      <a:pt x="1103" y="407"/>
                    </a:lnTo>
                    <a:lnTo>
                      <a:pt x="1112" y="403"/>
                    </a:lnTo>
                    <a:lnTo>
                      <a:pt x="1120" y="405"/>
                    </a:lnTo>
                    <a:lnTo>
                      <a:pt x="1126" y="407"/>
                    </a:lnTo>
                    <a:lnTo>
                      <a:pt x="1135" y="407"/>
                    </a:lnTo>
                    <a:lnTo>
                      <a:pt x="1141" y="409"/>
                    </a:lnTo>
                    <a:lnTo>
                      <a:pt x="1149" y="407"/>
                    </a:lnTo>
                    <a:lnTo>
                      <a:pt x="1155" y="409"/>
                    </a:lnTo>
                    <a:lnTo>
                      <a:pt x="1164" y="407"/>
                    </a:lnTo>
                    <a:lnTo>
                      <a:pt x="1169" y="407"/>
                    </a:lnTo>
                    <a:lnTo>
                      <a:pt x="1178" y="409"/>
                    </a:lnTo>
                    <a:lnTo>
                      <a:pt x="1184" y="410"/>
                    </a:lnTo>
                    <a:lnTo>
                      <a:pt x="1192" y="410"/>
                    </a:lnTo>
                    <a:lnTo>
                      <a:pt x="1201" y="414"/>
                    </a:lnTo>
                    <a:lnTo>
                      <a:pt x="1207" y="416"/>
                    </a:lnTo>
                    <a:lnTo>
                      <a:pt x="1216" y="414"/>
                    </a:lnTo>
                    <a:lnTo>
                      <a:pt x="1221" y="410"/>
                    </a:lnTo>
                    <a:lnTo>
                      <a:pt x="1230" y="407"/>
                    </a:lnTo>
                    <a:lnTo>
                      <a:pt x="1236" y="407"/>
                    </a:lnTo>
                    <a:lnTo>
                      <a:pt x="1244" y="407"/>
                    </a:lnTo>
                    <a:lnTo>
                      <a:pt x="1250" y="407"/>
                    </a:lnTo>
                    <a:lnTo>
                      <a:pt x="1259" y="409"/>
                    </a:lnTo>
                    <a:lnTo>
                      <a:pt x="1264" y="416"/>
                    </a:lnTo>
                    <a:lnTo>
                      <a:pt x="1273" y="420"/>
                    </a:lnTo>
                    <a:lnTo>
                      <a:pt x="1282" y="422"/>
                    </a:lnTo>
                    <a:lnTo>
                      <a:pt x="1288" y="418"/>
                    </a:lnTo>
                    <a:lnTo>
                      <a:pt x="1296" y="416"/>
                    </a:lnTo>
                    <a:lnTo>
                      <a:pt x="1302" y="414"/>
                    </a:lnTo>
                    <a:lnTo>
                      <a:pt x="1311" y="409"/>
                    </a:lnTo>
                    <a:lnTo>
                      <a:pt x="1316" y="401"/>
                    </a:lnTo>
                    <a:lnTo>
                      <a:pt x="1325" y="391"/>
                    </a:lnTo>
                    <a:lnTo>
                      <a:pt x="1331" y="375"/>
                    </a:lnTo>
                    <a:lnTo>
                      <a:pt x="1339" y="347"/>
                    </a:lnTo>
                    <a:lnTo>
                      <a:pt x="1345" y="316"/>
                    </a:lnTo>
                    <a:lnTo>
                      <a:pt x="1354" y="272"/>
                    </a:lnTo>
                    <a:lnTo>
                      <a:pt x="1360" y="241"/>
                    </a:lnTo>
                    <a:lnTo>
                      <a:pt x="1368" y="221"/>
                    </a:lnTo>
                    <a:lnTo>
                      <a:pt x="1377" y="213"/>
                    </a:lnTo>
                    <a:lnTo>
                      <a:pt x="1383" y="221"/>
                    </a:lnTo>
                    <a:lnTo>
                      <a:pt x="1391" y="249"/>
                    </a:lnTo>
                    <a:lnTo>
                      <a:pt x="1397" y="280"/>
                    </a:lnTo>
                    <a:lnTo>
                      <a:pt x="1406" y="318"/>
                    </a:lnTo>
                    <a:lnTo>
                      <a:pt x="1411" y="336"/>
                    </a:lnTo>
                    <a:lnTo>
                      <a:pt x="1420" y="347"/>
                    </a:lnTo>
                    <a:lnTo>
                      <a:pt x="1426" y="359"/>
                    </a:lnTo>
                    <a:lnTo>
                      <a:pt x="1434" y="369"/>
                    </a:lnTo>
                    <a:lnTo>
                      <a:pt x="1440" y="377"/>
                    </a:lnTo>
                    <a:lnTo>
                      <a:pt x="1449" y="385"/>
                    </a:lnTo>
                    <a:lnTo>
                      <a:pt x="1455" y="391"/>
                    </a:lnTo>
                    <a:lnTo>
                      <a:pt x="1463" y="399"/>
                    </a:lnTo>
                    <a:lnTo>
                      <a:pt x="1472" y="403"/>
                    </a:lnTo>
                    <a:lnTo>
                      <a:pt x="1478" y="403"/>
                    </a:lnTo>
                    <a:lnTo>
                      <a:pt x="1486" y="395"/>
                    </a:lnTo>
                    <a:lnTo>
                      <a:pt x="1492" y="397"/>
                    </a:lnTo>
                    <a:lnTo>
                      <a:pt x="1501" y="401"/>
                    </a:lnTo>
                    <a:lnTo>
                      <a:pt x="1506" y="405"/>
                    </a:lnTo>
                    <a:lnTo>
                      <a:pt x="1515" y="405"/>
                    </a:lnTo>
                    <a:lnTo>
                      <a:pt x="1521" y="403"/>
                    </a:lnTo>
                    <a:lnTo>
                      <a:pt x="1529" y="407"/>
                    </a:lnTo>
                    <a:lnTo>
                      <a:pt x="1535" y="414"/>
                    </a:lnTo>
                    <a:lnTo>
                      <a:pt x="1544" y="420"/>
                    </a:lnTo>
                    <a:lnTo>
                      <a:pt x="1552" y="420"/>
                    </a:lnTo>
                    <a:lnTo>
                      <a:pt x="1558" y="418"/>
                    </a:lnTo>
                    <a:lnTo>
                      <a:pt x="1567" y="414"/>
                    </a:lnTo>
                    <a:lnTo>
                      <a:pt x="1573" y="409"/>
                    </a:lnTo>
                    <a:lnTo>
                      <a:pt x="1581" y="409"/>
                    </a:lnTo>
                    <a:lnTo>
                      <a:pt x="1587" y="416"/>
                    </a:lnTo>
                    <a:lnTo>
                      <a:pt x="1596" y="418"/>
                    </a:lnTo>
                    <a:lnTo>
                      <a:pt x="1601" y="424"/>
                    </a:lnTo>
                    <a:lnTo>
                      <a:pt x="1610" y="424"/>
                    </a:lnTo>
                    <a:lnTo>
                      <a:pt x="1616" y="424"/>
                    </a:lnTo>
                    <a:lnTo>
                      <a:pt x="1624" y="426"/>
                    </a:lnTo>
                    <a:lnTo>
                      <a:pt x="1633" y="418"/>
                    </a:lnTo>
                    <a:lnTo>
                      <a:pt x="1639" y="412"/>
                    </a:lnTo>
                    <a:lnTo>
                      <a:pt x="1648" y="407"/>
                    </a:lnTo>
                    <a:lnTo>
                      <a:pt x="1653" y="409"/>
                    </a:lnTo>
                    <a:lnTo>
                      <a:pt x="1662" y="418"/>
                    </a:lnTo>
                    <a:lnTo>
                      <a:pt x="1668" y="422"/>
                    </a:lnTo>
                    <a:lnTo>
                      <a:pt x="1676" y="422"/>
                    </a:lnTo>
                    <a:lnTo>
                      <a:pt x="1682" y="416"/>
                    </a:lnTo>
                    <a:lnTo>
                      <a:pt x="1691" y="414"/>
                    </a:lnTo>
                    <a:lnTo>
                      <a:pt x="1696" y="418"/>
                    </a:lnTo>
                    <a:lnTo>
                      <a:pt x="1705" y="428"/>
                    </a:lnTo>
                    <a:lnTo>
                      <a:pt x="1714" y="434"/>
                    </a:lnTo>
                    <a:lnTo>
                      <a:pt x="1720" y="430"/>
                    </a:lnTo>
                    <a:lnTo>
                      <a:pt x="1728" y="426"/>
                    </a:lnTo>
                    <a:lnTo>
                      <a:pt x="1734" y="426"/>
                    </a:lnTo>
                    <a:lnTo>
                      <a:pt x="1743" y="426"/>
                    </a:lnTo>
                    <a:lnTo>
                      <a:pt x="1748" y="424"/>
                    </a:lnTo>
                    <a:lnTo>
                      <a:pt x="1757" y="418"/>
                    </a:lnTo>
                    <a:lnTo>
                      <a:pt x="1763" y="416"/>
                    </a:lnTo>
                    <a:lnTo>
                      <a:pt x="1771" y="416"/>
                    </a:lnTo>
                    <a:lnTo>
                      <a:pt x="1777" y="416"/>
                    </a:lnTo>
                    <a:lnTo>
                      <a:pt x="1786" y="416"/>
                    </a:lnTo>
                    <a:lnTo>
                      <a:pt x="1791" y="418"/>
                    </a:lnTo>
                    <a:lnTo>
                      <a:pt x="1800" y="418"/>
                    </a:lnTo>
                    <a:lnTo>
                      <a:pt x="1809" y="416"/>
                    </a:lnTo>
                    <a:lnTo>
                      <a:pt x="1815" y="414"/>
                    </a:lnTo>
                    <a:lnTo>
                      <a:pt x="1823" y="416"/>
                    </a:lnTo>
                    <a:lnTo>
                      <a:pt x="1829" y="418"/>
                    </a:lnTo>
                    <a:lnTo>
                      <a:pt x="1838" y="414"/>
                    </a:lnTo>
                    <a:lnTo>
                      <a:pt x="1843" y="414"/>
                    </a:lnTo>
                    <a:lnTo>
                      <a:pt x="1852" y="418"/>
                    </a:lnTo>
                    <a:lnTo>
                      <a:pt x="1858" y="418"/>
                    </a:lnTo>
                    <a:lnTo>
                      <a:pt x="1866" y="418"/>
                    </a:lnTo>
                    <a:lnTo>
                      <a:pt x="1872" y="422"/>
                    </a:lnTo>
                    <a:lnTo>
                      <a:pt x="1881" y="430"/>
                    </a:lnTo>
                    <a:lnTo>
                      <a:pt x="1887" y="438"/>
                    </a:lnTo>
                    <a:lnTo>
                      <a:pt x="1895" y="440"/>
                    </a:lnTo>
                    <a:lnTo>
                      <a:pt x="1904" y="432"/>
                    </a:lnTo>
                    <a:lnTo>
                      <a:pt x="1910" y="422"/>
                    </a:lnTo>
                    <a:lnTo>
                      <a:pt x="1918" y="416"/>
                    </a:lnTo>
                    <a:lnTo>
                      <a:pt x="1924" y="420"/>
                    </a:lnTo>
                    <a:lnTo>
                      <a:pt x="1933" y="416"/>
                    </a:lnTo>
                    <a:lnTo>
                      <a:pt x="1938" y="414"/>
                    </a:lnTo>
                    <a:lnTo>
                      <a:pt x="1947" y="409"/>
                    </a:lnTo>
                    <a:lnTo>
                      <a:pt x="1953" y="399"/>
                    </a:lnTo>
                    <a:lnTo>
                      <a:pt x="1961" y="375"/>
                    </a:lnTo>
                    <a:lnTo>
                      <a:pt x="1970" y="343"/>
                    </a:lnTo>
                    <a:lnTo>
                      <a:pt x="1976" y="286"/>
                    </a:lnTo>
                    <a:lnTo>
                      <a:pt x="1984" y="221"/>
                    </a:lnTo>
                    <a:lnTo>
                      <a:pt x="1990" y="146"/>
                    </a:lnTo>
                    <a:lnTo>
                      <a:pt x="1999" y="77"/>
                    </a:lnTo>
                    <a:lnTo>
                      <a:pt x="2005" y="28"/>
                    </a:lnTo>
                    <a:lnTo>
                      <a:pt x="2013" y="4"/>
                    </a:lnTo>
                    <a:lnTo>
                      <a:pt x="2019" y="0"/>
                    </a:lnTo>
                    <a:lnTo>
                      <a:pt x="2028" y="18"/>
                    </a:lnTo>
                    <a:lnTo>
                      <a:pt x="2033" y="46"/>
                    </a:lnTo>
                    <a:lnTo>
                      <a:pt x="2042" y="89"/>
                    </a:lnTo>
                    <a:lnTo>
                      <a:pt x="2048" y="136"/>
                    </a:lnTo>
                    <a:lnTo>
                      <a:pt x="2056" y="190"/>
                    </a:lnTo>
                    <a:lnTo>
                      <a:pt x="2065" y="243"/>
                    </a:lnTo>
                    <a:lnTo>
                      <a:pt x="2071" y="286"/>
                    </a:lnTo>
                    <a:lnTo>
                      <a:pt x="2079" y="316"/>
                    </a:lnTo>
                    <a:lnTo>
                      <a:pt x="2085" y="343"/>
                    </a:lnTo>
                    <a:lnTo>
                      <a:pt x="2094" y="361"/>
                    </a:lnTo>
                    <a:lnTo>
                      <a:pt x="2100" y="379"/>
                    </a:lnTo>
                    <a:lnTo>
                      <a:pt x="2108" y="395"/>
                    </a:lnTo>
                    <a:lnTo>
                      <a:pt x="2114" y="403"/>
                    </a:lnTo>
                    <a:lnTo>
                      <a:pt x="2123" y="405"/>
                    </a:lnTo>
                    <a:lnTo>
                      <a:pt x="2128" y="405"/>
                    </a:lnTo>
                    <a:lnTo>
                      <a:pt x="2137" y="412"/>
                    </a:lnTo>
                    <a:lnTo>
                      <a:pt x="2143" y="420"/>
                    </a:lnTo>
                    <a:lnTo>
                      <a:pt x="2151" y="420"/>
                    </a:lnTo>
                    <a:lnTo>
                      <a:pt x="2160" y="418"/>
                    </a:lnTo>
                    <a:lnTo>
                      <a:pt x="2166" y="416"/>
                    </a:lnTo>
                    <a:lnTo>
                      <a:pt x="2175" y="410"/>
                    </a:lnTo>
                    <a:lnTo>
                      <a:pt x="2180" y="409"/>
                    </a:lnTo>
                    <a:lnTo>
                      <a:pt x="2189" y="414"/>
                    </a:lnTo>
                    <a:lnTo>
                      <a:pt x="2195" y="412"/>
                    </a:lnTo>
                    <a:lnTo>
                      <a:pt x="2203" y="409"/>
                    </a:lnTo>
                    <a:lnTo>
                      <a:pt x="2209" y="407"/>
                    </a:lnTo>
                    <a:lnTo>
                      <a:pt x="2218" y="407"/>
                    </a:lnTo>
                    <a:lnTo>
                      <a:pt x="2223" y="410"/>
                    </a:lnTo>
                    <a:lnTo>
                      <a:pt x="2232" y="409"/>
                    </a:lnTo>
                    <a:lnTo>
                      <a:pt x="2241" y="405"/>
                    </a:lnTo>
                    <a:lnTo>
                      <a:pt x="2247" y="407"/>
                    </a:lnTo>
                    <a:lnTo>
                      <a:pt x="2255" y="405"/>
                    </a:lnTo>
                    <a:lnTo>
                      <a:pt x="2261" y="405"/>
                    </a:lnTo>
                    <a:lnTo>
                      <a:pt x="2270" y="405"/>
                    </a:lnTo>
                    <a:lnTo>
                      <a:pt x="2275" y="405"/>
                    </a:lnTo>
                    <a:lnTo>
                      <a:pt x="2284" y="414"/>
                    </a:lnTo>
                    <a:lnTo>
                      <a:pt x="2290" y="422"/>
                    </a:lnTo>
                    <a:lnTo>
                      <a:pt x="2298" y="428"/>
                    </a:lnTo>
                    <a:lnTo>
                      <a:pt x="2304" y="428"/>
                    </a:lnTo>
                    <a:lnTo>
                      <a:pt x="2313" y="422"/>
                    </a:lnTo>
                    <a:lnTo>
                      <a:pt x="2321" y="414"/>
                    </a:lnTo>
                    <a:lnTo>
                      <a:pt x="2327" y="412"/>
                    </a:lnTo>
                    <a:lnTo>
                      <a:pt x="2336" y="414"/>
                    </a:lnTo>
                    <a:lnTo>
                      <a:pt x="2342" y="414"/>
                    </a:lnTo>
                    <a:lnTo>
                      <a:pt x="2350" y="416"/>
                    </a:lnTo>
                    <a:lnTo>
                      <a:pt x="2356" y="414"/>
                    </a:lnTo>
                    <a:lnTo>
                      <a:pt x="2365" y="416"/>
                    </a:lnTo>
                    <a:lnTo>
                      <a:pt x="2370" y="418"/>
                    </a:lnTo>
                    <a:lnTo>
                      <a:pt x="2379" y="420"/>
                    </a:lnTo>
                    <a:lnTo>
                      <a:pt x="2385" y="416"/>
                    </a:lnTo>
                    <a:lnTo>
                      <a:pt x="2393" y="407"/>
                    </a:lnTo>
                    <a:lnTo>
                      <a:pt x="2399" y="403"/>
                    </a:lnTo>
                    <a:lnTo>
                      <a:pt x="2408" y="407"/>
                    </a:lnTo>
                    <a:lnTo>
                      <a:pt x="2416" y="410"/>
                    </a:lnTo>
                    <a:lnTo>
                      <a:pt x="2422" y="414"/>
                    </a:lnTo>
                    <a:lnTo>
                      <a:pt x="2431" y="416"/>
                    </a:lnTo>
                    <a:lnTo>
                      <a:pt x="2437" y="412"/>
                    </a:lnTo>
                    <a:lnTo>
                      <a:pt x="2445" y="407"/>
                    </a:lnTo>
                    <a:lnTo>
                      <a:pt x="2451" y="407"/>
                    </a:lnTo>
                    <a:lnTo>
                      <a:pt x="2460" y="412"/>
                    </a:lnTo>
                    <a:lnTo>
                      <a:pt x="2465" y="414"/>
                    </a:lnTo>
                    <a:lnTo>
                      <a:pt x="2474" y="416"/>
                    </a:lnTo>
                    <a:lnTo>
                      <a:pt x="2480" y="418"/>
                    </a:lnTo>
                    <a:lnTo>
                      <a:pt x="2488" y="418"/>
                    </a:lnTo>
                    <a:lnTo>
                      <a:pt x="2494" y="412"/>
                    </a:lnTo>
                    <a:lnTo>
                      <a:pt x="2503" y="405"/>
                    </a:lnTo>
                    <a:lnTo>
                      <a:pt x="2511" y="399"/>
                    </a:lnTo>
                    <a:lnTo>
                      <a:pt x="2517" y="403"/>
                    </a:lnTo>
                    <a:lnTo>
                      <a:pt x="2526" y="410"/>
                    </a:lnTo>
                    <a:lnTo>
                      <a:pt x="2532" y="416"/>
                    </a:lnTo>
                    <a:lnTo>
                      <a:pt x="2540" y="414"/>
                    </a:lnTo>
                    <a:lnTo>
                      <a:pt x="2546" y="416"/>
                    </a:lnTo>
                    <a:lnTo>
                      <a:pt x="2555" y="420"/>
                    </a:lnTo>
                    <a:lnTo>
                      <a:pt x="2560" y="422"/>
                    </a:lnTo>
                    <a:lnTo>
                      <a:pt x="2569" y="422"/>
                    </a:lnTo>
                    <a:lnTo>
                      <a:pt x="2575" y="422"/>
                    </a:lnTo>
                    <a:lnTo>
                      <a:pt x="2583" y="424"/>
                    </a:lnTo>
                    <a:lnTo>
                      <a:pt x="2592" y="418"/>
                    </a:lnTo>
                    <a:lnTo>
                      <a:pt x="2598" y="410"/>
                    </a:lnTo>
                    <a:lnTo>
                      <a:pt x="2606" y="407"/>
                    </a:lnTo>
                    <a:lnTo>
                      <a:pt x="2612" y="412"/>
                    </a:lnTo>
                    <a:lnTo>
                      <a:pt x="2621" y="416"/>
                    </a:lnTo>
                    <a:lnTo>
                      <a:pt x="2627" y="414"/>
                    </a:lnTo>
                    <a:lnTo>
                      <a:pt x="2635" y="409"/>
                    </a:lnTo>
                    <a:lnTo>
                      <a:pt x="2641" y="412"/>
                    </a:lnTo>
                    <a:lnTo>
                      <a:pt x="2650" y="418"/>
                    </a:lnTo>
                    <a:lnTo>
                      <a:pt x="2655" y="414"/>
                    </a:lnTo>
                    <a:lnTo>
                      <a:pt x="2664" y="409"/>
                    </a:lnTo>
                    <a:lnTo>
                      <a:pt x="2673" y="405"/>
                    </a:lnTo>
                    <a:lnTo>
                      <a:pt x="2678" y="409"/>
                    </a:lnTo>
                    <a:lnTo>
                      <a:pt x="2687" y="410"/>
                    </a:lnTo>
                    <a:lnTo>
                      <a:pt x="2693" y="412"/>
                    </a:lnTo>
                    <a:lnTo>
                      <a:pt x="2702" y="420"/>
                    </a:lnTo>
                    <a:lnTo>
                      <a:pt x="2707" y="424"/>
                    </a:lnTo>
                    <a:lnTo>
                      <a:pt x="2716" y="428"/>
                    </a:lnTo>
                    <a:lnTo>
                      <a:pt x="2722" y="428"/>
                    </a:lnTo>
                    <a:lnTo>
                      <a:pt x="2730" y="426"/>
                    </a:lnTo>
                    <a:lnTo>
                      <a:pt x="2736" y="422"/>
                    </a:lnTo>
                    <a:lnTo>
                      <a:pt x="2745" y="424"/>
                    </a:lnTo>
                    <a:lnTo>
                      <a:pt x="2753" y="426"/>
                    </a:lnTo>
                    <a:lnTo>
                      <a:pt x="2759" y="424"/>
                    </a:lnTo>
                    <a:lnTo>
                      <a:pt x="2768" y="418"/>
                    </a:lnTo>
                    <a:lnTo>
                      <a:pt x="2774" y="418"/>
                    </a:lnTo>
                    <a:lnTo>
                      <a:pt x="2782" y="420"/>
                    </a:lnTo>
                    <a:lnTo>
                      <a:pt x="2788" y="426"/>
                    </a:lnTo>
                    <a:lnTo>
                      <a:pt x="2797" y="428"/>
                    </a:lnTo>
                    <a:lnTo>
                      <a:pt x="2802" y="424"/>
                    </a:lnTo>
                    <a:lnTo>
                      <a:pt x="2811" y="420"/>
                    </a:lnTo>
                    <a:lnTo>
                      <a:pt x="2817" y="412"/>
                    </a:lnTo>
                    <a:lnTo>
                      <a:pt x="2825" y="409"/>
                    </a:lnTo>
                    <a:lnTo>
                      <a:pt x="2831" y="405"/>
                    </a:lnTo>
                    <a:lnTo>
                      <a:pt x="2840" y="407"/>
                    </a:lnTo>
                    <a:lnTo>
                      <a:pt x="2848" y="403"/>
                    </a:lnTo>
                    <a:lnTo>
                      <a:pt x="2854" y="407"/>
                    </a:lnTo>
                    <a:lnTo>
                      <a:pt x="2863" y="412"/>
                    </a:lnTo>
                    <a:lnTo>
                      <a:pt x="2869" y="420"/>
                    </a:lnTo>
                    <a:lnTo>
                      <a:pt x="2877" y="426"/>
                    </a:lnTo>
                    <a:lnTo>
                      <a:pt x="2883" y="428"/>
                    </a:lnTo>
                    <a:lnTo>
                      <a:pt x="2892" y="422"/>
                    </a:lnTo>
                    <a:lnTo>
                      <a:pt x="2897" y="418"/>
                    </a:lnTo>
                    <a:lnTo>
                      <a:pt x="2906" y="416"/>
                    </a:lnTo>
                    <a:lnTo>
                      <a:pt x="2912" y="414"/>
                    </a:lnTo>
                    <a:lnTo>
                      <a:pt x="2920" y="414"/>
                    </a:lnTo>
                    <a:lnTo>
                      <a:pt x="2929" y="420"/>
                    </a:lnTo>
                    <a:lnTo>
                      <a:pt x="2935" y="426"/>
                    </a:lnTo>
                    <a:lnTo>
                      <a:pt x="2943" y="426"/>
                    </a:lnTo>
                    <a:lnTo>
                      <a:pt x="2949" y="422"/>
                    </a:lnTo>
                    <a:lnTo>
                      <a:pt x="2958" y="418"/>
                    </a:lnTo>
                    <a:lnTo>
                      <a:pt x="2964" y="420"/>
                    </a:lnTo>
                    <a:lnTo>
                      <a:pt x="2972" y="422"/>
                    </a:lnTo>
                    <a:lnTo>
                      <a:pt x="2978" y="422"/>
                    </a:lnTo>
                    <a:lnTo>
                      <a:pt x="2987" y="420"/>
                    </a:lnTo>
                    <a:lnTo>
                      <a:pt x="2992" y="416"/>
                    </a:lnTo>
                    <a:lnTo>
                      <a:pt x="3001" y="416"/>
                    </a:lnTo>
                    <a:lnTo>
                      <a:pt x="3010" y="416"/>
                    </a:lnTo>
                    <a:lnTo>
                      <a:pt x="3015" y="422"/>
                    </a:lnTo>
                    <a:lnTo>
                      <a:pt x="3024" y="426"/>
                    </a:lnTo>
                    <a:lnTo>
                      <a:pt x="3030" y="428"/>
                    </a:lnTo>
                    <a:lnTo>
                      <a:pt x="3038" y="420"/>
                    </a:lnTo>
                    <a:lnTo>
                      <a:pt x="3044" y="407"/>
                    </a:lnTo>
                    <a:lnTo>
                      <a:pt x="3053" y="403"/>
                    </a:lnTo>
                    <a:lnTo>
                      <a:pt x="3059" y="405"/>
                    </a:lnTo>
                    <a:lnTo>
                      <a:pt x="3067" y="409"/>
                    </a:lnTo>
                    <a:lnTo>
                      <a:pt x="3073" y="414"/>
                    </a:lnTo>
                    <a:lnTo>
                      <a:pt x="3082" y="418"/>
                    </a:lnTo>
                    <a:lnTo>
                      <a:pt x="3087" y="409"/>
                    </a:lnTo>
                    <a:lnTo>
                      <a:pt x="3096" y="401"/>
                    </a:lnTo>
                    <a:lnTo>
                      <a:pt x="3105" y="401"/>
                    </a:lnTo>
                    <a:lnTo>
                      <a:pt x="3110" y="403"/>
                    </a:lnTo>
                    <a:lnTo>
                      <a:pt x="3119" y="405"/>
                    </a:lnTo>
                    <a:lnTo>
                      <a:pt x="3125" y="405"/>
                    </a:lnTo>
                    <a:lnTo>
                      <a:pt x="3134" y="401"/>
                    </a:lnTo>
                    <a:lnTo>
                      <a:pt x="3139" y="403"/>
                    </a:lnTo>
                    <a:lnTo>
                      <a:pt x="3148" y="407"/>
                    </a:lnTo>
                    <a:lnTo>
                      <a:pt x="3154" y="414"/>
                    </a:lnTo>
                    <a:lnTo>
                      <a:pt x="3162" y="418"/>
                    </a:lnTo>
                    <a:lnTo>
                      <a:pt x="3168" y="418"/>
                    </a:lnTo>
                    <a:lnTo>
                      <a:pt x="3177" y="416"/>
                    </a:lnTo>
                    <a:lnTo>
                      <a:pt x="3182" y="414"/>
                    </a:lnTo>
                    <a:lnTo>
                      <a:pt x="3191" y="409"/>
                    </a:lnTo>
                    <a:lnTo>
                      <a:pt x="3200" y="412"/>
                    </a:lnTo>
                    <a:lnTo>
                      <a:pt x="3206" y="416"/>
                    </a:lnTo>
                    <a:lnTo>
                      <a:pt x="3214" y="420"/>
                    </a:lnTo>
                    <a:lnTo>
                      <a:pt x="3220" y="422"/>
                    </a:lnTo>
                    <a:lnTo>
                      <a:pt x="3229" y="422"/>
                    </a:lnTo>
                    <a:lnTo>
                      <a:pt x="3234" y="416"/>
                    </a:lnTo>
                    <a:lnTo>
                      <a:pt x="3243" y="416"/>
                    </a:lnTo>
                    <a:lnTo>
                      <a:pt x="3249" y="418"/>
                    </a:lnTo>
                    <a:lnTo>
                      <a:pt x="3257" y="414"/>
                    </a:lnTo>
                    <a:lnTo>
                      <a:pt x="3263" y="412"/>
                    </a:lnTo>
                    <a:lnTo>
                      <a:pt x="3272" y="412"/>
                    </a:lnTo>
                    <a:lnTo>
                      <a:pt x="3280" y="412"/>
                    </a:lnTo>
                    <a:lnTo>
                      <a:pt x="3286" y="414"/>
                    </a:lnTo>
                    <a:lnTo>
                      <a:pt x="3295" y="418"/>
                    </a:lnTo>
                    <a:lnTo>
                      <a:pt x="3301" y="420"/>
                    </a:lnTo>
                    <a:lnTo>
                      <a:pt x="3309" y="418"/>
                    </a:lnTo>
                    <a:lnTo>
                      <a:pt x="3315" y="412"/>
                    </a:lnTo>
                    <a:lnTo>
                      <a:pt x="3324" y="409"/>
                    </a:lnTo>
                    <a:lnTo>
                      <a:pt x="3329" y="407"/>
                    </a:lnTo>
                    <a:lnTo>
                      <a:pt x="3338" y="409"/>
                    </a:lnTo>
                    <a:lnTo>
                      <a:pt x="3344" y="410"/>
                    </a:lnTo>
                    <a:lnTo>
                      <a:pt x="3352" y="412"/>
                    </a:lnTo>
                    <a:lnTo>
                      <a:pt x="3361" y="414"/>
                    </a:lnTo>
                    <a:lnTo>
                      <a:pt x="3367" y="414"/>
                    </a:lnTo>
                    <a:lnTo>
                      <a:pt x="3375" y="410"/>
                    </a:lnTo>
                    <a:lnTo>
                      <a:pt x="3381" y="410"/>
                    </a:lnTo>
                    <a:lnTo>
                      <a:pt x="3390" y="414"/>
                    </a:lnTo>
                    <a:lnTo>
                      <a:pt x="3396" y="416"/>
                    </a:lnTo>
                    <a:lnTo>
                      <a:pt x="3404" y="416"/>
                    </a:lnTo>
                    <a:lnTo>
                      <a:pt x="3410" y="414"/>
                    </a:lnTo>
                    <a:lnTo>
                      <a:pt x="3419" y="414"/>
                    </a:lnTo>
                    <a:lnTo>
                      <a:pt x="3424" y="416"/>
                    </a:lnTo>
                    <a:lnTo>
                      <a:pt x="3433" y="416"/>
                    </a:lnTo>
                    <a:lnTo>
                      <a:pt x="3439" y="416"/>
                    </a:lnTo>
                    <a:lnTo>
                      <a:pt x="3447" y="416"/>
                    </a:lnTo>
                    <a:lnTo>
                      <a:pt x="3456" y="412"/>
                    </a:lnTo>
                    <a:lnTo>
                      <a:pt x="3462" y="407"/>
                    </a:lnTo>
                    <a:lnTo>
                      <a:pt x="3470" y="407"/>
                    </a:lnTo>
                    <a:lnTo>
                      <a:pt x="3476" y="409"/>
                    </a:lnTo>
                    <a:lnTo>
                      <a:pt x="3485" y="414"/>
                    </a:lnTo>
                    <a:lnTo>
                      <a:pt x="3491" y="414"/>
                    </a:lnTo>
                    <a:lnTo>
                      <a:pt x="3499" y="410"/>
                    </a:lnTo>
                    <a:lnTo>
                      <a:pt x="3505" y="409"/>
                    </a:lnTo>
                    <a:lnTo>
                      <a:pt x="3514" y="409"/>
                    </a:lnTo>
                    <a:lnTo>
                      <a:pt x="3519" y="407"/>
                    </a:lnTo>
                    <a:lnTo>
                      <a:pt x="3528" y="405"/>
                    </a:lnTo>
                    <a:lnTo>
                      <a:pt x="3537" y="410"/>
                    </a:lnTo>
                    <a:lnTo>
                      <a:pt x="3542" y="418"/>
                    </a:lnTo>
                    <a:lnTo>
                      <a:pt x="3551" y="424"/>
                    </a:lnTo>
                    <a:lnTo>
                      <a:pt x="3557" y="420"/>
                    </a:lnTo>
                    <a:lnTo>
                      <a:pt x="3565" y="414"/>
                    </a:lnTo>
                    <a:lnTo>
                      <a:pt x="3571" y="412"/>
                    </a:lnTo>
                    <a:lnTo>
                      <a:pt x="3580" y="418"/>
                    </a:lnTo>
                    <a:lnTo>
                      <a:pt x="3586" y="422"/>
                    </a:lnTo>
                    <a:lnTo>
                      <a:pt x="3594" y="424"/>
                    </a:lnTo>
                    <a:lnTo>
                      <a:pt x="3600" y="422"/>
                    </a:lnTo>
                    <a:lnTo>
                      <a:pt x="3609" y="418"/>
                    </a:lnTo>
                    <a:lnTo>
                      <a:pt x="3617" y="416"/>
                    </a:lnTo>
                    <a:lnTo>
                      <a:pt x="3623" y="420"/>
                    </a:lnTo>
                    <a:lnTo>
                      <a:pt x="3632" y="422"/>
                    </a:lnTo>
                    <a:lnTo>
                      <a:pt x="3637" y="426"/>
                    </a:lnTo>
                    <a:lnTo>
                      <a:pt x="3646" y="424"/>
                    </a:lnTo>
                    <a:lnTo>
                      <a:pt x="3652" y="428"/>
                    </a:lnTo>
                    <a:lnTo>
                      <a:pt x="3661" y="432"/>
                    </a:lnTo>
                    <a:lnTo>
                      <a:pt x="3666" y="434"/>
                    </a:lnTo>
                    <a:lnTo>
                      <a:pt x="3675" y="430"/>
                    </a:lnTo>
                    <a:lnTo>
                      <a:pt x="3681" y="424"/>
                    </a:lnTo>
                    <a:lnTo>
                      <a:pt x="3689" y="418"/>
                    </a:lnTo>
                    <a:lnTo>
                      <a:pt x="3695" y="422"/>
                    </a:lnTo>
                    <a:lnTo>
                      <a:pt x="3704" y="422"/>
                    </a:lnTo>
                    <a:lnTo>
                      <a:pt x="3712" y="420"/>
                    </a:lnTo>
                    <a:lnTo>
                      <a:pt x="3718" y="416"/>
                    </a:lnTo>
                    <a:lnTo>
                      <a:pt x="3727" y="414"/>
                    </a:lnTo>
                    <a:lnTo>
                      <a:pt x="3733" y="414"/>
                    </a:lnTo>
                    <a:lnTo>
                      <a:pt x="3741" y="416"/>
                    </a:lnTo>
                  </a:path>
                </a:pathLst>
              </a:custGeom>
              <a:noFill/>
              <a:ln w="46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13" name="Freeform 136"/>
              <p:cNvSpPr>
                <a:spLocks noChangeArrowheads="1"/>
              </p:cNvSpPr>
              <p:nvPr/>
            </p:nvSpPr>
            <p:spPr bwMode="auto">
              <a:xfrm>
                <a:off x="4878" y="2770"/>
                <a:ext cx="54" cy="8"/>
              </a:xfrm>
              <a:custGeom>
                <a:avLst/>
                <a:gdLst>
                  <a:gd name="T0" fmla="*/ 0 w 52"/>
                  <a:gd name="T1" fmla="*/ 1 h 13"/>
                  <a:gd name="T2" fmla="*/ 6 w 52"/>
                  <a:gd name="T3" fmla="*/ 1 h 13"/>
                  <a:gd name="T4" fmla="*/ 26 w 52"/>
                  <a:gd name="T5" fmla="*/ 1 h 13"/>
                  <a:gd name="T6" fmla="*/ 31 w 52"/>
                  <a:gd name="T7" fmla="*/ 1 h 13"/>
                  <a:gd name="T8" fmla="*/ 41 w 52"/>
                  <a:gd name="T9" fmla="*/ 1 h 13"/>
                  <a:gd name="T10" fmla="*/ 53 w 52"/>
                  <a:gd name="T11" fmla="*/ 1 h 13"/>
                  <a:gd name="T12" fmla="*/ 65 w 52"/>
                  <a:gd name="T13" fmla="*/ 1 h 13"/>
                  <a:gd name="T14" fmla="*/ 78 w 52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13"/>
                  <a:gd name="T26" fmla="*/ 52 w 52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13">
                    <a:moveTo>
                      <a:pt x="0" y="7"/>
                    </a:moveTo>
                    <a:lnTo>
                      <a:pt x="6" y="11"/>
                    </a:lnTo>
                    <a:lnTo>
                      <a:pt x="15" y="11"/>
                    </a:lnTo>
                    <a:lnTo>
                      <a:pt x="20" y="13"/>
                    </a:lnTo>
                    <a:lnTo>
                      <a:pt x="29" y="13"/>
                    </a:lnTo>
                    <a:lnTo>
                      <a:pt x="35" y="7"/>
                    </a:lnTo>
                    <a:lnTo>
                      <a:pt x="43" y="5"/>
                    </a:lnTo>
                    <a:lnTo>
                      <a:pt x="52" y="0"/>
                    </a:lnTo>
                  </a:path>
                </a:pathLst>
              </a:custGeom>
              <a:noFill/>
              <a:ln w="46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459" name="Text Box 137"/>
            <p:cNvSpPr txBox="1">
              <a:spLocks noChangeArrowheads="1"/>
            </p:cNvSpPr>
            <p:nvPr/>
          </p:nvSpPr>
          <p:spPr bwMode="auto">
            <a:xfrm>
              <a:off x="948" y="1299"/>
              <a:ext cx="1265" cy="1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B2B2B2"/>
                </a:buClr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B2B2B2"/>
                  </a:solidFill>
                  <a:latin typeface="ＭＳ Ｐゴシック" pitchFamily="48" charset="-128"/>
                </a:rPr>
                <a:t>1) </a:t>
              </a:r>
              <a:r>
                <a:rPr lang="en-GB" sz="1400" b="1">
                  <a:solidFill>
                    <a:srgbClr val="B2B2B2"/>
                  </a:solidFill>
                  <a:latin typeface="Agilent TT Cond" pitchFamily="32" charset="0"/>
                </a:rPr>
                <a:t>5mM AcONH</a:t>
              </a:r>
              <a:r>
                <a:rPr lang="en-GB" sz="1000" b="1">
                  <a:solidFill>
                    <a:srgbClr val="B2B2B2"/>
                  </a:solidFill>
                  <a:latin typeface="Agilent TT Cond" pitchFamily="32" charset="0"/>
                </a:rPr>
                <a:t>4 </a:t>
              </a:r>
              <a:r>
                <a:rPr lang="en-GB" sz="1400" b="1">
                  <a:solidFill>
                    <a:srgbClr val="B2B2B2"/>
                  </a:solidFill>
                  <a:latin typeface="Agilent TT Cond" pitchFamily="32" charset="0"/>
                </a:rPr>
                <a:t>(pH 4.6)</a:t>
              </a:r>
            </a:p>
          </p:txBody>
        </p:sp>
        <p:sp>
          <p:nvSpPr>
            <p:cNvPr id="104460" name="Text Box 138"/>
            <p:cNvSpPr txBox="1">
              <a:spLocks noChangeArrowheads="1"/>
            </p:cNvSpPr>
            <p:nvPr/>
          </p:nvSpPr>
          <p:spPr bwMode="auto">
            <a:xfrm>
              <a:off x="948" y="2211"/>
              <a:ext cx="1176" cy="1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B2B2B2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B2B2B2"/>
                  </a:solidFill>
                  <a:latin typeface="Arial" charset="0"/>
                </a:rPr>
                <a:t>2) </a:t>
              </a:r>
              <a:r>
                <a:rPr lang="en-GB" sz="1400" b="1">
                  <a:solidFill>
                    <a:srgbClr val="B2B2B2"/>
                  </a:solidFill>
                  <a:latin typeface="Agilent TT Cond" pitchFamily="32" charset="0"/>
                </a:rPr>
                <a:t>5mM KH</a:t>
              </a:r>
              <a:r>
                <a:rPr lang="en-GB" sz="1000" b="1">
                  <a:solidFill>
                    <a:srgbClr val="B2B2B2"/>
                  </a:solidFill>
                  <a:latin typeface="Agilent TT Cond" pitchFamily="32" charset="0"/>
                </a:rPr>
                <a:t>2</a:t>
              </a:r>
              <a:r>
                <a:rPr lang="en-GB" sz="1400" b="1">
                  <a:solidFill>
                    <a:srgbClr val="B2B2B2"/>
                  </a:solidFill>
                  <a:latin typeface="Agilent TT Cond" pitchFamily="32" charset="0"/>
                </a:rPr>
                <a:t>PO</a:t>
              </a:r>
              <a:r>
                <a:rPr lang="en-GB" sz="1000" b="1">
                  <a:solidFill>
                    <a:srgbClr val="B2B2B2"/>
                  </a:solidFill>
                  <a:latin typeface="Agilent TT Cond" pitchFamily="32" charset="0"/>
                </a:rPr>
                <a:t>4 </a:t>
              </a:r>
              <a:r>
                <a:rPr lang="en-GB" sz="1400" b="1">
                  <a:solidFill>
                    <a:srgbClr val="B2B2B2"/>
                  </a:solidFill>
                  <a:latin typeface="Agilent TT Cond" pitchFamily="32" charset="0"/>
                </a:rPr>
                <a:t>(pH 2.5)</a:t>
              </a:r>
            </a:p>
          </p:txBody>
        </p:sp>
        <p:sp>
          <p:nvSpPr>
            <p:cNvPr id="104461" name="Text Box 139"/>
            <p:cNvSpPr txBox="1">
              <a:spLocks noChangeArrowheads="1"/>
            </p:cNvSpPr>
            <p:nvPr/>
          </p:nvSpPr>
          <p:spPr bwMode="auto">
            <a:xfrm>
              <a:off x="2100" y="1152"/>
              <a:ext cx="268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0000"/>
                  </a:solidFill>
                  <a:latin typeface="ＭＳ Ｐゴシック" pitchFamily="48" charset="-128"/>
                </a:rPr>
                <a:t>TB</a:t>
              </a:r>
            </a:p>
          </p:txBody>
        </p:sp>
        <p:sp>
          <p:nvSpPr>
            <p:cNvPr id="104462" name="Text Box 140"/>
            <p:cNvSpPr txBox="1">
              <a:spLocks noChangeArrowheads="1"/>
            </p:cNvSpPr>
            <p:nvPr/>
          </p:nvSpPr>
          <p:spPr bwMode="auto">
            <a:xfrm>
              <a:off x="2820" y="1372"/>
              <a:ext cx="268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0000"/>
                  </a:solidFill>
                  <a:latin typeface="ＭＳ Ｐゴシック" pitchFamily="48" charset="-128"/>
                </a:rPr>
                <a:t>TP</a:t>
              </a:r>
            </a:p>
          </p:txBody>
        </p:sp>
        <p:sp>
          <p:nvSpPr>
            <p:cNvPr id="104463" name="Text Box 141"/>
            <p:cNvSpPr txBox="1">
              <a:spLocks noChangeArrowheads="1"/>
            </p:cNvSpPr>
            <p:nvPr/>
          </p:nvSpPr>
          <p:spPr bwMode="auto">
            <a:xfrm>
              <a:off x="3891" y="1200"/>
              <a:ext cx="268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0000"/>
                  </a:solidFill>
                  <a:latin typeface="ＭＳ Ｐゴシック" pitchFamily="48" charset="-128"/>
                </a:rPr>
                <a:t>CF</a:t>
              </a:r>
            </a:p>
          </p:txBody>
        </p:sp>
        <p:sp>
          <p:nvSpPr>
            <p:cNvPr id="104464" name="Text Box 142"/>
            <p:cNvSpPr txBox="1">
              <a:spLocks noChangeArrowheads="1"/>
            </p:cNvSpPr>
            <p:nvPr/>
          </p:nvSpPr>
          <p:spPr bwMode="auto">
            <a:xfrm>
              <a:off x="1860" y="2448"/>
              <a:ext cx="268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0000"/>
                  </a:solidFill>
                  <a:latin typeface="ＭＳ Ｐゴシック" pitchFamily="48" charset="-128"/>
                </a:rPr>
                <a:t>TB</a:t>
              </a:r>
            </a:p>
          </p:txBody>
        </p:sp>
        <p:sp>
          <p:nvSpPr>
            <p:cNvPr id="104465" name="Text Box 143"/>
            <p:cNvSpPr txBox="1">
              <a:spLocks noChangeArrowheads="1"/>
            </p:cNvSpPr>
            <p:nvPr/>
          </p:nvSpPr>
          <p:spPr bwMode="auto">
            <a:xfrm>
              <a:off x="2292" y="2448"/>
              <a:ext cx="268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0000"/>
                  </a:solidFill>
                  <a:latin typeface="ＭＳ Ｐゴシック" pitchFamily="48" charset="-128"/>
                </a:rPr>
                <a:t>TP</a:t>
              </a:r>
            </a:p>
          </p:txBody>
        </p:sp>
        <p:sp>
          <p:nvSpPr>
            <p:cNvPr id="104466" name="Text Box 144"/>
            <p:cNvSpPr txBox="1">
              <a:spLocks noChangeArrowheads="1"/>
            </p:cNvSpPr>
            <p:nvPr/>
          </p:nvSpPr>
          <p:spPr bwMode="auto">
            <a:xfrm>
              <a:off x="2964" y="2332"/>
              <a:ext cx="268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0000"/>
                  </a:solidFill>
                  <a:latin typeface="ＭＳ Ｐゴシック" pitchFamily="48" charset="-128"/>
                </a:rPr>
                <a:t>CF</a:t>
              </a:r>
            </a:p>
          </p:txBody>
        </p:sp>
        <p:sp>
          <p:nvSpPr>
            <p:cNvPr id="104467" name="Text Box 145"/>
            <p:cNvSpPr txBox="1">
              <a:spLocks noChangeArrowheads="1"/>
            </p:cNvSpPr>
            <p:nvPr/>
          </p:nvSpPr>
          <p:spPr bwMode="auto">
            <a:xfrm>
              <a:off x="1620" y="2995"/>
              <a:ext cx="172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ＭＳ Ｐゴシック" pitchFamily="48" charset="-128"/>
                </a:rPr>
                <a:t>2</a:t>
              </a:r>
            </a:p>
          </p:txBody>
        </p:sp>
        <p:sp>
          <p:nvSpPr>
            <p:cNvPr id="104468" name="Text Box 146"/>
            <p:cNvSpPr txBox="1">
              <a:spLocks noChangeArrowheads="1"/>
            </p:cNvSpPr>
            <p:nvPr/>
          </p:nvSpPr>
          <p:spPr bwMode="auto">
            <a:xfrm>
              <a:off x="2388" y="2995"/>
              <a:ext cx="172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ＭＳ Ｐゴシック" pitchFamily="48" charset="-128"/>
                </a:rPr>
                <a:t>4</a:t>
              </a:r>
            </a:p>
          </p:txBody>
        </p:sp>
        <p:sp>
          <p:nvSpPr>
            <p:cNvPr id="104469" name="Text Box 147"/>
            <p:cNvSpPr txBox="1">
              <a:spLocks noChangeArrowheads="1"/>
            </p:cNvSpPr>
            <p:nvPr/>
          </p:nvSpPr>
          <p:spPr bwMode="auto">
            <a:xfrm>
              <a:off x="3156" y="2995"/>
              <a:ext cx="172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ＭＳ Ｐゴシック" pitchFamily="48" charset="-128"/>
                </a:rPr>
                <a:t>6</a:t>
              </a:r>
            </a:p>
          </p:txBody>
        </p:sp>
        <p:sp>
          <p:nvSpPr>
            <p:cNvPr id="104470" name="Text Box 148"/>
            <p:cNvSpPr txBox="1">
              <a:spLocks noChangeArrowheads="1"/>
            </p:cNvSpPr>
            <p:nvPr/>
          </p:nvSpPr>
          <p:spPr bwMode="auto">
            <a:xfrm>
              <a:off x="3924" y="2995"/>
              <a:ext cx="172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ＭＳ Ｐゴシック" pitchFamily="48" charset="-128"/>
                </a:rPr>
                <a:t>8</a:t>
              </a:r>
            </a:p>
          </p:txBody>
        </p:sp>
        <p:sp>
          <p:nvSpPr>
            <p:cNvPr id="104471" name="Text Box 149"/>
            <p:cNvSpPr txBox="1">
              <a:spLocks noChangeArrowheads="1"/>
            </p:cNvSpPr>
            <p:nvPr/>
          </p:nvSpPr>
          <p:spPr bwMode="auto">
            <a:xfrm>
              <a:off x="4480" y="2995"/>
              <a:ext cx="28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  <a:latin typeface="ＭＳ Ｐゴシック" pitchFamily="48" charset="-128"/>
                </a:rPr>
                <a:t>min</a:t>
              </a:r>
            </a:p>
          </p:txBody>
        </p:sp>
        <p:sp>
          <p:nvSpPr>
            <p:cNvPr id="104472" name="Text Box 150"/>
            <p:cNvSpPr txBox="1">
              <a:spLocks noChangeArrowheads="1"/>
            </p:cNvSpPr>
            <p:nvPr/>
          </p:nvSpPr>
          <p:spPr bwMode="auto">
            <a:xfrm>
              <a:off x="848" y="2907"/>
              <a:ext cx="152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ＭＳ Ｐゴシック" pitchFamily="48" charset="-128"/>
                </a:rPr>
                <a:t>0</a:t>
              </a:r>
            </a:p>
          </p:txBody>
        </p:sp>
        <p:sp>
          <p:nvSpPr>
            <p:cNvPr id="104473" name="Text Box 151"/>
            <p:cNvSpPr txBox="1">
              <a:spLocks noChangeArrowheads="1"/>
            </p:cNvSpPr>
            <p:nvPr/>
          </p:nvSpPr>
          <p:spPr bwMode="auto">
            <a:xfrm>
              <a:off x="720" y="2715"/>
              <a:ext cx="306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ＭＳ Ｐゴシック" pitchFamily="48" charset="-128"/>
                </a:rPr>
                <a:t>10000</a:t>
              </a:r>
            </a:p>
          </p:txBody>
        </p:sp>
        <p:sp>
          <p:nvSpPr>
            <p:cNvPr id="104474" name="Text Box 152"/>
            <p:cNvSpPr txBox="1">
              <a:spLocks noChangeArrowheads="1"/>
            </p:cNvSpPr>
            <p:nvPr/>
          </p:nvSpPr>
          <p:spPr bwMode="auto">
            <a:xfrm>
              <a:off x="720" y="2523"/>
              <a:ext cx="306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ＭＳ Ｐゴシック" pitchFamily="48" charset="-128"/>
                </a:rPr>
                <a:t>20000</a:t>
              </a:r>
            </a:p>
          </p:txBody>
        </p:sp>
        <p:sp>
          <p:nvSpPr>
            <p:cNvPr id="104475" name="Text Box 153"/>
            <p:cNvSpPr txBox="1">
              <a:spLocks noChangeArrowheads="1"/>
            </p:cNvSpPr>
            <p:nvPr/>
          </p:nvSpPr>
          <p:spPr bwMode="auto">
            <a:xfrm>
              <a:off x="720" y="2331"/>
              <a:ext cx="306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ＭＳ Ｐゴシック" pitchFamily="48" charset="-128"/>
                </a:rPr>
                <a:t>30000</a:t>
              </a:r>
            </a:p>
          </p:txBody>
        </p:sp>
        <p:sp>
          <p:nvSpPr>
            <p:cNvPr id="104476" name="Text Box 154"/>
            <p:cNvSpPr txBox="1">
              <a:spLocks noChangeArrowheads="1"/>
            </p:cNvSpPr>
            <p:nvPr/>
          </p:nvSpPr>
          <p:spPr bwMode="auto">
            <a:xfrm>
              <a:off x="720" y="2139"/>
              <a:ext cx="306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ＭＳ Ｐゴシック" pitchFamily="48" charset="-128"/>
                </a:rPr>
                <a:t>40000</a:t>
              </a:r>
            </a:p>
          </p:txBody>
        </p:sp>
        <p:sp>
          <p:nvSpPr>
            <p:cNvPr id="104477" name="Text Box 155"/>
            <p:cNvSpPr txBox="1">
              <a:spLocks noChangeArrowheads="1"/>
            </p:cNvSpPr>
            <p:nvPr/>
          </p:nvSpPr>
          <p:spPr bwMode="auto">
            <a:xfrm>
              <a:off x="720" y="1842"/>
              <a:ext cx="306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ＭＳ Ｐゴシック" pitchFamily="48" charset="-128"/>
                </a:rPr>
                <a:t>10000</a:t>
              </a:r>
            </a:p>
          </p:txBody>
        </p:sp>
        <p:sp>
          <p:nvSpPr>
            <p:cNvPr id="104478" name="Text Box 156"/>
            <p:cNvSpPr txBox="1">
              <a:spLocks noChangeArrowheads="1"/>
            </p:cNvSpPr>
            <p:nvPr/>
          </p:nvSpPr>
          <p:spPr bwMode="auto">
            <a:xfrm>
              <a:off x="720" y="1650"/>
              <a:ext cx="306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ＭＳ Ｐゴシック" pitchFamily="48" charset="-128"/>
                </a:rPr>
                <a:t>20000</a:t>
              </a:r>
            </a:p>
          </p:txBody>
        </p:sp>
        <p:sp>
          <p:nvSpPr>
            <p:cNvPr id="104479" name="Text Box 157"/>
            <p:cNvSpPr txBox="1">
              <a:spLocks noChangeArrowheads="1"/>
            </p:cNvSpPr>
            <p:nvPr/>
          </p:nvSpPr>
          <p:spPr bwMode="auto">
            <a:xfrm>
              <a:off x="720" y="1458"/>
              <a:ext cx="306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ＭＳ Ｐゴシック" pitchFamily="48" charset="-128"/>
                </a:rPr>
                <a:t>30000</a:t>
              </a:r>
            </a:p>
          </p:txBody>
        </p:sp>
        <p:sp>
          <p:nvSpPr>
            <p:cNvPr id="104480" name="Text Box 158"/>
            <p:cNvSpPr txBox="1">
              <a:spLocks noChangeArrowheads="1"/>
            </p:cNvSpPr>
            <p:nvPr/>
          </p:nvSpPr>
          <p:spPr bwMode="auto">
            <a:xfrm>
              <a:off x="720" y="1275"/>
              <a:ext cx="306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ＭＳ Ｐゴシック" pitchFamily="48" charset="-128"/>
                </a:rPr>
                <a:t>40000</a:t>
              </a:r>
            </a:p>
          </p:txBody>
        </p:sp>
        <p:sp>
          <p:nvSpPr>
            <p:cNvPr id="104481" name="Text Box 159"/>
            <p:cNvSpPr txBox="1">
              <a:spLocks noChangeArrowheads="1"/>
            </p:cNvSpPr>
            <p:nvPr/>
          </p:nvSpPr>
          <p:spPr bwMode="auto">
            <a:xfrm>
              <a:off x="720" y="1170"/>
              <a:ext cx="460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ＭＳ Ｐゴシック" pitchFamily="48" charset="-128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>
                  <a:solidFill>
                    <a:srgbClr val="000000"/>
                  </a:solidFill>
                  <a:latin typeface="ＭＳ Ｐゴシック" pitchFamily="48" charset="-128"/>
                </a:rPr>
                <a:t>Abundance</a:t>
              </a:r>
            </a:p>
          </p:txBody>
        </p:sp>
      </p:grpSp>
      <p:sp>
        <p:nvSpPr>
          <p:cNvPr id="104455" name="Rectangle 161"/>
          <p:cNvSpPr>
            <a:spLocks noChangeArrowheads="1"/>
          </p:cNvSpPr>
          <p:nvPr/>
        </p:nvSpPr>
        <p:spPr bwMode="auto">
          <a:xfrm>
            <a:off x="4572000" y="1549400"/>
            <a:ext cx="3841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3333CC"/>
                </a:solidFill>
                <a:latin typeface="Arial" charset="0"/>
              </a:rPr>
              <a:t>(10 ppm injection:scan mode TIC)</a:t>
            </a:r>
          </a:p>
        </p:txBody>
      </p:sp>
      <p:sp>
        <p:nvSpPr>
          <p:cNvPr id="104456" name="Text Box 162"/>
          <p:cNvSpPr txBox="1">
            <a:spLocks noChangeArrowheads="1"/>
          </p:cNvSpPr>
          <p:nvPr/>
        </p:nvSpPr>
        <p:spPr bwMode="auto">
          <a:xfrm>
            <a:off x="7380288" y="2339975"/>
            <a:ext cx="1573212" cy="32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7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>
                <a:solidFill>
                  <a:srgbClr val="FF0000"/>
                </a:solidFill>
              </a:rPr>
              <a:t>Éluant volatil</a:t>
            </a:r>
          </a:p>
        </p:txBody>
      </p:sp>
      <p:sp>
        <p:nvSpPr>
          <p:cNvPr id="104457" name="Text Box 163"/>
          <p:cNvSpPr txBox="1">
            <a:spLocks noChangeArrowheads="1"/>
          </p:cNvSpPr>
          <p:nvPr/>
        </p:nvSpPr>
        <p:spPr bwMode="auto">
          <a:xfrm>
            <a:off x="7121525" y="3762375"/>
            <a:ext cx="2022475" cy="32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7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>
                <a:solidFill>
                  <a:srgbClr val="FF0000"/>
                </a:solidFill>
              </a:rPr>
              <a:t>Eluant non volatil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Exemple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: Criblage de pesticide par HPLC/MS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75" y="1795463"/>
            <a:ext cx="7772400" cy="3425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138" indent="-338138" algn="l" eaLnBrk="0" hangingPunct="0">
              <a:lnSpc>
                <a:spcPct val="100000"/>
              </a:lnSpc>
              <a:buClr>
                <a:srgbClr val="000000"/>
              </a:buClr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Réglementation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UE: forte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demande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en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méthodes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analytiques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adaptées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à </a:t>
            </a:r>
            <a:r>
              <a:rPr lang="en-GB" sz="1800" kern="0" dirty="0" err="1">
                <a:solidFill>
                  <a:srgbClr val="FF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différentes</a:t>
            </a:r>
            <a:r>
              <a:rPr lang="en-GB" sz="1800" kern="0" dirty="0">
                <a:solidFill>
                  <a:srgbClr val="FF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matrices</a:t>
            </a:r>
          </a:p>
          <a:p>
            <a:pPr marL="338138" indent="-338138" algn="l" eaLnBrk="0" hangingPunct="0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800" kern="0" dirty="0">
              <a:solidFill>
                <a:srgbClr val="FF0000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338138" indent="-338138" algn="l" eaLnBrk="0" hangingPunct="0">
              <a:lnSpc>
                <a:spcPct val="100000"/>
              </a:lnSpc>
              <a:buClr>
                <a:srgbClr val="000000"/>
              </a:buClr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Les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difficultés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d’analyse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:</a:t>
            </a:r>
          </a:p>
          <a:p>
            <a:pPr marL="738188" lvl="1" indent="-280988" algn="l" eaLnBrk="0" hangingPunct="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 pitchFamily="16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Nombreuses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molécules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de pesticides avec des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paramètres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de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détection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spécifiques</a:t>
            </a:r>
            <a:endParaRPr lang="en-GB" sz="1800" kern="0" dirty="0">
              <a:solidFill>
                <a:srgbClr val="000000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738188" lvl="1" indent="-280988" algn="l" eaLnBrk="0" hangingPunct="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 pitchFamily="16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Complexité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de la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matrice</a:t>
            </a:r>
            <a:endParaRPr lang="en-GB" sz="1800" kern="0" dirty="0">
              <a:solidFill>
                <a:srgbClr val="000000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738188" lvl="1" indent="-280988" algn="l" eaLnBrk="0" hangingPunct="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 pitchFamily="16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Limites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de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détection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basses et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homogènes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pour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l’ensemble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des pesticides</a:t>
            </a:r>
          </a:p>
          <a:p>
            <a:pPr marL="738188" lvl="1" indent="-280988" algn="l" eaLnBrk="0" hangingPunct="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 pitchFamily="16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Besoin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de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détection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</a:t>
            </a:r>
            <a:r>
              <a:rPr lang="en-GB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spécifique</a:t>
            </a:r>
            <a:r>
              <a:rPr lang="en-GB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 (MS-MS)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75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Exemple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: Criblage de pesticide par HPLC/MS</a:t>
            </a:r>
          </a:p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Démarche scientifique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714500"/>
            <a:ext cx="7772400" cy="5064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138" indent="-33813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Analyse sur des </a:t>
            </a:r>
            <a:r>
              <a:rPr lang="fr-FR" sz="1800" kern="0" dirty="0">
                <a:solidFill>
                  <a:srgbClr val="FF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solutions standards</a:t>
            </a:r>
            <a:endParaRPr lang="fr-FR" sz="1800" kern="0" dirty="0">
              <a:solidFill>
                <a:srgbClr val="000000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338138" indent="-33813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	Intégration des pics et calcul du rapport S/N pour chaque pesticide</a:t>
            </a:r>
          </a:p>
          <a:p>
            <a:pPr marL="338138" indent="-33813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r-FR" sz="1800" kern="0" dirty="0">
              <a:solidFill>
                <a:srgbClr val="000000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338138" indent="-33813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Détermination de la limite de détection (LOD) sur colonne pour un rapport S/N de 3</a:t>
            </a:r>
          </a:p>
          <a:p>
            <a:pPr marL="338138" indent="-33813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r-FR" sz="1800" kern="0" dirty="0">
              <a:solidFill>
                <a:srgbClr val="000000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338138" indent="-33813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Courbe de calibration avec des solutions standard dans une gamme dynamique de 4 ordres de grandeur (0,1 à 1000 </a:t>
            </a:r>
            <a:r>
              <a:rPr lang="fr-FR" sz="1800" kern="0" dirty="0" err="1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pg</a:t>
            </a:r>
            <a:r>
              <a:rPr lang="fr-FR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/µl)</a:t>
            </a:r>
          </a:p>
          <a:p>
            <a:pPr marL="338138" indent="-33813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r-FR" sz="1800" kern="0" dirty="0">
              <a:solidFill>
                <a:srgbClr val="000000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338138" indent="-33813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Les critères de linéarité sont :</a:t>
            </a:r>
          </a:p>
          <a:p>
            <a:pPr marL="738188" lvl="1" indent="-28098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buFont typeface="Times New Roman" pitchFamily="16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Coefficient de corrélation &gt; 0,99</a:t>
            </a:r>
          </a:p>
          <a:p>
            <a:pPr marL="738188" lvl="1" indent="-28098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buFont typeface="Times New Roman" pitchFamily="16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Déviation standard &lt; 15%</a:t>
            </a:r>
          </a:p>
          <a:p>
            <a:pPr marL="338138" indent="-33813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r-FR" sz="1800" kern="0" dirty="0">
              <a:solidFill>
                <a:srgbClr val="000000"/>
              </a:solidFill>
              <a:latin typeface="Arial" pitchFamily="34" charset="0"/>
              <a:ea typeface="Lucida Sans Unicode" charset="0"/>
              <a:cs typeface="Arial" pitchFamily="34" charset="0"/>
            </a:endParaRPr>
          </a:p>
          <a:p>
            <a:pPr marL="338138" indent="-338138" algn="l" eaLnBrk="0" hangingPunct="0">
              <a:lnSpc>
                <a:spcPct val="110000"/>
              </a:lnSpc>
              <a:spcBef>
                <a:spcPts val="450"/>
              </a:spcBef>
              <a:buClr>
                <a:srgbClr val="000000"/>
              </a:buClr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1800" kern="0" dirty="0">
                <a:solidFill>
                  <a:srgbClr val="000000"/>
                </a:solidFill>
                <a:latin typeface="Arial" pitchFamily="34" charset="0"/>
                <a:ea typeface="Lucida Sans Unicode" charset="0"/>
                <a:cs typeface="Arial" pitchFamily="34" charset="0"/>
              </a:rPr>
              <a:t>Dosage des pesticides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7217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u="sng">
                <a:solidFill>
                  <a:schemeClr val="tx1"/>
                </a:solidFill>
                <a:latin typeface="Arial" charset="0"/>
                <a:cs typeface="Arial" charset="0"/>
              </a:rPr>
              <a:t>Exemple 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: Criblage de pesticide par HPLC/MS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571750" y="173038"/>
            <a:ext cx="400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00D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Le couplage LC-GC/MS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71500" y="1368425"/>
          <a:ext cx="7100888" cy="5403850"/>
        </p:xfrm>
        <a:graphic>
          <a:graphicData uri="http://schemas.openxmlformats.org/presentationml/2006/ole">
            <p:oleObj spid="_x0000_s3074" r:id="rId4" imgW="102165120" imgH="3227925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6000"/>
          </a:lnSpc>
          <a:spcBef>
            <a:spcPts val="800"/>
          </a:spcBef>
          <a:spcAft>
            <a:spcPct val="0"/>
          </a:spcAft>
          <a:buClr>
            <a:srgbClr val="FF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6000"/>
          </a:lnSpc>
          <a:spcBef>
            <a:spcPts val="800"/>
          </a:spcBef>
          <a:spcAft>
            <a:spcPct val="0"/>
          </a:spcAft>
          <a:buClr>
            <a:srgbClr val="FF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12077</TotalTime>
  <Words>5084</Words>
  <PresentationFormat>Affichage à l'écran (4:3)</PresentationFormat>
  <Paragraphs>2096</Paragraphs>
  <Slides>109</Slides>
  <Notes>109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109</vt:i4>
      </vt:variant>
    </vt:vector>
  </HeadingPairs>
  <TitlesOfParts>
    <vt:vector size="112" baseType="lpstr">
      <vt:lpstr>Thème Office</vt:lpstr>
      <vt:lpstr>Image bitmap</vt:lpstr>
      <vt:lpstr>Document Microsoft Office Word 97 - 2003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Le spectromètre de masse</vt:lpstr>
      <vt:lpstr>Diapositive 17</vt:lpstr>
      <vt:lpstr>Le spectromètre de masse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L’ionisation par électronébulisation (electrospray)  se fait à pression atmosphérique. 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Le spectromètre de masse</vt:lpstr>
      <vt:lpstr>Diapositive 48</vt:lpstr>
      <vt:lpstr>Diapositive 49</vt:lpstr>
      <vt:lpstr>Diapositive 50</vt:lpstr>
      <vt:lpstr>Les caractéristiques principales d'un analyseur sont :</vt:lpstr>
      <vt:lpstr>Diapositive 52</vt:lpstr>
      <vt:lpstr>Diapositive 53</vt:lpstr>
      <vt:lpstr>Diapositive 54</vt:lpstr>
      <vt:lpstr>Caractéristiques des analyseurs</vt:lpstr>
      <vt:lpstr>Diapositive 56</vt:lpstr>
      <vt:lpstr>Diapositive 57</vt:lpstr>
      <vt:lpstr>Diapositive 58</vt:lpstr>
      <vt:lpstr>Diapositive 59</vt:lpstr>
      <vt:lpstr>Trajectoire des ions </vt:lpstr>
      <vt:lpstr>Trajectoire des ions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Le spectromètre de masse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La spectrométrie de masse à plusieurs dimensions  MS-MS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Là où le détecteur UV s ’arrête, le spectromètre de masse est à son aise...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Yannis</dc:creator>
  <cp:lastModifiedBy>yannis francois</cp:lastModifiedBy>
  <cp:revision>364</cp:revision>
  <dcterms:modified xsi:type="dcterms:W3CDTF">2013-09-19T07:07:21Z</dcterms:modified>
</cp:coreProperties>
</file>