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32.xml" ContentType="application/vnd.openxmlformats-officedocument.presentationml.notesSlide+xml"/>
  <Override PartName="/ppt/tags/tag2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6.xml" ContentType="application/vnd.openxmlformats-officedocument.presentationml.tags+xml"/>
  <Override PartName="/ppt/notesSlides/notesSlide35.xml" ContentType="application/vnd.openxmlformats-officedocument.presentationml.notesSlide+xml"/>
  <Override PartName="/ppt/tags/tag27.xml" ContentType="application/vnd.openxmlformats-officedocument.presentationml.tags+xml"/>
  <Override PartName="/ppt/notesSlides/notesSlide36.xml" ContentType="application/vnd.openxmlformats-officedocument.presentationml.notesSlide+xml"/>
  <Override PartName="/ppt/tags/tag28.xml" ContentType="application/vnd.openxmlformats-officedocument.presentationml.tags+xml"/>
  <Override PartName="/ppt/notesSlides/notesSlide37.xml" ContentType="application/vnd.openxmlformats-officedocument.presentationml.notesSlide+xml"/>
  <Override PartName="/ppt/tags/tag29.xml" ContentType="application/vnd.openxmlformats-officedocument.presentationml.tags+xml"/>
  <Override PartName="/ppt/notesSlides/notesSlide38.xml" ContentType="application/vnd.openxmlformats-officedocument.presentationml.notesSlide+xml"/>
  <Override PartName="/ppt/tags/tag30.xml" ContentType="application/vnd.openxmlformats-officedocument.presentationml.tags+xml"/>
  <Override PartName="/ppt/notesSlides/notesSlide39.xml" ContentType="application/vnd.openxmlformats-officedocument.presentationml.notesSlide+xml"/>
  <Override PartName="/ppt/tags/tag31.xml" ContentType="application/vnd.openxmlformats-officedocument.presentationml.tags+xml"/>
  <Override PartName="/ppt/notesSlides/notesSlide40.xml" ContentType="application/vnd.openxmlformats-officedocument.presentationml.notesSlide+xml"/>
  <Override PartName="/ppt/tags/tag32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33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34.xml" ContentType="application/vnd.openxmlformats-officedocument.presentationml.tags+xml"/>
  <Override PartName="/ppt/notesSlides/notesSlide45.xml" ContentType="application/vnd.openxmlformats-officedocument.presentationml.notesSlide+xml"/>
  <Override PartName="/ppt/tags/tag35.xml" ContentType="application/vnd.openxmlformats-officedocument.presentationml.tags+xml"/>
  <Override PartName="/ppt/notesSlides/notesSlide46.xml" ContentType="application/vnd.openxmlformats-officedocument.presentationml.notesSlide+xml"/>
  <Override PartName="/ppt/tags/tag36.xml" ContentType="application/vnd.openxmlformats-officedocument.presentationml.tags+xml"/>
  <Override PartName="/ppt/notesSlides/notesSlide47.xml" ContentType="application/vnd.openxmlformats-officedocument.presentationml.notesSlide+xml"/>
  <Override PartName="/ppt/tags/tag37.xml" ContentType="application/vnd.openxmlformats-officedocument.presentationml.tags+xml"/>
  <Override PartName="/ppt/notesSlides/notesSlide48.xml" ContentType="application/vnd.openxmlformats-officedocument.presentationml.notesSlide+xml"/>
  <Override PartName="/ppt/tags/tag38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39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40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41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tags/tag42.xml" ContentType="application/vnd.openxmlformats-officedocument.presentationml.tags+xml"/>
  <Override PartName="/ppt/notesSlides/notesSlide90.xml" ContentType="application/vnd.openxmlformats-officedocument.presentationml.notesSlide+xml"/>
  <Override PartName="/ppt/tags/tag43.xml" ContentType="application/vnd.openxmlformats-officedocument.presentationml.tags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tags/tag44.xml" ContentType="application/vnd.openxmlformats-officedocument.presentationml.tags+xml"/>
  <Override PartName="/ppt/notesSlides/notesSlide95.xml" ContentType="application/vnd.openxmlformats-officedocument.presentationml.notesSlide+xml"/>
  <Override PartName="/ppt/tags/tag45.xml" ContentType="application/vnd.openxmlformats-officedocument.presentationml.tags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256" r:id="rId2"/>
    <p:sldId id="388" r:id="rId3"/>
    <p:sldId id="257" r:id="rId4"/>
    <p:sldId id="258" r:id="rId5"/>
    <p:sldId id="280" r:id="rId6"/>
    <p:sldId id="282" r:id="rId7"/>
    <p:sldId id="460" r:id="rId8"/>
    <p:sldId id="461" r:id="rId9"/>
    <p:sldId id="462" r:id="rId10"/>
    <p:sldId id="463" r:id="rId11"/>
    <p:sldId id="464" r:id="rId12"/>
    <p:sldId id="283" r:id="rId13"/>
    <p:sldId id="285" r:id="rId14"/>
    <p:sldId id="278" r:id="rId15"/>
    <p:sldId id="284" r:id="rId16"/>
    <p:sldId id="259" r:id="rId17"/>
    <p:sldId id="260" r:id="rId18"/>
    <p:sldId id="465" r:id="rId19"/>
    <p:sldId id="286" r:id="rId20"/>
    <p:sldId id="261" r:id="rId21"/>
    <p:sldId id="265" r:id="rId22"/>
    <p:sldId id="287" r:id="rId23"/>
    <p:sldId id="262" r:id="rId24"/>
    <p:sldId id="263" r:id="rId25"/>
    <p:sldId id="266" r:id="rId26"/>
    <p:sldId id="289" r:id="rId27"/>
    <p:sldId id="290" r:id="rId28"/>
    <p:sldId id="302" r:id="rId29"/>
    <p:sldId id="269" r:id="rId30"/>
    <p:sldId id="268" r:id="rId31"/>
    <p:sldId id="271" r:id="rId32"/>
    <p:sldId id="291" r:id="rId33"/>
    <p:sldId id="272" r:id="rId34"/>
    <p:sldId id="273" r:id="rId35"/>
    <p:sldId id="292" r:id="rId36"/>
    <p:sldId id="274" r:id="rId37"/>
    <p:sldId id="293" r:id="rId38"/>
    <p:sldId id="275" r:id="rId39"/>
    <p:sldId id="276" r:id="rId40"/>
    <p:sldId id="277" r:id="rId41"/>
    <p:sldId id="303" r:id="rId42"/>
    <p:sldId id="304" r:id="rId43"/>
    <p:sldId id="294" r:id="rId44"/>
    <p:sldId id="305" r:id="rId45"/>
    <p:sldId id="308" r:id="rId46"/>
    <p:sldId id="306" r:id="rId47"/>
    <p:sldId id="307" r:id="rId48"/>
    <p:sldId id="466" r:id="rId49"/>
    <p:sldId id="295" r:id="rId50"/>
    <p:sldId id="297" r:id="rId51"/>
    <p:sldId id="301" r:id="rId52"/>
    <p:sldId id="312" r:id="rId53"/>
    <p:sldId id="313" r:id="rId54"/>
    <p:sldId id="296" r:id="rId55"/>
    <p:sldId id="403" r:id="rId56"/>
    <p:sldId id="314" r:id="rId57"/>
    <p:sldId id="317" r:id="rId58"/>
    <p:sldId id="390" r:id="rId59"/>
    <p:sldId id="318" r:id="rId60"/>
    <p:sldId id="391" r:id="rId61"/>
    <p:sldId id="392" r:id="rId62"/>
    <p:sldId id="319" r:id="rId63"/>
    <p:sldId id="393" r:id="rId64"/>
    <p:sldId id="394" r:id="rId65"/>
    <p:sldId id="395" r:id="rId66"/>
    <p:sldId id="327" r:id="rId67"/>
    <p:sldId id="399" r:id="rId68"/>
    <p:sldId id="323" r:id="rId69"/>
    <p:sldId id="324" r:id="rId70"/>
    <p:sldId id="328" r:id="rId71"/>
    <p:sldId id="404" r:id="rId72"/>
    <p:sldId id="331" r:id="rId73"/>
    <p:sldId id="332" r:id="rId74"/>
    <p:sldId id="333" r:id="rId75"/>
    <p:sldId id="334" r:id="rId76"/>
    <p:sldId id="343" r:id="rId77"/>
    <p:sldId id="339" r:id="rId78"/>
    <p:sldId id="344" r:id="rId79"/>
    <p:sldId id="345" r:id="rId80"/>
    <p:sldId id="340" r:id="rId81"/>
    <p:sldId id="342" r:id="rId82"/>
    <p:sldId id="374" r:id="rId83"/>
    <p:sldId id="356" r:id="rId84"/>
    <p:sldId id="357" r:id="rId85"/>
    <p:sldId id="376" r:id="rId86"/>
    <p:sldId id="380" r:id="rId87"/>
    <p:sldId id="358" r:id="rId88"/>
    <p:sldId id="381" r:id="rId89"/>
    <p:sldId id="421" r:id="rId90"/>
    <p:sldId id="467" r:id="rId91"/>
    <p:sldId id="468" r:id="rId92"/>
    <p:sldId id="469" r:id="rId93"/>
    <p:sldId id="532" r:id="rId94"/>
    <p:sldId id="521" r:id="rId95"/>
    <p:sldId id="531" r:id="rId96"/>
    <p:sldId id="478" r:id="rId97"/>
    <p:sldId id="522" r:id="rId98"/>
    <p:sldId id="525" r:id="rId99"/>
    <p:sldId id="523" r:id="rId100"/>
    <p:sldId id="524" r:id="rId101"/>
    <p:sldId id="502" r:id="rId102"/>
    <p:sldId id="503" r:id="rId103"/>
    <p:sldId id="505" r:id="rId104"/>
    <p:sldId id="506" r:id="rId105"/>
    <p:sldId id="507" r:id="rId106"/>
    <p:sldId id="508" r:id="rId107"/>
    <p:sldId id="511" r:id="rId108"/>
    <p:sldId id="515" r:id="rId109"/>
    <p:sldId id="526" r:id="rId110"/>
    <p:sldId id="528" r:id="rId111"/>
    <p:sldId id="529" r:id="rId112"/>
    <p:sldId id="520" r:id="rId113"/>
    <p:sldId id="527" r:id="rId11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9CE"/>
    <a:srgbClr val="36DE62"/>
    <a:srgbClr val="93E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90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>
              <a:defRPr sz="1300"/>
            </a:lvl1pPr>
          </a:lstStyle>
          <a:p>
            <a:pPr>
              <a:defRPr/>
            </a:pPr>
            <a:fld id="{0497519A-4D60-405E-8854-69B70B7BD4BF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>
              <a:defRPr sz="1300"/>
            </a:lvl1pPr>
          </a:lstStyle>
          <a:p>
            <a:pPr>
              <a:defRPr/>
            </a:pPr>
            <a:fld id="{118C6843-609B-42E3-8A49-F74D789315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97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>
              <a:defRPr sz="1300"/>
            </a:lvl1pPr>
          </a:lstStyle>
          <a:p>
            <a:pPr>
              <a:defRPr/>
            </a:pPr>
            <a:fld id="{7A37D07C-8133-4AE9-A012-681060C1A126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2" tIns="47746" rIns="95492" bIns="47746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492" tIns="47746" rIns="95492" bIns="47746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>
              <a:defRPr sz="1300"/>
            </a:lvl1pPr>
          </a:lstStyle>
          <a:p>
            <a:pPr>
              <a:defRPr/>
            </a:pPr>
            <a:fld id="{C2A513B8-39A7-46EC-974E-9D8136F309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384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2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B9613-2F94-4863-8BEC-6131BE9ECD01}" type="slidenum">
              <a:rPr lang="fr-FR" smtClean="0"/>
              <a:pPr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5298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97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8FADA-3455-44DC-BB23-BC28E4D407CD}" type="slidenum">
              <a:rPr lang="fr-FR" smtClean="0"/>
              <a:pPr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8643028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90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515C22-0A32-44FF-A163-38F16700B56D}" type="slidenum">
              <a:rPr lang="fr-FR" smtClean="0"/>
              <a:pPr/>
              <a:t>104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7524496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91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ACBD93-54ED-4197-9F01-4145207D48CB}" type="slidenum">
              <a:rPr lang="fr-FR" smtClean="0"/>
              <a:pPr/>
              <a:t>105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740671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92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1CD767-F87C-4676-B282-E312429EFE0D}" type="slidenum">
              <a:rPr lang="fr-FR" smtClean="0"/>
              <a:pPr/>
              <a:t>106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1366383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16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054EE-AAA4-4177-B897-F9DCC928E4EC}" type="slidenum">
              <a:rPr lang="fr-FR" smtClean="0"/>
              <a:pPr/>
              <a:t>107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8155082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2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980B1-C928-4495-BC10-7BC12BD382E8}" type="slidenum">
              <a:rPr lang="fr-FR" smtClean="0"/>
              <a:pPr/>
              <a:t>108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2366965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2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980B1-C928-4495-BC10-7BC12BD382E8}" type="slidenum">
              <a:rPr lang="fr-FR" smtClean="0"/>
              <a:pPr/>
              <a:t>109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6514237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2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980B1-C928-4495-BC10-7BC12BD382E8}" type="slidenum">
              <a:rPr lang="fr-FR" smtClean="0"/>
              <a:pPr/>
              <a:t>110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6320112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3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1CDBC9-B042-47C7-B7C5-7E6D62B6036D}" type="slidenum">
              <a:rPr lang="fr-FR" smtClean="0"/>
              <a:pPr/>
              <a:t>111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1922097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31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7F7B5D-CFB7-49E5-8B5D-8563F9DB4883}" type="slidenum">
              <a:rPr lang="fr-FR" smtClean="0"/>
              <a:pPr/>
              <a:t>112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3831089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3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1CDBC9-B042-47C7-B7C5-7E6D62B6036D}" type="slidenum">
              <a:rPr lang="fr-FR" smtClean="0"/>
              <a:pPr/>
              <a:t>113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68628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97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8FADA-3455-44DC-BB23-BC28E4D407CD}" type="slidenum">
              <a:rPr lang="fr-FR" smtClean="0"/>
              <a:pPr/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2266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98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5D2569-CFE2-49D0-96B2-E91E449DFFD2}" type="slidenum">
              <a:rPr lang="fr-FR" smtClean="0"/>
              <a:pPr/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5547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99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EC75E6-8469-469A-9BCF-552E99D6E326}" type="slidenum">
              <a:rPr lang="fr-FR" smtClean="0"/>
              <a:pPr/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86228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00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542A1E-968A-4C29-9F3B-10057CC55848}" type="slidenum">
              <a:rPr lang="fr-FR" smtClean="0"/>
              <a:pPr/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31751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2017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6FE57D-A937-4545-8367-FF3A8EEDB55A}" type="slidenum">
              <a:rPr lang="fr-FR" smtClean="0"/>
              <a:pPr/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03884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2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E37B98-96F1-4FCD-8629-A0089F8819BA}" type="slidenum">
              <a:rPr lang="fr-FR" smtClean="0"/>
              <a:pPr/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80867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3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126756-0666-478E-AEE8-0E678981D167}" type="slidenum">
              <a:rPr lang="fr-FR" smtClean="0"/>
              <a:pPr/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81253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04A9FF-F8E2-4C58-8825-D0DA56BEDD3E}" type="slidenum">
              <a:rPr lang="fr-FR" smtClean="0"/>
              <a:pPr/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31010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205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2CC25-7342-4A56-8F89-4952F1C7869D}" type="slidenum">
              <a:rPr lang="fr-FR" smtClean="0"/>
              <a:pPr/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2496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93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1F20A-B3AE-4AB6-9025-B19379DD6610}" type="slidenum">
              <a:rPr lang="fr-FR" smtClean="0"/>
              <a:pPr/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63316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6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BBE1B5-6AA6-4062-96BD-3CEFEBEE7E69}" type="slidenum">
              <a:rPr lang="fr-FR" smtClean="0"/>
              <a:pPr/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99089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78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3C9FBF-18A7-481E-BDA9-597875E2EF61}" type="slidenum">
              <a:rPr lang="fr-FR" smtClean="0"/>
              <a:pPr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48416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2089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8ACD6-E5E6-47A8-BBAF-522ABB34F629}" type="slidenum">
              <a:rPr lang="fr-FR" smtClean="0"/>
              <a:pPr/>
              <a:t>22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48188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9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1B437E-421B-4E4E-9738-F2493E01561F}" type="slidenum">
              <a:rPr lang="fr-FR" smtClean="0"/>
              <a:pPr/>
              <a:t>23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84208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09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CDACEF-6732-43C0-97CD-D746A39F6612}" type="slidenum">
              <a:rPr lang="fr-FR" smtClean="0"/>
              <a:pPr/>
              <a:t>24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14653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40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9AC089-6ED0-4678-B758-66470D5FFEBE}" type="slidenum">
              <a:rPr lang="fr-FR" smtClean="0"/>
              <a:pPr/>
              <a:t>25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59855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50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B2361-08D3-4D97-9888-F984857F4281}" type="slidenum">
              <a:rPr lang="fr-FR" smtClean="0"/>
              <a:pPr/>
              <a:t>26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75645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6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F6D534-3C50-4166-8B8A-72FCF00D74D6}" type="slidenum">
              <a:rPr lang="fr-FR" smtClean="0"/>
              <a:pPr/>
              <a:t>27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30191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70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AA6BE9-79B4-414D-BCCD-4D9B967C8600}" type="slidenum">
              <a:rPr lang="fr-FR" smtClean="0"/>
              <a:pPr/>
              <a:t>28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82127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81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A394C-99B7-48E5-A077-E70500FF2F15}" type="slidenum">
              <a:rPr lang="fr-FR" smtClean="0"/>
              <a:pPr/>
              <a:t>29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7603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04A9FF-F8E2-4C58-8825-D0DA56BEDD3E}" type="slidenum">
              <a:rPr lang="fr-FR" smtClean="0"/>
              <a:pPr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75565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91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E6BE95-A7A2-460A-8EF7-C873563E70F7}" type="slidenum">
              <a:rPr lang="fr-FR" smtClean="0"/>
              <a:pPr/>
              <a:t>30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66123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11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ABB9FD-E101-4451-AFD9-F12D52804AD3}" type="slidenum">
              <a:rPr lang="fr-FR" smtClean="0"/>
              <a:pPr/>
              <a:t>31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52627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22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13EB29-CD83-4572-9CAC-C82192E02169}" type="slidenum">
              <a:rPr lang="fr-FR" smtClean="0"/>
              <a:pPr/>
              <a:t>32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45547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3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6E1B0-B870-4799-AEDB-C97F655A42EB}" type="slidenum">
              <a:rPr lang="fr-FR" smtClean="0"/>
              <a:pPr/>
              <a:t>33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08430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4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B805B4-F8B8-41EA-A616-33490BD85875}" type="slidenum">
              <a:rPr lang="fr-FR" smtClean="0"/>
              <a:pPr/>
              <a:t>34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05683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52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13C5CF-652D-4E2B-A717-ACC0DE0F231C}" type="slidenum">
              <a:rPr lang="fr-FR" smtClean="0"/>
              <a:pPr/>
              <a:t>35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59239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63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36D190-08A7-4E35-8C61-08FEBA220DC5}" type="slidenum">
              <a:rPr lang="fr-FR" smtClean="0"/>
              <a:pPr/>
              <a:t>36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20435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73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25C35-B7A0-43FA-93E6-BC18EEE94AC0}" type="slidenum">
              <a:rPr lang="fr-FR" smtClean="0"/>
              <a:pPr/>
              <a:t>37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60999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83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AF8EE0-25C5-48A8-B2DB-176F36CD4337}" type="slidenum">
              <a:rPr lang="fr-FR" smtClean="0"/>
              <a:pPr/>
              <a:t>38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20368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29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45C988-8EA8-4844-B28E-15B1FA1ED134}" type="slidenum">
              <a:rPr lang="fr-FR" smtClean="0"/>
              <a:pPr/>
              <a:t>39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4612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5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553820-6CF3-4905-97D2-652E38A308CB}" type="slidenum">
              <a:rPr lang="fr-FR" smtClean="0"/>
              <a:pPr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088664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04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C4F0FE-7C20-475E-9AB2-BA30387699FC}" type="slidenum">
              <a:rPr lang="fr-FR" smtClean="0"/>
              <a:pPr/>
              <a:t>40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00492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14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392E5C-A271-4A52-892F-32844CEB3A69}" type="slidenum">
              <a:rPr lang="fr-FR" smtClean="0"/>
              <a:pPr/>
              <a:t>41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96177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24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A16F23-AC19-4B4D-808B-C372A26AC4DF}" type="slidenum">
              <a:rPr lang="fr-FR" smtClean="0"/>
              <a:pPr/>
              <a:t>42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765473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34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5A8F73-8985-4F13-8682-7B878A2F1C2F}" type="slidenum">
              <a:rPr lang="fr-FR" smtClean="0"/>
              <a:pPr/>
              <a:t>43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092537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45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31E049-E903-4885-A9CD-DA63297DF77B}" type="slidenum">
              <a:rPr lang="fr-FR" smtClean="0"/>
              <a:pPr/>
              <a:t>44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7361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5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E7DE45-2B0D-4730-A3A8-B8CDAAC32267}" type="slidenum">
              <a:rPr lang="fr-FR" smtClean="0"/>
              <a:pPr/>
              <a:t>45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566198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6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41558-37DF-43C6-9CDA-000EF19AEB86}" type="slidenum">
              <a:rPr lang="fr-FR" smtClean="0"/>
              <a:pPr/>
              <a:t>46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14975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75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7F7406-0050-4872-99B0-4F1831C3D071}" type="slidenum">
              <a:rPr lang="fr-FR" smtClean="0"/>
              <a:pPr/>
              <a:t>47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795098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04A9FF-F8E2-4C58-8825-D0DA56BEDD3E}" type="slidenum">
              <a:rPr lang="fr-FR" smtClean="0"/>
              <a:pPr/>
              <a:t>48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255564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9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A827DF-A574-4784-BD52-D613B37B28CE}" type="slidenum">
              <a:rPr lang="fr-FR" smtClean="0"/>
              <a:pPr/>
              <a:t>49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7252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96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49B612-ED4D-403B-A610-192450B8BE7D}" type="slidenum">
              <a:rPr lang="fr-FR" smtClean="0"/>
              <a:pPr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363072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0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8A0380-23EA-47C5-B5C2-860F913A4E0E}" type="slidenum">
              <a:rPr lang="fr-FR" smtClean="0"/>
              <a:pPr/>
              <a:t>50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976700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37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98034-312E-4A7F-AA51-2A21788EAF57}" type="slidenum">
              <a:rPr lang="fr-FR" smtClean="0"/>
              <a:pPr/>
              <a:t>51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28443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47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4903EC-66CB-48B3-8F7D-822AF8653844}" type="slidenum">
              <a:rPr lang="fr-FR" smtClean="0"/>
              <a:pPr/>
              <a:t>52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233274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7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729E26-AF9F-41F9-91A4-F4755D82AAB4}" type="slidenum">
              <a:rPr lang="fr-FR" smtClean="0"/>
              <a:pPr/>
              <a:t>53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719038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78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6DF62C-221A-4CB6-8A18-CC37B8B1EE1F}" type="slidenum">
              <a:rPr lang="fr-FR" smtClean="0"/>
              <a:pPr/>
              <a:t>54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443624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98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E7B69A-E4CB-4DE7-9530-DB98784461D1}" type="slidenum">
              <a:rPr lang="fr-FR" smtClean="0"/>
              <a:pPr/>
              <a:t>55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232833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508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1FEE00-97EA-41C5-81C4-200B3634B0A3}" type="slidenum">
              <a:rPr lang="fr-FR" smtClean="0"/>
              <a:pPr/>
              <a:t>56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674511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560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C5B075-304E-49D0-AD99-DEFCC418471F}" type="slidenum">
              <a:rPr lang="fr-FR" smtClean="0"/>
              <a:pPr/>
              <a:t>57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194722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570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50E888-F1D8-4704-B343-D764051FEDC5}" type="slidenum">
              <a:rPr lang="fr-FR" smtClean="0"/>
              <a:pPr/>
              <a:t>58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698523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580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3B5DD1-A3A4-43F3-9C7F-00862946AB02}" type="slidenum">
              <a:rPr lang="fr-FR" smtClean="0"/>
              <a:pPr/>
              <a:t>59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5141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97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8FADA-3455-44DC-BB23-BC28E4D407CD}" type="slidenum">
              <a:rPr lang="fr-FR" smtClean="0"/>
              <a:pPr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953245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590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2D258A-4873-457C-B61B-6DB61C819AB6}" type="slidenum">
              <a:rPr lang="fr-FR" smtClean="0"/>
              <a:pPr/>
              <a:t>60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10971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60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6C5A82-58EC-449A-BDCF-A7F9EC7234ED}" type="slidenum">
              <a:rPr lang="fr-FR" smtClean="0"/>
              <a:pPr/>
              <a:t>61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679598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61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DB211-28C0-4DC7-8228-6E9001B159A5}" type="slidenum">
              <a:rPr lang="fr-FR" smtClean="0"/>
              <a:pPr/>
              <a:t>62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618612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62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B87F27-266B-484A-B829-AE57CB9E0E70}" type="slidenum">
              <a:rPr lang="fr-FR" smtClean="0"/>
              <a:pPr/>
              <a:t>63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630505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63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0B8F04-6941-468A-BECC-60B4996B556E}" type="slidenum">
              <a:rPr lang="fr-FR" smtClean="0"/>
              <a:pPr/>
              <a:t>64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409383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64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028F9C-004C-4A65-B5EA-8422A7AEC929}" type="slidenum">
              <a:rPr lang="fr-FR" smtClean="0"/>
              <a:pPr/>
              <a:t>65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586889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70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EB4113-4F67-44BE-86E5-8EF58F3968AC}" type="slidenum">
              <a:rPr lang="fr-FR" smtClean="0"/>
              <a:pPr/>
              <a:t>66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603499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71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E042F-6F11-48DA-A008-3EB6026C8A52}" type="slidenum">
              <a:rPr lang="fr-FR" smtClean="0"/>
              <a:pPr/>
              <a:t>67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04306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72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A77B7-C5A5-4495-903A-9C086CA4074F}" type="slidenum">
              <a:rPr lang="fr-FR" smtClean="0"/>
              <a:pPr/>
              <a:t>68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019682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73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82E17D-0E24-4DF2-881B-925C59B06C3D}" type="slidenum">
              <a:rPr lang="fr-FR" smtClean="0"/>
              <a:pPr/>
              <a:t>69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2602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97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8FADA-3455-44DC-BB23-BC28E4D407CD}" type="slidenum">
              <a:rPr lang="fr-FR" smtClean="0"/>
              <a:pPr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693733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74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FEDF75-901F-4B1A-84C3-CBFB1A0CD3C1}" type="slidenum">
              <a:rPr lang="fr-FR" smtClean="0"/>
              <a:pPr/>
              <a:t>70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775771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9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47670-79EC-4AA2-8687-E15E38B8B005}" type="slidenum">
              <a:rPr lang="fr-FR" smtClean="0"/>
              <a:pPr/>
              <a:t>71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381612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80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AE902D-C34E-41AB-929C-3BB7B443F618}" type="slidenum">
              <a:rPr lang="fr-FR" smtClean="0"/>
              <a:pPr/>
              <a:t>72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865672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81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B4FCC5-5334-4C9D-8417-5A4475F3B686}" type="slidenum">
              <a:rPr lang="fr-FR" smtClean="0"/>
              <a:pPr/>
              <a:t>73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663661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84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196BD-9AC3-4A6B-9EF4-E70754D2F394}" type="slidenum">
              <a:rPr lang="fr-FR" smtClean="0"/>
              <a:pPr/>
              <a:t>74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455458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85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BEA0E1-AED1-437C-A836-3BD4EF8A4E8B}" type="slidenum">
              <a:rPr lang="fr-FR" smtClean="0"/>
              <a:pPr/>
              <a:t>75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194203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86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2559B-9B01-47D4-9CB2-26A175297EAE}" type="slidenum">
              <a:rPr lang="fr-FR" smtClean="0"/>
              <a:pPr/>
              <a:t>76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320754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89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BF8B33-3FBD-409C-8DE5-611853557072}" type="slidenum">
              <a:rPr lang="fr-FR" smtClean="0"/>
              <a:pPr/>
              <a:t>77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4348395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90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515C22-0A32-44FF-A163-38F16700B56D}" type="slidenum">
              <a:rPr lang="fr-FR" smtClean="0"/>
              <a:pPr/>
              <a:t>78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84772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91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ACBD93-54ED-4197-9F01-4145207D48CB}" type="slidenum">
              <a:rPr lang="fr-FR" smtClean="0"/>
              <a:pPr/>
              <a:t>79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9926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97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8FADA-3455-44DC-BB23-BC28E4D407CD}" type="slidenum">
              <a:rPr lang="fr-FR" smtClean="0"/>
              <a:pPr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3916476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92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1CD767-F87C-4676-B282-E312429EFE0D}" type="slidenum">
              <a:rPr lang="fr-FR" smtClean="0"/>
              <a:pPr/>
              <a:t>80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150702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94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8A40EB-A28B-4E95-98CC-E6F75EEFB2AB}" type="slidenum">
              <a:rPr lang="fr-FR" smtClean="0"/>
              <a:pPr/>
              <a:t>81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692653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16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6054EE-AAA4-4177-B897-F9DCC928E4EC}" type="slidenum">
              <a:rPr lang="fr-FR" smtClean="0"/>
              <a:pPr/>
              <a:t>82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8600375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17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707D93-3527-4FA2-A1AC-E3DA6B33125D}" type="slidenum">
              <a:rPr lang="fr-FR" smtClean="0"/>
              <a:pPr/>
              <a:t>83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1556067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18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552A6-DCA4-4136-84A5-A3ED5010AD93}" type="slidenum">
              <a:rPr lang="fr-FR" smtClean="0"/>
              <a:pPr/>
              <a:t>84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841292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1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90CE3D-8480-46FF-9EA3-602906AFE0AB}" type="slidenum">
              <a:rPr lang="fr-FR" smtClean="0"/>
              <a:pPr/>
              <a:t>85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2327190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2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980B1-C928-4495-BC10-7BC12BD382E8}" type="slidenum">
              <a:rPr lang="fr-FR" smtClean="0"/>
              <a:pPr/>
              <a:t>86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7975052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3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1CDBC9-B042-47C7-B7C5-7E6D62B6036D}" type="slidenum">
              <a:rPr lang="fr-FR" smtClean="0"/>
              <a:pPr/>
              <a:t>87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3703387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4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9B9DF9-AF45-453A-BDAD-EEDCCD8DB5D0}" type="slidenum">
              <a:rPr lang="fr-FR" smtClean="0"/>
              <a:pPr/>
              <a:t>88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7251992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31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7F7B5D-CFB7-49E5-8B5D-8563F9DB4883}" type="slidenum">
              <a:rPr lang="fr-FR" smtClean="0"/>
              <a:pPr/>
              <a:t>89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335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97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8FADA-3455-44DC-BB23-BC28E4D407CD}" type="slidenum">
              <a:rPr lang="fr-FR" smtClean="0"/>
              <a:pPr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4354956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04A9FF-F8E2-4C58-8825-D0DA56BEDD3E}" type="slidenum">
              <a:rPr lang="fr-FR" smtClean="0"/>
              <a:pPr/>
              <a:t>90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0077464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39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A827DF-A574-4784-BD52-D613B37B28CE}" type="slidenum">
              <a:rPr lang="fr-FR" smtClean="0"/>
              <a:pPr/>
              <a:t>91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2332229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0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8A0380-23EA-47C5-B5C2-860F913A4E0E}" type="slidenum">
              <a:rPr lang="fr-FR" smtClean="0"/>
              <a:pPr/>
              <a:t>92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600368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478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6DF62C-221A-4CB6-8A18-CC37B8B1EE1F}" type="slidenum">
              <a:rPr lang="fr-FR" smtClean="0"/>
              <a:pPr/>
              <a:t>94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1461918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478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6DF62C-221A-4CB6-8A18-CC37B8B1EE1F}" type="slidenum">
              <a:rPr lang="fr-FR" smtClean="0"/>
              <a:pPr/>
              <a:t>95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462576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508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1FEE00-97EA-41C5-81C4-200B3634B0A3}" type="slidenum">
              <a:rPr lang="fr-FR" smtClean="0"/>
              <a:pPr/>
              <a:t>96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1782319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549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F877A0-E7A0-4C9C-B1D3-E78ABAFE4725}" type="slidenum">
              <a:rPr lang="fr-FR" smtClean="0"/>
              <a:pPr/>
              <a:t>97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2938345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84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196BD-9AC3-4A6B-9EF4-E70754D2F394}" type="slidenum">
              <a:rPr lang="fr-FR" smtClean="0"/>
              <a:pPr/>
              <a:t>101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4821720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85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BEA0E1-AED1-437C-A836-3BD4EF8A4E8B}" type="slidenum">
              <a:rPr lang="fr-FR" smtClean="0"/>
              <a:pPr/>
              <a:t>102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3155770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89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BF8B33-3FBD-409C-8DE5-611853557072}" type="slidenum">
              <a:rPr lang="fr-FR" smtClean="0"/>
              <a:pPr/>
              <a:t>103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0945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4790-1191-4AA2-81D7-508FBEAD0162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1394-302E-4232-A4D1-FB7569B16D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CE81-F130-487E-AC46-06B1543FC3BC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FDAC-36C2-414B-B1CD-B1A0246326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C748-6CF0-4277-87D7-8FECD33FE84E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E9F4-BBE4-4248-8029-6E446DC117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7774-339A-46E8-BB33-011A5EEFE612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7AFB-8E14-4395-9B7D-A74FBD447F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5A33A-D2E2-4D77-9A7F-D3E2F1FFA0AA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C722-9FF5-4433-88DE-C9B3B0BEE2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EDCA-E83F-4ABC-A2DF-71E8A16B79B7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29FE-F2CC-4565-BCBE-2C90293CB4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75AD-F724-41B4-97B3-43DB4CB1E58C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1D5EA-2747-496A-B346-E06DBD2832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F444-DC9F-43A5-B515-D92B0481F9E9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259D-0D0C-4DE2-9587-62A03DF997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DE9B-A130-422B-B7BC-7A7803D187D1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F93A-5B29-4ABE-B041-7D082822F6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E63D-C39D-4846-8EB8-1E3C648141E0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388E-2E89-42DC-9D9D-411A188F2A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A2AB-450B-4DE2-B80A-AAF783FB96C5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9599-BA15-40C2-8EE0-16A38544F4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DE6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9B7CA5-2ACC-44CD-B165-4F7EBF2847F8}" type="datetimeFigureOut">
              <a:rPr lang="fr-FR"/>
              <a:pPr>
                <a:defRPr/>
              </a:pPr>
              <a:t>24/09/2014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7900D4-4FDC-4F60-A466-F99EFF2D2D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potier@chimie.u-strasbg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7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oneTexte 3"/>
          <p:cNvSpPr txBox="1">
            <a:spLocks noChangeArrowheads="1"/>
          </p:cNvSpPr>
          <p:nvPr/>
        </p:nvSpPr>
        <p:spPr bwMode="auto">
          <a:xfrm>
            <a:off x="3071802" y="1214422"/>
            <a:ext cx="31197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cs typeface="Arial" charset="0"/>
              </a:rPr>
              <a:t>Licence Professionnelle</a:t>
            </a:r>
          </a:p>
          <a:p>
            <a:pPr algn="ctr"/>
            <a:endParaRPr lang="fr-FR" sz="2000" b="1" dirty="0">
              <a:cs typeface="Arial" charset="0"/>
            </a:endParaRPr>
          </a:p>
          <a:p>
            <a:pPr algn="ctr"/>
            <a:endParaRPr lang="fr-FR" sz="2000" b="1" dirty="0">
              <a:cs typeface="Arial" charset="0"/>
            </a:endParaRPr>
          </a:p>
          <a:p>
            <a:pPr algn="ctr"/>
            <a:r>
              <a:rPr lang="fr-FR" sz="2000" b="1" dirty="0" smtClean="0">
                <a:cs typeface="Arial" charset="0"/>
              </a:rPr>
              <a:t>Chimie de Synthèse</a:t>
            </a:r>
            <a:endParaRPr lang="fr-FR" sz="2000" b="1" dirty="0">
              <a:cs typeface="Arial" charset="0"/>
            </a:endParaRPr>
          </a:p>
        </p:txBody>
      </p:sp>
      <p:sp>
        <p:nvSpPr>
          <p:cNvPr id="2051" name="ZoneTexte 4"/>
          <p:cNvSpPr txBox="1">
            <a:spLocks noChangeArrowheads="1"/>
          </p:cNvSpPr>
          <p:nvPr/>
        </p:nvSpPr>
        <p:spPr bwMode="auto">
          <a:xfrm>
            <a:off x="1491670" y="3286124"/>
            <a:ext cx="6160661" cy="64633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cs typeface="Arial" charset="0"/>
              </a:rPr>
              <a:t>Cours de Chromatographie</a:t>
            </a:r>
            <a:endParaRPr lang="fr-FR" sz="3600" b="1" dirty="0">
              <a:cs typeface="Arial" charset="0"/>
            </a:endParaRPr>
          </a:p>
        </p:txBody>
      </p:sp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214313" y="5357813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1400" b="1">
                <a:cs typeface="Arial" charset="0"/>
              </a:rPr>
              <a:t>Enseignant : Y. FRANCOIS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1071563" y="966788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Principe</a:t>
            </a:r>
          </a:p>
        </p:txBody>
      </p:sp>
      <p:sp>
        <p:nvSpPr>
          <p:cNvPr id="7172" name="ZoneTexte 66"/>
          <p:cNvSpPr txBox="1">
            <a:spLocks noChangeArrowheads="1"/>
          </p:cNvSpPr>
          <p:nvPr/>
        </p:nvSpPr>
        <p:spPr bwMode="auto">
          <a:xfrm>
            <a:off x="1000125" y="2071678"/>
            <a:ext cx="77152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On appelle paire d’ions, l’association de 2 ions de charges opposées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/>
            <a:r>
              <a:rPr lang="fr-FR" sz="2800" dirty="0" smtClean="0">
                <a:latin typeface="Arial" pitchFamily="34" charset="0"/>
                <a:cs typeface="Arial" pitchFamily="34" charset="0"/>
              </a:rPr>
              <a:t>			A</a:t>
            </a:r>
            <a:r>
              <a:rPr lang="fr-FR" sz="28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800" baseline="-25000" dirty="0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+ B</a:t>
            </a:r>
            <a:r>
              <a:rPr lang="fr-FR" sz="28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800" baseline="-25000" dirty="0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→ (A</a:t>
            </a:r>
            <a:r>
              <a:rPr lang="fr-FR" sz="2800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; B</a:t>
            </a:r>
            <a:r>
              <a:rPr lang="fr-FR" sz="28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800" baseline="-25000" dirty="0" smtClean="0">
                <a:latin typeface="Arial" pitchFamily="34" charset="0"/>
                <a:cs typeface="Arial" pitchFamily="34" charset="0"/>
              </a:rPr>
              <a:t>aq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La paire d’ions perd son caractère ionique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fr-FR" dirty="0" smtClean="0">
                <a:cs typeface="Arial" charset="0"/>
              </a:rPr>
              <a:t>Elle devient moins polaire,</a:t>
            </a:r>
          </a:p>
          <a:p>
            <a:pPr marL="800100" lvl="1" indent="-342900" algn="just">
              <a:buFont typeface="Wingdings" pitchFamily="2" charset="2"/>
              <a:buChar char="ü"/>
            </a:pPr>
            <a:endParaRPr lang="fr-FR" sz="900" dirty="0" smtClean="0">
              <a:cs typeface="Arial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fr-FR" dirty="0" smtClean="0">
                <a:cs typeface="Arial" charset="0"/>
              </a:rPr>
              <a:t>Elle devient hydrophobe</a:t>
            </a:r>
          </a:p>
          <a:p>
            <a:pPr marL="800100" lvl="1" indent="-342900" algn="just">
              <a:buFont typeface="Wingdings" pitchFamily="2" charset="2"/>
              <a:buChar char="ü"/>
            </a:pPr>
            <a:endParaRPr lang="fr-FR" sz="900" dirty="0" smtClean="0">
              <a:cs typeface="Arial" charset="0"/>
            </a:endParaRP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fr-FR" dirty="0" smtClean="0">
                <a:cs typeface="Arial" charset="0"/>
              </a:rPr>
              <a:t>Elle passe en phase organique peu polaire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Cela permet de séparer les ions</a:t>
            </a:r>
            <a:endParaRPr lang="fr-FR" b="1" dirty="0"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93170" y="333375"/>
            <a:ext cx="45576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Formation de paires d’ions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038" y="2719411"/>
            <a:ext cx="62579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071563" y="928688"/>
            <a:ext cx="6094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Boucle </a:t>
            </a:r>
            <a:r>
              <a:rPr lang="fr-FR" sz="2400" u="sng" dirty="0" smtClean="0">
                <a:latin typeface="Comic Sans MS" pitchFamily="66" charset="0"/>
                <a:cs typeface="Arial" charset="0"/>
              </a:rPr>
              <a:t>d’injection (injection automatique)</a:t>
            </a:r>
            <a:endParaRPr lang="fr-FR" sz="2400" u="sng" dirty="0">
              <a:latin typeface="Comic Sans MS" pitchFamily="66" charset="0"/>
              <a:cs typeface="Arial" charset="0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714375" y="1428750"/>
            <a:ext cx="7715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 dirty="0" smtClean="0">
                <a:latin typeface="Comic Sans MS" pitchFamily="66" charset="0"/>
                <a:cs typeface="Arial" charset="0"/>
              </a:rPr>
              <a:t>Etape 3</a:t>
            </a:r>
            <a:r>
              <a:rPr lang="fr-FR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fr-FR" b="1" dirty="0">
                <a:latin typeface="Comic Sans MS" pitchFamily="66" charset="0"/>
                <a:cs typeface="Arial" charset="0"/>
              </a:rPr>
              <a:t>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Injection dans la colonne</a:t>
            </a:r>
            <a:endParaRPr lang="fr-FR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3975" y="333375"/>
            <a:ext cx="19050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La colonne</a:t>
            </a:r>
          </a:p>
        </p:txBody>
      </p:sp>
      <p:sp>
        <p:nvSpPr>
          <p:cNvPr id="94211" name="ZoneTexte 2"/>
          <p:cNvSpPr txBox="1">
            <a:spLocks noChangeArrowheads="1"/>
          </p:cNvSpPr>
          <p:nvPr/>
        </p:nvSpPr>
        <p:spPr bwMode="auto">
          <a:xfrm>
            <a:off x="928688" y="1571625"/>
            <a:ext cx="7715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 b="1" u="sng" dirty="0" smtClean="0">
                <a:latin typeface="Comic Sans MS" pitchFamily="66" charset="0"/>
                <a:cs typeface="Arial" charset="0"/>
              </a:rPr>
              <a:t>Deux </a:t>
            </a:r>
            <a:r>
              <a:rPr lang="fr-FR" sz="2200" b="1" u="sng" dirty="0">
                <a:latin typeface="Comic Sans MS" pitchFamily="66" charset="0"/>
                <a:cs typeface="Arial" charset="0"/>
              </a:rPr>
              <a:t>principaux types de colonne en CPG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928688" y="2428875"/>
            <a:ext cx="7715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Les colonnes remplies</a:t>
            </a:r>
          </a:p>
          <a:p>
            <a:pPr marL="1714500" lvl="3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 dirty="0" smtClean="0">
                <a:cs typeface="Arial" charset="0"/>
              </a:rPr>
              <a:t>Inox ou verre</a:t>
            </a:r>
            <a:endParaRPr lang="fr-FR" b="1" dirty="0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endParaRPr lang="fr-FR" b="1" dirty="0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 dirty="0" smtClean="0">
                <a:cs typeface="Arial" charset="0"/>
              </a:rPr>
              <a:t>Longueur : 15 à 30 cm</a:t>
            </a:r>
          </a:p>
          <a:p>
            <a:pPr marL="2171700" lvl="4" indent="-342900" algn="just">
              <a:buFont typeface="Wingdings" pitchFamily="2" charset="2"/>
              <a:buChar char="ü"/>
            </a:pPr>
            <a:endParaRPr lang="fr-FR" b="1" dirty="0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 dirty="0" smtClean="0">
                <a:cs typeface="Arial" charset="0"/>
              </a:rPr>
              <a:t>Diamètre : 4 à 40 mm</a:t>
            </a:r>
            <a:endParaRPr lang="fr-FR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3975" y="333375"/>
            <a:ext cx="19050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La colonne</a:t>
            </a:r>
          </a:p>
        </p:txBody>
      </p:sp>
      <p:sp>
        <p:nvSpPr>
          <p:cNvPr id="95235" name="ZoneTexte 2"/>
          <p:cNvSpPr txBox="1">
            <a:spLocks noChangeArrowheads="1"/>
          </p:cNvSpPr>
          <p:nvPr/>
        </p:nvSpPr>
        <p:spPr bwMode="auto">
          <a:xfrm>
            <a:off x="928688" y="1284288"/>
            <a:ext cx="7715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 b="1" u="sng" dirty="0" smtClean="0">
                <a:latin typeface="Comic Sans MS" pitchFamily="66" charset="0"/>
                <a:cs typeface="Arial" charset="0"/>
              </a:rPr>
              <a:t>Un type </a:t>
            </a:r>
            <a:r>
              <a:rPr lang="fr-FR" sz="2200" b="1" u="sng" dirty="0">
                <a:latin typeface="Comic Sans MS" pitchFamily="66" charset="0"/>
                <a:cs typeface="Arial" charset="0"/>
              </a:rPr>
              <a:t>de colonne en </a:t>
            </a:r>
            <a:r>
              <a:rPr lang="fr-FR" sz="2200" b="1" u="sng" dirty="0" smtClean="0">
                <a:latin typeface="Comic Sans MS" pitchFamily="66" charset="0"/>
                <a:cs typeface="Arial" charset="0"/>
              </a:rPr>
              <a:t>HPLC</a:t>
            </a:r>
            <a:endParaRPr lang="fr-FR" sz="2200" b="1" u="sng" dirty="0">
              <a:latin typeface="Comic Sans MS" pitchFamily="66" charset="0"/>
              <a:cs typeface="Arial" charset="0"/>
            </a:endParaRP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087563"/>
            <a:ext cx="556895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28823" y="4018208"/>
            <a:ext cx="2189408" cy="141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168981" y="3565301"/>
            <a:ext cx="1056068" cy="141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49463" y="333375"/>
            <a:ext cx="5045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La colonne : aspect théorique</a:t>
            </a:r>
          </a:p>
        </p:txBody>
      </p:sp>
      <p:grpSp>
        <p:nvGrpSpPr>
          <p:cNvPr id="3" name="Groupe 14"/>
          <p:cNvGrpSpPr>
            <a:grpSpLocks/>
          </p:cNvGrpSpPr>
          <p:nvPr/>
        </p:nvGrpSpPr>
        <p:grpSpPr bwMode="auto">
          <a:xfrm>
            <a:off x="892959" y="1058863"/>
            <a:ext cx="7358082" cy="5513387"/>
            <a:chOff x="-31" y="1059404"/>
            <a:chExt cx="4286279" cy="5512868"/>
          </a:xfrm>
        </p:grpSpPr>
        <p:sp>
          <p:nvSpPr>
            <p:cNvPr id="99339" name="ZoneTexte 2"/>
            <p:cNvSpPr txBox="1">
              <a:spLocks noChangeArrowheads="1"/>
            </p:cNvSpPr>
            <p:nvPr/>
          </p:nvSpPr>
          <p:spPr bwMode="auto">
            <a:xfrm>
              <a:off x="571472" y="5643578"/>
              <a:ext cx="314327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fr-FR" b="1">
                  <a:latin typeface="Comic Sans MS" pitchFamily="66" charset="0"/>
                  <a:cs typeface="Arial" charset="0"/>
                </a:rPr>
                <a:t>Equation de Van Deemter</a:t>
              </a:r>
            </a:p>
            <a:p>
              <a:pPr marL="342900" indent="-342900" algn="just"/>
              <a:endParaRPr lang="fr-FR" b="1">
                <a:latin typeface="Comic Sans MS" pitchFamily="66" charset="0"/>
                <a:cs typeface="Arial" charset="0"/>
              </a:endParaRPr>
            </a:p>
            <a:p>
              <a:pPr marL="342900" indent="-342900" algn="ctr"/>
              <a:r>
                <a:rPr lang="fr-FR" b="1">
                  <a:latin typeface="Comic Sans MS" pitchFamily="66" charset="0"/>
                  <a:cs typeface="Arabic Typesetting" pitchFamily="66" charset="-78"/>
                </a:rPr>
                <a:t>H = A + B/ū + C.ū</a:t>
              </a:r>
            </a:p>
          </p:txBody>
        </p:sp>
        <p:pic>
          <p:nvPicPr>
            <p:cNvPr id="9934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1" y="1428736"/>
              <a:ext cx="4286279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41" name="ZoneTexte 10"/>
            <p:cNvSpPr txBox="1">
              <a:spLocks noChangeArrowheads="1"/>
            </p:cNvSpPr>
            <p:nvPr/>
          </p:nvSpPr>
          <p:spPr bwMode="auto">
            <a:xfrm>
              <a:off x="826267" y="1059404"/>
              <a:ext cx="26336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Les colonnes remplies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0101" y="6215119"/>
              <a:ext cx="2286015" cy="3571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4013" y="333375"/>
            <a:ext cx="3355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Choix de la colonne</a:t>
            </a:r>
          </a:p>
        </p:txBody>
      </p:sp>
      <p:sp>
        <p:nvSpPr>
          <p:cNvPr id="100355" name="ZoneTexte 3"/>
          <p:cNvSpPr txBox="1">
            <a:spLocks noChangeArrowheads="1"/>
          </p:cNvSpPr>
          <p:nvPr/>
        </p:nvSpPr>
        <p:spPr bwMode="auto">
          <a:xfrm>
            <a:off x="500063" y="142875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Nature de l’échantillon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5324491"/>
            <a:ext cx="8429625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400" b="1">
                <a:cs typeface="Arial" charset="0"/>
              </a:rPr>
              <a:t>Paramètre important : Choix de la colonne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00063" y="235743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Nature de la phase stationnaire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00063" y="3286125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Diamètre de la colonne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00063" y="4214813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Longueur de la colonne</a:t>
            </a:r>
          </a:p>
        </p:txBody>
      </p:sp>
      <p:sp>
        <p:nvSpPr>
          <p:cNvPr id="10" name="Ellipse 9"/>
          <p:cNvSpPr/>
          <p:nvPr/>
        </p:nvSpPr>
        <p:spPr>
          <a:xfrm>
            <a:off x="428625" y="2214563"/>
            <a:ext cx="4286250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4013" y="333375"/>
            <a:ext cx="32623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Phase stationnaire</a:t>
            </a:r>
          </a:p>
        </p:txBody>
      </p:sp>
      <p:sp>
        <p:nvSpPr>
          <p:cNvPr id="101379" name="ZoneTexte 3"/>
          <p:cNvSpPr txBox="1">
            <a:spLocks noChangeArrowheads="1"/>
          </p:cNvSpPr>
          <p:nvPr/>
        </p:nvSpPr>
        <p:spPr bwMode="auto">
          <a:xfrm>
            <a:off x="500063" y="1428750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Équilibres </a:t>
            </a:r>
            <a:r>
              <a:rPr lang="fr-FR" b="1" dirty="0">
                <a:cs typeface="Arial" charset="0"/>
              </a:rPr>
              <a:t>d’interactions entre solutés et phases différents suivant la nature de la phase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28655" y="3143248"/>
            <a:ext cx="84296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000" b="1" u="sng" dirty="0">
                <a:cs typeface="Arial" charset="0"/>
              </a:rPr>
              <a:t>Paramètres de choix de la phase stationnaire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fr-FR" b="1" dirty="0">
                <a:cs typeface="Arial" charset="0"/>
              </a:rPr>
              <a:t>Nature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r-FR" b="1" dirty="0">
                <a:cs typeface="Arial" charset="0"/>
              </a:rPr>
              <a:t>Polarité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r-FR" b="1" dirty="0">
                <a:cs typeface="Arial" charset="0"/>
              </a:rPr>
              <a:t>Stabilité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r-FR" b="1" dirty="0">
                <a:cs typeface="Arial" charset="0"/>
              </a:rPr>
              <a:t>Température mini et maxi d’utilisation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ZoneTexte 8"/>
          <p:cNvSpPr txBox="1">
            <a:spLocks noChangeArrowheads="1"/>
          </p:cNvSpPr>
          <p:nvPr/>
        </p:nvSpPr>
        <p:spPr bwMode="auto">
          <a:xfrm>
            <a:off x="928689" y="929895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000" u="sng" dirty="0" smtClean="0">
                <a:latin typeface="Comic Sans MS" pitchFamily="66" charset="0"/>
                <a:cs typeface="Arial" charset="0"/>
              </a:rPr>
              <a:t>Colonnes polaires dites « phase normale »</a:t>
            </a:r>
            <a:endParaRPr lang="fr-FR" sz="2000" u="sng" dirty="0">
              <a:latin typeface="Comic Sans MS" pitchFamily="66" charset="0"/>
              <a:cs typeface="Arial" charset="0"/>
            </a:endParaRP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789503" y="1525459"/>
            <a:ext cx="7715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dirty="0" smtClean="0"/>
              <a:t> Les </a:t>
            </a:r>
            <a:r>
              <a:rPr lang="fr-FR" dirty="0"/>
              <a:t>colonnes en phase normale sont des colonnes dont la phase stationnaire est polaire et acide.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 La </a:t>
            </a:r>
            <a:r>
              <a:rPr lang="fr-FR" dirty="0"/>
              <a:t>phase normale la plus utilisée est à base de gel de silice : à sa surface se trouvent des groupes </a:t>
            </a:r>
            <a:r>
              <a:rPr lang="fr-FR" dirty="0" err="1"/>
              <a:t>silanols</a:t>
            </a:r>
            <a:r>
              <a:rPr lang="fr-FR" dirty="0"/>
              <a:t> (-OH) et des groupes </a:t>
            </a:r>
            <a:r>
              <a:rPr lang="fr-FR" dirty="0" err="1"/>
              <a:t>siloxanes</a:t>
            </a:r>
            <a:r>
              <a:rPr lang="fr-FR" dirty="0"/>
              <a:t> (-O-). Ces groupes permettent à la silice de retenir les composés à analyser par des liaisons hydrogènes.</a:t>
            </a:r>
          </a:p>
          <a:p>
            <a:pPr algn="just">
              <a:buFont typeface="Wingdings" pitchFamily="2" charset="2"/>
              <a:buChar char="Ø"/>
            </a:pPr>
            <a:r>
              <a:rPr lang="fr-FR" dirty="0" smtClean="0"/>
              <a:t> Cette </a:t>
            </a:r>
            <a:r>
              <a:rPr lang="fr-FR" dirty="0"/>
              <a:t>phase sert ainsi principalement à séparer des composés polaires.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30425" y="333375"/>
            <a:ext cx="488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Phase stationnaire : Polarité</a:t>
            </a:r>
          </a:p>
        </p:txBody>
      </p:sp>
      <p:sp>
        <p:nvSpPr>
          <p:cNvPr id="102403" name="ZoneTexte 2"/>
          <p:cNvSpPr txBox="1">
            <a:spLocks noChangeArrowheads="1"/>
          </p:cNvSpPr>
          <p:nvPr/>
        </p:nvSpPr>
        <p:spPr bwMode="auto">
          <a:xfrm>
            <a:off x="928688" y="3877979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000" u="sng" dirty="0" smtClean="0">
                <a:latin typeface="Comic Sans MS" pitchFamily="66" charset="0"/>
                <a:cs typeface="Arial" charset="0"/>
              </a:rPr>
              <a:t>Colonnes apolaires dites « phase inverse »</a:t>
            </a:r>
            <a:endParaRPr lang="fr-FR" sz="2000" u="sng" dirty="0">
              <a:latin typeface="Comic Sans MS" pitchFamily="66" charset="0"/>
              <a:cs typeface="Arial" charset="0"/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817407" y="4412500"/>
            <a:ext cx="7715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La </a:t>
            </a:r>
            <a:r>
              <a:rPr lang="fr-FR" dirty="0"/>
              <a:t>base d'une phase inverse est une phase normale sur laquelle des chaînes </a:t>
            </a:r>
            <a:r>
              <a:rPr lang="fr-FR" dirty="0" smtClean="0"/>
              <a:t>alkyles (ou autres selon la polarité recherchée) </a:t>
            </a:r>
            <a:r>
              <a:rPr lang="fr-FR" dirty="0"/>
              <a:t>ont été greffées au niveau des groupes </a:t>
            </a:r>
            <a:r>
              <a:rPr lang="fr-FR" dirty="0" err="1"/>
              <a:t>silanols</a:t>
            </a:r>
            <a:r>
              <a:rPr lang="fr-FR" dirty="0"/>
              <a:t>. En général, la phase stationnaire est majoritairement composée de petites particules de silice sur lesquels on a greffé des fonctions chimiques, le plus souvent de chaînes alkyles à 8 ou 18 atomes de carbones.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Cette </a:t>
            </a:r>
            <a:r>
              <a:rPr lang="fr-FR" dirty="0"/>
              <a:t>phase est dite "inverse" car </a:t>
            </a:r>
            <a:r>
              <a:rPr lang="fr-FR" dirty="0" smtClean="0"/>
              <a:t>apolaire </a:t>
            </a:r>
            <a:r>
              <a:rPr lang="fr-FR"/>
              <a:t>et </a:t>
            </a:r>
            <a:r>
              <a:rPr lang="fr-FR" smtClean="0"/>
              <a:t>hydrophobe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25838" y="333375"/>
            <a:ext cx="2092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Détecteurs</a:t>
            </a:r>
          </a:p>
        </p:txBody>
      </p:sp>
      <p:sp>
        <p:nvSpPr>
          <p:cNvPr id="125955" name="ZoneTexte 3"/>
          <p:cNvSpPr txBox="1">
            <a:spLocks noChangeArrowheads="1"/>
          </p:cNvSpPr>
          <p:nvPr/>
        </p:nvSpPr>
        <p:spPr bwMode="auto">
          <a:xfrm>
            <a:off x="714375" y="1154113"/>
            <a:ext cx="7715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 dirty="0">
                <a:latin typeface="Comic Sans MS" pitchFamily="66" charset="0"/>
                <a:cs typeface="Arial" charset="0"/>
              </a:rPr>
              <a:t>ROLE</a:t>
            </a:r>
            <a:r>
              <a:rPr lang="fr-FR" b="1" dirty="0">
                <a:latin typeface="Comic Sans MS" pitchFamily="66" charset="0"/>
                <a:cs typeface="Arial" charset="0"/>
              </a:rPr>
              <a:t>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Appareil de mesure physico-chimique qui ne réagit qu’au passage des solutés voire d’espèces spécifiques du soluté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Signal traité après amplification par un système informatique d’acquisition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14375" y="3286125"/>
            <a:ext cx="77152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IDEAL</a:t>
            </a:r>
            <a:r>
              <a:rPr lang="fr-FR" b="1">
                <a:latin typeface="Comic Sans MS" pitchFamily="66" charset="0"/>
                <a:cs typeface="Arial" charset="0"/>
              </a:rPr>
              <a:t>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Sensible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Rapport signal électrique/débit massique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Rapport signal électrique/concentration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Universel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Robuste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Domaine de linéarité large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62425" y="333375"/>
            <a:ext cx="32191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Détecteur UV/Vis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22414"/>
            <a:ext cx="7410130" cy="426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62425" y="333375"/>
            <a:ext cx="32191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Détecteur UV/Vis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081100"/>
            <a:ext cx="71437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151926" y="5469348"/>
            <a:ext cx="2563082" cy="11992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90424" tIns="45209" rIns="90424" bIns="4520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800" dirty="0" smtClean="0"/>
              <a:t>A = </a:t>
            </a:r>
            <a:r>
              <a:rPr lang="el-GR" sz="4800" dirty="0" smtClean="0"/>
              <a:t>ε</a:t>
            </a:r>
            <a:r>
              <a:rPr lang="fr-FR" sz="4800" dirty="0" smtClean="0"/>
              <a:t>.</a:t>
            </a:r>
            <a:r>
              <a:rPr lang="fr-FR" sz="4800" dirty="0" err="1" smtClean="0"/>
              <a:t>c.L</a:t>
            </a:r>
            <a:endParaRPr lang="fr-FR" dirty="0"/>
          </a:p>
        </p:txBody>
      </p:sp>
      <p:sp>
        <p:nvSpPr>
          <p:cNvPr id="6" name="Flèche courbée vers la droite 5"/>
          <p:cNvSpPr/>
          <p:nvPr/>
        </p:nvSpPr>
        <p:spPr>
          <a:xfrm>
            <a:off x="2285984" y="5398276"/>
            <a:ext cx="623195" cy="81680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0" tIns="45224" rIns="90450" bIns="45224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1071563" y="966788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Principe</a:t>
            </a:r>
          </a:p>
        </p:txBody>
      </p:sp>
      <p:sp>
        <p:nvSpPr>
          <p:cNvPr id="7172" name="ZoneTexte 66"/>
          <p:cNvSpPr txBox="1">
            <a:spLocks noChangeArrowheads="1"/>
          </p:cNvSpPr>
          <p:nvPr/>
        </p:nvSpPr>
        <p:spPr bwMode="auto">
          <a:xfrm>
            <a:off x="1000100" y="1571612"/>
            <a:ext cx="77152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On ajoute un contre ion (+) à la phase mobile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Formation de paires d’ions apolaires qui interagissent avec la phase stationnaire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Les composés sont retenus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93170" y="333375"/>
            <a:ext cx="45576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Formation de paires d’ions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490934"/>
            <a:ext cx="66008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76152" y="333375"/>
            <a:ext cx="47916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Détection par Fluorescence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1819286"/>
            <a:ext cx="68961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ZoneTexte 3"/>
          <p:cNvSpPr txBox="1">
            <a:spLocks noChangeArrowheads="1"/>
          </p:cNvSpPr>
          <p:nvPr/>
        </p:nvSpPr>
        <p:spPr bwMode="auto">
          <a:xfrm>
            <a:off x="642938" y="1178559"/>
            <a:ext cx="77152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 dirty="0">
                <a:latin typeface="Comic Sans MS" pitchFamily="66" charset="0"/>
                <a:cs typeface="Arial" charset="0"/>
              </a:rPr>
              <a:t>Avantages et inconvénients: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Très grande </a:t>
            </a:r>
            <a:r>
              <a:rPr lang="fr-FR" b="1" dirty="0">
                <a:cs typeface="Arial" charset="0"/>
              </a:rPr>
              <a:t>sensibilité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Bonne linéarité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Faible volume mort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Ne détecte pas les composés qui ne fluorescent pas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Etape de </a:t>
            </a:r>
            <a:r>
              <a:rPr lang="fr-FR" b="1" dirty="0" err="1" smtClean="0">
                <a:cs typeface="Arial" charset="0"/>
              </a:rPr>
              <a:t>dérivatisation</a:t>
            </a:r>
            <a:endParaRPr lang="fr-FR" b="1" dirty="0"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76152" y="333375"/>
            <a:ext cx="47916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Détection par Fluorescence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27288" y="333375"/>
            <a:ext cx="4289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Spectrométrie de masse</a:t>
            </a:r>
          </a:p>
        </p:txBody>
      </p:sp>
      <p:pic>
        <p:nvPicPr>
          <p:cNvPr id="141315" name="Picture 3" descr="IMGP0750.JPG                                                   00023A0AMacintosh HD                   ABA78158: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17145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500063" y="5967413"/>
            <a:ext cx="8429625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400">
                <a:cs typeface="Arial" charset="0"/>
              </a:rPr>
              <a:t>Détermination de données structurales sur les composés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ZoneTexte 3"/>
          <p:cNvSpPr txBox="1">
            <a:spLocks noChangeArrowheads="1"/>
          </p:cNvSpPr>
          <p:nvPr/>
        </p:nvSpPr>
        <p:spPr bwMode="auto">
          <a:xfrm>
            <a:off x="642938" y="1178559"/>
            <a:ext cx="77152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 dirty="0">
                <a:latin typeface="Comic Sans MS" pitchFamily="66" charset="0"/>
                <a:cs typeface="Arial" charset="0"/>
              </a:rPr>
              <a:t>Avantages et inconvénients: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Très grande </a:t>
            </a:r>
            <a:r>
              <a:rPr lang="fr-FR" b="1" dirty="0">
                <a:cs typeface="Arial" charset="0"/>
              </a:rPr>
              <a:t>sensibilité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Bonne linéarité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Faible volume mort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Pas Universel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Cher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 smtClean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Destructif pour l’</a:t>
            </a:r>
            <a:r>
              <a:rPr lang="fr-FR" b="1" dirty="0" err="1" smtClean="0">
                <a:cs typeface="Arial" charset="0"/>
              </a:rPr>
              <a:t>Electrospray</a:t>
            </a:r>
            <a:endParaRPr lang="fr-FR" b="1" dirty="0"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62425" y="333375"/>
            <a:ext cx="25923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Détecteur MS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43125" y="333375"/>
            <a:ext cx="5257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Introduction chromatographie</a:t>
            </a:r>
          </a:p>
        </p:txBody>
      </p:sp>
      <p:sp>
        <p:nvSpPr>
          <p:cNvPr id="8195" name="ZoneTexte 4"/>
          <p:cNvSpPr txBox="1">
            <a:spLocks noChangeArrowheads="1"/>
          </p:cNvSpPr>
          <p:nvPr/>
        </p:nvSpPr>
        <p:spPr bwMode="auto">
          <a:xfrm>
            <a:off x="1071563" y="966788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Principe</a:t>
            </a:r>
          </a:p>
        </p:txBody>
      </p:sp>
      <p:sp>
        <p:nvSpPr>
          <p:cNvPr id="8196" name="ZoneTexte 66"/>
          <p:cNvSpPr txBox="1">
            <a:spLocks noChangeArrowheads="1"/>
          </p:cNvSpPr>
          <p:nvPr/>
        </p:nvSpPr>
        <p:spPr bwMode="auto">
          <a:xfrm>
            <a:off x="1000125" y="1530350"/>
            <a:ext cx="77152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Affinité forte du produit pour la phase stationnaire 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257300" lvl="2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Le produit progresse lentement dans la phase stationnaire</a:t>
            </a:r>
          </a:p>
          <a:p>
            <a:pPr marL="1257300" lvl="2" indent="-342900" algn="just">
              <a:buFont typeface="Wingdings" pitchFamily="2" charset="2"/>
              <a:buChar char="ü"/>
            </a:pPr>
            <a:endParaRPr lang="fr-FR" b="1">
              <a:cs typeface="Arial" charset="0"/>
            </a:endParaRPr>
          </a:p>
          <a:p>
            <a:pPr marL="1257300" lvl="2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Le temps de rétention du produit est long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Affinité forte du produit pour la phase mobile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257300" lvl="2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Le produit progresse rapidement dans la phase stationnaire</a:t>
            </a:r>
          </a:p>
          <a:p>
            <a:pPr marL="1257300" lvl="2" indent="-342900" algn="just">
              <a:buFont typeface="Wingdings" pitchFamily="2" charset="2"/>
              <a:buChar char="ü"/>
            </a:pPr>
            <a:endParaRPr lang="fr-FR" b="1">
              <a:cs typeface="Arial" charset="0"/>
            </a:endParaRPr>
          </a:p>
          <a:p>
            <a:pPr marL="1257300" lvl="2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Le temps de rétention du produit est plus court</a:t>
            </a:r>
          </a:p>
        </p:txBody>
      </p:sp>
      <p:sp>
        <p:nvSpPr>
          <p:cNvPr id="7" name="ZoneTexte 66"/>
          <p:cNvSpPr txBox="1">
            <a:spLocks noChangeArrowheads="1"/>
          </p:cNvSpPr>
          <p:nvPr/>
        </p:nvSpPr>
        <p:spPr bwMode="auto">
          <a:xfrm>
            <a:off x="1000125" y="5773738"/>
            <a:ext cx="7715250" cy="3698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Le temps de rétention du composé permet son identification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25" y="333375"/>
            <a:ext cx="5257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Introduction chromatographie</a:t>
            </a:r>
          </a:p>
        </p:txBody>
      </p:sp>
      <p:sp>
        <p:nvSpPr>
          <p:cNvPr id="9219" name="ZoneTexte 4"/>
          <p:cNvSpPr txBox="1">
            <a:spLocks noChangeArrowheads="1"/>
          </p:cNvSpPr>
          <p:nvPr/>
        </p:nvSpPr>
        <p:spPr bwMode="auto">
          <a:xfrm>
            <a:off x="1071563" y="966788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Principe</a:t>
            </a:r>
          </a:p>
        </p:txBody>
      </p:sp>
      <p:sp>
        <p:nvSpPr>
          <p:cNvPr id="9220" name="ZoneTexte 66"/>
          <p:cNvSpPr txBox="1">
            <a:spLocks noChangeArrowheads="1"/>
          </p:cNvSpPr>
          <p:nvPr/>
        </p:nvSpPr>
        <p:spPr bwMode="auto">
          <a:xfrm>
            <a:off x="1000125" y="157162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Amélioration technique permanente de la chromatographie : </a:t>
            </a:r>
          </a:p>
        </p:txBody>
      </p:sp>
      <p:sp>
        <p:nvSpPr>
          <p:cNvPr id="7" name="ZoneTexte 66"/>
          <p:cNvSpPr txBox="1">
            <a:spLocks noChangeArrowheads="1"/>
          </p:cNvSpPr>
          <p:nvPr/>
        </p:nvSpPr>
        <p:spPr bwMode="auto">
          <a:xfrm>
            <a:off x="1000125" y="2201863"/>
            <a:ext cx="7715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Miniaturisation et automatisation  des systèmes d’injections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Injection de petit volume</a:t>
            </a:r>
          </a:p>
          <a:p>
            <a:pPr marL="1714500" lvl="3" indent="-342900" algn="just">
              <a:buFont typeface="Wingdings" pitchFamily="2" charset="2"/>
              <a:buChar char="ü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Répétabilité des injections</a:t>
            </a:r>
          </a:p>
        </p:txBody>
      </p:sp>
      <p:sp>
        <p:nvSpPr>
          <p:cNvPr id="8" name="ZoneTexte 66"/>
          <p:cNvSpPr txBox="1">
            <a:spLocks noChangeArrowheads="1"/>
          </p:cNvSpPr>
          <p:nvPr/>
        </p:nvSpPr>
        <p:spPr bwMode="auto">
          <a:xfrm>
            <a:off x="1000125" y="5219700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Augmentation de la sensibilité des détecteurs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Étude de traces</a:t>
            </a:r>
          </a:p>
        </p:txBody>
      </p:sp>
      <p:sp>
        <p:nvSpPr>
          <p:cNvPr id="9" name="ZoneTexte 66"/>
          <p:cNvSpPr txBox="1">
            <a:spLocks noChangeArrowheads="1"/>
          </p:cNvSpPr>
          <p:nvPr/>
        </p:nvSpPr>
        <p:spPr bwMode="auto">
          <a:xfrm>
            <a:off x="1000125" y="3857625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Grande variété de phase stationnaire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Variation des types d’interactions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e 65"/>
          <p:cNvGrpSpPr>
            <a:grpSpLocks/>
          </p:cNvGrpSpPr>
          <p:nvPr/>
        </p:nvGrpSpPr>
        <p:grpSpPr bwMode="auto">
          <a:xfrm>
            <a:off x="1187450" y="2381250"/>
            <a:ext cx="6985000" cy="825500"/>
            <a:chOff x="1187450" y="3227388"/>
            <a:chExt cx="6985000" cy="825918"/>
          </a:xfrm>
        </p:grpSpPr>
        <p:sp>
          <p:nvSpPr>
            <p:cNvPr id="10292" name="Rectangle 16"/>
            <p:cNvSpPr>
              <a:spLocks noChangeArrowheads="1"/>
            </p:cNvSpPr>
            <p:nvPr/>
          </p:nvSpPr>
          <p:spPr bwMode="auto">
            <a:xfrm>
              <a:off x="1187450" y="3227388"/>
              <a:ext cx="6985000" cy="431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0293" name="Text Box 53"/>
            <p:cNvSpPr txBox="1">
              <a:spLocks noChangeArrowheads="1"/>
            </p:cNvSpPr>
            <p:nvPr/>
          </p:nvSpPr>
          <p:spPr bwMode="auto">
            <a:xfrm>
              <a:off x="3714744" y="3714752"/>
              <a:ext cx="1214446" cy="33855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>
                  <a:solidFill>
                    <a:schemeClr val="tx2"/>
                  </a:solidFill>
                  <a:latin typeface="Calibri" pitchFamily="34" charset="0"/>
                </a:rPr>
                <a:t>Colonne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223963" y="2381250"/>
            <a:ext cx="323850" cy="431800"/>
            <a:chOff x="1026" y="2251"/>
            <a:chExt cx="221" cy="272"/>
          </a:xfrm>
        </p:grpSpPr>
        <p:sp>
          <p:nvSpPr>
            <p:cNvPr id="10290" name="Rectangle 42"/>
            <p:cNvSpPr>
              <a:spLocks noChangeArrowheads="1"/>
            </p:cNvSpPr>
            <p:nvPr/>
          </p:nvSpPr>
          <p:spPr bwMode="auto">
            <a:xfrm>
              <a:off x="1026" y="2251"/>
              <a:ext cx="221" cy="27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0291" name="Text Box 43"/>
            <p:cNvSpPr txBox="1">
              <a:spLocks noChangeArrowheads="1"/>
            </p:cNvSpPr>
            <p:nvPr/>
          </p:nvSpPr>
          <p:spPr bwMode="auto">
            <a:xfrm>
              <a:off x="1066" y="2251"/>
              <a:ext cx="181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-</a:t>
              </a:r>
            </a:p>
          </p:txBody>
        </p:sp>
      </p:grp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39763" y="2381250"/>
            <a:ext cx="331787" cy="431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247775" y="2381250"/>
            <a:ext cx="300038" cy="431800"/>
            <a:chOff x="884" y="2115"/>
            <a:chExt cx="227" cy="272"/>
          </a:xfrm>
        </p:grpSpPr>
        <p:sp>
          <p:nvSpPr>
            <p:cNvPr id="10288" name="Rectangle 41"/>
            <p:cNvSpPr>
              <a:spLocks noChangeArrowheads="1"/>
            </p:cNvSpPr>
            <p:nvPr/>
          </p:nvSpPr>
          <p:spPr bwMode="auto">
            <a:xfrm>
              <a:off x="890" y="2115"/>
              <a:ext cx="221" cy="2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0289" name="Text Box 45"/>
            <p:cNvSpPr txBox="1">
              <a:spLocks noChangeArrowheads="1"/>
            </p:cNvSpPr>
            <p:nvPr/>
          </p:nvSpPr>
          <p:spPr bwMode="auto">
            <a:xfrm>
              <a:off x="884" y="2160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sz="1600" b="1"/>
            </a:p>
          </p:txBody>
        </p:sp>
      </p:grpSp>
      <p:sp>
        <p:nvSpPr>
          <p:cNvPr id="10246" name="Rectangle 36"/>
          <p:cNvSpPr>
            <a:spLocks noChangeArrowheads="1"/>
          </p:cNvSpPr>
          <p:nvPr/>
        </p:nvSpPr>
        <p:spPr bwMode="auto">
          <a:xfrm>
            <a:off x="7594600" y="2165350"/>
            <a:ext cx="649288" cy="935038"/>
          </a:xfrm>
          <a:prstGeom prst="rect">
            <a:avLst/>
          </a:prstGeom>
          <a:solidFill>
            <a:srgbClr val="D7D6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1042988" y="3173413"/>
            <a:ext cx="1152525" cy="3143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99"/>
                </a:solidFill>
              </a:rPr>
              <a:t>Injection</a:t>
            </a:r>
          </a:p>
        </p:txBody>
      </p:sp>
      <p:sp>
        <p:nvSpPr>
          <p:cNvPr id="10248" name="Text Box 19"/>
          <p:cNvSpPr txBox="1">
            <a:spLocks noChangeArrowheads="1"/>
          </p:cNvSpPr>
          <p:nvPr/>
        </p:nvSpPr>
        <p:spPr bwMode="auto">
          <a:xfrm>
            <a:off x="7448550" y="2381250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1400" b="1"/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4500563" y="5154613"/>
            <a:ext cx="1928812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rgbClr val="CC3300"/>
                </a:solidFill>
                <a:latin typeface="Calibri" pitchFamily="34" charset="0"/>
              </a:rPr>
              <a:t>Phase mobile</a:t>
            </a: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900113" y="3100388"/>
            <a:ext cx="7056437" cy="1944687"/>
            <a:chOff x="567" y="2069"/>
            <a:chExt cx="4445" cy="1225"/>
          </a:xfrm>
        </p:grpSpPr>
        <p:sp>
          <p:nvSpPr>
            <p:cNvPr id="10284" name="Line 54"/>
            <p:cNvSpPr>
              <a:spLocks noChangeShapeType="1"/>
            </p:cNvSpPr>
            <p:nvPr/>
          </p:nvSpPr>
          <p:spPr bwMode="auto">
            <a:xfrm>
              <a:off x="567" y="2069"/>
              <a:ext cx="0" cy="1225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85" name="Line 56"/>
            <p:cNvSpPr>
              <a:spLocks noChangeShapeType="1"/>
            </p:cNvSpPr>
            <p:nvPr/>
          </p:nvSpPr>
          <p:spPr bwMode="auto">
            <a:xfrm>
              <a:off x="5012" y="2069"/>
              <a:ext cx="0" cy="1225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86" name="Line 57"/>
            <p:cNvSpPr>
              <a:spLocks noChangeShapeType="1"/>
            </p:cNvSpPr>
            <p:nvPr/>
          </p:nvSpPr>
          <p:spPr bwMode="auto">
            <a:xfrm>
              <a:off x="567" y="3294"/>
              <a:ext cx="2812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87" name="Line 58"/>
            <p:cNvSpPr>
              <a:spLocks noChangeShapeType="1"/>
            </p:cNvSpPr>
            <p:nvPr/>
          </p:nvSpPr>
          <p:spPr bwMode="auto">
            <a:xfrm flipH="1">
              <a:off x="3651" y="3294"/>
              <a:ext cx="1361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251" name="Line 67"/>
          <p:cNvSpPr>
            <a:spLocks noChangeShapeType="1"/>
          </p:cNvSpPr>
          <p:nvPr/>
        </p:nvSpPr>
        <p:spPr bwMode="auto">
          <a:xfrm flipH="1">
            <a:off x="5940425" y="20923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2" name="Line 69"/>
          <p:cNvSpPr>
            <a:spLocks noChangeShapeType="1"/>
          </p:cNvSpPr>
          <p:nvPr/>
        </p:nvSpPr>
        <p:spPr bwMode="auto">
          <a:xfrm flipH="1">
            <a:off x="5940425" y="25241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3" name="Line 70"/>
          <p:cNvSpPr>
            <a:spLocks noChangeShapeType="1"/>
          </p:cNvSpPr>
          <p:nvPr/>
        </p:nvSpPr>
        <p:spPr bwMode="auto">
          <a:xfrm flipH="1">
            <a:off x="5940425" y="23082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4" name="Line 71"/>
          <p:cNvSpPr>
            <a:spLocks noChangeShapeType="1"/>
          </p:cNvSpPr>
          <p:nvPr/>
        </p:nvSpPr>
        <p:spPr bwMode="auto">
          <a:xfrm>
            <a:off x="5940425" y="22367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5" name="Line 72"/>
          <p:cNvSpPr>
            <a:spLocks noChangeShapeType="1"/>
          </p:cNvSpPr>
          <p:nvPr/>
        </p:nvSpPr>
        <p:spPr bwMode="auto">
          <a:xfrm>
            <a:off x="5940425" y="24526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6" name="Line 73"/>
          <p:cNvSpPr>
            <a:spLocks noChangeShapeType="1"/>
          </p:cNvSpPr>
          <p:nvPr/>
        </p:nvSpPr>
        <p:spPr bwMode="auto">
          <a:xfrm>
            <a:off x="5940425" y="26685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7" name="Line 74"/>
          <p:cNvSpPr>
            <a:spLocks noChangeShapeType="1"/>
          </p:cNvSpPr>
          <p:nvPr/>
        </p:nvSpPr>
        <p:spPr bwMode="auto">
          <a:xfrm flipH="1">
            <a:off x="5940425" y="27400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8" name="Line 75"/>
          <p:cNvSpPr>
            <a:spLocks noChangeShapeType="1"/>
          </p:cNvSpPr>
          <p:nvPr/>
        </p:nvSpPr>
        <p:spPr bwMode="auto">
          <a:xfrm>
            <a:off x="5940425" y="28844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9" name="Line 76"/>
          <p:cNvSpPr>
            <a:spLocks noChangeShapeType="1"/>
          </p:cNvSpPr>
          <p:nvPr/>
        </p:nvSpPr>
        <p:spPr bwMode="auto">
          <a:xfrm flipH="1">
            <a:off x="5940425" y="29559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260" name="Picture 79" descr="BD1821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857875" y="1804988"/>
            <a:ext cx="298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Freeform 82"/>
          <p:cNvSpPr>
            <a:spLocks/>
          </p:cNvSpPr>
          <p:nvPr/>
        </p:nvSpPr>
        <p:spPr bwMode="auto">
          <a:xfrm>
            <a:off x="5435600" y="2884488"/>
            <a:ext cx="1081088" cy="215900"/>
          </a:xfrm>
          <a:custGeom>
            <a:avLst/>
            <a:gdLst>
              <a:gd name="T0" fmla="*/ 0 w 681"/>
              <a:gd name="T1" fmla="*/ 0 h 272"/>
              <a:gd name="T2" fmla="*/ 2147483647 w 681"/>
              <a:gd name="T3" fmla="*/ 2147483647 h 272"/>
              <a:gd name="T4" fmla="*/ 2147483647 w 681"/>
              <a:gd name="T5" fmla="*/ 0 h 272"/>
              <a:gd name="T6" fmla="*/ 0 60000 65536"/>
              <a:gd name="T7" fmla="*/ 0 60000 65536"/>
              <a:gd name="T8" fmla="*/ 0 60000 65536"/>
              <a:gd name="T9" fmla="*/ 0 w 681"/>
              <a:gd name="T10" fmla="*/ 0 h 272"/>
              <a:gd name="T11" fmla="*/ 681 w 68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272">
                <a:moveTo>
                  <a:pt x="0" y="0"/>
                </a:moveTo>
                <a:cubicBezTo>
                  <a:pt x="125" y="136"/>
                  <a:pt x="250" y="272"/>
                  <a:pt x="363" y="272"/>
                </a:cubicBezTo>
                <a:cubicBezTo>
                  <a:pt x="476" y="272"/>
                  <a:pt x="621" y="45"/>
                  <a:pt x="6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62" name="Line 83"/>
          <p:cNvSpPr>
            <a:spLocks noChangeShapeType="1"/>
          </p:cNvSpPr>
          <p:nvPr/>
        </p:nvSpPr>
        <p:spPr bwMode="auto">
          <a:xfrm>
            <a:off x="6011863" y="31003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63" name="Text Box 84"/>
          <p:cNvSpPr txBox="1">
            <a:spLocks noChangeArrowheads="1"/>
          </p:cNvSpPr>
          <p:nvPr/>
        </p:nvSpPr>
        <p:spPr bwMode="auto">
          <a:xfrm>
            <a:off x="4859338" y="3244850"/>
            <a:ext cx="23034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Détecteur</a:t>
            </a:r>
          </a:p>
        </p:txBody>
      </p:sp>
      <p:sp>
        <p:nvSpPr>
          <p:cNvPr id="10264" name="computr2"/>
          <p:cNvSpPr>
            <a:spLocks noEditPoints="1" noChangeArrowheads="1"/>
          </p:cNvSpPr>
          <p:nvPr/>
        </p:nvSpPr>
        <p:spPr bwMode="auto">
          <a:xfrm>
            <a:off x="2554288" y="3963988"/>
            <a:ext cx="1296987" cy="865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65" name="Rectangle 86"/>
          <p:cNvSpPr>
            <a:spLocks noChangeArrowheads="1"/>
          </p:cNvSpPr>
          <p:nvPr/>
        </p:nvSpPr>
        <p:spPr bwMode="auto">
          <a:xfrm>
            <a:off x="1908175" y="3676650"/>
            <a:ext cx="2519363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66" name="Line 87"/>
          <p:cNvSpPr>
            <a:spLocks noChangeShapeType="1"/>
          </p:cNvSpPr>
          <p:nvPr/>
        </p:nvSpPr>
        <p:spPr bwMode="auto">
          <a:xfrm flipH="1">
            <a:off x="4067175" y="34607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67" name="Line 88"/>
          <p:cNvSpPr>
            <a:spLocks noChangeShapeType="1"/>
          </p:cNvSpPr>
          <p:nvPr/>
        </p:nvSpPr>
        <p:spPr bwMode="auto">
          <a:xfrm>
            <a:off x="4067175" y="34607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4427538" y="3821113"/>
            <a:ext cx="2089150" cy="1008062"/>
            <a:chOff x="2789" y="2523"/>
            <a:chExt cx="1316" cy="635"/>
          </a:xfrm>
        </p:grpSpPr>
        <p:sp>
          <p:nvSpPr>
            <p:cNvPr id="10273" name="Line 89"/>
            <p:cNvSpPr>
              <a:spLocks noChangeShapeType="1"/>
            </p:cNvSpPr>
            <p:nvPr/>
          </p:nvSpPr>
          <p:spPr bwMode="auto">
            <a:xfrm>
              <a:off x="3107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4" name="Line 90"/>
            <p:cNvSpPr>
              <a:spLocks noChangeShapeType="1"/>
            </p:cNvSpPr>
            <p:nvPr/>
          </p:nvSpPr>
          <p:spPr bwMode="auto">
            <a:xfrm flipV="1">
              <a:off x="3243" y="2659"/>
              <a:ext cx="45" cy="4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5" name="Line 91"/>
            <p:cNvSpPr>
              <a:spLocks noChangeShapeType="1"/>
            </p:cNvSpPr>
            <p:nvPr/>
          </p:nvSpPr>
          <p:spPr bwMode="auto">
            <a:xfrm>
              <a:off x="3288" y="2659"/>
              <a:ext cx="45" cy="4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6" name="Line 92"/>
            <p:cNvSpPr>
              <a:spLocks noChangeShapeType="1"/>
            </p:cNvSpPr>
            <p:nvPr/>
          </p:nvSpPr>
          <p:spPr bwMode="auto">
            <a:xfrm>
              <a:off x="3334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7" name="Line 93"/>
            <p:cNvSpPr>
              <a:spLocks noChangeShapeType="1"/>
            </p:cNvSpPr>
            <p:nvPr/>
          </p:nvSpPr>
          <p:spPr bwMode="auto">
            <a:xfrm flipV="1">
              <a:off x="3470" y="2659"/>
              <a:ext cx="45" cy="40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8" name="Line 94"/>
            <p:cNvSpPr>
              <a:spLocks noChangeShapeType="1"/>
            </p:cNvSpPr>
            <p:nvPr/>
          </p:nvSpPr>
          <p:spPr bwMode="auto">
            <a:xfrm>
              <a:off x="3515" y="2659"/>
              <a:ext cx="45" cy="40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9" name="Line 95"/>
            <p:cNvSpPr>
              <a:spLocks noChangeShapeType="1"/>
            </p:cNvSpPr>
            <p:nvPr/>
          </p:nvSpPr>
          <p:spPr bwMode="auto">
            <a:xfrm>
              <a:off x="3560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80" name="Line 96"/>
            <p:cNvSpPr>
              <a:spLocks noChangeShapeType="1"/>
            </p:cNvSpPr>
            <p:nvPr/>
          </p:nvSpPr>
          <p:spPr bwMode="auto">
            <a:xfrm>
              <a:off x="3787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81" name="Line 97"/>
            <p:cNvSpPr>
              <a:spLocks noChangeShapeType="1"/>
            </p:cNvSpPr>
            <p:nvPr/>
          </p:nvSpPr>
          <p:spPr bwMode="auto">
            <a:xfrm flipV="1">
              <a:off x="3697" y="2659"/>
              <a:ext cx="45" cy="4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82" name="Line 98"/>
            <p:cNvSpPr>
              <a:spLocks noChangeShapeType="1"/>
            </p:cNvSpPr>
            <p:nvPr/>
          </p:nvSpPr>
          <p:spPr bwMode="auto">
            <a:xfrm>
              <a:off x="3742" y="2659"/>
              <a:ext cx="45" cy="4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83" name="Rectangle 100"/>
            <p:cNvSpPr>
              <a:spLocks noChangeArrowheads="1"/>
            </p:cNvSpPr>
            <p:nvPr/>
          </p:nvSpPr>
          <p:spPr bwMode="auto">
            <a:xfrm>
              <a:off x="2789" y="2523"/>
              <a:ext cx="1316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10269" name="Rectangle 35"/>
          <p:cNvSpPr>
            <a:spLocks noChangeArrowheads="1"/>
          </p:cNvSpPr>
          <p:nvPr/>
        </p:nvSpPr>
        <p:spPr bwMode="auto">
          <a:xfrm>
            <a:off x="538163" y="2165350"/>
            <a:ext cx="649287" cy="935038"/>
          </a:xfrm>
          <a:prstGeom prst="rect">
            <a:avLst/>
          </a:prstGeom>
          <a:solidFill>
            <a:srgbClr val="D7D6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70" name="Text Box 14"/>
          <p:cNvSpPr txBox="1">
            <a:spLocks noChangeArrowheads="1"/>
          </p:cNvSpPr>
          <p:nvPr/>
        </p:nvSpPr>
        <p:spPr bwMode="auto">
          <a:xfrm>
            <a:off x="457200" y="2381250"/>
            <a:ext cx="80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1400" b="1"/>
          </a:p>
        </p:txBody>
      </p:sp>
      <p:sp>
        <p:nvSpPr>
          <p:cNvPr id="60" name="ZoneTexte 59"/>
          <p:cNvSpPr txBox="1"/>
          <p:nvPr/>
        </p:nvSpPr>
        <p:spPr>
          <a:xfrm>
            <a:off x="2143125" y="333375"/>
            <a:ext cx="5257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Introduction chromatographie</a:t>
            </a:r>
          </a:p>
        </p:txBody>
      </p:sp>
      <p:sp>
        <p:nvSpPr>
          <p:cNvPr id="10272" name="ZoneTexte 67"/>
          <p:cNvSpPr txBox="1">
            <a:spLocks noChangeArrowheads="1"/>
          </p:cNvSpPr>
          <p:nvPr/>
        </p:nvSpPr>
        <p:spPr bwMode="auto">
          <a:xfrm>
            <a:off x="1071563" y="1000125"/>
            <a:ext cx="1319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Principe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4.44444E-6 L 0.0647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69375 4.44444E-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76 4.44444E-6 L 0.76632 4.44444E-6 " pathEditMode="relative" rAng="0" ptsTypes="AA">
                                      <p:cBhvr>
                                        <p:cTn id="25" dur="74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4.44444E-6 L 0.70399 4.44444E-6 " pathEditMode="relative" rAng="0" ptsTypes="AA">
                                      <p:cBhvr>
                                        <p:cTn id="27" dur="10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38" grpId="1" animBg="1"/>
      <p:bldP spid="5172" grpId="0" animBg="1"/>
      <p:bldP spid="5172" grpId="1" animBg="1"/>
      <p:bldP spid="51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3125" y="333375"/>
            <a:ext cx="5257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Introduction chromatographie</a:t>
            </a:r>
          </a:p>
        </p:txBody>
      </p:sp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857250" y="2432050"/>
            <a:ext cx="7715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De nos jours, la chromatographie  est la technique de séparation la plus largement utilisée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Techniques très répandues dans le monde industriel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Très grand domaine </a:t>
            </a:r>
            <a:r>
              <a:rPr lang="fr-FR" b="1" dirty="0" smtClean="0">
                <a:cs typeface="Arial" charset="0"/>
              </a:rPr>
              <a:t>d’applicabilités </a:t>
            </a:r>
            <a:endParaRPr lang="fr-FR" b="1" dirty="0">
              <a:cs typeface="Arial" charset="0"/>
            </a:endParaRPr>
          </a:p>
          <a:p>
            <a:pPr marL="342900" indent="-342900" algn="just"/>
            <a:endParaRPr lang="fr-FR" dirty="0">
              <a:cs typeface="Arial" charset="0"/>
            </a:endParaRPr>
          </a:p>
        </p:txBody>
      </p:sp>
      <p:sp>
        <p:nvSpPr>
          <p:cNvPr id="11268" name="ZoneTexte 3"/>
          <p:cNvSpPr txBox="1">
            <a:spLocks noChangeArrowheads="1"/>
          </p:cNvSpPr>
          <p:nvPr/>
        </p:nvSpPr>
        <p:spPr bwMode="auto">
          <a:xfrm>
            <a:off x="1071563" y="1285875"/>
            <a:ext cx="3538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Domaines d’applications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25" y="333375"/>
            <a:ext cx="5257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Introduction chromatographie</a:t>
            </a:r>
          </a:p>
        </p:txBody>
      </p:sp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1000125" y="1514475"/>
            <a:ext cx="77152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Industrie chimique : </a:t>
            </a:r>
            <a:r>
              <a:rPr lang="fr-FR">
                <a:cs typeface="Arial" charset="0"/>
              </a:rPr>
              <a:t>production, contrôle…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Industrie alimentaire : </a:t>
            </a:r>
            <a:r>
              <a:rPr lang="fr-FR">
                <a:cs typeface="Arial" charset="0"/>
              </a:rPr>
              <a:t>corps gras, vins et spiritueux, bière, arôme…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Industrie cosmétique et parfums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Industrie pharmaceutique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/>
            <a:endParaRPr lang="fr-FR">
              <a:cs typeface="Arial" charset="0"/>
            </a:endParaRPr>
          </a:p>
        </p:txBody>
      </p:sp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1071563" y="928688"/>
            <a:ext cx="3538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Domaines d’applications</a:t>
            </a:r>
          </a:p>
        </p:txBody>
      </p:sp>
      <p:sp>
        <p:nvSpPr>
          <p:cNvPr id="12293" name="ZoneTexte 6"/>
          <p:cNvSpPr txBox="1">
            <a:spLocks noChangeArrowheads="1"/>
          </p:cNvSpPr>
          <p:nvPr/>
        </p:nvSpPr>
        <p:spPr bwMode="auto">
          <a:xfrm>
            <a:off x="1000125" y="3714750"/>
            <a:ext cx="7715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Energie : </a:t>
            </a:r>
            <a:r>
              <a:rPr lang="fr-FR">
                <a:cs typeface="Arial" charset="0"/>
              </a:rPr>
              <a:t>raffinerie de pétrole, gaz naturel, biomasse…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Contrôle pollution : </a:t>
            </a:r>
            <a:r>
              <a:rPr lang="fr-FR">
                <a:cs typeface="Arial" charset="0"/>
              </a:rPr>
              <a:t>eaux, sols, atmosphère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Exploration spatiale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Police scientifique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Recherche scientifique</a:t>
            </a:r>
            <a:endParaRPr lang="fr-FR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25" y="333375"/>
            <a:ext cx="5257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Introduction chromatographie</a:t>
            </a:r>
          </a:p>
        </p:txBody>
      </p:sp>
      <p:sp>
        <p:nvSpPr>
          <p:cNvPr id="13315" name="ZoneTexte 2"/>
          <p:cNvSpPr txBox="1">
            <a:spLocks noChangeArrowheads="1"/>
          </p:cNvSpPr>
          <p:nvPr/>
        </p:nvSpPr>
        <p:spPr bwMode="auto">
          <a:xfrm>
            <a:off x="1000125" y="151447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Quel type d’échantillon ? </a:t>
            </a:r>
            <a:r>
              <a:rPr lang="fr-FR">
                <a:cs typeface="Arial" charset="0"/>
              </a:rPr>
              <a:t>Solide, liquide, gazeux</a:t>
            </a:r>
          </a:p>
        </p:txBody>
      </p:sp>
      <p:sp>
        <p:nvSpPr>
          <p:cNvPr id="13316" name="ZoneTexte 3"/>
          <p:cNvSpPr txBox="1">
            <a:spLocks noChangeArrowheads="1"/>
          </p:cNvSpPr>
          <p:nvPr/>
        </p:nvSpPr>
        <p:spPr bwMode="auto">
          <a:xfrm>
            <a:off x="1071563" y="928688"/>
            <a:ext cx="6383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Les questions que vous aurez à vous poser ?</a:t>
            </a:r>
          </a:p>
        </p:txBody>
      </p:sp>
      <p:sp>
        <p:nvSpPr>
          <p:cNvPr id="13317" name="ZoneTexte 5"/>
          <p:cNvSpPr txBox="1">
            <a:spLocks noChangeArrowheads="1"/>
          </p:cNvSpPr>
          <p:nvPr/>
        </p:nvSpPr>
        <p:spPr bwMode="auto">
          <a:xfrm>
            <a:off x="1000125" y="2133600"/>
            <a:ext cx="7715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Que veut on doser ? </a:t>
            </a:r>
            <a:r>
              <a:rPr lang="fr-FR">
                <a:cs typeface="Arial" charset="0"/>
              </a:rPr>
              <a:t>Composé majeur, mineur ou des traces</a:t>
            </a:r>
          </a:p>
        </p:txBody>
      </p:sp>
      <p:sp>
        <p:nvSpPr>
          <p:cNvPr id="13318" name="ZoneTexte 6"/>
          <p:cNvSpPr txBox="1">
            <a:spLocks noChangeArrowheads="1"/>
          </p:cNvSpPr>
          <p:nvPr/>
        </p:nvSpPr>
        <p:spPr bwMode="auto">
          <a:xfrm>
            <a:off x="1000125" y="2751138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Analyse partielle ou complète de l’échantillon ?</a:t>
            </a:r>
            <a:endParaRPr lang="fr-FR">
              <a:cs typeface="Arial" charset="0"/>
            </a:endParaRPr>
          </a:p>
        </p:txBody>
      </p:sp>
      <p:sp>
        <p:nvSpPr>
          <p:cNvPr id="13319" name="ZoneTexte 7"/>
          <p:cNvSpPr txBox="1">
            <a:spLocks noChangeArrowheads="1"/>
          </p:cNvSpPr>
          <p:nvPr/>
        </p:nvSpPr>
        <p:spPr bwMode="auto">
          <a:xfrm>
            <a:off x="1000125" y="3370263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Récupération de l’échantillon ? </a:t>
            </a:r>
            <a:endParaRPr lang="fr-FR">
              <a:cs typeface="Arial" charset="0"/>
            </a:endParaRPr>
          </a:p>
        </p:txBody>
      </p:sp>
      <p:sp>
        <p:nvSpPr>
          <p:cNvPr id="13320" name="ZoneTexte 8"/>
          <p:cNvSpPr txBox="1">
            <a:spLocks noChangeArrowheads="1"/>
          </p:cNvSpPr>
          <p:nvPr/>
        </p:nvSpPr>
        <p:spPr bwMode="auto">
          <a:xfrm>
            <a:off x="1000125" y="3989388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Précision de l’analyse ? </a:t>
            </a:r>
            <a:r>
              <a:rPr lang="fr-FR">
                <a:cs typeface="Arial" charset="0"/>
              </a:rPr>
              <a:t>Qualitatif ou quantitatif</a:t>
            </a:r>
          </a:p>
        </p:txBody>
      </p:sp>
      <p:sp>
        <p:nvSpPr>
          <p:cNvPr id="13321" name="ZoneTexte 9"/>
          <p:cNvSpPr txBox="1">
            <a:spLocks noChangeArrowheads="1"/>
          </p:cNvSpPr>
          <p:nvPr/>
        </p:nvSpPr>
        <p:spPr bwMode="auto">
          <a:xfrm>
            <a:off x="1000125" y="5227638"/>
            <a:ext cx="7715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Quel sera le coût de l’analyse ?</a:t>
            </a:r>
            <a:endParaRPr lang="fr-FR">
              <a:cs typeface="Arial" charset="0"/>
            </a:endParaRPr>
          </a:p>
        </p:txBody>
      </p:sp>
      <p:sp>
        <p:nvSpPr>
          <p:cNvPr id="13322" name="ZoneTexte 10"/>
          <p:cNvSpPr txBox="1">
            <a:spLocks noChangeArrowheads="1"/>
          </p:cNvSpPr>
          <p:nvPr/>
        </p:nvSpPr>
        <p:spPr bwMode="auto">
          <a:xfrm>
            <a:off x="1000125" y="4608513"/>
            <a:ext cx="7715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Durée de l’analyse ?</a:t>
            </a:r>
            <a:endParaRPr lang="fr-FR">
              <a:cs typeface="Arial" charset="0"/>
            </a:endParaRPr>
          </a:p>
        </p:txBody>
      </p:sp>
      <p:sp>
        <p:nvSpPr>
          <p:cNvPr id="13323" name="ZoneTexte 11"/>
          <p:cNvSpPr txBox="1">
            <a:spLocks noChangeArrowheads="1"/>
          </p:cNvSpPr>
          <p:nvPr/>
        </p:nvSpPr>
        <p:spPr bwMode="auto">
          <a:xfrm>
            <a:off x="1000125" y="584517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Poids de l’analyse sur l’environnement ?</a:t>
            </a:r>
            <a:endParaRPr lang="fr-FR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875" y="285750"/>
            <a:ext cx="2373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Plan de cours</a:t>
            </a:r>
          </a:p>
        </p:txBody>
      </p:sp>
      <p:sp>
        <p:nvSpPr>
          <p:cNvPr id="4099" name="ZoneTexte 4"/>
          <p:cNvSpPr txBox="1">
            <a:spLocks noChangeArrowheads="1"/>
          </p:cNvSpPr>
          <p:nvPr/>
        </p:nvSpPr>
        <p:spPr bwMode="auto">
          <a:xfrm>
            <a:off x="1000125" y="1357313"/>
            <a:ext cx="62119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Introduction générale sur la chromatographie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Aspect théorique de la chromatographie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Chromatographie gazeuse : principe et appareillage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 smtClean="0">
                <a:cs typeface="Arial" charset="0"/>
              </a:rPr>
              <a:t>Chromatographie liquide : principe et appareillage</a:t>
            </a:r>
            <a:endParaRPr lang="fr-FR" b="1" dirty="0"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00125" y="1785931"/>
            <a:ext cx="7715250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65"/>
          <p:cNvGrpSpPr>
            <a:grpSpLocks/>
          </p:cNvGrpSpPr>
          <p:nvPr/>
        </p:nvGrpSpPr>
        <p:grpSpPr bwMode="auto">
          <a:xfrm>
            <a:off x="1187450" y="2381250"/>
            <a:ext cx="6985000" cy="825500"/>
            <a:chOff x="1187450" y="3227388"/>
            <a:chExt cx="6985000" cy="825918"/>
          </a:xfrm>
        </p:grpSpPr>
        <p:sp>
          <p:nvSpPr>
            <p:cNvPr id="15416" name="Rectangle 16"/>
            <p:cNvSpPr>
              <a:spLocks noChangeArrowheads="1"/>
            </p:cNvSpPr>
            <p:nvPr/>
          </p:nvSpPr>
          <p:spPr bwMode="auto">
            <a:xfrm>
              <a:off x="1187450" y="3227388"/>
              <a:ext cx="6985000" cy="431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417" name="Text Box 53"/>
            <p:cNvSpPr txBox="1">
              <a:spLocks noChangeArrowheads="1"/>
            </p:cNvSpPr>
            <p:nvPr/>
          </p:nvSpPr>
          <p:spPr bwMode="auto">
            <a:xfrm>
              <a:off x="3714744" y="3714752"/>
              <a:ext cx="1214446" cy="33855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>
                  <a:solidFill>
                    <a:schemeClr val="tx2"/>
                  </a:solidFill>
                  <a:latin typeface="Calibri" pitchFamily="34" charset="0"/>
                </a:rPr>
                <a:t>Colonne</a:t>
              </a:r>
            </a:p>
          </p:txBody>
        </p:sp>
      </p:grpSp>
      <p:grpSp>
        <p:nvGrpSpPr>
          <p:cNvPr id="15363" name="Group 44"/>
          <p:cNvGrpSpPr>
            <a:grpSpLocks/>
          </p:cNvGrpSpPr>
          <p:nvPr/>
        </p:nvGrpSpPr>
        <p:grpSpPr bwMode="auto">
          <a:xfrm>
            <a:off x="1223963" y="2381250"/>
            <a:ext cx="323850" cy="431800"/>
            <a:chOff x="1026" y="2251"/>
            <a:chExt cx="221" cy="272"/>
          </a:xfrm>
        </p:grpSpPr>
        <p:sp>
          <p:nvSpPr>
            <p:cNvPr id="15414" name="Rectangle 42"/>
            <p:cNvSpPr>
              <a:spLocks noChangeArrowheads="1"/>
            </p:cNvSpPr>
            <p:nvPr/>
          </p:nvSpPr>
          <p:spPr bwMode="auto">
            <a:xfrm>
              <a:off x="1026" y="2251"/>
              <a:ext cx="221" cy="272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415" name="Text Box 43"/>
            <p:cNvSpPr txBox="1">
              <a:spLocks noChangeArrowheads="1"/>
            </p:cNvSpPr>
            <p:nvPr/>
          </p:nvSpPr>
          <p:spPr bwMode="auto">
            <a:xfrm>
              <a:off x="1066" y="2251"/>
              <a:ext cx="181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-</a:t>
              </a:r>
            </a:p>
          </p:txBody>
        </p:sp>
      </p:grpSp>
      <p:sp>
        <p:nvSpPr>
          <p:cNvPr id="15364" name="Rectangle 18"/>
          <p:cNvSpPr>
            <a:spLocks noChangeArrowheads="1"/>
          </p:cNvSpPr>
          <p:nvPr/>
        </p:nvSpPr>
        <p:spPr bwMode="auto">
          <a:xfrm>
            <a:off x="639763" y="2381250"/>
            <a:ext cx="331787" cy="431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15365" name="Group 46"/>
          <p:cNvGrpSpPr>
            <a:grpSpLocks/>
          </p:cNvGrpSpPr>
          <p:nvPr/>
        </p:nvGrpSpPr>
        <p:grpSpPr bwMode="auto">
          <a:xfrm>
            <a:off x="1247775" y="2381250"/>
            <a:ext cx="300038" cy="431800"/>
            <a:chOff x="884" y="2115"/>
            <a:chExt cx="227" cy="272"/>
          </a:xfrm>
        </p:grpSpPr>
        <p:sp>
          <p:nvSpPr>
            <p:cNvPr id="15412" name="Rectangle 41"/>
            <p:cNvSpPr>
              <a:spLocks noChangeArrowheads="1"/>
            </p:cNvSpPr>
            <p:nvPr/>
          </p:nvSpPr>
          <p:spPr bwMode="auto">
            <a:xfrm>
              <a:off x="890" y="2115"/>
              <a:ext cx="221" cy="2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5413" name="Text Box 45"/>
            <p:cNvSpPr txBox="1">
              <a:spLocks noChangeArrowheads="1"/>
            </p:cNvSpPr>
            <p:nvPr/>
          </p:nvSpPr>
          <p:spPr bwMode="auto">
            <a:xfrm>
              <a:off x="884" y="2160"/>
              <a:ext cx="2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r-FR" sz="1600" b="1"/>
            </a:p>
          </p:txBody>
        </p:sp>
      </p:grpSp>
      <p:sp>
        <p:nvSpPr>
          <p:cNvPr id="15366" name="Rectangle 36"/>
          <p:cNvSpPr>
            <a:spLocks noChangeArrowheads="1"/>
          </p:cNvSpPr>
          <p:nvPr/>
        </p:nvSpPr>
        <p:spPr bwMode="auto">
          <a:xfrm>
            <a:off x="7594600" y="2165350"/>
            <a:ext cx="649288" cy="935038"/>
          </a:xfrm>
          <a:prstGeom prst="rect">
            <a:avLst/>
          </a:prstGeom>
          <a:solidFill>
            <a:srgbClr val="D7D6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7" name="Text Box 52"/>
          <p:cNvSpPr txBox="1">
            <a:spLocks noChangeArrowheads="1"/>
          </p:cNvSpPr>
          <p:nvPr/>
        </p:nvSpPr>
        <p:spPr bwMode="auto">
          <a:xfrm>
            <a:off x="1042988" y="3173413"/>
            <a:ext cx="1152525" cy="3143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CC0099"/>
                </a:solidFill>
              </a:rPr>
              <a:t>Injection</a:t>
            </a:r>
          </a:p>
        </p:txBody>
      </p:sp>
      <p:sp>
        <p:nvSpPr>
          <p:cNvPr id="15368" name="Text Box 19"/>
          <p:cNvSpPr txBox="1">
            <a:spLocks noChangeArrowheads="1"/>
          </p:cNvSpPr>
          <p:nvPr/>
        </p:nvSpPr>
        <p:spPr bwMode="auto">
          <a:xfrm>
            <a:off x="7448550" y="2381250"/>
            <a:ext cx="1009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1400" b="1"/>
          </a:p>
        </p:txBody>
      </p:sp>
      <p:sp>
        <p:nvSpPr>
          <p:cNvPr id="15369" name="Text Box 53"/>
          <p:cNvSpPr txBox="1">
            <a:spLocks noChangeArrowheads="1"/>
          </p:cNvSpPr>
          <p:nvPr/>
        </p:nvSpPr>
        <p:spPr bwMode="auto">
          <a:xfrm>
            <a:off x="4500563" y="5154613"/>
            <a:ext cx="1928812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rgbClr val="CC3300"/>
                </a:solidFill>
                <a:latin typeface="Calibri" pitchFamily="34" charset="0"/>
              </a:rPr>
              <a:t>Phase mobile</a:t>
            </a:r>
          </a:p>
        </p:txBody>
      </p:sp>
      <p:grpSp>
        <p:nvGrpSpPr>
          <p:cNvPr id="15370" name="Group 66"/>
          <p:cNvGrpSpPr>
            <a:grpSpLocks/>
          </p:cNvGrpSpPr>
          <p:nvPr/>
        </p:nvGrpSpPr>
        <p:grpSpPr bwMode="auto">
          <a:xfrm>
            <a:off x="900113" y="3100388"/>
            <a:ext cx="7056437" cy="1944687"/>
            <a:chOff x="567" y="2069"/>
            <a:chExt cx="4445" cy="1225"/>
          </a:xfrm>
        </p:grpSpPr>
        <p:sp>
          <p:nvSpPr>
            <p:cNvPr id="15408" name="Line 54"/>
            <p:cNvSpPr>
              <a:spLocks noChangeShapeType="1"/>
            </p:cNvSpPr>
            <p:nvPr/>
          </p:nvSpPr>
          <p:spPr bwMode="auto">
            <a:xfrm>
              <a:off x="567" y="2069"/>
              <a:ext cx="0" cy="1225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9" name="Line 56"/>
            <p:cNvSpPr>
              <a:spLocks noChangeShapeType="1"/>
            </p:cNvSpPr>
            <p:nvPr/>
          </p:nvSpPr>
          <p:spPr bwMode="auto">
            <a:xfrm>
              <a:off x="5012" y="2069"/>
              <a:ext cx="0" cy="1225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0" name="Line 57"/>
            <p:cNvSpPr>
              <a:spLocks noChangeShapeType="1"/>
            </p:cNvSpPr>
            <p:nvPr/>
          </p:nvSpPr>
          <p:spPr bwMode="auto">
            <a:xfrm>
              <a:off x="567" y="3294"/>
              <a:ext cx="2812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11" name="Line 58"/>
            <p:cNvSpPr>
              <a:spLocks noChangeShapeType="1"/>
            </p:cNvSpPr>
            <p:nvPr/>
          </p:nvSpPr>
          <p:spPr bwMode="auto">
            <a:xfrm flipH="1">
              <a:off x="3651" y="3294"/>
              <a:ext cx="1361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371" name="Line 67"/>
          <p:cNvSpPr>
            <a:spLocks noChangeShapeType="1"/>
          </p:cNvSpPr>
          <p:nvPr/>
        </p:nvSpPr>
        <p:spPr bwMode="auto">
          <a:xfrm flipH="1">
            <a:off x="5940425" y="20923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2" name="Line 69"/>
          <p:cNvSpPr>
            <a:spLocks noChangeShapeType="1"/>
          </p:cNvSpPr>
          <p:nvPr/>
        </p:nvSpPr>
        <p:spPr bwMode="auto">
          <a:xfrm flipH="1">
            <a:off x="5940425" y="25241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3" name="Line 70"/>
          <p:cNvSpPr>
            <a:spLocks noChangeShapeType="1"/>
          </p:cNvSpPr>
          <p:nvPr/>
        </p:nvSpPr>
        <p:spPr bwMode="auto">
          <a:xfrm flipH="1">
            <a:off x="5940425" y="23082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4" name="Line 71"/>
          <p:cNvSpPr>
            <a:spLocks noChangeShapeType="1"/>
          </p:cNvSpPr>
          <p:nvPr/>
        </p:nvSpPr>
        <p:spPr bwMode="auto">
          <a:xfrm>
            <a:off x="5940425" y="22367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5" name="Line 72"/>
          <p:cNvSpPr>
            <a:spLocks noChangeShapeType="1"/>
          </p:cNvSpPr>
          <p:nvPr/>
        </p:nvSpPr>
        <p:spPr bwMode="auto">
          <a:xfrm>
            <a:off x="5940425" y="24526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6" name="Line 73"/>
          <p:cNvSpPr>
            <a:spLocks noChangeShapeType="1"/>
          </p:cNvSpPr>
          <p:nvPr/>
        </p:nvSpPr>
        <p:spPr bwMode="auto">
          <a:xfrm>
            <a:off x="5940425" y="26685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7" name="Line 74"/>
          <p:cNvSpPr>
            <a:spLocks noChangeShapeType="1"/>
          </p:cNvSpPr>
          <p:nvPr/>
        </p:nvSpPr>
        <p:spPr bwMode="auto">
          <a:xfrm flipH="1">
            <a:off x="5940425" y="27400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8" name="Line 75"/>
          <p:cNvSpPr>
            <a:spLocks noChangeShapeType="1"/>
          </p:cNvSpPr>
          <p:nvPr/>
        </p:nvSpPr>
        <p:spPr bwMode="auto">
          <a:xfrm>
            <a:off x="5940425" y="2884488"/>
            <a:ext cx="144463" cy="7143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9" name="Line 76"/>
          <p:cNvSpPr>
            <a:spLocks noChangeShapeType="1"/>
          </p:cNvSpPr>
          <p:nvPr/>
        </p:nvSpPr>
        <p:spPr bwMode="auto">
          <a:xfrm flipH="1">
            <a:off x="5940425" y="2955925"/>
            <a:ext cx="144463" cy="1444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5380" name="Picture 79" descr="BD1821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857875" y="1804988"/>
            <a:ext cx="298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Freeform 82"/>
          <p:cNvSpPr>
            <a:spLocks/>
          </p:cNvSpPr>
          <p:nvPr/>
        </p:nvSpPr>
        <p:spPr bwMode="auto">
          <a:xfrm>
            <a:off x="5435600" y="2884488"/>
            <a:ext cx="1081088" cy="215900"/>
          </a:xfrm>
          <a:custGeom>
            <a:avLst/>
            <a:gdLst>
              <a:gd name="T0" fmla="*/ 0 w 681"/>
              <a:gd name="T1" fmla="*/ 0 h 272"/>
              <a:gd name="T2" fmla="*/ 2147483647 w 681"/>
              <a:gd name="T3" fmla="*/ 2147483647 h 272"/>
              <a:gd name="T4" fmla="*/ 2147483647 w 681"/>
              <a:gd name="T5" fmla="*/ 0 h 272"/>
              <a:gd name="T6" fmla="*/ 0 60000 65536"/>
              <a:gd name="T7" fmla="*/ 0 60000 65536"/>
              <a:gd name="T8" fmla="*/ 0 60000 65536"/>
              <a:gd name="T9" fmla="*/ 0 w 681"/>
              <a:gd name="T10" fmla="*/ 0 h 272"/>
              <a:gd name="T11" fmla="*/ 681 w 68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1" h="272">
                <a:moveTo>
                  <a:pt x="0" y="0"/>
                </a:moveTo>
                <a:cubicBezTo>
                  <a:pt x="125" y="136"/>
                  <a:pt x="250" y="272"/>
                  <a:pt x="363" y="272"/>
                </a:cubicBezTo>
                <a:cubicBezTo>
                  <a:pt x="476" y="272"/>
                  <a:pt x="621" y="45"/>
                  <a:pt x="6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2" name="Line 83"/>
          <p:cNvSpPr>
            <a:spLocks noChangeShapeType="1"/>
          </p:cNvSpPr>
          <p:nvPr/>
        </p:nvSpPr>
        <p:spPr bwMode="auto">
          <a:xfrm>
            <a:off x="6011863" y="31003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3" name="Text Box 84"/>
          <p:cNvSpPr txBox="1">
            <a:spLocks noChangeArrowheads="1"/>
          </p:cNvSpPr>
          <p:nvPr/>
        </p:nvSpPr>
        <p:spPr bwMode="auto">
          <a:xfrm>
            <a:off x="4859338" y="3244850"/>
            <a:ext cx="23034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Détecteur</a:t>
            </a:r>
          </a:p>
        </p:txBody>
      </p:sp>
      <p:sp>
        <p:nvSpPr>
          <p:cNvPr id="15384" name="computr2"/>
          <p:cNvSpPr>
            <a:spLocks noEditPoints="1" noChangeArrowheads="1"/>
          </p:cNvSpPr>
          <p:nvPr/>
        </p:nvSpPr>
        <p:spPr bwMode="auto">
          <a:xfrm>
            <a:off x="2554288" y="3963988"/>
            <a:ext cx="1296987" cy="865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5" name="Rectangle 86"/>
          <p:cNvSpPr>
            <a:spLocks noChangeArrowheads="1"/>
          </p:cNvSpPr>
          <p:nvPr/>
        </p:nvSpPr>
        <p:spPr bwMode="auto">
          <a:xfrm>
            <a:off x="1908175" y="3676650"/>
            <a:ext cx="2519363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6" name="Line 87"/>
          <p:cNvSpPr>
            <a:spLocks noChangeShapeType="1"/>
          </p:cNvSpPr>
          <p:nvPr/>
        </p:nvSpPr>
        <p:spPr bwMode="auto">
          <a:xfrm flipH="1">
            <a:off x="4067175" y="34607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87" name="Line 88"/>
          <p:cNvSpPr>
            <a:spLocks noChangeShapeType="1"/>
          </p:cNvSpPr>
          <p:nvPr/>
        </p:nvSpPr>
        <p:spPr bwMode="auto">
          <a:xfrm>
            <a:off x="4067175" y="34607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5388" name="Group 102"/>
          <p:cNvGrpSpPr>
            <a:grpSpLocks/>
          </p:cNvGrpSpPr>
          <p:nvPr/>
        </p:nvGrpSpPr>
        <p:grpSpPr bwMode="auto">
          <a:xfrm>
            <a:off x="4427538" y="3821113"/>
            <a:ext cx="2089150" cy="1008062"/>
            <a:chOff x="2789" y="2523"/>
            <a:chExt cx="1316" cy="635"/>
          </a:xfrm>
        </p:grpSpPr>
        <p:sp>
          <p:nvSpPr>
            <p:cNvPr id="15397" name="Line 89"/>
            <p:cNvSpPr>
              <a:spLocks noChangeShapeType="1"/>
            </p:cNvSpPr>
            <p:nvPr/>
          </p:nvSpPr>
          <p:spPr bwMode="auto">
            <a:xfrm>
              <a:off x="3107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8" name="Line 90"/>
            <p:cNvSpPr>
              <a:spLocks noChangeShapeType="1"/>
            </p:cNvSpPr>
            <p:nvPr/>
          </p:nvSpPr>
          <p:spPr bwMode="auto">
            <a:xfrm flipV="1">
              <a:off x="3243" y="2659"/>
              <a:ext cx="45" cy="4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9" name="Line 91"/>
            <p:cNvSpPr>
              <a:spLocks noChangeShapeType="1"/>
            </p:cNvSpPr>
            <p:nvPr/>
          </p:nvSpPr>
          <p:spPr bwMode="auto">
            <a:xfrm>
              <a:off x="3288" y="2659"/>
              <a:ext cx="45" cy="4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0" name="Line 92"/>
            <p:cNvSpPr>
              <a:spLocks noChangeShapeType="1"/>
            </p:cNvSpPr>
            <p:nvPr/>
          </p:nvSpPr>
          <p:spPr bwMode="auto">
            <a:xfrm>
              <a:off x="3334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1" name="Line 93"/>
            <p:cNvSpPr>
              <a:spLocks noChangeShapeType="1"/>
            </p:cNvSpPr>
            <p:nvPr/>
          </p:nvSpPr>
          <p:spPr bwMode="auto">
            <a:xfrm flipV="1">
              <a:off x="3470" y="2659"/>
              <a:ext cx="45" cy="40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2" name="Line 94"/>
            <p:cNvSpPr>
              <a:spLocks noChangeShapeType="1"/>
            </p:cNvSpPr>
            <p:nvPr/>
          </p:nvSpPr>
          <p:spPr bwMode="auto">
            <a:xfrm>
              <a:off x="3515" y="2659"/>
              <a:ext cx="45" cy="40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3" name="Line 95"/>
            <p:cNvSpPr>
              <a:spLocks noChangeShapeType="1"/>
            </p:cNvSpPr>
            <p:nvPr/>
          </p:nvSpPr>
          <p:spPr bwMode="auto">
            <a:xfrm>
              <a:off x="3560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4" name="Line 96"/>
            <p:cNvSpPr>
              <a:spLocks noChangeShapeType="1"/>
            </p:cNvSpPr>
            <p:nvPr/>
          </p:nvSpPr>
          <p:spPr bwMode="auto">
            <a:xfrm>
              <a:off x="3787" y="3067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5" name="Line 97"/>
            <p:cNvSpPr>
              <a:spLocks noChangeShapeType="1"/>
            </p:cNvSpPr>
            <p:nvPr/>
          </p:nvSpPr>
          <p:spPr bwMode="auto">
            <a:xfrm flipV="1">
              <a:off x="3697" y="2659"/>
              <a:ext cx="45" cy="4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6" name="Line 98"/>
            <p:cNvSpPr>
              <a:spLocks noChangeShapeType="1"/>
            </p:cNvSpPr>
            <p:nvPr/>
          </p:nvSpPr>
          <p:spPr bwMode="auto">
            <a:xfrm>
              <a:off x="3742" y="2659"/>
              <a:ext cx="45" cy="4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7" name="Rectangle 100"/>
            <p:cNvSpPr>
              <a:spLocks noChangeArrowheads="1"/>
            </p:cNvSpPr>
            <p:nvPr/>
          </p:nvSpPr>
          <p:spPr bwMode="auto">
            <a:xfrm>
              <a:off x="2789" y="2523"/>
              <a:ext cx="1316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15389" name="Rectangle 35"/>
          <p:cNvSpPr>
            <a:spLocks noChangeArrowheads="1"/>
          </p:cNvSpPr>
          <p:nvPr/>
        </p:nvSpPr>
        <p:spPr bwMode="auto">
          <a:xfrm>
            <a:off x="538163" y="2165350"/>
            <a:ext cx="649287" cy="935038"/>
          </a:xfrm>
          <a:prstGeom prst="rect">
            <a:avLst/>
          </a:prstGeom>
          <a:solidFill>
            <a:srgbClr val="D7D6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90" name="Text Box 14"/>
          <p:cNvSpPr txBox="1">
            <a:spLocks noChangeArrowheads="1"/>
          </p:cNvSpPr>
          <p:nvPr/>
        </p:nvSpPr>
        <p:spPr bwMode="auto">
          <a:xfrm>
            <a:off x="457200" y="2381250"/>
            <a:ext cx="80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1400" b="1"/>
          </a:p>
        </p:txBody>
      </p:sp>
      <p:sp>
        <p:nvSpPr>
          <p:cNvPr id="15391" name="ZoneTexte 67"/>
          <p:cNvSpPr txBox="1">
            <a:spLocks noChangeArrowheads="1"/>
          </p:cNvSpPr>
          <p:nvPr/>
        </p:nvSpPr>
        <p:spPr bwMode="auto">
          <a:xfrm>
            <a:off x="1071563" y="1000125"/>
            <a:ext cx="307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Le chromatogramme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grpSp>
        <p:nvGrpSpPr>
          <p:cNvPr id="7" name="Groupe 61"/>
          <p:cNvGrpSpPr>
            <a:grpSpLocks/>
          </p:cNvGrpSpPr>
          <p:nvPr/>
        </p:nvGrpSpPr>
        <p:grpSpPr bwMode="auto">
          <a:xfrm>
            <a:off x="1857375" y="3357563"/>
            <a:ext cx="5357813" cy="3186112"/>
            <a:chOff x="1857356" y="3357562"/>
            <a:chExt cx="5357850" cy="3186192"/>
          </a:xfrm>
        </p:grpSpPr>
        <p:sp>
          <p:nvSpPr>
            <p:cNvPr id="56" name="Ellipse 55"/>
            <p:cNvSpPr/>
            <p:nvPr/>
          </p:nvSpPr>
          <p:spPr>
            <a:xfrm>
              <a:off x="3929058" y="3357562"/>
              <a:ext cx="3286148" cy="20003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 flipV="1">
              <a:off x="3071802" y="5072105"/>
              <a:ext cx="1285884" cy="10001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96" name="ZoneTexte 67"/>
            <p:cNvSpPr txBox="1">
              <a:spLocks noChangeArrowheads="1"/>
            </p:cNvSpPr>
            <p:nvPr/>
          </p:nvSpPr>
          <p:spPr bwMode="auto">
            <a:xfrm>
              <a:off x="1857356" y="6143644"/>
              <a:ext cx="22878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Chromatogramme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11175" y="1676400"/>
            <a:ext cx="8201025" cy="355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</a:rPr>
              <a:t>Yannis FRANCOIS</a:t>
            </a:r>
          </a:p>
          <a:p>
            <a:pPr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Laboratoire de Spectrométrie de Masse des Interactions et des Systèmes</a:t>
            </a:r>
          </a:p>
          <a:p>
            <a:pPr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Tour de Chimie, 12ème étage</a:t>
            </a:r>
          </a:p>
          <a:p>
            <a:pPr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e-mail: yfrancois@unistra.fr</a:t>
            </a:r>
            <a:endParaRPr lang="en-GB" sz="280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16387" name="ZoneTexte 3"/>
          <p:cNvSpPr txBox="1">
            <a:spLocks noChangeArrowheads="1"/>
          </p:cNvSpPr>
          <p:nvPr/>
        </p:nvSpPr>
        <p:spPr bwMode="auto">
          <a:xfrm>
            <a:off x="1071563" y="928688"/>
            <a:ext cx="307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Le chromatogramme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857375"/>
            <a:ext cx="54816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ZoneTexte 5"/>
          <p:cNvSpPr txBox="1">
            <a:spLocks noChangeArrowheads="1"/>
          </p:cNvSpPr>
          <p:nvPr/>
        </p:nvSpPr>
        <p:spPr bwMode="auto">
          <a:xfrm>
            <a:off x="1857375" y="5214938"/>
            <a:ext cx="3533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t</a:t>
            </a:r>
            <a:r>
              <a:rPr lang="fr-FR" sz="2000" baseline="-25000"/>
              <a:t>M</a:t>
            </a:r>
            <a:r>
              <a:rPr lang="fr-FR" sz="2000"/>
              <a:t> : Temps mort</a:t>
            </a:r>
          </a:p>
          <a:p>
            <a:r>
              <a:rPr lang="fr-FR" sz="2000"/>
              <a:t>t</a:t>
            </a:r>
            <a:r>
              <a:rPr lang="fr-FR" sz="2000" baseline="-25000"/>
              <a:t>R</a:t>
            </a:r>
            <a:r>
              <a:rPr lang="fr-FR" sz="2000"/>
              <a:t> : Temps de rétention</a:t>
            </a:r>
          </a:p>
          <a:p>
            <a:r>
              <a:rPr lang="fr-FR" sz="2000"/>
              <a:t>t’</a:t>
            </a:r>
            <a:r>
              <a:rPr lang="fr-FR" sz="2000" baseline="-25000"/>
              <a:t>R</a:t>
            </a:r>
            <a:r>
              <a:rPr lang="fr-FR" sz="2000"/>
              <a:t> : Temps de rétention réduit</a:t>
            </a:r>
          </a:p>
        </p:txBody>
      </p:sp>
      <p:sp>
        <p:nvSpPr>
          <p:cNvPr id="16390" name="ZoneTexte 7"/>
          <p:cNvSpPr txBox="1">
            <a:spLocks noChangeArrowheads="1"/>
          </p:cNvSpPr>
          <p:nvPr/>
        </p:nvSpPr>
        <p:spPr bwMode="auto">
          <a:xfrm>
            <a:off x="3000375" y="2071688"/>
            <a:ext cx="3984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t</a:t>
            </a:r>
            <a:r>
              <a:rPr lang="fr-FR" sz="2000" baseline="-25000"/>
              <a:t>M</a:t>
            </a:r>
            <a:endParaRPr lang="fr-FR" sz="2000"/>
          </a:p>
        </p:txBody>
      </p:sp>
      <p:sp>
        <p:nvSpPr>
          <p:cNvPr id="16391" name="ZoneTexte 8"/>
          <p:cNvSpPr txBox="1">
            <a:spLocks noChangeArrowheads="1"/>
          </p:cNvSpPr>
          <p:nvPr/>
        </p:nvSpPr>
        <p:spPr bwMode="auto">
          <a:xfrm>
            <a:off x="3857625" y="1571625"/>
            <a:ext cx="3794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t</a:t>
            </a:r>
            <a:r>
              <a:rPr lang="fr-FR" sz="2000" baseline="-25000"/>
              <a:t>R</a:t>
            </a:r>
            <a:endParaRPr lang="fr-FR" sz="2000"/>
          </a:p>
        </p:txBody>
      </p:sp>
      <p:sp>
        <p:nvSpPr>
          <p:cNvPr id="16392" name="ZoneTexte 9"/>
          <p:cNvSpPr txBox="1">
            <a:spLocks noChangeArrowheads="1"/>
          </p:cNvSpPr>
          <p:nvPr/>
        </p:nvSpPr>
        <p:spPr bwMode="auto">
          <a:xfrm>
            <a:off x="4083050" y="2071688"/>
            <a:ext cx="4175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t</a:t>
            </a:r>
            <a:r>
              <a:rPr lang="fr-FR" sz="2000" baseline="-25000"/>
              <a:t>R’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17411" name="ZoneTexte 3"/>
          <p:cNvSpPr txBox="1">
            <a:spLocks noChangeArrowheads="1"/>
          </p:cNvSpPr>
          <p:nvPr/>
        </p:nvSpPr>
        <p:spPr bwMode="auto">
          <a:xfrm>
            <a:off x="1071563" y="1109663"/>
            <a:ext cx="3455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Coefficient de partage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286000"/>
            <a:ext cx="22383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oneTexte 5"/>
          <p:cNvSpPr txBox="1">
            <a:spLocks noChangeArrowheads="1"/>
          </p:cNvSpPr>
          <p:nvPr/>
        </p:nvSpPr>
        <p:spPr bwMode="auto">
          <a:xfrm>
            <a:off x="1292225" y="4770438"/>
            <a:ext cx="5570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/>
              <a:t> C</a:t>
            </a:r>
            <a:r>
              <a:rPr lang="fr-FR" sz="2000" baseline="-25000"/>
              <a:t>S</a:t>
            </a:r>
            <a:r>
              <a:rPr lang="fr-FR" sz="2000"/>
              <a:t> : concentration dans la phase stationnaire</a:t>
            </a:r>
          </a:p>
          <a:p>
            <a:endParaRPr lang="fr-FR" sz="2000"/>
          </a:p>
          <a:p>
            <a:pPr>
              <a:buFont typeface="Wingdings" pitchFamily="2" charset="2"/>
              <a:buChar char="ü"/>
            </a:pPr>
            <a:r>
              <a:rPr lang="fr-FR" sz="2000"/>
              <a:t> C</a:t>
            </a:r>
            <a:r>
              <a:rPr lang="fr-FR" sz="2000" baseline="-25000"/>
              <a:t>M</a:t>
            </a:r>
            <a:r>
              <a:rPr lang="fr-FR" sz="2000"/>
              <a:t> : concentration dans la phase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e 5"/>
          <p:cNvGrpSpPr>
            <a:grpSpLocks/>
          </p:cNvGrpSpPr>
          <p:nvPr/>
        </p:nvGrpSpPr>
        <p:grpSpPr bwMode="auto">
          <a:xfrm>
            <a:off x="1857375" y="1285875"/>
            <a:ext cx="5481638" cy="2071688"/>
            <a:chOff x="1857356" y="1571612"/>
            <a:chExt cx="5481637" cy="3143272"/>
          </a:xfrm>
        </p:grpSpPr>
        <p:pic>
          <p:nvPicPr>
            <p:cNvPr id="1844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7356" y="1857384"/>
              <a:ext cx="5481637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ZoneTexte 2"/>
            <p:cNvSpPr txBox="1">
              <a:spLocks noChangeArrowheads="1"/>
            </p:cNvSpPr>
            <p:nvPr/>
          </p:nvSpPr>
          <p:spPr bwMode="auto">
            <a:xfrm>
              <a:off x="3000364" y="2071678"/>
              <a:ext cx="39786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/>
                <a:t>t</a:t>
              </a:r>
              <a:r>
                <a:rPr lang="fr-FR" sz="2000" baseline="-25000"/>
                <a:t>M</a:t>
              </a:r>
              <a:endParaRPr lang="fr-FR" sz="2000"/>
            </a:p>
          </p:txBody>
        </p:sp>
        <p:sp>
          <p:nvSpPr>
            <p:cNvPr id="18442" name="ZoneTexte 3"/>
            <p:cNvSpPr txBox="1">
              <a:spLocks noChangeArrowheads="1"/>
            </p:cNvSpPr>
            <p:nvPr/>
          </p:nvSpPr>
          <p:spPr bwMode="auto">
            <a:xfrm>
              <a:off x="3857620" y="1571612"/>
              <a:ext cx="378630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/>
                <a:t>t</a:t>
              </a:r>
              <a:r>
                <a:rPr lang="fr-FR" sz="2000" baseline="-25000"/>
                <a:t>R</a:t>
              </a:r>
              <a:endParaRPr lang="fr-FR" sz="2000"/>
            </a:p>
          </p:txBody>
        </p:sp>
        <p:sp>
          <p:nvSpPr>
            <p:cNvPr id="18443" name="ZoneTexte 4"/>
            <p:cNvSpPr txBox="1">
              <a:spLocks noChangeArrowheads="1"/>
            </p:cNvSpPr>
            <p:nvPr/>
          </p:nvSpPr>
          <p:spPr bwMode="auto">
            <a:xfrm>
              <a:off x="4083460" y="2071678"/>
              <a:ext cx="41710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/>
                <a:t>t</a:t>
              </a:r>
              <a:r>
                <a:rPr lang="fr-FR" sz="2000" baseline="-25000"/>
                <a:t>R’</a:t>
              </a:r>
              <a:endParaRPr lang="fr-FR" sz="200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18436" name="ZoneTexte 8"/>
          <p:cNvSpPr txBox="1">
            <a:spLocks noChangeArrowheads="1"/>
          </p:cNvSpPr>
          <p:nvPr/>
        </p:nvSpPr>
        <p:spPr bwMode="auto">
          <a:xfrm>
            <a:off x="857250" y="3643313"/>
            <a:ext cx="7769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t</a:t>
            </a:r>
            <a:r>
              <a:rPr lang="fr-FR" sz="2000" baseline="-25000"/>
              <a:t>M</a:t>
            </a:r>
            <a:r>
              <a:rPr lang="fr-FR" sz="2000"/>
              <a:t> (Temps mort) : temps écoulé pour un composé non retenu par la</a:t>
            </a:r>
          </a:p>
          <a:p>
            <a:r>
              <a:rPr lang="fr-FR" sz="2000"/>
              <a:t>		   colonne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857250" y="4529138"/>
            <a:ext cx="807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t</a:t>
            </a:r>
            <a:r>
              <a:rPr lang="fr-FR" sz="2000" baseline="-25000"/>
              <a:t>R</a:t>
            </a:r>
            <a:r>
              <a:rPr lang="fr-FR" sz="2000"/>
              <a:t> (Temps de rétention) : temps écoulé entre l’instant de l’injection et</a:t>
            </a:r>
          </a:p>
          <a:p>
            <a:r>
              <a:rPr lang="fr-FR" sz="2000"/>
              <a:t>			 le max du pic du composé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857250" y="5364163"/>
            <a:ext cx="8072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t’</a:t>
            </a:r>
            <a:r>
              <a:rPr lang="fr-FR" sz="2000" baseline="-25000"/>
              <a:t>R</a:t>
            </a:r>
            <a:r>
              <a:rPr lang="fr-FR" sz="2000"/>
              <a:t> (Temps de rétention réduit) : temps de rétention affranchit des</a:t>
            </a:r>
          </a:p>
          <a:p>
            <a:r>
              <a:rPr lang="fr-FR" sz="2000"/>
              <a:t>			           phénomènes hors phase stationnaire</a:t>
            </a:r>
          </a:p>
          <a:p>
            <a:pPr algn="ctr"/>
            <a:endParaRPr lang="fr-FR" sz="2000"/>
          </a:p>
          <a:p>
            <a:pPr algn="ctr"/>
            <a:r>
              <a:rPr lang="fr-FR" sz="2000"/>
              <a:t>t’</a:t>
            </a:r>
            <a:r>
              <a:rPr lang="fr-FR" sz="2000" baseline="-25000"/>
              <a:t>R</a:t>
            </a:r>
            <a:r>
              <a:rPr lang="fr-FR" sz="2000"/>
              <a:t> = t</a:t>
            </a:r>
            <a:r>
              <a:rPr lang="fr-FR" sz="2000" baseline="-25000"/>
              <a:t>R</a:t>
            </a:r>
            <a:r>
              <a:rPr lang="fr-FR" sz="2000"/>
              <a:t> – t</a:t>
            </a:r>
            <a:r>
              <a:rPr lang="fr-FR" sz="2000" baseline="-25000"/>
              <a:t>M</a:t>
            </a:r>
          </a:p>
        </p:txBody>
      </p:sp>
      <p:sp>
        <p:nvSpPr>
          <p:cNvPr id="18439" name="ZoneTexte 3"/>
          <p:cNvSpPr txBox="1">
            <a:spLocks noChangeArrowheads="1"/>
          </p:cNvSpPr>
          <p:nvPr/>
        </p:nvSpPr>
        <p:spPr bwMode="auto">
          <a:xfrm>
            <a:off x="1071563" y="895350"/>
            <a:ext cx="4341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Temps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19459" name="ZoneTexte 7"/>
          <p:cNvSpPr txBox="1">
            <a:spLocks noChangeArrowheads="1"/>
          </p:cNvSpPr>
          <p:nvPr/>
        </p:nvSpPr>
        <p:spPr bwMode="auto">
          <a:xfrm>
            <a:off x="1071563" y="928688"/>
            <a:ext cx="3995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Le chromatogramme idéal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1857375"/>
            <a:ext cx="79470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ZoneTexte 7"/>
          <p:cNvSpPr txBox="1">
            <a:spLocks noChangeArrowheads="1"/>
          </p:cNvSpPr>
          <p:nvPr/>
        </p:nvSpPr>
        <p:spPr bwMode="auto">
          <a:xfrm>
            <a:off x="2428875" y="5500688"/>
            <a:ext cx="458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latin typeface="Comic Sans MS" pitchFamily="66" charset="0"/>
                <a:cs typeface="Arial" charset="0"/>
              </a:rPr>
              <a:t>Caractéristiques de la courbe de Gauss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20483" name="ZoneTexte 3"/>
          <p:cNvSpPr txBox="1">
            <a:spLocks noChangeArrowheads="1"/>
          </p:cNvSpPr>
          <p:nvPr/>
        </p:nvSpPr>
        <p:spPr bwMode="auto">
          <a:xfrm>
            <a:off x="1071563" y="785813"/>
            <a:ext cx="3736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Le chromatogramme réel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285875"/>
            <a:ext cx="5802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208088" y="5413375"/>
            <a:ext cx="7067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/>
              <a:t> Irrégularité de concentration dans la zone de dépôt</a:t>
            </a:r>
          </a:p>
          <a:p>
            <a:endParaRPr lang="fr-FR" sz="2000"/>
          </a:p>
          <a:p>
            <a:pPr>
              <a:buFont typeface="Wingdings" pitchFamily="2" charset="2"/>
              <a:buChar char="Ø"/>
            </a:pPr>
            <a:r>
              <a:rPr lang="fr-FR" sz="2000"/>
              <a:t> Vitesse de la phase mobile non constante dans la colonne</a:t>
            </a:r>
          </a:p>
        </p:txBody>
      </p:sp>
      <p:sp>
        <p:nvSpPr>
          <p:cNvPr id="20486" name="ZoneTexte 8"/>
          <p:cNvSpPr txBox="1">
            <a:spLocks noChangeArrowheads="1"/>
          </p:cNvSpPr>
          <p:nvPr/>
        </p:nvSpPr>
        <p:spPr bwMode="auto">
          <a:xfrm>
            <a:off x="3857625" y="4500563"/>
            <a:ext cx="1928813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Surcharge </a:t>
            </a:r>
          </a:p>
          <a:p>
            <a:pPr algn="ctr"/>
            <a:r>
              <a:rPr lang="fr-FR" sz="1200" b="1"/>
              <a:t>de la phase stationnaire</a:t>
            </a:r>
          </a:p>
        </p:txBody>
      </p:sp>
      <p:sp>
        <p:nvSpPr>
          <p:cNvPr id="20487" name="ZoneTexte 9"/>
          <p:cNvSpPr txBox="1">
            <a:spLocks noChangeArrowheads="1"/>
          </p:cNvSpPr>
          <p:nvPr/>
        </p:nvSpPr>
        <p:spPr bwMode="auto">
          <a:xfrm>
            <a:off x="5786438" y="4500563"/>
            <a:ext cx="192881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Composé trop peu retenu</a:t>
            </a:r>
          </a:p>
        </p:txBody>
      </p:sp>
      <p:sp>
        <p:nvSpPr>
          <p:cNvPr id="20488" name="ZoneTexte 10"/>
          <p:cNvSpPr txBox="1">
            <a:spLocks noChangeArrowheads="1"/>
          </p:cNvSpPr>
          <p:nvPr/>
        </p:nvSpPr>
        <p:spPr bwMode="auto">
          <a:xfrm>
            <a:off x="1928813" y="4500563"/>
            <a:ext cx="192881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Cas idéal</a:t>
            </a:r>
          </a:p>
          <a:p>
            <a:pPr algn="ctr"/>
            <a:endParaRPr lang="fr-FR" sz="1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1071563" y="928688"/>
            <a:ext cx="6789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Facteur de rétention k’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571625"/>
            <a:ext cx="28400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6"/>
          <p:cNvGrpSpPr>
            <a:grpSpLocks/>
          </p:cNvGrpSpPr>
          <p:nvPr/>
        </p:nvGrpSpPr>
        <p:grpSpPr bwMode="auto">
          <a:xfrm>
            <a:off x="1571625" y="3071813"/>
            <a:ext cx="5680075" cy="1150937"/>
            <a:chOff x="1214414" y="3571876"/>
            <a:chExt cx="5680775" cy="1150944"/>
          </a:xfrm>
        </p:grpSpPr>
        <p:pic>
          <p:nvPicPr>
            <p:cNvPr id="2356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7422" y="3571876"/>
              <a:ext cx="4537767" cy="1150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Virage 15"/>
            <p:cNvSpPr/>
            <p:nvPr/>
          </p:nvSpPr>
          <p:spPr>
            <a:xfrm flipV="1">
              <a:off x="1214414" y="3714752"/>
              <a:ext cx="571570" cy="703266"/>
            </a:xfrm>
            <a:prstGeom prst="bentArrow">
              <a:avLst>
                <a:gd name="adj1" fmla="val 23417"/>
                <a:gd name="adj2" fmla="val 24209"/>
                <a:gd name="adj3" fmla="val 25000"/>
                <a:gd name="adj4" fmla="val 405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1292225" y="4556125"/>
            <a:ext cx="51609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/>
              <a:t> Indépendant du débit</a:t>
            </a:r>
          </a:p>
          <a:p>
            <a:endParaRPr lang="fr-FR" sz="2000"/>
          </a:p>
          <a:p>
            <a:pPr>
              <a:buFont typeface="Wingdings" pitchFamily="2" charset="2"/>
              <a:buChar char="ü"/>
            </a:pPr>
            <a:r>
              <a:rPr lang="fr-FR" sz="2000"/>
              <a:t> Indépendant de la longueur de la colonne</a:t>
            </a:r>
          </a:p>
          <a:p>
            <a:pPr>
              <a:buFont typeface="Wingdings" pitchFamily="2" charset="2"/>
              <a:buChar char="ü"/>
            </a:pPr>
            <a:endParaRPr lang="fr-FR" sz="2000"/>
          </a:p>
          <a:p>
            <a:pPr>
              <a:buFont typeface="Wingdings" pitchFamily="2" charset="2"/>
              <a:buChar char="ü"/>
            </a:pPr>
            <a:r>
              <a:rPr lang="fr-FR" sz="2000"/>
              <a:t> Définit le comportement des colonnes</a:t>
            </a:r>
          </a:p>
        </p:txBody>
      </p:sp>
      <p:grpSp>
        <p:nvGrpSpPr>
          <p:cNvPr id="4" name="Groupe 12"/>
          <p:cNvGrpSpPr>
            <a:grpSpLocks/>
          </p:cNvGrpSpPr>
          <p:nvPr/>
        </p:nvGrpSpPr>
        <p:grpSpPr bwMode="auto">
          <a:xfrm>
            <a:off x="1571625" y="6315075"/>
            <a:ext cx="6143625" cy="400050"/>
            <a:chOff x="1571604" y="6315098"/>
            <a:chExt cx="6143625" cy="400050"/>
          </a:xfrm>
        </p:grpSpPr>
        <p:sp>
          <p:nvSpPr>
            <p:cNvPr id="23560" name="ZoneTexte 8"/>
            <p:cNvSpPr txBox="1">
              <a:spLocks noChangeArrowheads="1"/>
            </p:cNvSpPr>
            <p:nvPr/>
          </p:nvSpPr>
          <p:spPr bwMode="auto">
            <a:xfrm>
              <a:off x="1571604" y="6315098"/>
              <a:ext cx="1928812" cy="4000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2000" b="1">
                  <a:cs typeface="Arial" charset="0"/>
                </a:rPr>
                <a:t>t</a:t>
              </a:r>
              <a:r>
                <a:rPr lang="fr-FR" sz="2000" b="1" baseline="-25000">
                  <a:cs typeface="Arial" charset="0"/>
                </a:rPr>
                <a:t>R</a:t>
              </a:r>
              <a:r>
                <a:rPr lang="fr-FR" sz="2000" b="1">
                  <a:cs typeface="Arial" charset="0"/>
                </a:rPr>
                <a:t> = t</a:t>
              </a:r>
              <a:r>
                <a:rPr lang="fr-FR" sz="2000" b="1" baseline="-25000">
                  <a:cs typeface="Arial" charset="0"/>
                </a:rPr>
                <a:t>M</a:t>
              </a:r>
              <a:r>
                <a:rPr lang="fr-FR" sz="2000" b="1">
                  <a:cs typeface="Arial" charset="0"/>
                </a:rPr>
                <a:t>(k’+ 1)</a:t>
              </a:r>
            </a:p>
          </p:txBody>
        </p:sp>
        <p:grpSp>
          <p:nvGrpSpPr>
            <p:cNvPr id="23561" name="Groupe 7"/>
            <p:cNvGrpSpPr>
              <a:grpSpLocks/>
            </p:cNvGrpSpPr>
            <p:nvPr/>
          </p:nvGrpSpPr>
          <p:grpSpPr bwMode="auto">
            <a:xfrm>
              <a:off x="4000479" y="6315098"/>
              <a:ext cx="3714750" cy="400050"/>
              <a:chOff x="4214810" y="5929330"/>
              <a:chExt cx="3714776" cy="400110"/>
            </a:xfrm>
          </p:grpSpPr>
          <p:sp>
            <p:nvSpPr>
              <p:cNvPr id="11" name="Flèche droite 10"/>
              <p:cNvSpPr/>
              <p:nvPr/>
            </p:nvSpPr>
            <p:spPr>
              <a:xfrm>
                <a:off x="4214810" y="6000779"/>
                <a:ext cx="1214447" cy="21434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3563" name="ZoneTexte 6"/>
              <p:cNvSpPr txBox="1">
                <a:spLocks noChangeArrowheads="1"/>
              </p:cNvSpPr>
              <p:nvPr/>
            </p:nvSpPr>
            <p:spPr bwMode="auto">
              <a:xfrm>
                <a:off x="6000760" y="5929330"/>
                <a:ext cx="1928826" cy="40011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/>
                <a:r>
                  <a:rPr lang="fr-FR" sz="2000" b="1">
                    <a:cs typeface="Arial" charset="0"/>
                  </a:rPr>
                  <a:t>k’ = t’</a:t>
                </a:r>
                <a:r>
                  <a:rPr lang="fr-FR" sz="2000" b="1" baseline="-25000">
                    <a:cs typeface="Arial" charset="0"/>
                  </a:rPr>
                  <a:t>R</a:t>
                </a:r>
                <a:r>
                  <a:rPr lang="fr-FR" sz="2000" b="1">
                    <a:cs typeface="Arial" charset="0"/>
                  </a:rPr>
                  <a:t>/t</a:t>
                </a:r>
                <a:r>
                  <a:rPr lang="fr-FR" sz="2000" b="1" baseline="-25000">
                    <a:cs typeface="Arial" charset="0"/>
                  </a:rPr>
                  <a:t>M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24579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586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Règle générale : Facteur de rétention k’</a:t>
            </a:r>
          </a:p>
        </p:txBody>
      </p:sp>
      <p:sp>
        <p:nvSpPr>
          <p:cNvPr id="24580" name="ZoneTexte 3"/>
          <p:cNvSpPr txBox="1">
            <a:spLocks noChangeArrowheads="1"/>
          </p:cNvSpPr>
          <p:nvPr/>
        </p:nvSpPr>
        <p:spPr bwMode="auto">
          <a:xfrm>
            <a:off x="857250" y="1714500"/>
            <a:ext cx="77152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k’ = 0 →  t</a:t>
            </a:r>
            <a:r>
              <a:rPr lang="fr-FR" b="1" baseline="-25000">
                <a:cs typeface="Arial" charset="0"/>
              </a:rPr>
              <a:t>R</a:t>
            </a:r>
            <a:r>
              <a:rPr lang="fr-FR" b="1">
                <a:cs typeface="Arial" charset="0"/>
              </a:rPr>
              <a:t> = t</a:t>
            </a:r>
            <a:r>
              <a:rPr lang="fr-FR" b="1" baseline="-25000">
                <a:cs typeface="Arial" charset="0"/>
              </a:rPr>
              <a:t>M</a:t>
            </a:r>
            <a:r>
              <a:rPr lang="fr-FR" b="1">
                <a:cs typeface="Arial" charset="0"/>
              </a:rPr>
              <a:t> ou V</a:t>
            </a:r>
            <a:r>
              <a:rPr lang="fr-FR" b="1" baseline="-25000">
                <a:cs typeface="Arial" charset="0"/>
              </a:rPr>
              <a:t>R</a:t>
            </a:r>
            <a:r>
              <a:rPr lang="fr-FR" b="1">
                <a:cs typeface="Arial" charset="0"/>
              </a:rPr>
              <a:t> = V</a:t>
            </a:r>
            <a:r>
              <a:rPr lang="fr-FR" b="1" baseline="-25000">
                <a:cs typeface="Arial" charset="0"/>
              </a:rPr>
              <a:t>M</a:t>
            </a:r>
          </a:p>
          <a:p>
            <a:pPr marL="1257300" lvl="2" indent="-342900" algn="just">
              <a:buFont typeface="Wingdings" pitchFamily="2" charset="2"/>
              <a:buChar char="Ø"/>
            </a:pPr>
            <a:endParaRPr lang="fr-FR" sz="1600">
              <a:cs typeface="Arial" charset="0"/>
            </a:endParaRPr>
          </a:p>
          <a:p>
            <a:pPr marL="1257300" lvl="2" indent="-342900" algn="just">
              <a:buFont typeface="Arial" charset="0"/>
              <a:buChar char="☻"/>
            </a:pPr>
            <a:r>
              <a:rPr lang="fr-FR" sz="1600">
                <a:cs typeface="Arial" charset="0"/>
              </a:rPr>
              <a:t>Composé non retenu par la phase stationnaire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857250" y="2762250"/>
            <a:ext cx="77152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k’ faible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257300" lvl="2" indent="-342900" algn="just">
              <a:buFont typeface="Arial" charset="0"/>
              <a:buChar char="☻"/>
            </a:pPr>
            <a:r>
              <a:rPr lang="fr-FR" sz="1600">
                <a:cs typeface="Arial" charset="0"/>
              </a:rPr>
              <a:t>Composé peu retenu par la phase stationnaire</a:t>
            </a:r>
          </a:p>
          <a:p>
            <a:pPr marL="1257300" lvl="2" indent="-342900" algn="just">
              <a:buFont typeface="Arial" charset="0"/>
              <a:buChar char="☻"/>
            </a:pPr>
            <a:r>
              <a:rPr lang="fr-FR" sz="1600">
                <a:cs typeface="Arial" charset="0"/>
              </a:rPr>
              <a:t>t</a:t>
            </a:r>
            <a:r>
              <a:rPr lang="fr-FR" sz="1600" baseline="-25000">
                <a:cs typeface="Arial" charset="0"/>
              </a:rPr>
              <a:t>R</a:t>
            </a:r>
            <a:r>
              <a:rPr lang="fr-FR" sz="1600">
                <a:cs typeface="Arial" charset="0"/>
              </a:rPr>
              <a:t> rapide</a:t>
            </a:r>
          </a:p>
          <a:p>
            <a:pPr marL="1714500" lvl="3" indent="-342900" algn="just"/>
            <a:endParaRPr lang="fr-FR" b="1">
              <a:cs typeface="Arial" charset="0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857250" y="4071938"/>
            <a:ext cx="7715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k’ très grand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257300" lvl="2" indent="-342900" algn="just">
              <a:buFont typeface="Arial" charset="0"/>
              <a:buChar char="☻"/>
            </a:pPr>
            <a:r>
              <a:rPr lang="fr-FR" sz="1600">
                <a:cs typeface="Arial" charset="0"/>
              </a:rPr>
              <a:t>Composé très retenu par la phase stationnaire</a:t>
            </a:r>
          </a:p>
          <a:p>
            <a:pPr marL="1257300" lvl="2" indent="-342900" algn="just">
              <a:buFont typeface="Arial" charset="0"/>
              <a:buChar char="☻"/>
            </a:pPr>
            <a:r>
              <a:rPr lang="fr-FR" sz="1600">
                <a:cs typeface="Arial" charset="0"/>
              </a:rPr>
              <a:t>t</a:t>
            </a:r>
            <a:r>
              <a:rPr lang="fr-FR" sz="1600" baseline="-25000">
                <a:cs typeface="Arial" charset="0"/>
              </a:rPr>
              <a:t>R</a:t>
            </a:r>
            <a:r>
              <a:rPr lang="fr-FR" sz="1600">
                <a:cs typeface="Arial" charset="0"/>
              </a:rPr>
              <a:t> très grand</a:t>
            </a:r>
          </a:p>
          <a:p>
            <a:pPr marL="1714500" lvl="3" indent="-342900" algn="just"/>
            <a:endParaRPr lang="fr-FR" b="1">
              <a:cs typeface="Arial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857250" y="5441950"/>
            <a:ext cx="7715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k’ trop grand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257300" lvl="2" indent="-342900" algn="just">
              <a:buFont typeface="Arial" charset="0"/>
              <a:buChar char="☻"/>
            </a:pPr>
            <a:r>
              <a:rPr lang="fr-FR" sz="1600">
                <a:cs typeface="Arial" charset="0"/>
              </a:rPr>
              <a:t>Composé trop retenu par la phase stationnaire</a:t>
            </a:r>
          </a:p>
          <a:p>
            <a:pPr marL="1257300" lvl="2" indent="-342900" algn="just">
              <a:buFont typeface="Arial" charset="0"/>
              <a:buChar char="☻"/>
            </a:pPr>
            <a:r>
              <a:rPr lang="fr-FR" sz="1600">
                <a:cs typeface="Arial" charset="0"/>
              </a:rPr>
              <a:t>Phénomène de diffusion, le pic s’élargit</a:t>
            </a:r>
          </a:p>
          <a:p>
            <a:pPr marL="1714500" lvl="3" indent="-342900" algn="just"/>
            <a:endParaRPr lang="fr-FR" b="1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25603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586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Règle générale : Facteur de rétention k’</a:t>
            </a:r>
          </a:p>
        </p:txBody>
      </p:sp>
      <p:sp>
        <p:nvSpPr>
          <p:cNvPr id="25604" name="ZoneTexte 3"/>
          <p:cNvSpPr txBox="1">
            <a:spLocks noChangeArrowheads="1"/>
          </p:cNvSpPr>
          <p:nvPr/>
        </p:nvSpPr>
        <p:spPr bwMode="auto">
          <a:xfrm>
            <a:off x="857250" y="1714500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u="sng">
                <a:cs typeface="Arial" charset="0"/>
              </a:rPr>
              <a:t>Ordre de grandeur de k’ </a:t>
            </a:r>
            <a:r>
              <a:rPr lang="fr-FR" b="1">
                <a:cs typeface="Arial" charset="0"/>
              </a:rPr>
              <a:t>: Compris entre 1 et 10</a:t>
            </a:r>
            <a:endParaRPr lang="fr-FR">
              <a:cs typeface="Arial" charset="0"/>
            </a:endParaRPr>
          </a:p>
        </p:txBody>
      </p:sp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857250" y="2762250"/>
            <a:ext cx="7715250" cy="2595563"/>
            <a:chOff x="857224" y="2761491"/>
            <a:chExt cx="7715250" cy="2596335"/>
          </a:xfrm>
        </p:grpSpPr>
        <p:sp>
          <p:nvSpPr>
            <p:cNvPr id="25606" name="ZoneTexte 8"/>
            <p:cNvSpPr txBox="1">
              <a:spLocks noChangeArrowheads="1"/>
            </p:cNvSpPr>
            <p:nvPr/>
          </p:nvSpPr>
          <p:spPr bwMode="auto">
            <a:xfrm>
              <a:off x="857224" y="2761491"/>
              <a:ext cx="7715250" cy="141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buFont typeface="Wingdings" pitchFamily="2" charset="2"/>
                <a:buChar char="Ø"/>
              </a:pPr>
              <a:r>
                <a:rPr lang="fr-FR" b="1" u="sng">
                  <a:cs typeface="Arial" charset="0"/>
                </a:rPr>
                <a:t>Le meilleur compromis : </a:t>
              </a:r>
            </a:p>
            <a:p>
              <a:pPr marL="342900" indent="-342900" algn="just">
                <a:buFont typeface="Wingdings" pitchFamily="2" charset="2"/>
                <a:buChar char="Ø"/>
              </a:pPr>
              <a:endParaRPr lang="fr-FR" b="1">
                <a:cs typeface="Arial" charset="0"/>
              </a:endParaRPr>
            </a:p>
            <a:p>
              <a:pPr marL="1257300" lvl="2" indent="-342900" algn="just">
                <a:buFont typeface="Arial" charset="0"/>
                <a:buChar char="☻"/>
              </a:pPr>
              <a:r>
                <a:rPr lang="fr-FR" sz="1600">
                  <a:cs typeface="Arial" charset="0"/>
                </a:rPr>
                <a:t>Analyse courte</a:t>
              </a:r>
            </a:p>
            <a:p>
              <a:pPr marL="1257300" lvl="2" indent="-342900" algn="just">
                <a:buFont typeface="Arial" charset="0"/>
                <a:buChar char="☻"/>
              </a:pPr>
              <a:r>
                <a:rPr lang="fr-FR" sz="1600">
                  <a:cs typeface="Arial" charset="0"/>
                </a:rPr>
                <a:t>Bonne séparation</a:t>
              </a:r>
            </a:p>
            <a:p>
              <a:pPr marL="1714500" lvl="3" indent="-342900" algn="just"/>
              <a:endParaRPr lang="fr-FR" b="1">
                <a:cs typeface="Arial" charset="0"/>
              </a:endParaRPr>
            </a:p>
          </p:txBody>
        </p:sp>
        <p:sp>
          <p:nvSpPr>
            <p:cNvPr id="25607" name="ZoneTexte 11"/>
            <p:cNvSpPr txBox="1">
              <a:spLocks noChangeArrowheads="1"/>
            </p:cNvSpPr>
            <p:nvPr/>
          </p:nvSpPr>
          <p:spPr bwMode="auto">
            <a:xfrm>
              <a:off x="3357554" y="4773051"/>
              <a:ext cx="2214578" cy="5847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3200" b="1">
                  <a:latin typeface="Comic Sans MS" pitchFamily="66" charset="0"/>
                  <a:cs typeface="Arabic Typesetting" pitchFamily="66" charset="-78"/>
                </a:rPr>
                <a:t>2 &lt; k’ &lt; 6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26627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697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la théorie des plateaux</a:t>
            </a:r>
          </a:p>
        </p:txBody>
      </p:sp>
      <p:sp>
        <p:nvSpPr>
          <p:cNvPr id="26628" name="ZoneTexte 3"/>
          <p:cNvSpPr txBox="1">
            <a:spLocks noChangeArrowheads="1"/>
          </p:cNvSpPr>
          <p:nvPr/>
        </p:nvSpPr>
        <p:spPr bwMode="auto">
          <a:xfrm>
            <a:off x="857250" y="1500188"/>
            <a:ext cx="7715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La théorie des plateaux est sans doute la meilleure théorie permettant d’expliquer les phénomènes de séparation chromatographique.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Modélisation des équilibres Soluté/Phase stationnaire/Phase mobile sous la forme de plateaux.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857250" y="3429000"/>
            <a:ext cx="7715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u="sng">
                <a:cs typeface="Arial" charset="0"/>
              </a:rPr>
              <a:t>Limitations </a:t>
            </a:r>
            <a:r>
              <a:rPr lang="fr-FR" b="1">
                <a:cs typeface="Arial" charset="0"/>
              </a:rPr>
              <a:t>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Absence de considération des phénomènes de diffusion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Impossibilité d’introduire tout l’échantillon dans un volume infiniment petit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Absence de considération cinétique (vitesse d’échanges entre les deux phases)</a:t>
            </a:r>
          </a:p>
        </p:txBody>
      </p:sp>
      <p:grpSp>
        <p:nvGrpSpPr>
          <p:cNvPr id="3" name="Groupe 11"/>
          <p:cNvGrpSpPr>
            <a:grpSpLocks/>
          </p:cNvGrpSpPr>
          <p:nvPr/>
        </p:nvGrpSpPr>
        <p:grpSpPr bwMode="auto">
          <a:xfrm>
            <a:off x="1357313" y="5715000"/>
            <a:ext cx="6072187" cy="512763"/>
            <a:chOff x="1357290" y="5715016"/>
            <a:chExt cx="6072230" cy="512208"/>
          </a:xfrm>
        </p:grpSpPr>
        <p:sp>
          <p:nvSpPr>
            <p:cNvPr id="10" name="Virage 9"/>
            <p:cNvSpPr/>
            <p:nvPr/>
          </p:nvSpPr>
          <p:spPr>
            <a:xfrm rot="10800000" flipH="1">
              <a:off x="1357290" y="5715016"/>
              <a:ext cx="571504" cy="499522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632" name="ZoneTexte 10"/>
            <p:cNvSpPr txBox="1">
              <a:spLocks noChangeArrowheads="1"/>
            </p:cNvSpPr>
            <p:nvPr/>
          </p:nvSpPr>
          <p:spPr bwMode="auto">
            <a:xfrm>
              <a:off x="2143108" y="5857892"/>
              <a:ext cx="528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b="1">
                  <a:cs typeface="Arial" charset="0"/>
                </a:rPr>
                <a:t>Théorie cinétique (Vu plus tard dans le cours)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27651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4967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Efficacité</a:t>
            </a:r>
          </a:p>
        </p:txBody>
      </p:sp>
      <p:sp>
        <p:nvSpPr>
          <p:cNvPr id="27652" name="ZoneTexte 3"/>
          <p:cNvSpPr txBox="1">
            <a:spLocks noChangeArrowheads="1"/>
          </p:cNvSpPr>
          <p:nvPr/>
        </p:nvSpPr>
        <p:spPr bwMode="auto">
          <a:xfrm>
            <a:off x="857250" y="1714500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Paramètre N : Nombre de plateaux théoriques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Paramètre H : Hauteur des plateaux théoriques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</p:txBody>
      </p:sp>
      <p:sp>
        <p:nvSpPr>
          <p:cNvPr id="27653" name="ZoneTexte 6"/>
          <p:cNvSpPr txBox="1">
            <a:spLocks noChangeArrowheads="1"/>
          </p:cNvSpPr>
          <p:nvPr/>
        </p:nvSpPr>
        <p:spPr bwMode="auto">
          <a:xfrm>
            <a:off x="3500438" y="3071813"/>
            <a:ext cx="1928812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000" b="1">
                <a:cs typeface="Arial" charset="0"/>
              </a:rPr>
              <a:t>H = L/N</a:t>
            </a:r>
            <a:endParaRPr lang="fr-FR" sz="2000" b="1" baseline="-25000">
              <a:cs typeface="Arial" charset="0"/>
            </a:endParaRPr>
          </a:p>
        </p:txBody>
      </p:sp>
      <p:sp>
        <p:nvSpPr>
          <p:cNvPr id="27654" name="ZoneTexte 7"/>
          <p:cNvSpPr txBox="1">
            <a:spLocks noChangeArrowheads="1"/>
          </p:cNvSpPr>
          <p:nvPr/>
        </p:nvSpPr>
        <p:spPr bwMode="auto">
          <a:xfrm>
            <a:off x="857250" y="3800475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N : paramètre relatif, dépend du soluté et des conditions opératoires</a:t>
            </a:r>
          </a:p>
          <a:p>
            <a:pPr marL="342900" indent="-342900" algn="just"/>
            <a:endParaRPr lang="fr-FR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875" y="285750"/>
            <a:ext cx="2373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Plan de cours</a:t>
            </a:r>
          </a:p>
        </p:txBody>
      </p:sp>
      <p:sp>
        <p:nvSpPr>
          <p:cNvPr id="4099" name="ZoneTexte 4"/>
          <p:cNvSpPr txBox="1">
            <a:spLocks noChangeArrowheads="1"/>
          </p:cNvSpPr>
          <p:nvPr/>
        </p:nvSpPr>
        <p:spPr bwMode="auto">
          <a:xfrm>
            <a:off x="1000125" y="1357313"/>
            <a:ext cx="62119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Introduction générale sur la chromatographie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Aspect théorique de la chromatographie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Chromatographie gazeuse : principe et appareillage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 smtClean="0">
                <a:cs typeface="Arial" charset="0"/>
              </a:rPr>
              <a:t>Chromatographie liquide : principe et appareillage</a:t>
            </a:r>
            <a:endParaRPr lang="fr-FR" b="1" dirty="0"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00125" y="1214438"/>
            <a:ext cx="7715250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28675" name="ZoneTexte 3"/>
          <p:cNvSpPr txBox="1">
            <a:spLocks noChangeArrowheads="1"/>
          </p:cNvSpPr>
          <p:nvPr/>
        </p:nvSpPr>
        <p:spPr bwMode="auto">
          <a:xfrm>
            <a:off x="1071563" y="928688"/>
            <a:ext cx="634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Efficacité théorique</a:t>
            </a:r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714500"/>
            <a:ext cx="6384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ZoneTexte 5"/>
          <p:cNvSpPr txBox="1">
            <a:spLocks noChangeArrowheads="1"/>
          </p:cNvSpPr>
          <p:nvPr/>
        </p:nvSpPr>
        <p:spPr bwMode="auto">
          <a:xfrm>
            <a:off x="857250" y="4143375"/>
            <a:ext cx="7715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1600" b="1" i="1">
                <a:cs typeface="Arial" charset="0"/>
              </a:rPr>
              <a:t>Dispersion d’un soluté dans la colonne et traduction sur le chromatogramme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4643438"/>
            <a:ext cx="10001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5715000"/>
            <a:ext cx="1720850" cy="869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Groupe 19"/>
          <p:cNvGrpSpPr>
            <a:grpSpLocks/>
          </p:cNvGrpSpPr>
          <p:nvPr/>
        </p:nvGrpSpPr>
        <p:grpSpPr bwMode="auto">
          <a:xfrm>
            <a:off x="5857875" y="1571625"/>
            <a:ext cx="1214438" cy="2071688"/>
            <a:chOff x="5857884" y="1571612"/>
            <a:chExt cx="1214446" cy="2071702"/>
          </a:xfrm>
        </p:grpSpPr>
        <p:cxnSp>
          <p:nvCxnSpPr>
            <p:cNvPr id="10" name="Connecteur droit 9"/>
            <p:cNvCxnSpPr/>
            <p:nvPr/>
          </p:nvCxnSpPr>
          <p:spPr>
            <a:xfrm rot="5400000">
              <a:off x="5179223" y="2250273"/>
              <a:ext cx="2071702" cy="7143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H="1">
              <a:off x="5607851" y="2178835"/>
              <a:ext cx="2071702" cy="8572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6072198" y="3071810"/>
              <a:ext cx="785817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0" name="ZoneTexte 18"/>
            <p:cNvSpPr txBox="1">
              <a:spLocks noChangeArrowheads="1"/>
            </p:cNvSpPr>
            <p:nvPr/>
          </p:nvSpPr>
          <p:spPr bwMode="auto">
            <a:xfrm>
              <a:off x="6286512" y="3000372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el-GR" sz="1600" b="1">
                  <a:solidFill>
                    <a:srgbClr val="FF0000"/>
                  </a:solidFill>
                  <a:ea typeface="Latha" pitchFamily="34" charset="0"/>
                  <a:cs typeface="Arial" charset="0"/>
                </a:rPr>
                <a:t>ω</a:t>
              </a:r>
              <a:endParaRPr lang="fr-FR" sz="1600" b="1">
                <a:solidFill>
                  <a:srgbClr val="FF0000"/>
                </a:solidFill>
                <a:latin typeface="Latha" pitchFamily="34" charset="0"/>
                <a:ea typeface="Latha" pitchFamily="34" charset="0"/>
                <a:cs typeface="Arial" charset="0"/>
              </a:endParaRPr>
            </a:p>
          </p:txBody>
        </p:sp>
      </p:grpSp>
      <p:grpSp>
        <p:nvGrpSpPr>
          <p:cNvPr id="4" name="Groupe 23"/>
          <p:cNvGrpSpPr>
            <a:grpSpLocks/>
          </p:cNvGrpSpPr>
          <p:nvPr/>
        </p:nvGrpSpPr>
        <p:grpSpPr bwMode="auto">
          <a:xfrm>
            <a:off x="4572000" y="5746750"/>
            <a:ext cx="2951163" cy="825500"/>
            <a:chOff x="4572000" y="5746768"/>
            <a:chExt cx="2951249" cy="825504"/>
          </a:xfrm>
        </p:grpSpPr>
        <p:pic>
          <p:nvPicPr>
            <p:cNvPr id="28685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57884" y="5746768"/>
              <a:ext cx="1665365" cy="825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6" name="ZoneTexte 22"/>
            <p:cNvSpPr txBox="1">
              <a:spLocks noChangeArrowheads="1"/>
            </p:cNvSpPr>
            <p:nvPr/>
          </p:nvSpPr>
          <p:spPr bwMode="auto">
            <a:xfrm>
              <a:off x="4572000" y="5929330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1600" b="1" i="1">
                  <a:cs typeface="Arial" charset="0"/>
                </a:rPr>
                <a:t>ou</a:t>
              </a:r>
            </a:p>
          </p:txBody>
        </p:sp>
      </p:grpSp>
      <p:grpSp>
        <p:nvGrpSpPr>
          <p:cNvPr id="5" name="Groupe 21"/>
          <p:cNvGrpSpPr>
            <a:grpSpLocks/>
          </p:cNvGrpSpPr>
          <p:nvPr/>
        </p:nvGrpSpPr>
        <p:grpSpPr bwMode="auto">
          <a:xfrm>
            <a:off x="6143625" y="2733675"/>
            <a:ext cx="571500" cy="338138"/>
            <a:chOff x="6143636" y="2733258"/>
            <a:chExt cx="571504" cy="338552"/>
          </a:xfrm>
        </p:grpSpPr>
        <p:cxnSp>
          <p:nvCxnSpPr>
            <p:cNvPr id="16" name="Connecteur droit avec flèche 15"/>
            <p:cNvCxnSpPr/>
            <p:nvPr/>
          </p:nvCxnSpPr>
          <p:spPr bwMode="auto">
            <a:xfrm>
              <a:off x="6143636" y="2785710"/>
              <a:ext cx="571504" cy="158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4" name="ZoneTexte 18"/>
            <p:cNvSpPr txBox="1">
              <a:spLocks noChangeArrowheads="1"/>
            </p:cNvSpPr>
            <p:nvPr/>
          </p:nvSpPr>
          <p:spPr bwMode="auto">
            <a:xfrm>
              <a:off x="6286510" y="2733258"/>
              <a:ext cx="357188" cy="33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el-GR" sz="1600" b="1" i="1">
                  <a:solidFill>
                    <a:srgbClr val="FF0000"/>
                  </a:solidFill>
                  <a:cs typeface="Arial" charset="0"/>
                </a:rPr>
                <a:t>δ</a:t>
              </a:r>
              <a:endParaRPr lang="fr-FR" sz="1600" b="1">
                <a:solidFill>
                  <a:srgbClr val="FF0000"/>
                </a:solidFill>
                <a:latin typeface="Latha" pitchFamily="34" charset="0"/>
                <a:ea typeface="Latha" pitchFamily="34" charset="0"/>
                <a:cs typeface="Lath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0723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5237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Sélectivité </a:t>
            </a:r>
            <a:r>
              <a:rPr lang="el-GR" sz="2400" u="sng">
                <a:latin typeface="Comic Sans MS" pitchFamily="66" charset="0"/>
                <a:cs typeface="Arial" charset="0"/>
              </a:rPr>
              <a:t>α</a:t>
            </a:r>
            <a:endParaRPr lang="fr-FR" sz="2400" u="sng">
              <a:latin typeface="Comic Sans MS" pitchFamily="66" charset="0"/>
              <a:cs typeface="Arial" charset="0"/>
            </a:endParaRPr>
          </a:p>
        </p:txBody>
      </p:sp>
      <p:sp>
        <p:nvSpPr>
          <p:cNvPr id="30724" name="ZoneTexte 4"/>
          <p:cNvSpPr txBox="1">
            <a:spLocks noChangeArrowheads="1"/>
          </p:cNvSpPr>
          <p:nvPr/>
        </p:nvSpPr>
        <p:spPr bwMode="auto">
          <a:xfrm>
            <a:off x="857250" y="1500188"/>
            <a:ext cx="7715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La mesure de la sélectivité d’une séparation entre deux composés est réalisée à l’aide du facteur de sélectivité </a:t>
            </a:r>
            <a:r>
              <a:rPr lang="el-GR" sz="2400" b="1">
                <a:solidFill>
                  <a:srgbClr val="FF0000"/>
                </a:solidFill>
                <a:cs typeface="Arial" charset="0"/>
              </a:rPr>
              <a:t>α</a:t>
            </a:r>
            <a:endParaRPr lang="fr-FR" b="1">
              <a:cs typeface="Arial" charset="0"/>
            </a:endParaRPr>
          </a:p>
        </p:txBody>
      </p:sp>
      <p:grpSp>
        <p:nvGrpSpPr>
          <p:cNvPr id="3" name="Groupe 6"/>
          <p:cNvGrpSpPr>
            <a:grpSpLocks/>
          </p:cNvGrpSpPr>
          <p:nvPr/>
        </p:nvGrpSpPr>
        <p:grpSpPr bwMode="auto">
          <a:xfrm>
            <a:off x="857250" y="2428875"/>
            <a:ext cx="7715250" cy="4171950"/>
            <a:chOff x="857224" y="2428868"/>
            <a:chExt cx="7715250" cy="4171259"/>
          </a:xfrm>
        </p:grpSpPr>
        <p:sp>
          <p:nvSpPr>
            <p:cNvPr id="30726" name="ZoneTexte 3"/>
            <p:cNvSpPr txBox="1">
              <a:spLocks noChangeArrowheads="1"/>
            </p:cNvSpPr>
            <p:nvPr/>
          </p:nvSpPr>
          <p:spPr bwMode="auto">
            <a:xfrm>
              <a:off x="857224" y="2428868"/>
              <a:ext cx="77152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buFont typeface="Wingdings" pitchFamily="2" charset="2"/>
                <a:buChar char="Ø"/>
              </a:pPr>
              <a:r>
                <a:rPr lang="fr-FR" b="1">
                  <a:cs typeface="Arial" charset="0"/>
                </a:rPr>
                <a:t>Le facteur de sélectivité </a:t>
              </a:r>
              <a:r>
                <a:rPr lang="el-GR" sz="2400" b="1">
                  <a:solidFill>
                    <a:srgbClr val="FF0000"/>
                  </a:solidFill>
                  <a:cs typeface="Arial" charset="0"/>
                </a:rPr>
                <a:t>α</a:t>
              </a:r>
              <a:r>
                <a:rPr lang="fr-FR" b="1">
                  <a:cs typeface="Arial" charset="0"/>
                </a:rPr>
                <a:t> décrit la position, l’un par rapport à l’autre, de deux pics adjacents</a:t>
              </a:r>
            </a:p>
          </p:txBody>
        </p:sp>
        <p:pic>
          <p:nvPicPr>
            <p:cNvPr id="30727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8860" y="3429001"/>
              <a:ext cx="4727802" cy="317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1747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5237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Sélectivité </a:t>
            </a:r>
            <a:r>
              <a:rPr lang="el-GR" sz="2400" u="sng">
                <a:latin typeface="Comic Sans MS" pitchFamily="66" charset="0"/>
                <a:cs typeface="Arial" charset="0"/>
              </a:rPr>
              <a:t>α</a:t>
            </a:r>
            <a:endParaRPr lang="fr-FR" sz="2400" u="sng">
              <a:latin typeface="Comic Sans MS" pitchFamily="66" charset="0"/>
              <a:cs typeface="Arial" charset="0"/>
            </a:endParaRPr>
          </a:p>
        </p:txBody>
      </p:sp>
      <p:sp>
        <p:nvSpPr>
          <p:cNvPr id="31748" name="ZoneTexte 4"/>
          <p:cNvSpPr txBox="1">
            <a:spLocks noChangeArrowheads="1"/>
          </p:cNvSpPr>
          <p:nvPr/>
        </p:nvSpPr>
        <p:spPr bwMode="auto">
          <a:xfrm>
            <a:off x="857250" y="1500188"/>
            <a:ext cx="7715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Le facteur de sélectivité </a:t>
            </a:r>
            <a:r>
              <a:rPr lang="el-GR" sz="2400" b="1">
                <a:solidFill>
                  <a:srgbClr val="FF0000"/>
                </a:solidFill>
                <a:cs typeface="Arial" charset="0"/>
              </a:rPr>
              <a:t>α</a:t>
            </a:r>
            <a:r>
              <a:rPr lang="fr-FR" b="1">
                <a:cs typeface="Arial" charset="0"/>
              </a:rPr>
              <a:t> peut être exprimé à l’aide des paramètres de rétention : 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857250" y="3500438"/>
            <a:ext cx="7715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fr-FR" sz="1600" u="sng">
                <a:cs typeface="Arial" charset="0"/>
              </a:rPr>
              <a:t>Avec les volumes : </a:t>
            </a:r>
          </a:p>
          <a:p>
            <a:pPr marL="342900" indent="-342900" algn="just"/>
            <a:endParaRPr lang="fr-FR" b="1">
              <a:cs typeface="Arial" charset="0"/>
            </a:endParaRPr>
          </a:p>
          <a:p>
            <a:pPr marL="342900" indent="-342900" algn="ctr"/>
            <a:r>
              <a:rPr lang="fr-FR" b="1">
                <a:cs typeface="Arial" charset="0"/>
              </a:rPr>
              <a:t> </a:t>
            </a:r>
            <a:r>
              <a:rPr lang="el-GR" b="1">
                <a:cs typeface="Arial" charset="0"/>
              </a:rPr>
              <a:t>α</a:t>
            </a:r>
            <a:r>
              <a:rPr lang="fr-FR" b="1">
                <a:cs typeface="Arial" charset="0"/>
              </a:rPr>
              <a:t> = (V</a:t>
            </a:r>
            <a:r>
              <a:rPr lang="fr-FR" b="1" baseline="-25000">
                <a:cs typeface="Arial" charset="0"/>
              </a:rPr>
              <a:t>R2</a:t>
            </a:r>
            <a:r>
              <a:rPr lang="fr-FR" b="1">
                <a:cs typeface="Arial" charset="0"/>
              </a:rPr>
              <a:t> – V</a:t>
            </a:r>
            <a:r>
              <a:rPr lang="fr-FR" b="1" baseline="-25000">
                <a:cs typeface="Arial" charset="0"/>
              </a:rPr>
              <a:t>M</a:t>
            </a:r>
            <a:r>
              <a:rPr lang="fr-FR" b="1">
                <a:cs typeface="Arial" charset="0"/>
              </a:rPr>
              <a:t>)/(V</a:t>
            </a:r>
            <a:r>
              <a:rPr lang="fr-FR" b="1" baseline="-25000">
                <a:cs typeface="Arial" charset="0"/>
              </a:rPr>
              <a:t>R1</a:t>
            </a:r>
            <a:r>
              <a:rPr lang="fr-FR" b="1">
                <a:cs typeface="Arial" charset="0"/>
              </a:rPr>
              <a:t> – V</a:t>
            </a:r>
            <a:r>
              <a:rPr lang="fr-FR" b="1" baseline="-25000">
                <a:cs typeface="Arial" charset="0"/>
              </a:rPr>
              <a:t>M</a:t>
            </a:r>
            <a:r>
              <a:rPr lang="fr-FR" b="1">
                <a:cs typeface="Arial" charset="0"/>
              </a:rPr>
              <a:t>)</a:t>
            </a:r>
            <a:r>
              <a:rPr lang="fr-FR" sz="1600">
                <a:cs typeface="Arial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1600">
                <a:cs typeface="Arial" charset="0"/>
              </a:rPr>
              <a:t>V</a:t>
            </a:r>
            <a:r>
              <a:rPr lang="fr-FR" sz="1600" baseline="-25000">
                <a:cs typeface="Arial" charset="0"/>
              </a:rPr>
              <a:t>R2</a:t>
            </a:r>
            <a:r>
              <a:rPr lang="fr-FR" sz="1600">
                <a:cs typeface="Arial" charset="0"/>
              </a:rPr>
              <a:t> = V</a:t>
            </a:r>
            <a:r>
              <a:rPr lang="fr-FR" sz="1600" baseline="-25000">
                <a:cs typeface="Arial" charset="0"/>
              </a:rPr>
              <a:t>M</a:t>
            </a:r>
            <a:r>
              <a:rPr lang="fr-FR" sz="1600">
                <a:cs typeface="Arial" charset="0"/>
              </a:rPr>
              <a:t> + K</a:t>
            </a:r>
            <a:r>
              <a:rPr lang="fr-FR" sz="1600" baseline="-25000">
                <a:cs typeface="Arial" charset="0"/>
              </a:rPr>
              <a:t>2</a:t>
            </a:r>
            <a:r>
              <a:rPr lang="fr-FR" sz="1600">
                <a:cs typeface="Arial" charset="0"/>
              </a:rPr>
              <a:t>V</a:t>
            </a:r>
            <a:r>
              <a:rPr lang="fr-FR" sz="1600" baseline="-25000">
                <a:cs typeface="Arial" charset="0"/>
              </a:rPr>
              <a:t>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1600">
                <a:cs typeface="Arial" charset="0"/>
              </a:rPr>
              <a:t>V</a:t>
            </a:r>
            <a:r>
              <a:rPr lang="fr-FR" sz="1600" baseline="-25000">
                <a:cs typeface="Arial" charset="0"/>
              </a:rPr>
              <a:t>R1</a:t>
            </a:r>
            <a:r>
              <a:rPr lang="fr-FR" sz="1600">
                <a:cs typeface="Arial" charset="0"/>
              </a:rPr>
              <a:t> = V</a:t>
            </a:r>
            <a:r>
              <a:rPr lang="fr-FR" sz="1600" baseline="-25000">
                <a:cs typeface="Arial" charset="0"/>
              </a:rPr>
              <a:t>M</a:t>
            </a:r>
            <a:r>
              <a:rPr lang="fr-FR" sz="1600">
                <a:cs typeface="Arial" charset="0"/>
              </a:rPr>
              <a:t> + K</a:t>
            </a:r>
            <a:r>
              <a:rPr lang="fr-FR" sz="1600" baseline="-25000">
                <a:cs typeface="Arial" charset="0"/>
              </a:rPr>
              <a:t>1</a:t>
            </a:r>
            <a:r>
              <a:rPr lang="fr-FR" sz="1600">
                <a:cs typeface="Arial" charset="0"/>
              </a:rPr>
              <a:t>V</a:t>
            </a:r>
            <a:r>
              <a:rPr lang="fr-FR" sz="1600" baseline="-25000">
                <a:cs typeface="Arial" charset="0"/>
              </a:rPr>
              <a:t>S</a:t>
            </a:r>
          </a:p>
        </p:txBody>
      </p:sp>
      <p:grpSp>
        <p:nvGrpSpPr>
          <p:cNvPr id="3" name="Groupe 17"/>
          <p:cNvGrpSpPr>
            <a:grpSpLocks/>
          </p:cNvGrpSpPr>
          <p:nvPr/>
        </p:nvGrpSpPr>
        <p:grpSpPr bwMode="auto">
          <a:xfrm>
            <a:off x="857250" y="2290763"/>
            <a:ext cx="7715250" cy="1209675"/>
            <a:chOff x="857224" y="2291356"/>
            <a:chExt cx="7715250" cy="1209082"/>
          </a:xfrm>
        </p:grpSpPr>
        <p:pic>
          <p:nvPicPr>
            <p:cNvPr id="3175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8992" y="2718707"/>
              <a:ext cx="2286016" cy="7817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1759" name="ZoneTexte 11"/>
            <p:cNvSpPr txBox="1">
              <a:spLocks noChangeArrowheads="1"/>
            </p:cNvSpPr>
            <p:nvPr/>
          </p:nvSpPr>
          <p:spPr bwMode="auto">
            <a:xfrm>
              <a:off x="857224" y="2291356"/>
              <a:ext cx="77152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buFont typeface="Arial" charset="0"/>
                <a:buChar char="•"/>
              </a:pPr>
              <a:r>
                <a:rPr lang="fr-FR" sz="1600" u="sng">
                  <a:cs typeface="Arial" charset="0"/>
                </a:rPr>
                <a:t>Avec les temps de rétention : </a:t>
              </a:r>
            </a:p>
          </p:txBody>
        </p:sp>
      </p:grpSp>
      <p:grpSp>
        <p:nvGrpSpPr>
          <p:cNvPr id="4" name="Groupe 13"/>
          <p:cNvGrpSpPr>
            <a:grpSpLocks/>
          </p:cNvGrpSpPr>
          <p:nvPr/>
        </p:nvGrpSpPr>
        <p:grpSpPr bwMode="auto">
          <a:xfrm>
            <a:off x="1071563" y="5357813"/>
            <a:ext cx="2228850" cy="1071562"/>
            <a:chOff x="1071537" y="5357826"/>
            <a:chExt cx="2229662" cy="1071570"/>
          </a:xfrm>
        </p:grpSpPr>
        <p:pic>
          <p:nvPicPr>
            <p:cNvPr id="3175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5357826"/>
              <a:ext cx="1229529" cy="10715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3" name="Virage 12"/>
            <p:cNvSpPr/>
            <p:nvPr/>
          </p:nvSpPr>
          <p:spPr>
            <a:xfrm rot="10800000" flipH="1">
              <a:off x="1071537" y="5500702"/>
              <a:ext cx="571708" cy="500066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e 16"/>
          <p:cNvGrpSpPr>
            <a:grpSpLocks/>
          </p:cNvGrpSpPr>
          <p:nvPr/>
        </p:nvGrpSpPr>
        <p:grpSpPr bwMode="auto">
          <a:xfrm>
            <a:off x="5715000" y="5357813"/>
            <a:ext cx="2741613" cy="1143000"/>
            <a:chOff x="5715008" y="5357826"/>
            <a:chExt cx="2742296" cy="1143008"/>
          </a:xfrm>
        </p:grpSpPr>
        <p:pic>
          <p:nvPicPr>
            <p:cNvPr id="3175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3768" y="5357826"/>
              <a:ext cx="1313536" cy="11430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" name="Flèche droite 14"/>
            <p:cNvSpPr/>
            <p:nvPr/>
          </p:nvSpPr>
          <p:spPr>
            <a:xfrm>
              <a:off x="5715008" y="5786454"/>
              <a:ext cx="1214741" cy="28575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500438" y="5734050"/>
            <a:ext cx="2071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b="1">
                <a:cs typeface="Arial" charset="0"/>
              </a:rPr>
              <a:t>Or</a:t>
            </a:r>
            <a:r>
              <a:rPr lang="fr-FR" sz="1600" b="1">
                <a:cs typeface="Arial" charset="0"/>
              </a:rPr>
              <a:t>   K</a:t>
            </a:r>
            <a:r>
              <a:rPr lang="fr-FR" sz="1600" b="1" baseline="-25000">
                <a:cs typeface="Arial" charset="0"/>
              </a:rPr>
              <a:t>i</a:t>
            </a:r>
            <a:r>
              <a:rPr lang="fr-FR" sz="1600" b="1">
                <a:cs typeface="Arial" charset="0"/>
              </a:rPr>
              <a:t> = k’</a:t>
            </a:r>
            <a:r>
              <a:rPr lang="fr-FR" sz="1600" b="1" baseline="-25000">
                <a:cs typeface="Arial" charset="0"/>
              </a:rPr>
              <a:t>i</a:t>
            </a:r>
            <a:r>
              <a:rPr lang="fr-FR" sz="1600" b="1">
                <a:cs typeface="Arial" charset="0"/>
              </a:rPr>
              <a:t> . V</a:t>
            </a:r>
            <a:r>
              <a:rPr lang="fr-FR" sz="1600" b="1" baseline="-25000">
                <a:cs typeface="Arial" charset="0"/>
              </a:rPr>
              <a:t>M</a:t>
            </a:r>
            <a:r>
              <a:rPr lang="fr-FR" sz="1600" b="1">
                <a:cs typeface="Arial" charset="0"/>
              </a:rPr>
              <a:t>/V</a:t>
            </a:r>
            <a:r>
              <a:rPr lang="fr-FR" sz="1600" b="1" baseline="-25000">
                <a:cs typeface="Arial" charset="0"/>
              </a:rPr>
              <a:t>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2771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01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Résolution R ou R</a:t>
            </a:r>
            <a:r>
              <a:rPr lang="fr-FR" sz="2400" u="sng" baseline="-25000">
                <a:latin typeface="Comic Sans MS" pitchFamily="66" charset="0"/>
                <a:cs typeface="Arial" charset="0"/>
              </a:rPr>
              <a:t>s</a:t>
            </a:r>
          </a:p>
        </p:txBody>
      </p:sp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1000125" y="5000625"/>
            <a:ext cx="7715250" cy="1574800"/>
            <a:chOff x="857224" y="1500174"/>
            <a:chExt cx="7715250" cy="1575396"/>
          </a:xfrm>
        </p:grpSpPr>
        <p:sp>
          <p:nvSpPr>
            <p:cNvPr id="32776" name="ZoneTexte 3"/>
            <p:cNvSpPr txBox="1">
              <a:spLocks noChangeArrowheads="1"/>
            </p:cNvSpPr>
            <p:nvPr/>
          </p:nvSpPr>
          <p:spPr bwMode="auto">
            <a:xfrm>
              <a:off x="857224" y="1500174"/>
              <a:ext cx="7715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buFont typeface="Wingdings" pitchFamily="2" charset="2"/>
                <a:buChar char="Ø"/>
              </a:pPr>
              <a:r>
                <a:rPr lang="fr-FR" b="1">
                  <a:cs typeface="Arial" charset="0"/>
                </a:rPr>
                <a:t>La résolution</a:t>
              </a:r>
            </a:p>
          </p:txBody>
        </p:sp>
        <p:pic>
          <p:nvPicPr>
            <p:cNvPr id="32777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0" y="2143116"/>
              <a:ext cx="2214578" cy="9324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32773" name="Groupe 7"/>
          <p:cNvGrpSpPr>
            <a:grpSpLocks/>
          </p:cNvGrpSpPr>
          <p:nvPr/>
        </p:nvGrpSpPr>
        <p:grpSpPr bwMode="auto">
          <a:xfrm>
            <a:off x="857250" y="1357313"/>
            <a:ext cx="7715250" cy="3417887"/>
            <a:chOff x="857224" y="3286124"/>
            <a:chExt cx="7715250" cy="3417905"/>
          </a:xfrm>
        </p:grpSpPr>
        <p:sp>
          <p:nvSpPr>
            <p:cNvPr id="32774" name="ZoneTexte 5"/>
            <p:cNvSpPr txBox="1">
              <a:spLocks noChangeArrowheads="1"/>
            </p:cNvSpPr>
            <p:nvPr/>
          </p:nvSpPr>
          <p:spPr bwMode="auto">
            <a:xfrm>
              <a:off x="857224" y="3286124"/>
              <a:ext cx="77152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buFont typeface="Wingdings" pitchFamily="2" charset="2"/>
                <a:buChar char="Ø"/>
              </a:pPr>
              <a:r>
                <a:rPr lang="fr-FR" b="1">
                  <a:cs typeface="Arial" charset="0"/>
                </a:rPr>
                <a:t>Le facteur de résolution R permet de traduire numériquement la qualité de la séparation entre deux pics.</a:t>
              </a:r>
            </a:p>
          </p:txBody>
        </p:sp>
        <p:pic>
          <p:nvPicPr>
            <p:cNvPr id="3277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0100" y="4000504"/>
              <a:ext cx="7202637" cy="270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3795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4214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Exemple : Résolution R ou R</a:t>
            </a:r>
            <a:r>
              <a:rPr lang="fr-FR" sz="2400" u="sng" baseline="-25000">
                <a:latin typeface="Comic Sans MS" pitchFamily="66" charset="0"/>
                <a:cs typeface="Arial" charset="0"/>
              </a:rPr>
              <a:t>s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643063"/>
            <a:ext cx="7202488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7" name="Groupe 6"/>
          <p:cNvGrpSpPr>
            <a:grpSpLocks/>
          </p:cNvGrpSpPr>
          <p:nvPr/>
        </p:nvGrpSpPr>
        <p:grpSpPr bwMode="auto">
          <a:xfrm>
            <a:off x="857250" y="4916488"/>
            <a:ext cx="7715250" cy="1300162"/>
            <a:chOff x="857224" y="4917056"/>
            <a:chExt cx="7715250" cy="1299155"/>
          </a:xfrm>
        </p:grpSpPr>
        <p:sp>
          <p:nvSpPr>
            <p:cNvPr id="33798" name="ZoneTexte 4"/>
            <p:cNvSpPr txBox="1">
              <a:spLocks noChangeArrowheads="1"/>
            </p:cNvSpPr>
            <p:nvPr/>
          </p:nvSpPr>
          <p:spPr bwMode="auto">
            <a:xfrm>
              <a:off x="857224" y="4917056"/>
              <a:ext cx="7715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fr-FR" b="1" u="sng">
                  <a:cs typeface="Arial" charset="0"/>
                </a:rPr>
                <a:t>Pour une bonne séparation : </a:t>
              </a:r>
            </a:p>
          </p:txBody>
        </p:sp>
        <p:sp>
          <p:nvSpPr>
            <p:cNvPr id="33799" name="ZoneTexte 5"/>
            <p:cNvSpPr txBox="1">
              <a:spLocks noChangeArrowheads="1"/>
            </p:cNvSpPr>
            <p:nvPr/>
          </p:nvSpPr>
          <p:spPr bwMode="auto">
            <a:xfrm>
              <a:off x="3678998" y="5631436"/>
              <a:ext cx="2071702" cy="5847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fr-FR" sz="3200" b="1">
                  <a:cs typeface="Arial" charset="0"/>
                </a:rPr>
                <a:t>R</a:t>
              </a:r>
              <a:r>
                <a:rPr lang="fr-FR" sz="3200" b="1" baseline="-25000">
                  <a:cs typeface="Arial" charset="0"/>
                </a:rPr>
                <a:t>s</a:t>
              </a:r>
              <a:r>
                <a:rPr lang="fr-FR" sz="3200" b="1">
                  <a:cs typeface="Arial" charset="0"/>
                </a:rPr>
                <a:t> &gt; 1,5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4819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575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Relation entre N et R</a:t>
            </a:r>
            <a:r>
              <a:rPr lang="fr-FR" sz="2400" u="sng" baseline="-25000">
                <a:latin typeface="Comic Sans MS" pitchFamily="66" charset="0"/>
                <a:cs typeface="Arial" charset="0"/>
              </a:rPr>
              <a:t>s</a:t>
            </a:r>
          </a:p>
        </p:txBody>
      </p:sp>
      <p:sp>
        <p:nvSpPr>
          <p:cNvPr id="34820" name="ZoneTexte 7"/>
          <p:cNvSpPr txBox="1">
            <a:spLocks noChangeArrowheads="1"/>
          </p:cNvSpPr>
          <p:nvPr/>
        </p:nvSpPr>
        <p:spPr bwMode="auto">
          <a:xfrm>
            <a:off x="857250" y="1500188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Pour deux pics homologues : 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313"/>
            <a:ext cx="18319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4"/>
          <p:cNvGrpSpPr>
            <a:grpSpLocks/>
          </p:cNvGrpSpPr>
          <p:nvPr/>
        </p:nvGrpSpPr>
        <p:grpSpPr bwMode="auto">
          <a:xfrm>
            <a:off x="928688" y="2500313"/>
            <a:ext cx="7715250" cy="700087"/>
            <a:chOff x="928716" y="2500306"/>
            <a:chExt cx="7715250" cy="700091"/>
          </a:xfrm>
        </p:grpSpPr>
        <p:sp>
          <p:nvSpPr>
            <p:cNvPr id="34829" name="ZoneTexte 9"/>
            <p:cNvSpPr txBox="1">
              <a:spLocks noChangeArrowheads="1"/>
            </p:cNvSpPr>
            <p:nvPr/>
          </p:nvSpPr>
          <p:spPr bwMode="auto">
            <a:xfrm>
              <a:off x="928716" y="2688189"/>
              <a:ext cx="7715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b="1">
                  <a:cs typeface="Arial" charset="0"/>
                </a:rPr>
                <a:t>Or </a:t>
              </a:r>
            </a:p>
          </p:txBody>
        </p:sp>
        <p:pic>
          <p:nvPicPr>
            <p:cNvPr id="3483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3042" y="2500306"/>
              <a:ext cx="2797601" cy="700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13"/>
          <p:cNvGrpSpPr>
            <a:grpSpLocks/>
          </p:cNvGrpSpPr>
          <p:nvPr/>
        </p:nvGrpSpPr>
        <p:grpSpPr bwMode="auto">
          <a:xfrm>
            <a:off x="857250" y="3571875"/>
            <a:ext cx="3948113" cy="747713"/>
            <a:chOff x="857224" y="3571876"/>
            <a:chExt cx="3947578" cy="747716"/>
          </a:xfrm>
        </p:grpSpPr>
        <p:sp>
          <p:nvSpPr>
            <p:cNvPr id="12" name="Virage 11"/>
            <p:cNvSpPr/>
            <p:nvPr/>
          </p:nvSpPr>
          <p:spPr>
            <a:xfrm rot="10800000" flipH="1">
              <a:off x="857224" y="3571876"/>
              <a:ext cx="571423" cy="500065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3482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43042" y="3643314"/>
              <a:ext cx="3161760" cy="676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17"/>
          <p:cNvGrpSpPr>
            <a:grpSpLocks/>
          </p:cNvGrpSpPr>
          <p:nvPr/>
        </p:nvGrpSpPr>
        <p:grpSpPr bwMode="auto">
          <a:xfrm>
            <a:off x="1000125" y="4857750"/>
            <a:ext cx="6286500" cy="1770063"/>
            <a:chOff x="1000100" y="4857760"/>
            <a:chExt cx="6286544" cy="1770430"/>
          </a:xfrm>
        </p:grpSpPr>
        <p:sp>
          <p:nvSpPr>
            <p:cNvPr id="16" name="Virage 15"/>
            <p:cNvSpPr/>
            <p:nvPr/>
          </p:nvSpPr>
          <p:spPr>
            <a:xfrm rot="10800000" flipH="1">
              <a:off x="1000100" y="5000665"/>
              <a:ext cx="1133483" cy="1205163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34826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6050" y="4857760"/>
              <a:ext cx="4500594" cy="17704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5843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584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Relation entre R</a:t>
            </a:r>
            <a:r>
              <a:rPr lang="fr-FR" sz="2400" u="sng" baseline="-25000">
                <a:latin typeface="Comic Sans MS" pitchFamily="66" charset="0"/>
                <a:cs typeface="Arial" charset="0"/>
              </a:rPr>
              <a:t>s</a:t>
            </a:r>
            <a:r>
              <a:rPr lang="fr-FR" sz="2400" u="sng">
                <a:latin typeface="Comic Sans MS" pitchFamily="66" charset="0"/>
                <a:cs typeface="Arial" charset="0"/>
              </a:rPr>
              <a:t> et </a:t>
            </a:r>
            <a:r>
              <a:rPr lang="el-GR" sz="2400" u="sng">
                <a:latin typeface="Comic Sans MS" pitchFamily="66" charset="0"/>
                <a:cs typeface="Arial" charset="0"/>
              </a:rPr>
              <a:t>α</a:t>
            </a:r>
            <a:endParaRPr lang="fr-FR" sz="2400" u="sng" baseline="-25000">
              <a:latin typeface="Comic Sans MS" pitchFamily="66" charset="0"/>
              <a:cs typeface="Arial" charset="0"/>
            </a:endParaRPr>
          </a:p>
        </p:txBody>
      </p:sp>
      <p:pic>
        <p:nvPicPr>
          <p:cNvPr id="3584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857375"/>
            <a:ext cx="40449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0"/>
          <p:cNvGrpSpPr>
            <a:grpSpLocks/>
          </p:cNvGrpSpPr>
          <p:nvPr/>
        </p:nvGrpSpPr>
        <p:grpSpPr bwMode="auto">
          <a:xfrm>
            <a:off x="785813" y="2928938"/>
            <a:ext cx="7715250" cy="666750"/>
            <a:chOff x="785840" y="2928934"/>
            <a:chExt cx="7715250" cy="667475"/>
          </a:xfrm>
        </p:grpSpPr>
        <p:sp>
          <p:nvSpPr>
            <p:cNvPr id="35852" name="ZoneTexte 4"/>
            <p:cNvSpPr txBox="1">
              <a:spLocks noChangeArrowheads="1"/>
            </p:cNvSpPr>
            <p:nvPr/>
          </p:nvSpPr>
          <p:spPr bwMode="auto">
            <a:xfrm>
              <a:off x="785840" y="3059668"/>
              <a:ext cx="77152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b="1">
                  <a:cs typeface="Arial" charset="0"/>
                </a:rPr>
                <a:t>Or </a:t>
              </a:r>
            </a:p>
          </p:txBody>
        </p:sp>
        <p:pic>
          <p:nvPicPr>
            <p:cNvPr id="3585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2928934"/>
              <a:ext cx="854079" cy="66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14"/>
          <p:cNvGrpSpPr>
            <a:grpSpLocks/>
          </p:cNvGrpSpPr>
          <p:nvPr/>
        </p:nvGrpSpPr>
        <p:grpSpPr bwMode="auto">
          <a:xfrm>
            <a:off x="785813" y="4143375"/>
            <a:ext cx="7715250" cy="2492375"/>
            <a:chOff x="785786" y="4143380"/>
            <a:chExt cx="7715250" cy="2491577"/>
          </a:xfrm>
        </p:grpSpPr>
        <p:grpSp>
          <p:nvGrpSpPr>
            <p:cNvPr id="35847" name="Groupe 12"/>
            <p:cNvGrpSpPr>
              <a:grpSpLocks/>
            </p:cNvGrpSpPr>
            <p:nvPr/>
          </p:nvGrpSpPr>
          <p:grpSpPr bwMode="auto">
            <a:xfrm>
              <a:off x="785786" y="4143380"/>
              <a:ext cx="7715250" cy="2491577"/>
              <a:chOff x="785786" y="4143380"/>
              <a:chExt cx="7715250" cy="2491577"/>
            </a:xfrm>
          </p:grpSpPr>
          <p:sp>
            <p:nvSpPr>
              <p:cNvPr id="8" name="Virage 7"/>
              <p:cNvSpPr/>
              <p:nvPr/>
            </p:nvSpPr>
            <p:spPr>
              <a:xfrm rot="10800000" flipH="1">
                <a:off x="1428723" y="4143380"/>
                <a:ext cx="1133475" cy="1204527"/>
              </a:xfrm>
              <a:prstGeom prst="bentArrow">
                <a:avLst>
                  <a:gd name="adj1" fmla="val 25000"/>
                  <a:gd name="adj2" fmla="val 25000"/>
                  <a:gd name="adj3" fmla="val 22997"/>
                  <a:gd name="adj4" fmla="val 4375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35850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86050" y="4448184"/>
                <a:ext cx="3836324" cy="1052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1" name="ZoneTexte 11"/>
              <p:cNvSpPr txBox="1">
                <a:spLocks noChangeArrowheads="1"/>
              </p:cNvSpPr>
              <p:nvPr/>
            </p:nvSpPr>
            <p:spPr bwMode="auto">
              <a:xfrm>
                <a:off x="785786" y="5988626"/>
                <a:ext cx="771525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just"/>
                <a:r>
                  <a:rPr lang="fr-FR" u="sng">
                    <a:cs typeface="Arial" charset="0"/>
                  </a:rPr>
                  <a:t>Approximation</a:t>
                </a:r>
                <a:r>
                  <a:rPr lang="fr-FR">
                    <a:cs typeface="Arial" charset="0"/>
                  </a:rPr>
                  <a:t> : k’ = moyenne de k’</a:t>
                </a:r>
                <a:r>
                  <a:rPr lang="fr-FR" baseline="-25000">
                    <a:cs typeface="Arial" charset="0"/>
                  </a:rPr>
                  <a:t>1</a:t>
                </a:r>
                <a:r>
                  <a:rPr lang="fr-FR">
                    <a:cs typeface="Arial" charset="0"/>
                  </a:rPr>
                  <a:t> et k’</a:t>
                </a:r>
                <a:r>
                  <a:rPr lang="fr-FR" baseline="-25000">
                    <a:cs typeface="Arial" charset="0"/>
                  </a:rPr>
                  <a:t>2</a:t>
                </a:r>
                <a:r>
                  <a:rPr lang="fr-FR">
                    <a:cs typeface="Arial" charset="0"/>
                  </a:rPr>
                  <a:t> si les pics sont similaires ou</a:t>
                </a:r>
              </a:p>
              <a:p>
                <a:pPr marL="342900" indent="-342900" algn="just"/>
                <a:r>
                  <a:rPr lang="fr-FR">
                    <a:cs typeface="Arial" charset="0"/>
                  </a:rPr>
                  <a:t>		            presque 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00598" y="4429039"/>
              <a:ext cx="285750" cy="285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6867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7715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latin typeface="Comic Sans MS" pitchFamily="66" charset="0"/>
                <a:cs typeface="Arial" charset="0"/>
              </a:rPr>
              <a:t>Question : </a:t>
            </a:r>
          </a:p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Que faire quand les pics sont mal résolus ?</a:t>
            </a:r>
            <a:endParaRPr lang="fr-FR" sz="2400" u="sng" baseline="-25000">
              <a:latin typeface="Comic Sans MS" pitchFamily="66" charset="0"/>
              <a:cs typeface="Arial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857250" y="3559175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400" b="1">
                <a:cs typeface="Arial" charset="0"/>
              </a:rPr>
              <a:t>On augmente le facteur de rétention k’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857250" y="4429125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400" b="1">
                <a:cs typeface="Arial" charset="0"/>
              </a:rPr>
              <a:t>On augmente l’efficacité 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857250" y="5324475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400" b="1">
                <a:cs typeface="Arial" charset="0"/>
              </a:rPr>
              <a:t>On augmente la sélectivité </a:t>
            </a:r>
            <a:r>
              <a:rPr lang="el-GR" sz="2400" b="1">
                <a:cs typeface="Arial" charset="0"/>
              </a:rPr>
              <a:t>α</a:t>
            </a:r>
            <a:endParaRPr lang="fr-FR" sz="2400" b="1">
              <a:cs typeface="Arial" charset="0"/>
            </a:endParaRPr>
          </a:p>
        </p:txBody>
      </p:sp>
      <p:grpSp>
        <p:nvGrpSpPr>
          <p:cNvPr id="36871" name="Groupe 17"/>
          <p:cNvGrpSpPr>
            <a:grpSpLocks/>
          </p:cNvGrpSpPr>
          <p:nvPr/>
        </p:nvGrpSpPr>
        <p:grpSpPr bwMode="auto">
          <a:xfrm>
            <a:off x="2786063" y="2000250"/>
            <a:ext cx="3836987" cy="1071563"/>
            <a:chOff x="2786050" y="2000240"/>
            <a:chExt cx="3836324" cy="1071570"/>
          </a:xfrm>
        </p:grpSpPr>
        <p:pic>
          <p:nvPicPr>
            <p:cNvPr id="3687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6050" y="2019292"/>
              <a:ext cx="3836324" cy="1052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71655" y="2000240"/>
              <a:ext cx="214275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7891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latin typeface="Comic Sans MS" pitchFamily="66" charset="0"/>
                <a:cs typeface="Arial" charset="0"/>
              </a:rPr>
              <a:t>Exemple appliqué à la CPG: </a:t>
            </a:r>
            <a:endParaRPr lang="fr-FR" sz="2400" u="sng" baseline="-25000">
              <a:latin typeface="Comic Sans MS" pitchFamily="66" charset="0"/>
              <a:cs typeface="Arial" charset="0"/>
            </a:endParaRPr>
          </a:p>
        </p:txBody>
      </p:sp>
      <p:sp>
        <p:nvSpPr>
          <p:cNvPr id="37892" name="ZoneTexte 3"/>
          <p:cNvSpPr txBox="1">
            <a:spLocks noChangeArrowheads="1"/>
          </p:cNvSpPr>
          <p:nvPr/>
        </p:nvSpPr>
        <p:spPr bwMode="auto">
          <a:xfrm>
            <a:off x="857250" y="150018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Séparation de deux composés A et B sur une colonne de 2 m 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u="sng">
                <a:cs typeface="Arial" charset="0"/>
              </a:rPr>
              <a:t>Calculer la résolution de la colonne ?  </a:t>
            </a:r>
          </a:p>
        </p:txBody>
      </p:sp>
      <p:sp>
        <p:nvSpPr>
          <p:cNvPr id="37893" name="ZoneTexte 4"/>
          <p:cNvSpPr txBox="1">
            <a:spLocks noChangeArrowheads="1"/>
          </p:cNvSpPr>
          <p:nvPr/>
        </p:nvSpPr>
        <p:spPr bwMode="auto">
          <a:xfrm>
            <a:off x="857250" y="2817813"/>
            <a:ext cx="7715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57300" lvl="2" indent="-342900" algn="just">
              <a:buFont typeface="Courier New" pitchFamily="49" charset="0"/>
              <a:buChar char="o"/>
            </a:pPr>
            <a:r>
              <a:rPr lang="fr-FR" sz="1600">
                <a:cs typeface="Arial" charset="0"/>
              </a:rPr>
              <a:t>Données expérimentales : </a:t>
            </a:r>
          </a:p>
          <a:p>
            <a:pPr marL="342900" indent="-342900" algn="just">
              <a:buFont typeface="Courier New" pitchFamily="49" charset="0"/>
              <a:buChar char="o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t</a:t>
            </a:r>
            <a:r>
              <a:rPr lang="fr-FR" b="1" baseline="-25000">
                <a:cs typeface="Arial" charset="0"/>
              </a:rPr>
              <a:t>RA</a:t>
            </a:r>
            <a:r>
              <a:rPr lang="fr-FR" b="1">
                <a:cs typeface="Arial" charset="0"/>
              </a:rPr>
              <a:t> = 400 sec		</a:t>
            </a:r>
            <a:r>
              <a:rPr lang="el-GR" b="1">
                <a:cs typeface="Arial" charset="0"/>
              </a:rPr>
              <a:t>ω</a:t>
            </a:r>
            <a:r>
              <a:rPr lang="fr-FR" b="1" baseline="-25000">
                <a:cs typeface="Arial" charset="0"/>
              </a:rPr>
              <a:t>A</a:t>
            </a:r>
            <a:r>
              <a:rPr lang="fr-FR" b="1">
                <a:cs typeface="Arial" charset="0"/>
              </a:rPr>
              <a:t> = 19,5 sec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t</a:t>
            </a:r>
            <a:r>
              <a:rPr lang="fr-FR" b="1" baseline="-25000">
                <a:cs typeface="Arial" charset="0"/>
              </a:rPr>
              <a:t>RB</a:t>
            </a:r>
            <a:r>
              <a:rPr lang="fr-FR" b="1">
                <a:cs typeface="Arial" charset="0"/>
              </a:rPr>
              <a:t> = 420 sec		</a:t>
            </a:r>
            <a:r>
              <a:rPr lang="el-GR" b="1">
                <a:cs typeface="Arial" charset="0"/>
              </a:rPr>
              <a:t> ω</a:t>
            </a:r>
            <a:r>
              <a:rPr lang="fr-FR" b="1" baseline="-25000">
                <a:cs typeface="Arial" charset="0"/>
              </a:rPr>
              <a:t>B</a:t>
            </a:r>
            <a:r>
              <a:rPr lang="fr-FR" b="1">
                <a:cs typeface="Arial" charset="0"/>
              </a:rPr>
              <a:t> = 20,5 sec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t</a:t>
            </a:r>
            <a:r>
              <a:rPr lang="fr-FR" b="1" baseline="-25000">
                <a:cs typeface="Arial" charset="0"/>
              </a:rPr>
              <a:t>M</a:t>
            </a:r>
            <a:r>
              <a:rPr lang="fr-FR" b="1">
                <a:cs typeface="Arial" charset="0"/>
              </a:rPr>
              <a:t> = 50 sec</a:t>
            </a:r>
          </a:p>
          <a:p>
            <a:pPr marL="800100" lvl="1" indent="-342900" algn="just">
              <a:buFont typeface="Wingdings" pitchFamily="2" charset="2"/>
              <a:buChar char="ü"/>
            </a:pPr>
            <a:endParaRPr lang="fr-FR" b="1">
              <a:cs typeface="Arial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643188" y="4929188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000" b="1">
                <a:cs typeface="Arial" charset="0"/>
              </a:rPr>
              <a:t>R</a:t>
            </a:r>
            <a:r>
              <a:rPr lang="fr-FR" b="1">
                <a:cs typeface="Arial" charset="0"/>
              </a:rPr>
              <a:t> = </a:t>
            </a:r>
            <a:r>
              <a:rPr lang="fr-FR">
                <a:cs typeface="Arial" charset="0"/>
              </a:rPr>
              <a:t>2.(420-400)/(19,5+20,5) </a:t>
            </a:r>
            <a:r>
              <a:rPr lang="fr-FR" b="1">
                <a:cs typeface="Arial" charset="0"/>
              </a:rPr>
              <a:t>= </a:t>
            </a:r>
            <a:r>
              <a:rPr lang="fr-FR" sz="2000" b="1">
                <a:cs typeface="Arial" charset="0"/>
              </a:rPr>
              <a:t>1</a:t>
            </a:r>
            <a:endParaRPr lang="fr-FR" sz="2000" u="sng">
              <a:cs typeface="Arial" charset="0"/>
            </a:endParaRPr>
          </a:p>
        </p:txBody>
      </p:sp>
      <p:grpSp>
        <p:nvGrpSpPr>
          <p:cNvPr id="3" name="Groupe 6"/>
          <p:cNvGrpSpPr>
            <a:grpSpLocks/>
          </p:cNvGrpSpPr>
          <p:nvPr/>
        </p:nvGrpSpPr>
        <p:grpSpPr bwMode="auto">
          <a:xfrm>
            <a:off x="2106613" y="5845175"/>
            <a:ext cx="4930775" cy="461963"/>
            <a:chOff x="4929190" y="1773784"/>
            <a:chExt cx="4929220" cy="460972"/>
          </a:xfrm>
        </p:grpSpPr>
        <p:sp>
          <p:nvSpPr>
            <p:cNvPr id="8" name="Flèche droite 7"/>
            <p:cNvSpPr/>
            <p:nvPr/>
          </p:nvSpPr>
          <p:spPr>
            <a:xfrm>
              <a:off x="4929190" y="1857742"/>
              <a:ext cx="1214054" cy="28513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897" name="ZoneTexte 5"/>
            <p:cNvSpPr txBox="1">
              <a:spLocks noChangeArrowheads="1"/>
            </p:cNvSpPr>
            <p:nvPr/>
          </p:nvSpPr>
          <p:spPr bwMode="auto">
            <a:xfrm>
              <a:off x="6357950" y="1773784"/>
              <a:ext cx="3500460" cy="460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2400" b="1">
                  <a:cs typeface="Arial" charset="0"/>
                </a:rPr>
                <a:t>Mauvaise séparation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8915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latin typeface="Comic Sans MS" pitchFamily="66" charset="0"/>
                <a:cs typeface="Arial" charset="0"/>
              </a:rPr>
              <a:t>Exemple appliqué à la CPG: </a:t>
            </a:r>
            <a:endParaRPr lang="fr-FR" sz="2400" u="sng" baseline="-25000">
              <a:latin typeface="Comic Sans MS" pitchFamily="66" charset="0"/>
              <a:cs typeface="Arial" charset="0"/>
            </a:endParaRPr>
          </a:p>
        </p:txBody>
      </p:sp>
      <p:sp>
        <p:nvSpPr>
          <p:cNvPr id="38916" name="ZoneTexte 7"/>
          <p:cNvSpPr txBox="1">
            <a:spLocks noChangeArrowheads="1"/>
          </p:cNvSpPr>
          <p:nvPr/>
        </p:nvSpPr>
        <p:spPr bwMode="auto">
          <a:xfrm>
            <a:off x="857250" y="157162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u="sng">
                <a:cs typeface="Arial" charset="0"/>
              </a:rPr>
              <a:t>Calculer le nombre de plateaux théoriques de la colonne ?  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00275"/>
            <a:ext cx="25273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22"/>
          <p:cNvGrpSpPr>
            <a:grpSpLocks/>
          </p:cNvGrpSpPr>
          <p:nvPr/>
        </p:nvGrpSpPr>
        <p:grpSpPr bwMode="auto">
          <a:xfrm>
            <a:off x="642938" y="3421063"/>
            <a:ext cx="7643812" cy="1428750"/>
            <a:chOff x="642910" y="4143380"/>
            <a:chExt cx="7643866" cy="1428760"/>
          </a:xfrm>
        </p:grpSpPr>
        <p:grpSp>
          <p:nvGrpSpPr>
            <p:cNvPr id="38922" name="Groupe 21"/>
            <p:cNvGrpSpPr>
              <a:grpSpLocks/>
            </p:cNvGrpSpPr>
            <p:nvPr/>
          </p:nvGrpSpPr>
          <p:grpSpPr bwMode="auto">
            <a:xfrm>
              <a:off x="642910" y="4214818"/>
              <a:ext cx="4000528" cy="1333507"/>
              <a:chOff x="3643306" y="3143248"/>
              <a:chExt cx="4000528" cy="1333507"/>
            </a:xfrm>
          </p:grpSpPr>
          <p:sp>
            <p:nvSpPr>
              <p:cNvPr id="38928" name="ZoneTexte 10"/>
              <p:cNvSpPr txBox="1">
                <a:spLocks noChangeArrowheads="1"/>
              </p:cNvSpPr>
              <p:nvPr/>
            </p:nvSpPr>
            <p:spPr bwMode="auto">
              <a:xfrm>
                <a:off x="3643306" y="3559734"/>
                <a:ext cx="1285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just"/>
                <a:r>
                  <a:rPr lang="fr-FR" b="1">
                    <a:cs typeface="Arial" charset="0"/>
                  </a:rPr>
                  <a:t>Avec </a:t>
                </a:r>
              </a:p>
            </p:txBody>
          </p:sp>
          <p:pic>
            <p:nvPicPr>
              <p:cNvPr id="38929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43438" y="3143248"/>
                <a:ext cx="1546234" cy="1333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30" name="ZoneTexte 12"/>
              <p:cNvSpPr txBox="1">
                <a:spLocks noChangeArrowheads="1"/>
              </p:cNvSpPr>
              <p:nvPr/>
            </p:nvSpPr>
            <p:spPr bwMode="auto">
              <a:xfrm>
                <a:off x="6357950" y="3286124"/>
                <a:ext cx="1285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just"/>
                <a:r>
                  <a:rPr lang="fr-FR" b="1">
                    <a:cs typeface="Arial" charset="0"/>
                  </a:rPr>
                  <a:t>= 7,4 </a:t>
                </a:r>
              </a:p>
            </p:txBody>
          </p:sp>
          <p:sp>
            <p:nvSpPr>
              <p:cNvPr id="38931" name="ZoneTexte 13"/>
              <p:cNvSpPr txBox="1">
                <a:spLocks noChangeArrowheads="1"/>
              </p:cNvSpPr>
              <p:nvPr/>
            </p:nvSpPr>
            <p:spPr bwMode="auto">
              <a:xfrm>
                <a:off x="6357950" y="3857628"/>
                <a:ext cx="1285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just"/>
                <a:r>
                  <a:rPr lang="fr-FR" b="1">
                    <a:cs typeface="Arial" charset="0"/>
                  </a:rPr>
                  <a:t>= 7</a:t>
                </a:r>
              </a:p>
            </p:txBody>
          </p:sp>
        </p:grpSp>
        <p:pic>
          <p:nvPicPr>
            <p:cNvPr id="3892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5074" y="4143380"/>
              <a:ext cx="767692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4" name="ZoneTexte 15"/>
            <p:cNvSpPr txBox="1">
              <a:spLocks noChangeArrowheads="1"/>
            </p:cNvSpPr>
            <p:nvPr/>
          </p:nvSpPr>
          <p:spPr bwMode="auto">
            <a:xfrm>
              <a:off x="7000892" y="4345552"/>
              <a:ext cx="12858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b="1">
                  <a:cs typeface="Arial" charset="0"/>
                </a:rPr>
                <a:t>= 1,06</a:t>
              </a:r>
            </a:p>
          </p:txBody>
        </p:sp>
        <p:sp>
          <p:nvSpPr>
            <p:cNvPr id="38925" name="ZoneTexte 16"/>
            <p:cNvSpPr txBox="1">
              <a:spLocks noChangeArrowheads="1"/>
            </p:cNvSpPr>
            <p:nvPr/>
          </p:nvSpPr>
          <p:spPr bwMode="auto">
            <a:xfrm>
              <a:off x="4929190" y="4786322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b="1">
                  <a:cs typeface="Arial" charset="0"/>
                </a:rPr>
                <a:t>et  </a:t>
              </a:r>
            </a:p>
          </p:txBody>
        </p:sp>
        <p:pic>
          <p:nvPicPr>
            <p:cNvPr id="38926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86512" y="5202808"/>
              <a:ext cx="480872" cy="31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7" name="ZoneTexte 18"/>
            <p:cNvSpPr txBox="1">
              <a:spLocks noChangeArrowheads="1"/>
            </p:cNvSpPr>
            <p:nvPr/>
          </p:nvSpPr>
          <p:spPr bwMode="auto">
            <a:xfrm>
              <a:off x="6786578" y="5202808"/>
              <a:ext cx="12858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b="1">
                  <a:cs typeface="Arial" charset="0"/>
                </a:rPr>
                <a:t>= 0,06</a:t>
              </a:r>
            </a:p>
          </p:txBody>
        </p:sp>
      </p:grpSp>
      <p:grpSp>
        <p:nvGrpSpPr>
          <p:cNvPr id="5" name="Groupe 23"/>
          <p:cNvGrpSpPr>
            <a:grpSpLocks/>
          </p:cNvGrpSpPr>
          <p:nvPr/>
        </p:nvGrpSpPr>
        <p:grpSpPr bwMode="auto">
          <a:xfrm>
            <a:off x="2357438" y="5286375"/>
            <a:ext cx="4429125" cy="714375"/>
            <a:chOff x="1928794" y="5715016"/>
            <a:chExt cx="4429156" cy="714380"/>
          </a:xfrm>
        </p:grpSpPr>
        <p:sp>
          <p:nvSpPr>
            <p:cNvPr id="20" name="Virage 19"/>
            <p:cNvSpPr/>
            <p:nvPr/>
          </p:nvSpPr>
          <p:spPr>
            <a:xfrm rot="10800000" flipH="1">
              <a:off x="1928794" y="5715016"/>
              <a:ext cx="704855" cy="714380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8921" name="ZoneTexte 20"/>
            <p:cNvSpPr txBox="1">
              <a:spLocks noChangeArrowheads="1"/>
            </p:cNvSpPr>
            <p:nvPr/>
          </p:nvSpPr>
          <p:spPr bwMode="auto">
            <a:xfrm>
              <a:off x="3214678" y="5929330"/>
              <a:ext cx="3143272" cy="461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2400" b="1">
                  <a:cs typeface="Arial" charset="0"/>
                </a:rPr>
                <a:t>N</a:t>
              </a:r>
              <a:r>
                <a:rPr lang="fr-FR" sz="2400" b="1" baseline="-25000">
                  <a:cs typeface="Arial" charset="0"/>
                </a:rPr>
                <a:t>B</a:t>
              </a:r>
              <a:r>
                <a:rPr lang="fr-FR" sz="2400" b="1">
                  <a:cs typeface="Arial" charset="0"/>
                </a:rPr>
                <a:t> = 5727 plateaux 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25" y="333375"/>
            <a:ext cx="5257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Introduction chromatographie</a:t>
            </a:r>
          </a:p>
        </p:txBody>
      </p:sp>
      <p:sp>
        <p:nvSpPr>
          <p:cNvPr id="5123" name="ZoneTexte 3"/>
          <p:cNvSpPr txBox="1">
            <a:spLocks noChangeArrowheads="1"/>
          </p:cNvSpPr>
          <p:nvPr/>
        </p:nvSpPr>
        <p:spPr bwMode="auto">
          <a:xfrm>
            <a:off x="1000125" y="1357313"/>
            <a:ext cx="7429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1900 : Invention de la chromatographie (Michel TSWETT)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1938 : Première chromatographie sur couches minces (Ismailov et Schraiber)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1952 : Naissance officielle de la chromatographie phase gaz (Martin et Synge, Nobel 1952)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1955 – 1960 : Age d’or de la chromatographie en phase gazeuse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Fin des années 60 : Naissance de la chromatographie en phase liquide à haute performance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De nos jours : Amélioration instrumentale (informatisation) et innovation dans le domaine de la miniaturisation (nanotechnologie)</a:t>
            </a:r>
          </a:p>
        </p:txBody>
      </p:sp>
      <p:sp>
        <p:nvSpPr>
          <p:cNvPr id="5124" name="ZoneTexte 4"/>
          <p:cNvSpPr txBox="1">
            <a:spLocks noChangeArrowheads="1"/>
          </p:cNvSpPr>
          <p:nvPr/>
        </p:nvSpPr>
        <p:spPr bwMode="auto">
          <a:xfrm>
            <a:off x="1071563" y="785813"/>
            <a:ext cx="168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Historique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39939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latin typeface="Comic Sans MS" pitchFamily="66" charset="0"/>
                <a:cs typeface="Arial" charset="0"/>
              </a:rPr>
              <a:t>Exemple appliqué à la CPG: </a:t>
            </a:r>
            <a:endParaRPr lang="fr-FR" sz="2400" u="sng" baseline="-25000">
              <a:latin typeface="Comic Sans MS" pitchFamily="66" charset="0"/>
              <a:cs typeface="Arial" charset="0"/>
            </a:endParaRPr>
          </a:p>
        </p:txBody>
      </p:sp>
      <p:sp>
        <p:nvSpPr>
          <p:cNvPr id="39940" name="ZoneTexte 3"/>
          <p:cNvSpPr txBox="1">
            <a:spLocks noChangeArrowheads="1"/>
          </p:cNvSpPr>
          <p:nvPr/>
        </p:nvSpPr>
        <p:spPr bwMode="auto">
          <a:xfrm>
            <a:off x="857250" y="1701800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u="sng">
                <a:cs typeface="Arial" charset="0"/>
              </a:rPr>
              <a:t>Quelle longueur de colonne serait nécessaire pour avoir R = 1,5 ?</a:t>
            </a:r>
          </a:p>
        </p:txBody>
      </p:sp>
      <p:pic>
        <p:nvPicPr>
          <p:cNvPr id="399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500313"/>
            <a:ext cx="567848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857250" y="3643313"/>
            <a:ext cx="7715250" cy="1477962"/>
            <a:chOff x="857250" y="3643312"/>
            <a:chExt cx="7715250" cy="1477962"/>
          </a:xfrm>
        </p:grpSpPr>
        <p:grpSp>
          <p:nvGrpSpPr>
            <p:cNvPr id="39946" name="Groupe 10"/>
            <p:cNvGrpSpPr>
              <a:grpSpLocks/>
            </p:cNvGrpSpPr>
            <p:nvPr/>
          </p:nvGrpSpPr>
          <p:grpSpPr bwMode="auto">
            <a:xfrm>
              <a:off x="857250" y="3643312"/>
              <a:ext cx="7715250" cy="1477962"/>
              <a:chOff x="857224" y="3643308"/>
              <a:chExt cx="7715250" cy="1477326"/>
            </a:xfrm>
          </p:grpSpPr>
          <p:sp>
            <p:nvSpPr>
              <p:cNvPr id="39948" name="ZoneTexte 5"/>
              <p:cNvSpPr txBox="1">
                <a:spLocks noChangeArrowheads="1"/>
              </p:cNvSpPr>
              <p:nvPr/>
            </p:nvSpPr>
            <p:spPr bwMode="auto">
              <a:xfrm>
                <a:off x="857224" y="3643308"/>
                <a:ext cx="7715250" cy="1477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Ø"/>
                </a:pPr>
                <a:r>
                  <a:rPr lang="fr-FR">
                    <a:cs typeface="Arial" charset="0"/>
                  </a:rPr>
                  <a:t>Application numérique :</a:t>
                </a:r>
              </a:p>
              <a:p>
                <a:pPr marL="342900" indent="-342900" algn="just">
                  <a:buFont typeface="Wingdings" pitchFamily="2" charset="2"/>
                  <a:buChar char="Ø"/>
                </a:pPr>
                <a:endParaRPr lang="fr-FR" u="sng">
                  <a:cs typeface="Arial" charset="0"/>
                </a:endParaRPr>
              </a:p>
              <a:p>
                <a:pPr marL="342900" indent="-342900" algn="ctr"/>
                <a:r>
                  <a:rPr lang="fr-FR">
                    <a:cs typeface="Arial" charset="0"/>
                  </a:rPr>
                  <a:t>R</a:t>
                </a:r>
                <a:r>
                  <a:rPr lang="fr-FR" baseline="-25000">
                    <a:cs typeface="Arial" charset="0"/>
                  </a:rPr>
                  <a:t>2</a:t>
                </a:r>
                <a:r>
                  <a:rPr lang="fr-FR">
                    <a:cs typeface="Arial" charset="0"/>
                  </a:rPr>
                  <a:t>/R</a:t>
                </a:r>
                <a:r>
                  <a:rPr lang="fr-FR" baseline="-25000">
                    <a:cs typeface="Arial" charset="0"/>
                  </a:rPr>
                  <a:t>1</a:t>
                </a:r>
                <a:r>
                  <a:rPr lang="fr-FR">
                    <a:cs typeface="Arial" charset="0"/>
                  </a:rPr>
                  <a:t> = 1,5/1 = 1,5 = </a:t>
                </a:r>
              </a:p>
              <a:p>
                <a:pPr marL="342900" indent="-342900" algn="ctr"/>
                <a:endParaRPr lang="fr-FR">
                  <a:cs typeface="Arial" charset="0"/>
                </a:endParaRPr>
              </a:p>
              <a:p>
                <a:pPr marL="342900" indent="-342900" algn="ctr"/>
                <a:r>
                  <a:rPr lang="fr-FR">
                    <a:cs typeface="Arial" charset="0"/>
                  </a:rPr>
                  <a:t>y = 2,25</a:t>
                </a:r>
              </a:p>
            </p:txBody>
          </p:sp>
          <p:sp>
            <p:nvSpPr>
              <p:cNvPr id="8" name="Virage 7"/>
              <p:cNvSpPr/>
              <p:nvPr/>
            </p:nvSpPr>
            <p:spPr>
              <a:xfrm rot="10800000" flipH="1">
                <a:off x="3714724" y="4714409"/>
                <a:ext cx="285750" cy="285627"/>
              </a:xfrm>
              <a:prstGeom prst="bentArrow">
                <a:avLst>
                  <a:gd name="adj1" fmla="val 25000"/>
                  <a:gd name="adj2" fmla="val 25000"/>
                  <a:gd name="adj3" fmla="val 22997"/>
                  <a:gd name="adj4" fmla="val 4375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994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86438" y="4143375"/>
              <a:ext cx="5111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11"/>
          <p:cNvGrpSpPr>
            <a:grpSpLocks/>
          </p:cNvGrpSpPr>
          <p:nvPr/>
        </p:nvGrpSpPr>
        <p:grpSpPr bwMode="auto">
          <a:xfrm>
            <a:off x="857250" y="5237163"/>
            <a:ext cx="7715250" cy="682625"/>
            <a:chOff x="857278" y="5237820"/>
            <a:chExt cx="7715250" cy="681986"/>
          </a:xfrm>
        </p:grpSpPr>
        <p:sp>
          <p:nvSpPr>
            <p:cNvPr id="39944" name="ZoneTexte 8"/>
            <p:cNvSpPr txBox="1">
              <a:spLocks noChangeArrowheads="1"/>
            </p:cNvSpPr>
            <p:nvPr/>
          </p:nvSpPr>
          <p:spPr bwMode="auto">
            <a:xfrm>
              <a:off x="857278" y="5237820"/>
              <a:ext cx="77152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endParaRPr lang="fr-FR">
                <a:cs typeface="Arial" charset="0"/>
              </a:endParaRPr>
            </a:p>
            <a:p>
              <a:pPr marL="342900" indent="-342900" algn="ctr"/>
              <a:r>
                <a:rPr lang="fr-FR" b="1">
                  <a:cs typeface="Arial" charset="0"/>
                </a:rPr>
                <a:t>L</a:t>
              </a:r>
              <a:r>
                <a:rPr lang="fr-FR" b="1" baseline="-25000">
                  <a:cs typeface="Arial" charset="0"/>
                </a:rPr>
                <a:t>2</a:t>
              </a:r>
              <a:r>
                <a:rPr lang="fr-FR" b="1">
                  <a:cs typeface="Arial" charset="0"/>
                </a:rPr>
                <a:t> = 2,25 . 2 m = 4,5 m</a:t>
              </a:r>
            </a:p>
          </p:txBody>
        </p:sp>
        <p:sp>
          <p:nvSpPr>
            <p:cNvPr id="10" name="Virage 9"/>
            <p:cNvSpPr/>
            <p:nvPr/>
          </p:nvSpPr>
          <p:spPr>
            <a:xfrm rot="10800000" flipH="1">
              <a:off x="2571778" y="5286986"/>
              <a:ext cx="581025" cy="632820"/>
            </a:xfrm>
            <a:prstGeom prst="bentArrow">
              <a:avLst>
                <a:gd name="adj1" fmla="val 25000"/>
                <a:gd name="adj2" fmla="val 25000"/>
                <a:gd name="adj3" fmla="val 22997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40963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697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la théorie des plateaux</a:t>
            </a:r>
          </a:p>
        </p:txBody>
      </p:sp>
      <p:sp>
        <p:nvSpPr>
          <p:cNvPr id="40964" name="ZoneTexte 3"/>
          <p:cNvSpPr txBox="1">
            <a:spLocks noChangeArrowheads="1"/>
          </p:cNvSpPr>
          <p:nvPr/>
        </p:nvSpPr>
        <p:spPr bwMode="auto">
          <a:xfrm>
            <a:off x="857250" y="1500188"/>
            <a:ext cx="7715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La théorie des plateaux est sans doute la meilleur théorie permettant d’expliquer les phénomènes de séparation chromatographique.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Pics gaussiens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Calcul du nombre de plateaux</a:t>
            </a:r>
          </a:p>
          <a:p>
            <a:pPr marL="2171700" lvl="4" indent="-342900" algn="just">
              <a:buFont typeface="Wingdings" pitchFamily="2" charset="2"/>
              <a:buChar char="ü"/>
            </a:pPr>
            <a:endParaRPr lang="fr-FR" b="1">
              <a:cs typeface="Arial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857250" y="3500438"/>
            <a:ext cx="77152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u="sng">
                <a:cs typeface="Arial" charset="0"/>
              </a:rPr>
              <a:t>Limitations </a:t>
            </a:r>
            <a:r>
              <a:rPr lang="fr-FR" b="1">
                <a:cs typeface="Arial" charset="0"/>
              </a:rPr>
              <a:t>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Absence de considération des phénomènes de diffusion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Impossibilité d’introduire tout l’échantillon dans un volume infiniment petit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Absence de considération cinétique (vitesse d’échanges entre les deux phase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Causes d’élargissement des pics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41987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18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la théorie cinétique</a:t>
            </a:r>
          </a:p>
        </p:txBody>
      </p:sp>
      <p:sp>
        <p:nvSpPr>
          <p:cNvPr id="41988" name="ZoneTexte 3"/>
          <p:cNvSpPr txBox="1">
            <a:spLocks noChangeArrowheads="1"/>
          </p:cNvSpPr>
          <p:nvPr/>
        </p:nvSpPr>
        <p:spPr bwMode="auto">
          <a:xfrm>
            <a:off x="857250" y="207168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La théorie cinétique considère le pic chromatographique comme représentatif de la distribution statistique des temps de rétention des molécules d’une substance donnée sur la colonne.</a:t>
            </a:r>
          </a:p>
          <a:p>
            <a:pPr marL="342900" indent="-342900" algn="just"/>
            <a:endParaRPr lang="fr-FR" b="1">
              <a:cs typeface="Arial" charset="0"/>
            </a:endParaRPr>
          </a:p>
        </p:txBody>
      </p:sp>
      <p:sp>
        <p:nvSpPr>
          <p:cNvPr id="41989" name="ZoneTexte 5"/>
          <p:cNvSpPr txBox="1">
            <a:spLocks noChangeArrowheads="1"/>
          </p:cNvSpPr>
          <p:nvPr/>
        </p:nvSpPr>
        <p:spPr bwMode="auto">
          <a:xfrm>
            <a:off x="857250" y="428625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La théorie cinétique considère les </a:t>
            </a:r>
            <a:r>
              <a:rPr lang="fr-FR" b="1">
                <a:solidFill>
                  <a:srgbClr val="FF0000"/>
                </a:solidFill>
                <a:cs typeface="Arial" charset="0"/>
              </a:rPr>
              <a:t>phénomènes de diffusion</a:t>
            </a:r>
            <a:r>
              <a:rPr lang="fr-FR" b="1">
                <a:cs typeface="Arial" charset="0"/>
              </a:rPr>
              <a:t> et de </a:t>
            </a:r>
            <a:r>
              <a:rPr lang="fr-FR" b="1">
                <a:solidFill>
                  <a:srgbClr val="FF0000"/>
                </a:solidFill>
                <a:cs typeface="Arial" charset="0"/>
              </a:rPr>
              <a:t>transfert de masse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43011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18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la théorie cinétique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4538" y="2136775"/>
            <a:ext cx="41608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ZoneTexte 4"/>
          <p:cNvSpPr txBox="1">
            <a:spLocks noChangeArrowheads="1"/>
          </p:cNvSpPr>
          <p:nvPr/>
        </p:nvSpPr>
        <p:spPr bwMode="auto">
          <a:xfrm>
            <a:off x="601663" y="1528763"/>
            <a:ext cx="3297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u="sng">
                <a:latin typeface="Comic Sans MS" pitchFamily="66" charset="0"/>
                <a:cs typeface="Arial" charset="0"/>
              </a:rPr>
              <a:t>Phénomènes de diffusion :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2528888"/>
            <a:ext cx="346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dirty="0">
                <a:latin typeface="+mj-lt"/>
                <a:cs typeface="Arial" charset="0"/>
              </a:rPr>
              <a:t>Diffusion moléculaire longitudinale</a:t>
            </a:r>
          </a:p>
        </p:txBody>
      </p:sp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603250" y="4522788"/>
            <a:ext cx="8112125" cy="1406525"/>
            <a:chOff x="603164" y="4522248"/>
            <a:chExt cx="8112240" cy="1407082"/>
          </a:xfrm>
        </p:grpSpPr>
        <p:pic>
          <p:nvPicPr>
            <p:cNvPr id="430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14612" y="4522248"/>
              <a:ext cx="6000792" cy="1407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603164" y="5000274"/>
              <a:ext cx="2081243" cy="646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dirty="0">
                  <a:latin typeface="+mj-lt"/>
                  <a:cs typeface="Arial" charset="0"/>
                </a:rPr>
                <a:t>Diffusion turbulente</a:t>
              </a:r>
            </a:p>
            <a:p>
              <a:pPr algn="ctr">
                <a:defRPr/>
              </a:pPr>
              <a:r>
                <a:rPr lang="fr-FR" dirty="0">
                  <a:latin typeface="+mj-lt"/>
                  <a:cs typeface="Arial" charset="0"/>
                </a:rPr>
                <a:t>Remplissage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44035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18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la théorie cinétique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66938"/>
            <a:ext cx="38481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ZoneTexte 10"/>
          <p:cNvSpPr txBox="1">
            <a:spLocks noChangeArrowheads="1"/>
          </p:cNvSpPr>
          <p:nvPr/>
        </p:nvSpPr>
        <p:spPr bwMode="auto">
          <a:xfrm>
            <a:off x="3571875" y="2524125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038" name="ZoneTexte 11"/>
          <p:cNvSpPr txBox="1">
            <a:spLocks noChangeArrowheads="1"/>
          </p:cNvSpPr>
          <p:nvPr/>
        </p:nvSpPr>
        <p:spPr bwMode="auto">
          <a:xfrm>
            <a:off x="3902075" y="2524125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16200000" flipH="1">
            <a:off x="2857500" y="4167188"/>
            <a:ext cx="2500313" cy="7143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040" name="Groupe 25"/>
          <p:cNvGrpSpPr>
            <a:grpSpLocks/>
          </p:cNvGrpSpPr>
          <p:nvPr/>
        </p:nvGrpSpPr>
        <p:grpSpPr bwMode="auto">
          <a:xfrm>
            <a:off x="2786063" y="3024188"/>
            <a:ext cx="857250" cy="2357437"/>
            <a:chOff x="2786050" y="2501100"/>
            <a:chExt cx="857256" cy="2356660"/>
          </a:xfrm>
        </p:grpSpPr>
        <p:grpSp>
          <p:nvGrpSpPr>
            <p:cNvPr id="44043" name="Groupe 22"/>
            <p:cNvGrpSpPr>
              <a:grpSpLocks/>
            </p:cNvGrpSpPr>
            <p:nvPr/>
          </p:nvGrpSpPr>
          <p:grpSpPr bwMode="auto">
            <a:xfrm>
              <a:off x="2786050" y="2501100"/>
              <a:ext cx="786612" cy="1356528"/>
              <a:chOff x="2786050" y="2501100"/>
              <a:chExt cx="786612" cy="1356528"/>
            </a:xfrm>
          </p:grpSpPr>
          <p:cxnSp>
            <p:nvCxnSpPr>
              <p:cNvPr id="18" name="Connecteur droit 17"/>
              <p:cNvCxnSpPr/>
              <p:nvPr/>
            </p:nvCxnSpPr>
            <p:spPr>
              <a:xfrm rot="5400000">
                <a:off x="3275112" y="2797856"/>
                <a:ext cx="642725" cy="4921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rot="10800000" flipV="1">
                <a:off x="2786050" y="3143825"/>
                <a:ext cx="785818" cy="71414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onnecteur droit avec flèche 24"/>
            <p:cNvCxnSpPr/>
            <p:nvPr/>
          </p:nvCxnSpPr>
          <p:spPr>
            <a:xfrm rot="16200000" flipH="1">
              <a:off x="2714780" y="3929235"/>
              <a:ext cx="999795" cy="85725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5500688" y="2714625"/>
            <a:ext cx="36433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fr-FR" dirty="0">
                <a:latin typeface="+mj-lt"/>
                <a:cs typeface="Arial" charset="0"/>
              </a:rPr>
              <a:t> t</a:t>
            </a:r>
            <a:r>
              <a:rPr lang="fr-FR" baseline="-25000" dirty="0">
                <a:latin typeface="+mj-lt"/>
                <a:cs typeface="Arial" charset="0"/>
              </a:rPr>
              <a:t>0</a:t>
            </a:r>
            <a:r>
              <a:rPr lang="fr-FR" dirty="0">
                <a:latin typeface="+mj-lt"/>
                <a:cs typeface="Arial" charset="0"/>
              </a:rPr>
              <a:t>, les molécules a et b d’une même substance sont sur la même ligne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fr-FR" dirty="0">
              <a:latin typeface="+mj-lt"/>
              <a:cs typeface="Arial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fr-FR" dirty="0">
                <a:latin typeface="+mj-lt"/>
                <a:cs typeface="Arial" charset="0"/>
              </a:rPr>
              <a:t> t</a:t>
            </a:r>
            <a:r>
              <a:rPr lang="fr-FR" baseline="-25000" dirty="0">
                <a:latin typeface="+mj-lt"/>
                <a:cs typeface="Arial" charset="0"/>
              </a:rPr>
              <a:t>i</a:t>
            </a:r>
            <a:r>
              <a:rPr lang="fr-FR" dirty="0">
                <a:latin typeface="+mj-lt"/>
                <a:cs typeface="Arial" charset="0"/>
              </a:rPr>
              <a:t>, a va rester dans le pore du grain de la phase stationnaire et b dans la phase mobile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fr-FR" dirty="0">
              <a:latin typeface="+mj-lt"/>
              <a:cs typeface="Arial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fr-FR" dirty="0">
                <a:latin typeface="+mj-lt"/>
                <a:cs typeface="Arial" charset="0"/>
              </a:rPr>
              <a:t> </a:t>
            </a:r>
            <a:r>
              <a:rPr lang="fr-FR" dirty="0" err="1">
                <a:latin typeface="+mj-lt"/>
                <a:cs typeface="Arial" charset="0"/>
              </a:rPr>
              <a:t>t</a:t>
            </a:r>
            <a:r>
              <a:rPr lang="fr-FR" baseline="-25000" dirty="0" err="1">
                <a:latin typeface="+mj-lt"/>
                <a:cs typeface="Arial" charset="0"/>
              </a:rPr>
              <a:t>f</a:t>
            </a:r>
            <a:r>
              <a:rPr lang="fr-FR" dirty="0">
                <a:latin typeface="+mj-lt"/>
                <a:cs typeface="Arial" charset="0"/>
              </a:rPr>
              <a:t>, b ira plus vite que la molécule a</a:t>
            </a:r>
          </a:p>
        </p:txBody>
      </p:sp>
      <p:sp>
        <p:nvSpPr>
          <p:cNvPr id="44042" name="ZoneTexte 28"/>
          <p:cNvSpPr txBox="1">
            <a:spLocks noChangeArrowheads="1"/>
          </p:cNvSpPr>
          <p:nvPr/>
        </p:nvSpPr>
        <p:spPr bwMode="auto">
          <a:xfrm>
            <a:off x="601663" y="1528763"/>
            <a:ext cx="255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u="sng">
                <a:latin typeface="Comic Sans MS" pitchFamily="66" charset="0"/>
                <a:cs typeface="Arial" charset="0"/>
              </a:rPr>
              <a:t>Transfert de masse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45059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18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la théorie cinétique</a:t>
            </a:r>
          </a:p>
        </p:txBody>
      </p:sp>
      <p:sp>
        <p:nvSpPr>
          <p:cNvPr id="45060" name="ZoneTexte 28"/>
          <p:cNvSpPr txBox="1">
            <a:spLocks noChangeArrowheads="1"/>
          </p:cNvSpPr>
          <p:nvPr/>
        </p:nvSpPr>
        <p:spPr bwMode="auto">
          <a:xfrm>
            <a:off x="601663" y="1528763"/>
            <a:ext cx="2541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u="sng">
                <a:latin typeface="Comic Sans MS" pitchFamily="66" charset="0"/>
                <a:cs typeface="Arial" charset="0"/>
              </a:rPr>
              <a:t>Application à la CPG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928813"/>
            <a:ext cx="63007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497263" y="520223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dirty="0">
                <a:latin typeface="+mj-lt"/>
                <a:cs typeface="Arial" charset="0"/>
              </a:rPr>
              <a:t>Equation de Van </a:t>
            </a:r>
            <a:r>
              <a:rPr lang="fr-FR" dirty="0" err="1">
                <a:latin typeface="+mj-lt"/>
                <a:cs typeface="Arial" charset="0"/>
              </a:rPr>
              <a:t>Deemter</a:t>
            </a:r>
            <a:endParaRPr lang="fr-FR" dirty="0">
              <a:latin typeface="+mj-lt"/>
              <a:cs typeface="Arial" charset="0"/>
            </a:endParaRPr>
          </a:p>
        </p:txBody>
      </p:sp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428625" y="5643563"/>
            <a:ext cx="7583488" cy="1012825"/>
            <a:chOff x="428625" y="5643563"/>
            <a:chExt cx="7582718" cy="1012269"/>
          </a:xfrm>
        </p:grpSpPr>
        <p:sp>
          <p:nvSpPr>
            <p:cNvPr id="45064" name="ZoneTexte 15"/>
            <p:cNvSpPr txBox="1">
              <a:spLocks noChangeArrowheads="1"/>
            </p:cNvSpPr>
            <p:nvPr/>
          </p:nvSpPr>
          <p:spPr bwMode="auto">
            <a:xfrm>
              <a:off x="2714625" y="5643563"/>
              <a:ext cx="4071938" cy="584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3200" b="1">
                  <a:latin typeface="Comic Sans MS" pitchFamily="66" charset="0"/>
                  <a:cs typeface="Arabic Typesetting" pitchFamily="66" charset="-78"/>
                </a:rPr>
                <a:t>H = A + B/ū + C.ū</a:t>
              </a:r>
            </a:p>
          </p:txBody>
        </p:sp>
        <p:sp>
          <p:nvSpPr>
            <p:cNvPr id="24" name="ZoneTexte 23"/>
            <p:cNvSpPr txBox="1">
              <a:spLocks noChangeArrowheads="1"/>
            </p:cNvSpPr>
            <p:nvPr/>
          </p:nvSpPr>
          <p:spPr bwMode="auto">
            <a:xfrm>
              <a:off x="428625" y="6286147"/>
              <a:ext cx="7582718" cy="36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dirty="0">
                  <a:latin typeface="+mj-lt"/>
                  <a:cs typeface="Arabic Typesetting" pitchFamily="66" charset="-78"/>
                </a:rPr>
                <a:t>ū = vitesse linéaire moyenne d’écoulement de la phase mobile dans la colonne</a:t>
              </a:r>
              <a:endParaRPr lang="fr-FR" dirty="0">
                <a:latin typeface="+mj-lt"/>
                <a:cs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46083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18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la théorie cinétique</a:t>
            </a:r>
          </a:p>
        </p:txBody>
      </p:sp>
      <p:sp>
        <p:nvSpPr>
          <p:cNvPr id="46084" name="ZoneTexte 28"/>
          <p:cNvSpPr txBox="1">
            <a:spLocks noChangeArrowheads="1"/>
          </p:cNvSpPr>
          <p:nvPr/>
        </p:nvSpPr>
        <p:spPr bwMode="auto">
          <a:xfrm>
            <a:off x="601663" y="1528763"/>
            <a:ext cx="7305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u="sng">
                <a:latin typeface="Comic Sans MS" pitchFamily="66" charset="0"/>
                <a:cs typeface="Arial" charset="0"/>
              </a:rPr>
              <a:t>Les solutions pour minimiser des phénomènes de diffusion : 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785786" y="2071678"/>
            <a:ext cx="771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fr-FR" b="1" dirty="0">
                <a:cs typeface="Arial" charset="0"/>
              </a:rPr>
              <a:t>Améliorer l’homogénéité de la phase:</a:t>
            </a:r>
          </a:p>
          <a:p>
            <a:pPr marL="3543300" lvl="7" indent="-342900" algn="just">
              <a:buFont typeface="Wingdings" pitchFamily="2" charset="2"/>
              <a:buChar char="ü"/>
              <a:defRPr/>
            </a:pPr>
            <a:r>
              <a:rPr lang="fr-FR" b="1" dirty="0">
                <a:cs typeface="Arial" charset="0"/>
              </a:rPr>
              <a:t>Absence d’hétérogénéités</a:t>
            </a:r>
          </a:p>
          <a:p>
            <a:pPr marL="3543300" lvl="7" indent="-342900" algn="just">
              <a:buFont typeface="Wingdings" pitchFamily="2" charset="2"/>
              <a:buChar char="ü"/>
              <a:defRPr/>
            </a:pPr>
            <a:r>
              <a:rPr lang="fr-FR" b="1" dirty="0">
                <a:cs typeface="Arial" charset="0"/>
              </a:rPr>
              <a:t>Absence de bulle</a:t>
            </a:r>
          </a:p>
          <a:p>
            <a:pPr marL="3543300" lvl="7" indent="-342900" algn="just">
              <a:buFont typeface="Wingdings" pitchFamily="2" charset="2"/>
              <a:buChar char="ü"/>
              <a:defRPr/>
            </a:pPr>
            <a:r>
              <a:rPr lang="fr-FR" b="1" dirty="0">
                <a:cs typeface="Arial" charset="0"/>
              </a:rPr>
              <a:t>Absence de vide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85813" y="376872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Réduire le diamètre des particules d</a:t>
            </a:r>
            <a:r>
              <a:rPr lang="fr-FR" b="1" baseline="-25000">
                <a:cs typeface="Arial" charset="0"/>
              </a:rPr>
              <a:t>p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785813" y="4633913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Homogénéiser le débit de la phase mobile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85813" y="5500688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Diminuer la taille des grains et des pores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92438" y="333375"/>
            <a:ext cx="3079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Aspect théorique</a:t>
            </a:r>
          </a:p>
        </p:txBody>
      </p:sp>
      <p:sp>
        <p:nvSpPr>
          <p:cNvPr id="47107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6184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Grandeurs physiques : la théorie cinétique</a:t>
            </a:r>
          </a:p>
        </p:txBody>
      </p:sp>
      <p:sp>
        <p:nvSpPr>
          <p:cNvPr id="47108" name="ZoneTexte 28"/>
          <p:cNvSpPr txBox="1">
            <a:spLocks noChangeArrowheads="1"/>
          </p:cNvSpPr>
          <p:nvPr/>
        </p:nvSpPr>
        <p:spPr bwMode="auto">
          <a:xfrm>
            <a:off x="601663" y="1528763"/>
            <a:ext cx="1649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u="sng">
                <a:latin typeface="Comic Sans MS" pitchFamily="66" charset="0"/>
                <a:cs typeface="Arial" charset="0"/>
              </a:rPr>
              <a:t>En résumé : 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785786" y="2071678"/>
            <a:ext cx="771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fr-FR" b="1" dirty="0">
                <a:cs typeface="Arial" charset="0"/>
              </a:rPr>
              <a:t>Prendre des particules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fr-FR" b="1" dirty="0">
              <a:cs typeface="Arial" charset="0"/>
            </a:endParaRPr>
          </a:p>
          <a:p>
            <a:pPr marL="3086100" lvl="6" indent="-342900" algn="just">
              <a:buFont typeface="Wingdings" pitchFamily="2" charset="2"/>
              <a:buChar char="ü"/>
              <a:defRPr/>
            </a:pPr>
            <a:r>
              <a:rPr lang="fr-FR" b="1" dirty="0">
                <a:cs typeface="Arial" charset="0"/>
              </a:rPr>
              <a:t>De petites tailles</a:t>
            </a:r>
          </a:p>
          <a:p>
            <a:pPr marL="3086100" lvl="6" indent="-342900" algn="just">
              <a:buFont typeface="Wingdings" pitchFamily="2" charset="2"/>
              <a:buChar char="ü"/>
              <a:defRPr/>
            </a:pPr>
            <a:r>
              <a:rPr lang="fr-FR" b="1" dirty="0">
                <a:cs typeface="Arial" charset="0"/>
              </a:rPr>
              <a:t>De faible porosité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785786" y="3353185"/>
            <a:ext cx="7715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fr-FR" b="1" dirty="0">
                <a:cs typeface="Arial" charset="0"/>
              </a:rPr>
              <a:t>Réaliser des chromatographies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fr-FR" b="1" dirty="0">
              <a:cs typeface="Arial" charset="0"/>
            </a:endParaRPr>
          </a:p>
          <a:p>
            <a:pPr marL="3086100" lvl="6" indent="-342900" algn="just">
              <a:buFont typeface="Wingdings" pitchFamily="2" charset="2"/>
              <a:buChar char="ü"/>
              <a:defRPr/>
            </a:pPr>
            <a:r>
              <a:rPr lang="fr-FR" b="1" dirty="0">
                <a:cs typeface="Arial" charset="0"/>
              </a:rPr>
              <a:t>Rapides</a:t>
            </a:r>
          </a:p>
          <a:p>
            <a:pPr marL="3086100" lvl="6" indent="-342900" algn="just">
              <a:buFont typeface="Wingdings" pitchFamily="2" charset="2"/>
              <a:buChar char="ü"/>
              <a:defRPr/>
            </a:pPr>
            <a:r>
              <a:rPr lang="fr-FR" b="1" dirty="0">
                <a:cs typeface="Arial" charset="0"/>
              </a:rPr>
              <a:t>Avec des phases stationnaires miniaturisées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785786" y="4634693"/>
            <a:ext cx="771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fr-FR" b="1" dirty="0">
                <a:cs typeface="Arial" charset="0"/>
              </a:rPr>
              <a:t>Travailler</a:t>
            </a:r>
          </a:p>
          <a:p>
            <a:pPr marL="3086100" lvl="6" indent="-342900" algn="just">
              <a:buFont typeface="Wingdings" pitchFamily="2" charset="2"/>
              <a:buChar char="ü"/>
              <a:defRPr/>
            </a:pPr>
            <a:endParaRPr lang="fr-FR" b="1" dirty="0">
              <a:cs typeface="Arial" charset="0"/>
            </a:endParaRPr>
          </a:p>
          <a:p>
            <a:pPr marL="3086100" lvl="6" indent="-342900" algn="just">
              <a:buFont typeface="Wingdings" pitchFamily="2" charset="2"/>
              <a:buChar char="ü"/>
              <a:defRPr/>
            </a:pPr>
            <a:r>
              <a:rPr lang="fr-FR" b="1" dirty="0">
                <a:cs typeface="Arial" charset="0"/>
              </a:rPr>
              <a:t>A faible température</a:t>
            </a:r>
          </a:p>
          <a:p>
            <a:pPr marL="3086100" lvl="6" indent="-342900" algn="just">
              <a:buFont typeface="Wingdings" pitchFamily="2" charset="2"/>
              <a:buChar char="ü"/>
              <a:defRPr/>
            </a:pPr>
            <a:r>
              <a:rPr lang="fr-FR" b="1" dirty="0">
                <a:cs typeface="Arial" charset="0"/>
              </a:rPr>
              <a:t>En réduisant les volumes morts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875" y="285750"/>
            <a:ext cx="2373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Plan de cours</a:t>
            </a:r>
          </a:p>
        </p:txBody>
      </p:sp>
      <p:sp>
        <p:nvSpPr>
          <p:cNvPr id="4099" name="ZoneTexte 4"/>
          <p:cNvSpPr txBox="1">
            <a:spLocks noChangeArrowheads="1"/>
          </p:cNvSpPr>
          <p:nvPr/>
        </p:nvSpPr>
        <p:spPr bwMode="auto">
          <a:xfrm>
            <a:off x="1000125" y="1357313"/>
            <a:ext cx="62119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Introduction générale sur la chromatographie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Aspect théorique de la chromatographie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Chromatographie gazeuse : principe et appareillage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 smtClean="0">
                <a:cs typeface="Arial" charset="0"/>
              </a:rPr>
              <a:t>Chromatographie liquide : principe et appareillage</a:t>
            </a:r>
            <a:endParaRPr lang="fr-FR" b="1" dirty="0"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00125" y="2285992"/>
            <a:ext cx="7715250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 vers le bas 25"/>
          <p:cNvSpPr/>
          <p:nvPr/>
        </p:nvSpPr>
        <p:spPr>
          <a:xfrm>
            <a:off x="3357563" y="1928813"/>
            <a:ext cx="928687" cy="38576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49156" name="ZoneTexte 2"/>
          <p:cNvSpPr txBox="1">
            <a:spLocks noChangeArrowheads="1"/>
          </p:cNvSpPr>
          <p:nvPr/>
        </p:nvSpPr>
        <p:spPr bwMode="auto">
          <a:xfrm>
            <a:off x="1071563" y="1109663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Principe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438" y="1928813"/>
            <a:ext cx="1071562" cy="3357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158" name="ZoneTexte 4"/>
          <p:cNvSpPr txBox="1">
            <a:spLocks noChangeArrowheads="1"/>
          </p:cNvSpPr>
          <p:nvPr/>
        </p:nvSpPr>
        <p:spPr bwMode="auto">
          <a:xfrm rot="-5400000">
            <a:off x="452438" y="3362325"/>
            <a:ext cx="2490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>
                <a:latin typeface="Calibri" pitchFamily="34" charset="0"/>
                <a:cs typeface="Arial" charset="0"/>
              </a:rPr>
              <a:t>Phase stationnaire</a:t>
            </a:r>
          </a:p>
        </p:txBody>
      </p:sp>
      <p:grpSp>
        <p:nvGrpSpPr>
          <p:cNvPr id="49159" name="Groupe 10"/>
          <p:cNvGrpSpPr>
            <a:grpSpLocks/>
          </p:cNvGrpSpPr>
          <p:nvPr/>
        </p:nvGrpSpPr>
        <p:grpSpPr bwMode="auto">
          <a:xfrm>
            <a:off x="2357438" y="2500313"/>
            <a:ext cx="500062" cy="214312"/>
            <a:chOff x="2357422" y="3000372"/>
            <a:chExt cx="500066" cy="214315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2357422" y="3000372"/>
              <a:ext cx="50006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rot="10800000" flipV="1">
              <a:off x="2357422" y="3214687"/>
              <a:ext cx="500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60" name="Groupe 11"/>
          <p:cNvGrpSpPr>
            <a:grpSpLocks/>
          </p:cNvGrpSpPr>
          <p:nvPr/>
        </p:nvGrpSpPr>
        <p:grpSpPr bwMode="auto">
          <a:xfrm>
            <a:off x="2357438" y="3214688"/>
            <a:ext cx="500062" cy="214312"/>
            <a:chOff x="2357422" y="3000372"/>
            <a:chExt cx="500066" cy="214315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2357422" y="3000372"/>
              <a:ext cx="50006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rot="10800000" flipV="1">
              <a:off x="2357422" y="3214687"/>
              <a:ext cx="500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61" name="Groupe 14"/>
          <p:cNvGrpSpPr>
            <a:grpSpLocks/>
          </p:cNvGrpSpPr>
          <p:nvPr/>
        </p:nvGrpSpPr>
        <p:grpSpPr bwMode="auto">
          <a:xfrm>
            <a:off x="2357438" y="3929063"/>
            <a:ext cx="500062" cy="214312"/>
            <a:chOff x="2357422" y="3000372"/>
            <a:chExt cx="500066" cy="214315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2357422" y="3000372"/>
              <a:ext cx="50006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0800000" flipV="1">
              <a:off x="2357422" y="3214687"/>
              <a:ext cx="500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62" name="Groupe 17"/>
          <p:cNvGrpSpPr>
            <a:grpSpLocks/>
          </p:cNvGrpSpPr>
          <p:nvPr/>
        </p:nvGrpSpPr>
        <p:grpSpPr bwMode="auto">
          <a:xfrm>
            <a:off x="2357438" y="4643438"/>
            <a:ext cx="500062" cy="214312"/>
            <a:chOff x="2357422" y="3000372"/>
            <a:chExt cx="500066" cy="214315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2357422" y="3000372"/>
              <a:ext cx="50006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10800000" flipV="1">
              <a:off x="2357422" y="3214687"/>
              <a:ext cx="500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llipse 20"/>
          <p:cNvSpPr/>
          <p:nvPr/>
        </p:nvSpPr>
        <p:spPr>
          <a:xfrm>
            <a:off x="3000375" y="2928938"/>
            <a:ext cx="500063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Ellipse 22"/>
          <p:cNvSpPr/>
          <p:nvPr/>
        </p:nvSpPr>
        <p:spPr>
          <a:xfrm>
            <a:off x="3000375" y="3929063"/>
            <a:ext cx="500063" cy="5000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429125" y="3000375"/>
            <a:ext cx="47148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ÉCHANGE de molécule GAZEUSE entre phase stationnaire et phase mobile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Phase stationnaire liquide ou solide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Phase mobile </a:t>
            </a:r>
            <a:r>
              <a:rPr lang="fr-FR" sz="2000" b="1">
                <a:solidFill>
                  <a:srgbClr val="FF0000"/>
                </a:solidFill>
                <a:cs typeface="Arial" charset="0"/>
              </a:rPr>
              <a:t>GAZEUSE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</p:txBody>
      </p:sp>
      <p:sp>
        <p:nvSpPr>
          <p:cNvPr id="49166" name="ZoneTexte 24"/>
          <p:cNvSpPr txBox="1">
            <a:spLocks noChangeArrowheads="1"/>
          </p:cNvSpPr>
          <p:nvPr/>
        </p:nvSpPr>
        <p:spPr bwMode="auto">
          <a:xfrm rot="-5400000">
            <a:off x="2910682" y="3371056"/>
            <a:ext cx="186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>
                <a:latin typeface="Calibri" pitchFamily="34" charset="0"/>
                <a:cs typeface="Arial" charset="0"/>
              </a:rPr>
              <a:t>Phase mobile</a:t>
            </a:r>
          </a:p>
        </p:txBody>
      </p:sp>
      <p:sp>
        <p:nvSpPr>
          <p:cNvPr id="49167" name="ZoneTexte 26"/>
          <p:cNvSpPr txBox="1">
            <a:spLocks noChangeArrowheads="1"/>
          </p:cNvSpPr>
          <p:nvPr/>
        </p:nvSpPr>
        <p:spPr bwMode="auto">
          <a:xfrm>
            <a:off x="4429125" y="1643063"/>
            <a:ext cx="47148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Méthode de séparation de composés gazeux ou susceptibles d’être vaporisés dans décomposition</a:t>
            </a:r>
            <a:endParaRPr lang="fr-FR" sz="2000" b="1">
              <a:solidFill>
                <a:srgbClr val="FF0000"/>
              </a:solidFill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25" y="333375"/>
            <a:ext cx="5257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Introduction chromatographie</a:t>
            </a:r>
          </a:p>
        </p:txBody>
      </p:sp>
      <p:sp>
        <p:nvSpPr>
          <p:cNvPr id="6147" name="ZoneTexte 4"/>
          <p:cNvSpPr txBox="1">
            <a:spLocks noChangeArrowheads="1"/>
          </p:cNvSpPr>
          <p:nvPr/>
        </p:nvSpPr>
        <p:spPr bwMode="auto">
          <a:xfrm>
            <a:off x="1071563" y="966788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Principe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785938"/>
            <a:ext cx="60801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e 13"/>
          <p:cNvGrpSpPr>
            <a:grpSpLocks/>
          </p:cNvGrpSpPr>
          <p:nvPr/>
        </p:nvGrpSpPr>
        <p:grpSpPr bwMode="auto">
          <a:xfrm>
            <a:off x="4929188" y="5000625"/>
            <a:ext cx="285750" cy="357188"/>
            <a:chOff x="4857752" y="5000636"/>
            <a:chExt cx="428631" cy="644530"/>
          </a:xfrm>
        </p:grpSpPr>
        <p:cxnSp>
          <p:nvCxnSpPr>
            <p:cNvPr id="8" name="Connecteur droit 7"/>
            <p:cNvCxnSpPr/>
            <p:nvPr/>
          </p:nvCxnSpPr>
          <p:spPr>
            <a:xfrm rot="5400000">
              <a:off x="4538111" y="5320277"/>
              <a:ext cx="641665" cy="23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rot="5400000">
              <a:off x="4964360" y="5320277"/>
              <a:ext cx="641665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10800000">
              <a:off x="4857752" y="5642301"/>
              <a:ext cx="428631" cy="28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50" name="ZoneTexte 4"/>
          <p:cNvSpPr txBox="1">
            <a:spLocks noChangeArrowheads="1"/>
          </p:cNvSpPr>
          <p:nvPr/>
        </p:nvSpPr>
        <p:spPr bwMode="auto">
          <a:xfrm>
            <a:off x="4643438" y="5429250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>
                <a:latin typeface="Comic Sans MS" pitchFamily="66" charset="0"/>
                <a:cs typeface="Arial" charset="0"/>
              </a:rPr>
              <a:t>Fraction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5000625" y="5786438"/>
            <a:ext cx="214313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152" name="Groupe 15"/>
          <p:cNvGrpSpPr>
            <a:grpSpLocks/>
          </p:cNvGrpSpPr>
          <p:nvPr/>
        </p:nvGrpSpPr>
        <p:grpSpPr bwMode="auto">
          <a:xfrm>
            <a:off x="5000625" y="6143625"/>
            <a:ext cx="214313" cy="500063"/>
            <a:chOff x="4857752" y="5000636"/>
            <a:chExt cx="428631" cy="644530"/>
          </a:xfrm>
        </p:grpSpPr>
        <p:cxnSp>
          <p:nvCxnSpPr>
            <p:cNvPr id="17" name="Connecteur droit 16"/>
            <p:cNvCxnSpPr/>
            <p:nvPr/>
          </p:nvCxnSpPr>
          <p:spPr>
            <a:xfrm rot="5400000">
              <a:off x="4538097" y="5320290"/>
              <a:ext cx="642483" cy="31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5400000">
              <a:off x="4963552" y="5320290"/>
              <a:ext cx="642483" cy="31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10800000">
              <a:off x="4857752" y="5643119"/>
              <a:ext cx="428631" cy="20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53" name="Groupe 19"/>
          <p:cNvGrpSpPr>
            <a:grpSpLocks/>
          </p:cNvGrpSpPr>
          <p:nvPr/>
        </p:nvGrpSpPr>
        <p:grpSpPr bwMode="auto">
          <a:xfrm>
            <a:off x="5357813" y="6143625"/>
            <a:ext cx="214312" cy="500063"/>
            <a:chOff x="4857752" y="5000636"/>
            <a:chExt cx="428631" cy="644530"/>
          </a:xfrm>
        </p:grpSpPr>
        <p:cxnSp>
          <p:nvCxnSpPr>
            <p:cNvPr id="21" name="Connecteur droit 20"/>
            <p:cNvCxnSpPr/>
            <p:nvPr/>
          </p:nvCxnSpPr>
          <p:spPr>
            <a:xfrm rot="5400000">
              <a:off x="4538097" y="5320291"/>
              <a:ext cx="642483" cy="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4963554" y="5320291"/>
              <a:ext cx="642483" cy="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10800000">
              <a:off x="4857752" y="5643119"/>
              <a:ext cx="428631" cy="20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54" name="Groupe 23"/>
          <p:cNvGrpSpPr>
            <a:grpSpLocks/>
          </p:cNvGrpSpPr>
          <p:nvPr/>
        </p:nvGrpSpPr>
        <p:grpSpPr bwMode="auto">
          <a:xfrm>
            <a:off x="5715000" y="6143625"/>
            <a:ext cx="214313" cy="500063"/>
            <a:chOff x="4857752" y="5000636"/>
            <a:chExt cx="428631" cy="644530"/>
          </a:xfrm>
        </p:grpSpPr>
        <p:cxnSp>
          <p:nvCxnSpPr>
            <p:cNvPr id="25" name="Connecteur droit 24"/>
            <p:cNvCxnSpPr/>
            <p:nvPr/>
          </p:nvCxnSpPr>
          <p:spPr>
            <a:xfrm rot="5400000">
              <a:off x="4538097" y="5320290"/>
              <a:ext cx="642483" cy="31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4963552" y="5320290"/>
              <a:ext cx="642483" cy="31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10800000">
              <a:off x="4857752" y="5643119"/>
              <a:ext cx="428631" cy="20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55" name="Groupe 27"/>
          <p:cNvGrpSpPr>
            <a:grpSpLocks/>
          </p:cNvGrpSpPr>
          <p:nvPr/>
        </p:nvGrpSpPr>
        <p:grpSpPr bwMode="auto">
          <a:xfrm>
            <a:off x="6072188" y="6143625"/>
            <a:ext cx="214312" cy="500063"/>
            <a:chOff x="4857752" y="5000636"/>
            <a:chExt cx="428631" cy="644530"/>
          </a:xfrm>
        </p:grpSpPr>
        <p:cxnSp>
          <p:nvCxnSpPr>
            <p:cNvPr id="29" name="Connecteur droit 28"/>
            <p:cNvCxnSpPr/>
            <p:nvPr/>
          </p:nvCxnSpPr>
          <p:spPr>
            <a:xfrm rot="5400000">
              <a:off x="4538097" y="5320291"/>
              <a:ext cx="642483" cy="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5400000">
              <a:off x="4963554" y="5320291"/>
              <a:ext cx="642483" cy="31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10800000">
              <a:off x="4857752" y="5643119"/>
              <a:ext cx="428631" cy="20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5000625" y="6357938"/>
            <a:ext cx="214313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357813" y="6357938"/>
            <a:ext cx="214312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5715000" y="6357938"/>
            <a:ext cx="214313" cy="2857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6072188" y="6357938"/>
            <a:ext cx="214312" cy="2857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60" name="ZoneTexte 4"/>
          <p:cNvSpPr txBox="1">
            <a:spLocks noChangeArrowheads="1"/>
          </p:cNvSpPr>
          <p:nvPr/>
        </p:nvSpPr>
        <p:spPr bwMode="auto">
          <a:xfrm>
            <a:off x="1649413" y="6264275"/>
            <a:ext cx="242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>
                <a:latin typeface="Comic Sans MS" pitchFamily="66" charset="0"/>
                <a:cs typeface="Arial" charset="0"/>
              </a:rPr>
              <a:t>Chromatographie d’élution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50179" name="ZoneTexte 2"/>
          <p:cNvSpPr txBox="1">
            <a:spLocks noChangeArrowheads="1"/>
          </p:cNvSpPr>
          <p:nvPr/>
        </p:nvSpPr>
        <p:spPr bwMode="auto">
          <a:xfrm>
            <a:off x="1071563" y="85725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Phase mobile ou gaz vecteur</a:t>
            </a:r>
          </a:p>
        </p:txBody>
      </p:sp>
      <p:sp>
        <p:nvSpPr>
          <p:cNvPr id="50180" name="ZoneTexte 3"/>
          <p:cNvSpPr txBox="1">
            <a:spLocks noChangeArrowheads="1"/>
          </p:cNvSpPr>
          <p:nvPr/>
        </p:nvSpPr>
        <p:spPr bwMode="auto">
          <a:xfrm>
            <a:off x="857250" y="1357313"/>
            <a:ext cx="7715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Nature : Gaz inerte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Hélium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Diazote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Argon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Dihydrogène…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857250" y="3857625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Choix du gaz vecteur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Détecteur utilisé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Coût de fonctionnement…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857250" y="3160713"/>
            <a:ext cx="771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Propriété : inerte vis-à-vis des solutés et des phases stationnaires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28625" y="5357813"/>
            <a:ext cx="8286750" cy="430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 b="1">
                <a:cs typeface="Arial" charset="0"/>
              </a:rPr>
              <a:t>Il n’y a pas d’interaction entre le gaz et la phase stationnaire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143000" y="6072188"/>
            <a:ext cx="6858000" cy="430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 b="1">
                <a:cs typeface="Arial" charset="0"/>
              </a:rPr>
              <a:t>Il n’y a pas d’interaction entre le gaz et les solutés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53251" name="ZoneTexte 2"/>
          <p:cNvSpPr txBox="1">
            <a:spLocks noChangeArrowheads="1"/>
          </p:cNvSpPr>
          <p:nvPr/>
        </p:nvSpPr>
        <p:spPr bwMode="auto">
          <a:xfrm>
            <a:off x="1071563" y="110966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La température T</a:t>
            </a:r>
          </a:p>
        </p:txBody>
      </p:sp>
      <p:sp>
        <p:nvSpPr>
          <p:cNvPr id="53252" name="ZoneTexte 3"/>
          <p:cNvSpPr txBox="1">
            <a:spLocks noChangeArrowheads="1"/>
          </p:cNvSpPr>
          <p:nvPr/>
        </p:nvSpPr>
        <p:spPr bwMode="auto">
          <a:xfrm>
            <a:off x="1000125" y="2038350"/>
            <a:ext cx="7143750" cy="4619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>
                <a:solidFill>
                  <a:srgbClr val="FF0000"/>
                </a:solidFill>
                <a:cs typeface="Arial" charset="0"/>
              </a:rPr>
              <a:t>La température T est un paramètre majeur en GPG</a:t>
            </a:r>
            <a:endParaRPr lang="fr-FR" b="1">
              <a:cs typeface="Arial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85813" y="292893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Le volume de rétention V</a:t>
            </a:r>
            <a:r>
              <a:rPr lang="fr-FR" b="1" baseline="-25000">
                <a:cs typeface="Arial" charset="0"/>
              </a:rPr>
              <a:t>R</a:t>
            </a:r>
            <a:r>
              <a:rPr lang="fr-FR" b="1">
                <a:cs typeface="Arial" charset="0"/>
              </a:rPr>
              <a:t> varie selon la loi : </a:t>
            </a:r>
          </a:p>
          <a:p>
            <a:pPr marL="342900" indent="-342900" algn="just"/>
            <a:endParaRPr lang="fr-FR" b="1">
              <a:cs typeface="Arial" charset="0"/>
            </a:endParaRPr>
          </a:p>
          <a:p>
            <a:pPr marL="342900" indent="-342900" algn="just"/>
            <a:endParaRPr lang="fr-FR" b="1">
              <a:cs typeface="Arial" charset="0"/>
            </a:endParaRPr>
          </a:p>
          <a:p>
            <a:pPr marL="342900" indent="-342900" algn="ctr"/>
            <a:r>
              <a:rPr lang="fr-FR" b="1">
                <a:cs typeface="Arial" charset="0"/>
              </a:rPr>
              <a:t>Log(V</a:t>
            </a:r>
            <a:r>
              <a:rPr lang="fr-FR" b="1" baseline="-25000">
                <a:cs typeface="Arial" charset="0"/>
              </a:rPr>
              <a:t>R</a:t>
            </a:r>
            <a:r>
              <a:rPr lang="fr-FR" b="1">
                <a:cs typeface="Arial" charset="0"/>
              </a:rPr>
              <a:t>) = (a/T) + b</a:t>
            </a:r>
          </a:p>
        </p:txBody>
      </p:sp>
      <p:grpSp>
        <p:nvGrpSpPr>
          <p:cNvPr id="3" name="Groupe 7"/>
          <p:cNvGrpSpPr>
            <a:grpSpLocks/>
          </p:cNvGrpSpPr>
          <p:nvPr/>
        </p:nvGrpSpPr>
        <p:grpSpPr bwMode="auto">
          <a:xfrm>
            <a:off x="785813" y="4357688"/>
            <a:ext cx="7715250" cy="1500187"/>
            <a:chOff x="785840" y="4357694"/>
            <a:chExt cx="7715250" cy="1500198"/>
          </a:xfrm>
        </p:grpSpPr>
        <p:sp>
          <p:nvSpPr>
            <p:cNvPr id="53255" name="ZoneTexte 5"/>
            <p:cNvSpPr txBox="1">
              <a:spLocks noChangeArrowheads="1"/>
            </p:cNvSpPr>
            <p:nvPr/>
          </p:nvSpPr>
          <p:spPr bwMode="auto">
            <a:xfrm>
              <a:off x="785840" y="5211561"/>
              <a:ext cx="77152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fr-FR" b="1">
                  <a:cs typeface="Arial" charset="0"/>
                </a:rPr>
                <a:t>Si T augmente : le volume de rétention diminue et donc le temps de rétention diminue</a:t>
              </a:r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00590" y="4357694"/>
              <a:ext cx="285750" cy="57150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54275" name="ZoneTexte 2"/>
          <p:cNvSpPr txBox="1">
            <a:spLocks noChangeArrowheads="1"/>
          </p:cNvSpPr>
          <p:nvPr/>
        </p:nvSpPr>
        <p:spPr bwMode="auto">
          <a:xfrm>
            <a:off x="1071563" y="96678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La température T</a:t>
            </a:r>
          </a:p>
        </p:txBody>
      </p:sp>
      <p:sp>
        <p:nvSpPr>
          <p:cNvPr id="54276" name="ZoneTexte 4"/>
          <p:cNvSpPr txBox="1">
            <a:spLocks noChangeArrowheads="1"/>
          </p:cNvSpPr>
          <p:nvPr/>
        </p:nvSpPr>
        <p:spPr bwMode="auto">
          <a:xfrm>
            <a:off x="785813" y="1571625"/>
            <a:ext cx="7786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Représentation de l’équation pour une série de </a:t>
            </a:r>
            <a:r>
              <a:rPr lang="fr-FR" b="1" u="sng">
                <a:solidFill>
                  <a:srgbClr val="FF0000"/>
                </a:solidFill>
                <a:cs typeface="Arial" charset="0"/>
              </a:rPr>
              <a:t>composés homologues</a:t>
            </a:r>
            <a:r>
              <a:rPr lang="fr-FR" b="1">
                <a:cs typeface="Arial" charset="0"/>
              </a:rPr>
              <a:t> </a:t>
            </a:r>
          </a:p>
          <a:p>
            <a:pPr marL="342900" indent="-342900" algn="ctr"/>
            <a:r>
              <a:rPr lang="fr-FR" b="1">
                <a:cs typeface="Arial" charset="0"/>
              </a:rPr>
              <a:t>Log(V</a:t>
            </a:r>
            <a:r>
              <a:rPr lang="fr-FR" b="1" baseline="-25000">
                <a:cs typeface="Arial" charset="0"/>
              </a:rPr>
              <a:t>R</a:t>
            </a:r>
            <a:r>
              <a:rPr lang="fr-FR" b="1">
                <a:cs typeface="Arial" charset="0"/>
              </a:rPr>
              <a:t>) = (a/T) + b</a:t>
            </a:r>
          </a:p>
        </p:txBody>
      </p:sp>
      <p:grpSp>
        <p:nvGrpSpPr>
          <p:cNvPr id="3" name="Groupe 7"/>
          <p:cNvGrpSpPr>
            <a:grpSpLocks/>
          </p:cNvGrpSpPr>
          <p:nvPr/>
        </p:nvGrpSpPr>
        <p:grpSpPr bwMode="auto">
          <a:xfrm>
            <a:off x="785813" y="5000625"/>
            <a:ext cx="7715250" cy="1563688"/>
            <a:chOff x="785840" y="4572008"/>
            <a:chExt cx="7715250" cy="1562883"/>
          </a:xfrm>
        </p:grpSpPr>
        <p:sp>
          <p:nvSpPr>
            <p:cNvPr id="54281" name="ZoneTexte 5"/>
            <p:cNvSpPr txBox="1">
              <a:spLocks noChangeArrowheads="1"/>
            </p:cNvSpPr>
            <p:nvPr/>
          </p:nvSpPr>
          <p:spPr bwMode="auto">
            <a:xfrm>
              <a:off x="785840" y="5211561"/>
              <a:ext cx="771525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buFont typeface="Wingdings" pitchFamily="2" charset="2"/>
                <a:buChar char="Ø"/>
              </a:pPr>
              <a:r>
                <a:rPr lang="fr-FR" b="1">
                  <a:cs typeface="Arial" charset="0"/>
                </a:rPr>
                <a:t>Plus la température est forte, plus la séparation est rapide</a:t>
              </a:r>
            </a:p>
            <a:p>
              <a:pPr marL="342900" indent="-342900" algn="just">
                <a:buFont typeface="Wingdings" pitchFamily="2" charset="2"/>
                <a:buChar char="Ø"/>
              </a:pPr>
              <a:endParaRPr lang="fr-FR" b="1">
                <a:cs typeface="Arial" charset="0"/>
              </a:endParaRPr>
            </a:p>
            <a:p>
              <a:pPr marL="342900" indent="-342900" algn="just">
                <a:buFont typeface="Wingdings" pitchFamily="2" charset="2"/>
                <a:buChar char="Ø"/>
              </a:pPr>
              <a:r>
                <a:rPr lang="fr-FR" b="1">
                  <a:cs typeface="Arial" charset="0"/>
                </a:rPr>
                <a:t>A très forte température, il n’y a plus de séparation</a:t>
              </a:r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00590" y="4572008"/>
              <a:ext cx="285750" cy="57120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4278" name="Groupe 10"/>
          <p:cNvGrpSpPr>
            <a:grpSpLocks/>
          </p:cNvGrpSpPr>
          <p:nvPr/>
        </p:nvGrpSpPr>
        <p:grpSpPr bwMode="auto">
          <a:xfrm>
            <a:off x="2214563" y="2643188"/>
            <a:ext cx="4810125" cy="2000250"/>
            <a:chOff x="2214546" y="3071810"/>
            <a:chExt cx="4810620" cy="2000264"/>
          </a:xfrm>
        </p:grpSpPr>
        <p:pic>
          <p:nvPicPr>
            <p:cNvPr id="5427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14546" y="3071810"/>
              <a:ext cx="4810620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214546" y="3071810"/>
              <a:ext cx="1143118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55299" name="ZoneTexte 2"/>
          <p:cNvSpPr txBox="1">
            <a:spLocks noChangeArrowheads="1"/>
          </p:cNvSpPr>
          <p:nvPr/>
        </p:nvSpPr>
        <p:spPr bwMode="auto">
          <a:xfrm>
            <a:off x="1071563" y="96678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La température T</a:t>
            </a:r>
          </a:p>
        </p:txBody>
      </p:sp>
      <p:sp>
        <p:nvSpPr>
          <p:cNvPr id="55300" name="ZoneTexte 4"/>
          <p:cNvSpPr txBox="1">
            <a:spLocks noChangeArrowheads="1"/>
          </p:cNvSpPr>
          <p:nvPr/>
        </p:nvSpPr>
        <p:spPr bwMode="auto">
          <a:xfrm>
            <a:off x="785813" y="1571625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Représentation de l’équation pour une série de </a:t>
            </a:r>
            <a:r>
              <a:rPr lang="fr-FR" b="1" u="sng">
                <a:solidFill>
                  <a:srgbClr val="FF0000"/>
                </a:solidFill>
                <a:cs typeface="Arial" charset="0"/>
              </a:rPr>
              <a:t>composés différents</a:t>
            </a:r>
            <a:endParaRPr lang="fr-FR" b="1">
              <a:cs typeface="Arial" charset="0"/>
            </a:endParaRPr>
          </a:p>
        </p:txBody>
      </p:sp>
      <p:grpSp>
        <p:nvGrpSpPr>
          <p:cNvPr id="3" name="Groupe 7"/>
          <p:cNvGrpSpPr>
            <a:grpSpLocks/>
          </p:cNvGrpSpPr>
          <p:nvPr/>
        </p:nvGrpSpPr>
        <p:grpSpPr bwMode="auto">
          <a:xfrm>
            <a:off x="785813" y="4500563"/>
            <a:ext cx="7715250" cy="2116137"/>
            <a:chOff x="785840" y="4572008"/>
            <a:chExt cx="7715250" cy="2116881"/>
          </a:xfrm>
        </p:grpSpPr>
        <p:sp>
          <p:nvSpPr>
            <p:cNvPr id="55306" name="ZoneTexte 5"/>
            <p:cNvSpPr txBox="1">
              <a:spLocks noChangeArrowheads="1"/>
            </p:cNvSpPr>
            <p:nvPr/>
          </p:nvSpPr>
          <p:spPr bwMode="auto">
            <a:xfrm>
              <a:off x="785840" y="5211561"/>
              <a:ext cx="771525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>
                <a:buFont typeface="Wingdings" pitchFamily="2" charset="2"/>
                <a:buChar char="Ø"/>
              </a:pPr>
              <a:r>
                <a:rPr lang="fr-FR" b="1">
                  <a:cs typeface="Arial" charset="0"/>
                </a:rPr>
                <a:t>A T</a:t>
              </a:r>
              <a:r>
                <a:rPr lang="fr-FR" b="1" baseline="-25000">
                  <a:cs typeface="Arial" charset="0"/>
                </a:rPr>
                <a:t>1</a:t>
              </a:r>
              <a:r>
                <a:rPr lang="fr-FR" b="1">
                  <a:cs typeface="Arial" charset="0"/>
                </a:rPr>
                <a:t>, on ne sépare pas les composés 1 et 3</a:t>
              </a:r>
            </a:p>
            <a:p>
              <a:pPr marL="342900" indent="-342900" algn="just">
                <a:buFont typeface="Wingdings" pitchFamily="2" charset="2"/>
                <a:buChar char="Ø"/>
              </a:pPr>
              <a:endParaRPr lang="fr-FR" b="1">
                <a:cs typeface="Arial" charset="0"/>
              </a:endParaRPr>
            </a:p>
            <a:p>
              <a:pPr marL="342900" indent="-342900" algn="just">
                <a:buFont typeface="Wingdings" pitchFamily="2" charset="2"/>
                <a:buChar char="Ø"/>
              </a:pPr>
              <a:r>
                <a:rPr lang="fr-FR" b="1">
                  <a:cs typeface="Arial" charset="0"/>
                </a:rPr>
                <a:t>A T</a:t>
              </a:r>
              <a:r>
                <a:rPr lang="fr-FR" b="1" baseline="-25000">
                  <a:cs typeface="Arial" charset="0"/>
                </a:rPr>
                <a:t>3</a:t>
              </a:r>
              <a:r>
                <a:rPr lang="fr-FR" b="1">
                  <a:cs typeface="Arial" charset="0"/>
                </a:rPr>
                <a:t>, on ne sépare pas les composés 1 et 2</a:t>
              </a:r>
            </a:p>
            <a:p>
              <a:pPr marL="342900" indent="-342900" algn="just">
                <a:buFont typeface="Wingdings" pitchFamily="2" charset="2"/>
                <a:buChar char="Ø"/>
              </a:pPr>
              <a:endParaRPr lang="fr-FR" b="1">
                <a:cs typeface="Arial" charset="0"/>
              </a:endParaRPr>
            </a:p>
            <a:p>
              <a:pPr marL="342900" indent="-342900" algn="just">
                <a:buFont typeface="Wingdings" pitchFamily="2" charset="2"/>
                <a:buChar char="Ø"/>
              </a:pPr>
              <a:r>
                <a:rPr lang="fr-FR" b="1">
                  <a:cs typeface="Arial" charset="0"/>
                </a:rPr>
                <a:t>A T</a:t>
              </a:r>
              <a:r>
                <a:rPr lang="fr-FR" b="1" baseline="-25000">
                  <a:cs typeface="Arial" charset="0"/>
                </a:rPr>
                <a:t>2</a:t>
              </a:r>
              <a:r>
                <a:rPr lang="fr-FR" b="1">
                  <a:cs typeface="Arial" charset="0"/>
                </a:rPr>
                <a:t>, on sépare des composés 1, 2 et 3</a:t>
              </a:r>
            </a:p>
          </p:txBody>
        </p:sp>
        <p:sp>
          <p:nvSpPr>
            <p:cNvPr id="7" name="Flèche vers le bas 6"/>
            <p:cNvSpPr/>
            <p:nvPr/>
          </p:nvSpPr>
          <p:spPr>
            <a:xfrm>
              <a:off x="4500590" y="4572008"/>
              <a:ext cx="285750" cy="57170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5302" name="Groupe 14"/>
          <p:cNvGrpSpPr>
            <a:grpSpLocks/>
          </p:cNvGrpSpPr>
          <p:nvPr/>
        </p:nvGrpSpPr>
        <p:grpSpPr bwMode="auto">
          <a:xfrm>
            <a:off x="2571750" y="2286000"/>
            <a:ext cx="4133850" cy="2125663"/>
            <a:chOff x="2571736" y="2571744"/>
            <a:chExt cx="4133978" cy="2125363"/>
          </a:xfrm>
        </p:grpSpPr>
        <p:pic>
          <p:nvPicPr>
            <p:cNvPr id="5530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6" y="2571744"/>
              <a:ext cx="4133978" cy="212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571736" y="3143163"/>
              <a:ext cx="357199" cy="8571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1736" y="2571744"/>
              <a:ext cx="3286227" cy="142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57347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195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Appareillage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1428750"/>
            <a:ext cx="68024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500438"/>
            <a:ext cx="75803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3429000" y="2286000"/>
            <a:ext cx="2071688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683419" y="2683669"/>
            <a:ext cx="1419225" cy="928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4214812" y="3071813"/>
            <a:ext cx="2786063" cy="1214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5536406" y="3036094"/>
            <a:ext cx="1571625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1"/>
          <p:cNvGrpSpPr>
            <a:grpSpLocks/>
          </p:cNvGrpSpPr>
          <p:nvPr/>
        </p:nvGrpSpPr>
        <p:grpSpPr bwMode="auto">
          <a:xfrm>
            <a:off x="3143250" y="1357313"/>
            <a:ext cx="4000500" cy="4572000"/>
            <a:chOff x="3143240" y="1357298"/>
            <a:chExt cx="4000528" cy="4572032"/>
          </a:xfrm>
        </p:grpSpPr>
        <p:sp>
          <p:nvSpPr>
            <p:cNvPr id="18" name="Ellipse 17"/>
            <p:cNvSpPr/>
            <p:nvPr/>
          </p:nvSpPr>
          <p:spPr>
            <a:xfrm>
              <a:off x="3143240" y="1357298"/>
              <a:ext cx="3714776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rot="16200000" flipH="1">
              <a:off x="4179091" y="2536025"/>
              <a:ext cx="2643205" cy="1143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5000628" y="4429131"/>
              <a:ext cx="2143140" cy="15001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4" name="Groupe 26"/>
          <p:cNvGrpSpPr>
            <a:grpSpLocks/>
          </p:cNvGrpSpPr>
          <p:nvPr/>
        </p:nvGrpSpPr>
        <p:grpSpPr bwMode="auto">
          <a:xfrm>
            <a:off x="928688" y="2428875"/>
            <a:ext cx="4572000" cy="2786063"/>
            <a:chOff x="928662" y="2428868"/>
            <a:chExt cx="4572032" cy="2786082"/>
          </a:xfrm>
        </p:grpSpPr>
        <p:sp>
          <p:nvSpPr>
            <p:cNvPr id="23" name="Ellipse 22"/>
            <p:cNvSpPr/>
            <p:nvPr/>
          </p:nvSpPr>
          <p:spPr>
            <a:xfrm>
              <a:off x="4214810" y="2428868"/>
              <a:ext cx="1285884" cy="6429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10800000" flipV="1">
              <a:off x="2786050" y="3071810"/>
              <a:ext cx="2000264" cy="8572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/>
          </p:nvSpPr>
          <p:spPr>
            <a:xfrm>
              <a:off x="928662" y="3714752"/>
              <a:ext cx="2143140" cy="15001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59395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195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Appareillage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1428750"/>
            <a:ext cx="68024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500438"/>
            <a:ext cx="75803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3429000" y="2286000"/>
            <a:ext cx="2071688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60419" name="ZoneTexte 3"/>
          <p:cNvSpPr txBox="1">
            <a:spLocks noChangeArrowheads="1"/>
          </p:cNvSpPr>
          <p:nvPr/>
        </p:nvSpPr>
        <p:spPr bwMode="auto">
          <a:xfrm>
            <a:off x="714375" y="1428750"/>
            <a:ext cx="7715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ROLE</a:t>
            </a:r>
            <a:r>
              <a:rPr lang="fr-FR" b="1">
                <a:latin typeface="Comic Sans MS" pitchFamily="66" charset="0"/>
                <a:cs typeface="Arial" charset="0"/>
              </a:rPr>
              <a:t>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Interface échantillon-chromatographe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Système de vaporisation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Organe de transfert dans la colonne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14375" y="3573463"/>
            <a:ext cx="7715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IDEAL</a:t>
            </a:r>
            <a:r>
              <a:rPr lang="fr-FR" b="1">
                <a:latin typeface="Comic Sans MS" pitchFamily="66" charset="0"/>
                <a:cs typeface="Arial" charset="0"/>
              </a:rPr>
              <a:t>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Récupération représentative de l’échantillon sans discrimination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Permettre l’analyse quantitative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Permettre l’analyse de traces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Volume mort minimum, capacité suffisante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Inertie chimique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Répétabilité pour des injections manuelles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Automatisation…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000125"/>
            <a:ext cx="67865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65540" name="ZoneTexte 4"/>
          <p:cNvSpPr txBox="1">
            <a:spLocks noChangeArrowheads="1"/>
          </p:cNvSpPr>
          <p:nvPr/>
        </p:nvSpPr>
        <p:spPr bwMode="auto">
          <a:xfrm>
            <a:off x="2860675" y="6072188"/>
            <a:ext cx="342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1400" u="sng">
                <a:latin typeface="Comic Sans MS" pitchFamily="66" charset="0"/>
                <a:cs typeface="Arial" charset="0"/>
              </a:rPr>
              <a:t>Schéma d’un système d’injection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66563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2497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Injection direct</a:t>
            </a:r>
          </a:p>
        </p:txBody>
      </p:sp>
      <p:sp>
        <p:nvSpPr>
          <p:cNvPr id="66564" name="ZoneTexte 4"/>
          <p:cNvSpPr txBox="1">
            <a:spLocks noChangeArrowheads="1"/>
          </p:cNvSpPr>
          <p:nvPr/>
        </p:nvSpPr>
        <p:spPr bwMode="auto">
          <a:xfrm>
            <a:off x="714375" y="2000250"/>
            <a:ext cx="77152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Système de première génération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Utilisé pour des colonnes remplies et des colonnes capillaires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Limitation du volume injecté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Variation du diamètre de l’insert suivant le type de colonne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Grand diamètre pour colonnes remplies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Petit diamètre pour colonnes capillaires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Limitation du diamètre interne des colonnes capillaires (0,53 mm)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8" y="1143000"/>
            <a:ext cx="5737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ZoneTexte 3"/>
          <p:cNvSpPr txBox="1">
            <a:spLocks noChangeArrowheads="1"/>
          </p:cNvSpPr>
          <p:nvPr/>
        </p:nvSpPr>
        <p:spPr bwMode="auto">
          <a:xfrm>
            <a:off x="2860675" y="6072188"/>
            <a:ext cx="342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1400" u="sng">
                <a:latin typeface="Comic Sans MS" pitchFamily="66" charset="0"/>
                <a:cs typeface="Arial" charset="0"/>
              </a:rPr>
              <a:t>Injecteur « direct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3125" y="333375"/>
            <a:ext cx="5257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Introduction chromatographie</a:t>
            </a:r>
          </a:p>
        </p:txBody>
      </p:sp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1071563" y="966788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Principe</a:t>
            </a:r>
          </a:p>
        </p:txBody>
      </p:sp>
      <p:sp>
        <p:nvSpPr>
          <p:cNvPr id="7172" name="ZoneTexte 66"/>
          <p:cNvSpPr txBox="1">
            <a:spLocks noChangeArrowheads="1"/>
          </p:cNvSpPr>
          <p:nvPr/>
        </p:nvSpPr>
        <p:spPr bwMode="auto">
          <a:xfrm>
            <a:off x="1000125" y="1709738"/>
            <a:ext cx="77152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Séparation de mélange complexe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/>
            <a:r>
              <a:rPr lang="fr-FR" b="1">
                <a:cs typeface="Arial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Basée sur des équilibres particuliers entre les composés et deux phases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Phase stationnaire</a:t>
            </a:r>
          </a:p>
          <a:p>
            <a:pPr marL="1714500" lvl="3" indent="-342900" algn="just">
              <a:buFont typeface="Wingdings" pitchFamily="2" charset="2"/>
              <a:buChar char="ü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Phase mobile</a:t>
            </a:r>
          </a:p>
        </p:txBody>
      </p:sp>
      <p:sp>
        <p:nvSpPr>
          <p:cNvPr id="34" name="ZoneTexte 66"/>
          <p:cNvSpPr txBox="1">
            <a:spLocks noChangeArrowheads="1"/>
          </p:cNvSpPr>
          <p:nvPr/>
        </p:nvSpPr>
        <p:spPr bwMode="auto">
          <a:xfrm>
            <a:off x="1000125" y="4357688"/>
            <a:ext cx="7715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Différentes interactions peuvent entrer en jeu : </a:t>
            </a:r>
          </a:p>
          <a:p>
            <a:pPr marL="1714500" lvl="3" indent="-342900" algn="just">
              <a:buFont typeface="Wingdings" pitchFamily="2" charset="2"/>
              <a:buChar char="ü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Adsorption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Partage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Paires d’ions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Échange d’ions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Exclusion stérique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68611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3970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Injection direct : Exemple</a:t>
            </a:r>
          </a:p>
        </p:txBody>
      </p:sp>
      <p:sp>
        <p:nvSpPr>
          <p:cNvPr id="68612" name="ZoneTexte 4"/>
          <p:cNvSpPr txBox="1">
            <a:spLocks noChangeArrowheads="1"/>
          </p:cNvSpPr>
          <p:nvPr/>
        </p:nvSpPr>
        <p:spPr bwMode="auto">
          <a:xfrm>
            <a:off x="714375" y="1714500"/>
            <a:ext cx="7715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b="1" u="sng">
                <a:cs typeface="Arial" charset="0"/>
              </a:rPr>
              <a:t>Cas des fortes concentrations </a:t>
            </a:r>
            <a:r>
              <a:rPr lang="fr-FR" b="1">
                <a:cs typeface="Arial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Pour une injection de 0,1 µL (minimum possible) d’un produit dont la concentration est de l’ordre de 10%, alors il y aura saturation d’une colonne capillaire</a:t>
            </a:r>
          </a:p>
        </p:txBody>
      </p:sp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1500188" y="3314700"/>
            <a:ext cx="6000750" cy="614363"/>
            <a:chOff x="1500167" y="3600393"/>
            <a:chExt cx="6000791" cy="614425"/>
          </a:xfrm>
        </p:grpSpPr>
        <p:sp>
          <p:nvSpPr>
            <p:cNvPr id="68618" name="ZoneTexte 4"/>
            <p:cNvSpPr txBox="1">
              <a:spLocks noChangeArrowheads="1"/>
            </p:cNvSpPr>
            <p:nvPr/>
          </p:nvSpPr>
          <p:spPr bwMode="auto">
            <a:xfrm>
              <a:off x="2357422" y="3814708"/>
              <a:ext cx="51435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2000">
                  <a:cs typeface="Arial" charset="0"/>
                </a:rPr>
                <a:t>Mauvaise efficacité, mauvaise séparation</a:t>
              </a:r>
            </a:p>
          </p:txBody>
        </p:sp>
        <p:sp>
          <p:nvSpPr>
            <p:cNvPr id="7" name="Virage 6"/>
            <p:cNvSpPr/>
            <p:nvPr/>
          </p:nvSpPr>
          <p:spPr>
            <a:xfrm rot="10800000" flipH="1">
              <a:off x="1500167" y="3600393"/>
              <a:ext cx="785817" cy="571558"/>
            </a:xfrm>
            <a:prstGeom prst="bentArrow">
              <a:avLst>
                <a:gd name="adj1" fmla="val 25000"/>
                <a:gd name="adj2" fmla="val 25751"/>
                <a:gd name="adj3" fmla="val 26502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14375" y="4022725"/>
            <a:ext cx="7715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b="1" u="sng">
                <a:cs typeface="Arial" charset="0"/>
              </a:rPr>
              <a:t>Cas des faibles concentrations </a:t>
            </a:r>
            <a:r>
              <a:rPr lang="fr-FR" b="1">
                <a:cs typeface="Arial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Volume d’échantillon limité par le volume de l’insert. Si l’on travail sur des traces et que le détecteur n’est pas sensible, alors le chromatogramme sera plat.</a:t>
            </a:r>
          </a:p>
        </p:txBody>
      </p:sp>
      <p:grpSp>
        <p:nvGrpSpPr>
          <p:cNvPr id="4" name="Groupe 9"/>
          <p:cNvGrpSpPr>
            <a:grpSpLocks/>
          </p:cNvGrpSpPr>
          <p:nvPr/>
        </p:nvGrpSpPr>
        <p:grpSpPr bwMode="auto">
          <a:xfrm>
            <a:off x="1500188" y="5600700"/>
            <a:ext cx="6000750" cy="614363"/>
            <a:chOff x="1500167" y="3600393"/>
            <a:chExt cx="6000791" cy="614425"/>
          </a:xfrm>
        </p:grpSpPr>
        <p:sp>
          <p:nvSpPr>
            <p:cNvPr id="68616" name="ZoneTexte 4"/>
            <p:cNvSpPr txBox="1">
              <a:spLocks noChangeArrowheads="1"/>
            </p:cNvSpPr>
            <p:nvPr/>
          </p:nvSpPr>
          <p:spPr bwMode="auto">
            <a:xfrm>
              <a:off x="2357422" y="3814708"/>
              <a:ext cx="51435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2000">
                  <a:cs typeface="Arial" charset="0"/>
                </a:rPr>
                <a:t>Pas de séparation</a:t>
              </a:r>
            </a:p>
          </p:txBody>
        </p:sp>
        <p:sp>
          <p:nvSpPr>
            <p:cNvPr id="12" name="Virage 11"/>
            <p:cNvSpPr/>
            <p:nvPr/>
          </p:nvSpPr>
          <p:spPr>
            <a:xfrm rot="10800000" flipH="1">
              <a:off x="1500167" y="3600393"/>
              <a:ext cx="785817" cy="571558"/>
            </a:xfrm>
            <a:prstGeom prst="bentArrow">
              <a:avLst>
                <a:gd name="adj1" fmla="val 25000"/>
                <a:gd name="adj2" fmla="val 25751"/>
                <a:gd name="adj3" fmla="val 26502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69635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357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Injection split/splitless</a:t>
            </a:r>
          </a:p>
        </p:txBody>
      </p:sp>
      <p:sp>
        <p:nvSpPr>
          <p:cNvPr id="69636" name="ZoneTexte 4"/>
          <p:cNvSpPr txBox="1">
            <a:spLocks noChangeArrowheads="1"/>
          </p:cNvSpPr>
          <p:nvPr/>
        </p:nvSpPr>
        <p:spPr bwMode="auto">
          <a:xfrm>
            <a:off x="714375" y="1785938"/>
            <a:ext cx="7715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Système le plus répandu pour les séparation colonne capillaire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Injection de volume d’échantillon compatible avec la quantité de phase stationnaire dans la colonne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u="sng">
                <a:cs typeface="Arial" charset="0"/>
              </a:rPr>
              <a:t>Split</a:t>
            </a:r>
            <a:r>
              <a:rPr lang="fr-FR" b="1">
                <a:cs typeface="Arial" charset="0"/>
              </a:rPr>
              <a:t> : système pour les échantillons très concentrés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Utilisation d’une vanne de Split pour diviser le volume total injecté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Réduction du volume injecté dans la colonne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u="sng">
                <a:cs typeface="Arial" charset="0"/>
              </a:rPr>
              <a:t>Splitless</a:t>
            </a:r>
            <a:r>
              <a:rPr lang="fr-FR" b="1">
                <a:cs typeface="Arial" charset="0"/>
              </a:rPr>
              <a:t> : système pour les échantillons très dilués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Utilisation de la vanne de Split pour pré concentrer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Pré concentration en tête de colonne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928688"/>
            <a:ext cx="5429250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ZoneTexte 3"/>
          <p:cNvSpPr txBox="1">
            <a:spLocks noChangeArrowheads="1"/>
          </p:cNvSpPr>
          <p:nvPr/>
        </p:nvSpPr>
        <p:spPr bwMode="auto">
          <a:xfrm>
            <a:off x="2860675" y="6335713"/>
            <a:ext cx="342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1400" u="sng">
                <a:latin typeface="Comic Sans MS" pitchFamily="66" charset="0"/>
                <a:cs typeface="Arial" charset="0"/>
              </a:rPr>
              <a:t>Injecteur Split/Splitless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71683" name="ZoneTexte 4"/>
          <p:cNvSpPr txBox="1">
            <a:spLocks noChangeArrowheads="1"/>
          </p:cNvSpPr>
          <p:nvPr/>
        </p:nvSpPr>
        <p:spPr bwMode="auto">
          <a:xfrm>
            <a:off x="714375" y="1714500"/>
            <a:ext cx="7786688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>
                <a:latin typeface="Comic Sans MS" pitchFamily="66" charset="0"/>
                <a:cs typeface="Arial" charset="0"/>
              </a:rPr>
              <a:t>Fonctionnement Split </a:t>
            </a:r>
            <a:r>
              <a:rPr lang="fr-FR" b="1">
                <a:cs typeface="Arial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Injection d’un volume total d’échantillon dans le liner à l’aide d’une seringue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L’injecteur étant chauffé, l’échantillon est instantanément vaporisé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L’échantillon est ensuite divisé en deux partie par une vanne de split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La plus petite partie est injectée dans la colonne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La plus grande est évacuée par ce que l’on appelle la fuite</a:t>
            </a:r>
          </a:p>
        </p:txBody>
      </p:sp>
      <p:sp>
        <p:nvSpPr>
          <p:cNvPr id="71684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357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Injection split/splitless</a:t>
            </a: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534988" y="5815013"/>
            <a:ext cx="8074025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400">
                <a:cs typeface="Arial" charset="0"/>
              </a:rPr>
              <a:t>Rapport de division R = débit de fuite/débit de la colonne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72707" name="ZoneTexte 4"/>
          <p:cNvSpPr txBox="1">
            <a:spLocks noChangeArrowheads="1"/>
          </p:cNvSpPr>
          <p:nvPr/>
        </p:nvSpPr>
        <p:spPr bwMode="auto">
          <a:xfrm>
            <a:off x="714375" y="1714500"/>
            <a:ext cx="778668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>
                <a:latin typeface="Comic Sans MS" pitchFamily="66" charset="0"/>
                <a:cs typeface="Arial" charset="0"/>
              </a:rPr>
              <a:t>Exemple Split </a:t>
            </a:r>
            <a:r>
              <a:rPr lang="fr-FR" b="1">
                <a:cs typeface="Arial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Débit de l’injecteur : 52 ml/min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Vanne de fuite : 50 ml/min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On en déduit le débit de la colonne à 2 ml/min</a:t>
            </a:r>
          </a:p>
        </p:txBody>
      </p:sp>
      <p:sp>
        <p:nvSpPr>
          <p:cNvPr id="72708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357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Injection split/splitless</a:t>
            </a: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534988" y="4071938"/>
            <a:ext cx="8074025" cy="1108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200">
                <a:cs typeface="Arial" charset="0"/>
              </a:rPr>
              <a:t>R = débit de fuite/débit de la colonne</a:t>
            </a:r>
          </a:p>
          <a:p>
            <a:pPr marL="342900" indent="-342900" algn="ctr"/>
            <a:endParaRPr lang="fr-FR" sz="2200">
              <a:cs typeface="Arial" charset="0"/>
            </a:endParaRPr>
          </a:p>
          <a:p>
            <a:pPr marL="342900" indent="-342900" algn="ctr"/>
            <a:r>
              <a:rPr lang="fr-FR" sz="2200">
                <a:cs typeface="Arial" charset="0"/>
              </a:rPr>
              <a:t>R = 50/2 = 25</a:t>
            </a:r>
          </a:p>
        </p:txBody>
      </p: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571500" y="5427663"/>
            <a:ext cx="8072438" cy="430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200">
                <a:cs typeface="Arial" charset="0"/>
              </a:rPr>
              <a:t>Si on injecte 1 µL, alors on introduit 1/25 de µL dans la colonne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73731" name="ZoneTexte 4"/>
          <p:cNvSpPr txBox="1">
            <a:spLocks noChangeArrowheads="1"/>
          </p:cNvSpPr>
          <p:nvPr/>
        </p:nvSpPr>
        <p:spPr bwMode="auto">
          <a:xfrm>
            <a:off x="714375" y="1714500"/>
            <a:ext cx="77866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>
                <a:latin typeface="Comic Sans MS" pitchFamily="66" charset="0"/>
                <a:cs typeface="Arial" charset="0"/>
              </a:rPr>
              <a:t>Fonctionnement Splitless </a:t>
            </a:r>
            <a:r>
              <a:rPr lang="fr-FR" b="1">
                <a:cs typeface="Arial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La vanne de split est fermée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On introduit l’échantillon (max 3µL)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On attend quelques dizaines de secondes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Refocalisation dans les premiers cm de la colonne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On ouvre la vanne de fuite pour purger la chambre d’injection</a:t>
            </a:r>
          </a:p>
        </p:txBody>
      </p:sp>
      <p:sp>
        <p:nvSpPr>
          <p:cNvPr id="73732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357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Injection split/splitless</a:t>
            </a:r>
          </a:p>
        </p:txBody>
      </p:sp>
      <p:sp>
        <p:nvSpPr>
          <p:cNvPr id="73733" name="ZoneTexte 4"/>
          <p:cNvSpPr txBox="1">
            <a:spLocks noChangeArrowheads="1"/>
          </p:cNvSpPr>
          <p:nvPr/>
        </p:nvSpPr>
        <p:spPr bwMode="auto">
          <a:xfrm>
            <a:off x="714375" y="5443538"/>
            <a:ext cx="778668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>
                <a:latin typeface="Comic Sans MS" pitchFamily="66" charset="0"/>
                <a:cs typeface="Arial" charset="0"/>
              </a:rPr>
              <a:t>Application Splitless </a:t>
            </a:r>
            <a:r>
              <a:rPr lang="fr-FR" b="1">
                <a:cs typeface="Arial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Piège à froid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Effet solvant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oneTexte 1"/>
          <p:cNvSpPr txBox="1">
            <a:spLocks noChangeArrowheads="1"/>
          </p:cNvSpPr>
          <p:nvPr/>
        </p:nvSpPr>
        <p:spPr bwMode="auto">
          <a:xfrm>
            <a:off x="2714625" y="6143625"/>
            <a:ext cx="342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1400" u="sng">
                <a:latin typeface="Comic Sans MS" pitchFamily="66" charset="0"/>
                <a:cs typeface="Arial" charset="0"/>
              </a:rPr>
              <a:t>Type de liner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22538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000125"/>
            <a:ext cx="31273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80899" name="ZoneTexte 2"/>
          <p:cNvSpPr txBox="1">
            <a:spLocks noChangeArrowheads="1"/>
          </p:cNvSpPr>
          <p:nvPr/>
        </p:nvSpPr>
        <p:spPr bwMode="auto">
          <a:xfrm>
            <a:off x="1071563" y="857250"/>
            <a:ext cx="2281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Liner ou insert</a:t>
            </a:r>
          </a:p>
        </p:txBody>
      </p:sp>
      <p:sp>
        <p:nvSpPr>
          <p:cNvPr id="80900" name="ZoneTexte 4"/>
          <p:cNvSpPr txBox="1">
            <a:spLocks noChangeArrowheads="1"/>
          </p:cNvSpPr>
          <p:nvPr/>
        </p:nvSpPr>
        <p:spPr bwMode="auto">
          <a:xfrm>
            <a:off x="714375" y="1428750"/>
            <a:ext cx="8001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Chemisage de la chambre d’injection pour la rendre inerte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Premier point de contact de l’échantillon avec le système analytique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Permet de faire évoluer la qualité de l’injection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Différents diamètres d’insert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Possibilité de les modifier chimiquement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Dérivation online des échantillons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Grand nombre de liner proposé sur le marché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Choix du liner idéal très compliqué (compromis)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Possibilité d’activer ou de désactiver chimiquement le liner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Augmentation du champs d’applications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Entretient permanent du liner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874713"/>
            <a:ext cx="8916987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22538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22538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grpSp>
        <p:nvGrpSpPr>
          <p:cNvPr id="82947" name="Groupe 15"/>
          <p:cNvGrpSpPr>
            <a:grpSpLocks/>
          </p:cNvGrpSpPr>
          <p:nvPr/>
        </p:nvGrpSpPr>
        <p:grpSpPr bwMode="auto">
          <a:xfrm>
            <a:off x="428625" y="1143000"/>
            <a:ext cx="4000500" cy="5143500"/>
            <a:chOff x="428596" y="1500174"/>
            <a:chExt cx="4000529" cy="5143536"/>
          </a:xfrm>
        </p:grpSpPr>
        <p:grpSp>
          <p:nvGrpSpPr>
            <p:cNvPr id="82957" name="Groupe 11"/>
            <p:cNvGrpSpPr>
              <a:grpSpLocks/>
            </p:cNvGrpSpPr>
            <p:nvPr/>
          </p:nvGrpSpPr>
          <p:grpSpPr bwMode="auto">
            <a:xfrm>
              <a:off x="428597" y="1928802"/>
              <a:ext cx="4000528" cy="4714908"/>
              <a:chOff x="428597" y="1142984"/>
              <a:chExt cx="4000528" cy="4714908"/>
            </a:xfrm>
          </p:grpSpPr>
          <p:pic>
            <p:nvPicPr>
              <p:cNvPr id="82959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8597" y="1142984"/>
                <a:ext cx="4000528" cy="4714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Ellipse 4"/>
              <p:cNvSpPr/>
              <p:nvPr/>
            </p:nvSpPr>
            <p:spPr>
              <a:xfrm>
                <a:off x="2071671" y="4572008"/>
                <a:ext cx="500066" cy="50006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3214679" y="4572008"/>
                <a:ext cx="500066" cy="50006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85984" y="1428736"/>
                <a:ext cx="1214447" cy="7143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82958" name="ZoneTexte 1"/>
            <p:cNvSpPr txBox="1">
              <a:spLocks noChangeArrowheads="1"/>
            </p:cNvSpPr>
            <p:nvPr/>
          </p:nvSpPr>
          <p:spPr bwMode="auto">
            <a:xfrm>
              <a:off x="428596" y="1500174"/>
              <a:ext cx="39290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1400" u="sng">
                  <a:latin typeface="Comic Sans MS" pitchFamily="66" charset="0"/>
                  <a:cs typeface="Arial" charset="0"/>
                </a:rPr>
                <a:t>Injecteur et entrée de colonne encrassés</a:t>
              </a:r>
            </a:p>
          </p:txBody>
        </p:sp>
      </p:grpSp>
      <p:grpSp>
        <p:nvGrpSpPr>
          <p:cNvPr id="8" name="Groupe 16"/>
          <p:cNvGrpSpPr>
            <a:grpSpLocks/>
          </p:cNvGrpSpPr>
          <p:nvPr/>
        </p:nvGrpSpPr>
        <p:grpSpPr bwMode="auto">
          <a:xfrm>
            <a:off x="4635500" y="1143000"/>
            <a:ext cx="4151313" cy="5143500"/>
            <a:chOff x="4634908" y="1500174"/>
            <a:chExt cx="4151934" cy="5143536"/>
          </a:xfrm>
        </p:grpSpPr>
        <p:grpSp>
          <p:nvGrpSpPr>
            <p:cNvPr id="82951" name="Groupe 12"/>
            <p:cNvGrpSpPr>
              <a:grpSpLocks/>
            </p:cNvGrpSpPr>
            <p:nvPr/>
          </p:nvGrpSpPr>
          <p:grpSpPr bwMode="auto">
            <a:xfrm>
              <a:off x="4634908" y="1928802"/>
              <a:ext cx="4151934" cy="4714908"/>
              <a:chOff x="4634908" y="1142984"/>
              <a:chExt cx="4151934" cy="4714908"/>
            </a:xfrm>
          </p:grpSpPr>
          <p:pic>
            <p:nvPicPr>
              <p:cNvPr id="82953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34908" y="1142984"/>
                <a:ext cx="4151934" cy="4714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Ellipse 6"/>
              <p:cNvSpPr/>
              <p:nvPr/>
            </p:nvSpPr>
            <p:spPr>
              <a:xfrm>
                <a:off x="6286155" y="2143116"/>
                <a:ext cx="500138" cy="50006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7429326" y="1857364"/>
                <a:ext cx="500138" cy="50006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643396" y="1285860"/>
                <a:ext cx="857378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82952" name="ZoneTexte 1"/>
            <p:cNvSpPr txBox="1">
              <a:spLocks noChangeArrowheads="1"/>
            </p:cNvSpPr>
            <p:nvPr/>
          </p:nvSpPr>
          <p:spPr bwMode="auto">
            <a:xfrm>
              <a:off x="4643438" y="1500174"/>
              <a:ext cx="39290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1400" u="sng">
                  <a:latin typeface="Comic Sans MS" pitchFamily="66" charset="0"/>
                  <a:cs typeface="Arial" charset="0"/>
                </a:rPr>
                <a:t>Injecteur et entrée de colonne nettoyés</a:t>
              </a:r>
            </a:p>
          </p:txBody>
        </p:sp>
      </p:grpSp>
      <p:sp>
        <p:nvSpPr>
          <p:cNvPr id="18" name="ZoneTexte 1"/>
          <p:cNvSpPr txBox="1">
            <a:spLocks noChangeArrowheads="1"/>
          </p:cNvSpPr>
          <p:nvPr/>
        </p:nvSpPr>
        <p:spPr bwMode="auto">
          <a:xfrm>
            <a:off x="2571750" y="247808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MAUVAIS</a:t>
            </a:r>
          </a:p>
        </p:txBody>
      </p:sp>
      <p:sp>
        <p:nvSpPr>
          <p:cNvPr id="19" name="ZoneTexte 1"/>
          <p:cNvSpPr txBox="1">
            <a:spLocks noChangeArrowheads="1"/>
          </p:cNvSpPr>
          <p:nvPr/>
        </p:nvSpPr>
        <p:spPr bwMode="auto">
          <a:xfrm>
            <a:off x="7286625" y="171450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62562" y="333375"/>
            <a:ext cx="22188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L’adsorption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500034" y="1169243"/>
            <a:ext cx="78581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dirty="0" smtClean="0">
                <a:latin typeface="Comic Sans MS" pitchFamily="66" charset="0"/>
                <a:cs typeface="Arial" charset="0"/>
              </a:rPr>
              <a:t> C’est l’accumulation de substances à 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la surface </a:t>
            </a:r>
            <a:r>
              <a:rPr lang="fr-FR" sz="2400" dirty="0" smtClean="0">
                <a:latin typeface="Comic Sans MS" pitchFamily="66" charset="0"/>
                <a:cs typeface="Arial" charset="0"/>
              </a:rPr>
              <a:t>d’une des phases</a:t>
            </a:r>
            <a:endParaRPr lang="fr-FR" sz="240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500306"/>
            <a:ext cx="4591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22538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1357313"/>
            <a:ext cx="40846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2025" y="1357313"/>
            <a:ext cx="41306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1500188" y="3071813"/>
            <a:ext cx="2214562" cy="2879725"/>
            <a:chOff x="1500166" y="3071810"/>
            <a:chExt cx="2214578" cy="2879545"/>
          </a:xfrm>
        </p:grpSpPr>
        <p:sp>
          <p:nvSpPr>
            <p:cNvPr id="5" name="Ellipse 4"/>
            <p:cNvSpPr/>
            <p:nvPr/>
          </p:nvSpPr>
          <p:spPr>
            <a:xfrm>
              <a:off x="1500166" y="3071810"/>
              <a:ext cx="1785950" cy="12857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rot="16200000" flipV="1">
              <a:off x="1893117" y="4821904"/>
              <a:ext cx="1214362" cy="4286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83" name="ZoneTexte 1"/>
            <p:cNvSpPr txBox="1">
              <a:spLocks noChangeArrowheads="1"/>
            </p:cNvSpPr>
            <p:nvPr/>
          </p:nvSpPr>
          <p:spPr bwMode="auto">
            <a:xfrm>
              <a:off x="1714480" y="5643578"/>
              <a:ext cx="20002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1400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Mauvaise séparation </a:t>
              </a:r>
            </a:p>
          </p:txBody>
        </p:sp>
      </p:grpSp>
      <p:grpSp>
        <p:nvGrpSpPr>
          <p:cNvPr id="4" name="Groupe 18"/>
          <p:cNvGrpSpPr>
            <a:grpSpLocks/>
          </p:cNvGrpSpPr>
          <p:nvPr/>
        </p:nvGrpSpPr>
        <p:grpSpPr bwMode="auto">
          <a:xfrm>
            <a:off x="6143625" y="1919288"/>
            <a:ext cx="2143125" cy="3960812"/>
            <a:chOff x="6143636" y="1919278"/>
            <a:chExt cx="2143140" cy="3960639"/>
          </a:xfrm>
        </p:grpSpPr>
        <p:sp>
          <p:nvSpPr>
            <p:cNvPr id="10" name="Ellipse 9"/>
            <p:cNvSpPr/>
            <p:nvPr/>
          </p:nvSpPr>
          <p:spPr>
            <a:xfrm>
              <a:off x="6143636" y="1919278"/>
              <a:ext cx="357191" cy="272403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929587" y="3357490"/>
              <a:ext cx="357189" cy="11524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rot="10800000">
              <a:off x="6357951" y="4643309"/>
              <a:ext cx="928693" cy="8572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5400000" flipH="1" flipV="1">
              <a:off x="7215230" y="4643288"/>
              <a:ext cx="928647" cy="7858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80" name="ZoneTexte 1"/>
            <p:cNvSpPr txBox="1">
              <a:spLocks noChangeArrowheads="1"/>
            </p:cNvSpPr>
            <p:nvPr/>
          </p:nvSpPr>
          <p:spPr bwMode="auto">
            <a:xfrm>
              <a:off x="6286512" y="5572140"/>
              <a:ext cx="20002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1400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Meilleure séparation </a:t>
              </a:r>
            </a:p>
          </p:txBody>
        </p:sp>
      </p:grpSp>
      <p:sp>
        <p:nvSpPr>
          <p:cNvPr id="83975" name="ZoneTexte 1"/>
          <p:cNvSpPr txBox="1">
            <a:spLocks noChangeArrowheads="1"/>
          </p:cNvSpPr>
          <p:nvPr/>
        </p:nvSpPr>
        <p:spPr bwMode="auto">
          <a:xfrm>
            <a:off x="428625" y="928688"/>
            <a:ext cx="3929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1600" b="1" u="sng">
                <a:latin typeface="Comic Sans MS" pitchFamily="66" charset="0"/>
                <a:cs typeface="Arial" charset="0"/>
              </a:rPr>
              <a:t>Choix du liner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89091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195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Appareillage</a:t>
            </a:r>
          </a:p>
        </p:txBody>
      </p:sp>
      <p:pic>
        <p:nvPicPr>
          <p:cNvPr id="890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1428750"/>
            <a:ext cx="68024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500438"/>
            <a:ext cx="75803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094" name="Groupe 21"/>
          <p:cNvGrpSpPr>
            <a:grpSpLocks/>
          </p:cNvGrpSpPr>
          <p:nvPr/>
        </p:nvGrpSpPr>
        <p:grpSpPr bwMode="auto">
          <a:xfrm>
            <a:off x="3143250" y="1357313"/>
            <a:ext cx="4000500" cy="4572000"/>
            <a:chOff x="3143240" y="1357298"/>
            <a:chExt cx="4000528" cy="4572032"/>
          </a:xfrm>
        </p:grpSpPr>
        <p:sp>
          <p:nvSpPr>
            <p:cNvPr id="18" name="Ellipse 17"/>
            <p:cNvSpPr/>
            <p:nvPr/>
          </p:nvSpPr>
          <p:spPr>
            <a:xfrm>
              <a:off x="3143240" y="1357298"/>
              <a:ext cx="3714776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rot="16200000" flipH="1">
              <a:off x="4179091" y="2536025"/>
              <a:ext cx="2643205" cy="1143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5000628" y="4429131"/>
              <a:ext cx="2143140" cy="15001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3975" y="333375"/>
            <a:ext cx="1416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Le four</a:t>
            </a:r>
          </a:p>
        </p:txBody>
      </p:sp>
      <p:sp>
        <p:nvSpPr>
          <p:cNvPr id="90115" name="ZoneTexte 3"/>
          <p:cNvSpPr txBox="1">
            <a:spLocks noChangeArrowheads="1"/>
          </p:cNvSpPr>
          <p:nvPr/>
        </p:nvSpPr>
        <p:spPr bwMode="auto">
          <a:xfrm>
            <a:off x="928688" y="1571625"/>
            <a:ext cx="7715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Elément essentiel aux chromatographes modernes car doit posséder une excellente stabilité thermique (jusqu’à 450°C)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Homogénéité de la température assurée par un ventilateur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Programmateur de température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Doit chauffer et refroidir très rapidement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Gradient de température pour pouvoir séparer en un minimum de temps des mélanges de composés peu volatils et très volatils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3975" y="333375"/>
            <a:ext cx="1416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Le four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928688"/>
            <a:ext cx="65214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642938" y="928688"/>
            <a:ext cx="6072187" cy="4786312"/>
            <a:chOff x="642910" y="928670"/>
            <a:chExt cx="6072230" cy="4786346"/>
          </a:xfrm>
        </p:grpSpPr>
        <p:sp>
          <p:nvSpPr>
            <p:cNvPr id="7" name="Ellipse 6"/>
            <p:cNvSpPr/>
            <p:nvPr/>
          </p:nvSpPr>
          <p:spPr bwMode="auto">
            <a:xfrm>
              <a:off x="2786050" y="1714488"/>
              <a:ext cx="3929090" cy="40005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8" name="Connecteur droit avec flèche 7"/>
            <p:cNvCxnSpPr/>
            <p:nvPr/>
          </p:nvCxnSpPr>
          <p:spPr bwMode="auto">
            <a:xfrm rot="16200000" flipH="1">
              <a:off x="1964512" y="1321579"/>
              <a:ext cx="1214447" cy="11430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151" name="ZoneTexte 1"/>
            <p:cNvSpPr txBox="1">
              <a:spLocks noChangeArrowheads="1"/>
            </p:cNvSpPr>
            <p:nvPr/>
          </p:nvSpPr>
          <p:spPr bwMode="auto">
            <a:xfrm>
              <a:off x="642910" y="928670"/>
              <a:ext cx="2643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Enceinte thermostaté</a:t>
              </a:r>
            </a:p>
          </p:txBody>
        </p:sp>
      </p:grpSp>
      <p:grpSp>
        <p:nvGrpSpPr>
          <p:cNvPr id="4" name="Groupe 13"/>
          <p:cNvGrpSpPr>
            <a:grpSpLocks/>
          </p:cNvGrpSpPr>
          <p:nvPr/>
        </p:nvGrpSpPr>
        <p:grpSpPr bwMode="auto">
          <a:xfrm>
            <a:off x="4143375" y="1428750"/>
            <a:ext cx="3786188" cy="2571750"/>
            <a:chOff x="4143372" y="1428736"/>
            <a:chExt cx="3786214" cy="2571768"/>
          </a:xfrm>
        </p:grpSpPr>
        <p:sp>
          <p:nvSpPr>
            <p:cNvPr id="15" name="Ellipse 14"/>
            <p:cNvSpPr/>
            <p:nvPr/>
          </p:nvSpPr>
          <p:spPr bwMode="auto">
            <a:xfrm>
              <a:off x="4143372" y="2857496"/>
              <a:ext cx="1143008" cy="11430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6" name="Connecteur droit avec flèche 15"/>
            <p:cNvCxnSpPr/>
            <p:nvPr/>
          </p:nvCxnSpPr>
          <p:spPr bwMode="auto">
            <a:xfrm rot="5400000">
              <a:off x="5214942" y="1785927"/>
              <a:ext cx="1357321" cy="13573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148" name="ZoneTexte 1"/>
            <p:cNvSpPr txBox="1">
              <a:spLocks noChangeArrowheads="1"/>
            </p:cNvSpPr>
            <p:nvPr/>
          </p:nvSpPr>
          <p:spPr bwMode="auto">
            <a:xfrm>
              <a:off x="5286380" y="1428736"/>
              <a:ext cx="2643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fr-FR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Ventilateur</a:t>
              </a:r>
            </a:p>
          </p:txBody>
        </p:sp>
      </p:grpSp>
      <p:grpSp>
        <p:nvGrpSpPr>
          <p:cNvPr id="5" name="Groupe 19"/>
          <p:cNvGrpSpPr>
            <a:grpSpLocks/>
          </p:cNvGrpSpPr>
          <p:nvPr/>
        </p:nvGrpSpPr>
        <p:grpSpPr bwMode="auto">
          <a:xfrm>
            <a:off x="3857625" y="2286000"/>
            <a:ext cx="4500563" cy="3298825"/>
            <a:chOff x="4143372" y="2857496"/>
            <a:chExt cx="4500594" cy="3298290"/>
          </a:xfrm>
        </p:grpSpPr>
        <p:sp>
          <p:nvSpPr>
            <p:cNvPr id="21" name="Ellipse 20"/>
            <p:cNvSpPr/>
            <p:nvPr/>
          </p:nvSpPr>
          <p:spPr bwMode="auto">
            <a:xfrm>
              <a:off x="4143372" y="2857496"/>
              <a:ext cx="1928826" cy="18570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2" name="Connecteur droit avec flèche 21"/>
            <p:cNvCxnSpPr/>
            <p:nvPr/>
          </p:nvCxnSpPr>
          <p:spPr bwMode="auto">
            <a:xfrm rot="10800000">
              <a:off x="5715008" y="4571718"/>
              <a:ext cx="1428760" cy="11428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145" name="ZoneTexte 1"/>
            <p:cNvSpPr txBox="1">
              <a:spLocks noChangeArrowheads="1"/>
            </p:cNvSpPr>
            <p:nvPr/>
          </p:nvSpPr>
          <p:spPr bwMode="auto">
            <a:xfrm>
              <a:off x="6000760" y="5786454"/>
              <a:ext cx="2643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fr-FR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Colonne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3975" y="333375"/>
            <a:ext cx="19050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La colonne</a:t>
            </a:r>
          </a:p>
        </p:txBody>
      </p:sp>
      <p:sp>
        <p:nvSpPr>
          <p:cNvPr id="94211" name="ZoneTexte 2"/>
          <p:cNvSpPr txBox="1">
            <a:spLocks noChangeArrowheads="1"/>
          </p:cNvSpPr>
          <p:nvPr/>
        </p:nvSpPr>
        <p:spPr bwMode="auto">
          <a:xfrm>
            <a:off x="928688" y="1571625"/>
            <a:ext cx="7715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 b="1" u="sng">
                <a:latin typeface="Comic Sans MS" pitchFamily="66" charset="0"/>
                <a:cs typeface="Arial" charset="0"/>
              </a:rPr>
              <a:t>Deux principaux types de colonne en CPG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928688" y="2428875"/>
            <a:ext cx="7715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Les colonnes remplies</a:t>
            </a:r>
          </a:p>
          <a:p>
            <a:pPr marL="1714500" lvl="3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Verre, métal</a:t>
            </a:r>
          </a:p>
          <a:p>
            <a:pPr marL="2171700" lvl="4" indent="-342900" algn="just">
              <a:buFont typeface="Wingdings" pitchFamily="2" charset="2"/>
              <a:buChar char="ü"/>
            </a:pPr>
            <a:endParaRPr lang="fr-FR" b="1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Courte (1 à 15 m) et épaisse (1 à 4 mm)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928688" y="430053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Les colonnes capillaires</a:t>
            </a:r>
            <a:r>
              <a:rPr lang="fr-FR" b="1">
                <a:cs typeface="Arial" charset="0"/>
              </a:rPr>
              <a:t> </a:t>
            </a:r>
          </a:p>
          <a:p>
            <a:pPr marL="1714500" lvl="3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Silice fondue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Longue (15 à 100 m) et très fine (100 à 250 µm)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3975" y="333375"/>
            <a:ext cx="19050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La colonne</a:t>
            </a:r>
          </a:p>
        </p:txBody>
      </p:sp>
      <p:sp>
        <p:nvSpPr>
          <p:cNvPr id="95235" name="ZoneTexte 2"/>
          <p:cNvSpPr txBox="1">
            <a:spLocks noChangeArrowheads="1"/>
          </p:cNvSpPr>
          <p:nvPr/>
        </p:nvSpPr>
        <p:spPr bwMode="auto">
          <a:xfrm>
            <a:off x="928688" y="1284288"/>
            <a:ext cx="7715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 b="1" u="sng">
                <a:latin typeface="Comic Sans MS" pitchFamily="66" charset="0"/>
                <a:cs typeface="Arial" charset="0"/>
              </a:rPr>
              <a:t>Deux principaux types de colonne en CPG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087563"/>
            <a:ext cx="556895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028825"/>
            <a:ext cx="72040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863975" y="333375"/>
            <a:ext cx="19050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La colonne</a:t>
            </a:r>
          </a:p>
        </p:txBody>
      </p:sp>
      <p:sp>
        <p:nvSpPr>
          <p:cNvPr id="96260" name="ZoneTexte 3"/>
          <p:cNvSpPr txBox="1">
            <a:spLocks noChangeArrowheads="1"/>
          </p:cNvSpPr>
          <p:nvPr/>
        </p:nvSpPr>
        <p:spPr bwMode="auto">
          <a:xfrm>
            <a:off x="928688" y="1284288"/>
            <a:ext cx="7715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 b="1" u="sng">
                <a:latin typeface="Comic Sans MS" pitchFamily="66" charset="0"/>
                <a:cs typeface="Arial" charset="0"/>
              </a:rPr>
              <a:t>Propriétés physiques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49463" y="333375"/>
            <a:ext cx="5045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La colonne : aspect théorique</a:t>
            </a:r>
          </a:p>
        </p:txBody>
      </p:sp>
      <p:grpSp>
        <p:nvGrpSpPr>
          <p:cNvPr id="99331" name="Groupe 14"/>
          <p:cNvGrpSpPr>
            <a:grpSpLocks/>
          </p:cNvGrpSpPr>
          <p:nvPr/>
        </p:nvGrpSpPr>
        <p:grpSpPr bwMode="auto">
          <a:xfrm>
            <a:off x="0" y="1058863"/>
            <a:ext cx="4286250" cy="5513387"/>
            <a:chOff x="-31" y="1059404"/>
            <a:chExt cx="4286279" cy="5512868"/>
          </a:xfrm>
        </p:grpSpPr>
        <p:sp>
          <p:nvSpPr>
            <p:cNvPr id="99339" name="ZoneTexte 2"/>
            <p:cNvSpPr txBox="1">
              <a:spLocks noChangeArrowheads="1"/>
            </p:cNvSpPr>
            <p:nvPr/>
          </p:nvSpPr>
          <p:spPr bwMode="auto">
            <a:xfrm>
              <a:off x="571472" y="5643578"/>
              <a:ext cx="314327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fr-FR" b="1">
                  <a:latin typeface="Comic Sans MS" pitchFamily="66" charset="0"/>
                  <a:cs typeface="Arial" charset="0"/>
                </a:rPr>
                <a:t>Equation de Van Deemter</a:t>
              </a:r>
            </a:p>
            <a:p>
              <a:pPr marL="342900" indent="-342900" algn="just"/>
              <a:endParaRPr lang="fr-FR" b="1">
                <a:latin typeface="Comic Sans MS" pitchFamily="66" charset="0"/>
                <a:cs typeface="Arial" charset="0"/>
              </a:endParaRPr>
            </a:p>
            <a:p>
              <a:pPr marL="342900" indent="-342900" algn="ctr"/>
              <a:r>
                <a:rPr lang="fr-FR" b="1">
                  <a:latin typeface="Comic Sans MS" pitchFamily="66" charset="0"/>
                  <a:cs typeface="Arabic Typesetting" pitchFamily="66" charset="-78"/>
                </a:rPr>
                <a:t>H = A + B/ū + C.ū</a:t>
              </a:r>
            </a:p>
          </p:txBody>
        </p:sp>
        <p:pic>
          <p:nvPicPr>
            <p:cNvPr id="9934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1" y="1428736"/>
              <a:ext cx="4286279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41" name="ZoneTexte 10"/>
            <p:cNvSpPr txBox="1">
              <a:spLocks noChangeArrowheads="1"/>
            </p:cNvSpPr>
            <p:nvPr/>
          </p:nvSpPr>
          <p:spPr bwMode="auto">
            <a:xfrm>
              <a:off x="826267" y="1059404"/>
              <a:ext cx="26336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Les colonnes remplies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0101" y="6215119"/>
              <a:ext cx="2286015" cy="3571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4" name="Groupe 15"/>
          <p:cNvGrpSpPr>
            <a:grpSpLocks/>
          </p:cNvGrpSpPr>
          <p:nvPr/>
        </p:nvGrpSpPr>
        <p:grpSpPr bwMode="auto">
          <a:xfrm>
            <a:off x="4357688" y="1058863"/>
            <a:ext cx="4764087" cy="5513387"/>
            <a:chOff x="4357688" y="1058863"/>
            <a:chExt cx="4764087" cy="5513387"/>
          </a:xfrm>
        </p:grpSpPr>
        <p:grpSp>
          <p:nvGrpSpPr>
            <p:cNvPr id="99333" name="Groupe 15"/>
            <p:cNvGrpSpPr>
              <a:grpSpLocks/>
            </p:cNvGrpSpPr>
            <p:nvPr/>
          </p:nvGrpSpPr>
          <p:grpSpPr bwMode="auto">
            <a:xfrm>
              <a:off x="4357688" y="1058863"/>
              <a:ext cx="4764087" cy="5513387"/>
              <a:chOff x="4357686" y="1059404"/>
              <a:chExt cx="4763788" cy="5512868"/>
            </a:xfrm>
          </p:grpSpPr>
          <p:sp>
            <p:nvSpPr>
              <p:cNvPr id="99335" name="ZoneTexte 3"/>
              <p:cNvSpPr txBox="1">
                <a:spLocks noChangeArrowheads="1"/>
              </p:cNvSpPr>
              <p:nvPr/>
            </p:nvSpPr>
            <p:spPr bwMode="auto">
              <a:xfrm>
                <a:off x="5305181" y="1059404"/>
                <a:ext cx="28687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just"/>
                <a:r>
                  <a:rPr lang="fr-FR" b="1">
                    <a:solidFill>
                      <a:srgbClr val="FF0000"/>
                    </a:solidFill>
                    <a:latin typeface="Comic Sans MS" pitchFamily="66" charset="0"/>
                    <a:cs typeface="Arial" charset="0"/>
                  </a:rPr>
                  <a:t>Les colonnes capillaires</a:t>
                </a:r>
                <a:r>
                  <a:rPr lang="fr-FR" b="1">
                    <a:cs typeface="Arial" charset="0"/>
                  </a:rPr>
                  <a:t> </a:t>
                </a:r>
              </a:p>
            </p:txBody>
          </p:sp>
          <p:pic>
            <p:nvPicPr>
              <p:cNvPr id="99336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57686" y="1428736"/>
                <a:ext cx="4763788" cy="4000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337" name="ZoneTexte 11"/>
              <p:cNvSpPr txBox="1">
                <a:spLocks noChangeArrowheads="1"/>
              </p:cNvSpPr>
              <p:nvPr/>
            </p:nvSpPr>
            <p:spPr bwMode="auto">
              <a:xfrm>
                <a:off x="5214942" y="5643578"/>
                <a:ext cx="3143272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/>
                <a:r>
                  <a:rPr lang="fr-FR" b="1">
                    <a:latin typeface="Comic Sans MS" pitchFamily="66" charset="0"/>
                    <a:cs typeface="Arial" charset="0"/>
                  </a:rPr>
                  <a:t>Equation de Golay</a:t>
                </a:r>
              </a:p>
              <a:p>
                <a:pPr marL="342900" indent="-342900" algn="just"/>
                <a:endParaRPr lang="fr-FR" b="1">
                  <a:latin typeface="Comic Sans MS" pitchFamily="66" charset="0"/>
                  <a:cs typeface="Arial" charset="0"/>
                </a:endParaRPr>
              </a:p>
              <a:p>
                <a:pPr marL="342900" indent="-342900" algn="ctr"/>
                <a:r>
                  <a:rPr lang="fr-FR" b="1">
                    <a:latin typeface="Comic Sans MS" pitchFamily="66" charset="0"/>
                    <a:cs typeface="Arabic Typesetting" pitchFamily="66" charset="-78"/>
                  </a:rPr>
                  <a:t>H = B/ū + (C</a:t>
                </a:r>
                <a:r>
                  <a:rPr lang="fr-FR" b="1" baseline="-25000">
                    <a:latin typeface="Comic Sans MS" pitchFamily="66" charset="0"/>
                    <a:cs typeface="Arabic Typesetting" pitchFamily="66" charset="-78"/>
                  </a:rPr>
                  <a:t>G</a:t>
                </a:r>
                <a:r>
                  <a:rPr lang="fr-FR" b="1">
                    <a:latin typeface="Comic Sans MS" pitchFamily="66" charset="0"/>
                    <a:cs typeface="Arabic Typesetting" pitchFamily="66" charset="-78"/>
                  </a:rPr>
                  <a:t> + C</a:t>
                </a:r>
                <a:r>
                  <a:rPr lang="fr-FR" b="1" baseline="-25000">
                    <a:latin typeface="Comic Sans MS" pitchFamily="66" charset="0"/>
                    <a:cs typeface="Arabic Typesetting" pitchFamily="66" charset="-78"/>
                  </a:rPr>
                  <a:t>L</a:t>
                </a:r>
                <a:r>
                  <a:rPr lang="fr-FR" b="1">
                    <a:latin typeface="Comic Sans MS" pitchFamily="66" charset="0"/>
                    <a:cs typeface="Arabic Typesetting" pitchFamily="66" charset="-78"/>
                  </a:rPr>
                  <a:t>).ū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500614" y="6215119"/>
                <a:ext cx="2571589" cy="3571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99334" name="ZoneTexte 3"/>
            <p:cNvSpPr txBox="1">
              <a:spLocks noChangeArrowheads="1"/>
            </p:cNvSpPr>
            <p:nvPr/>
          </p:nvSpPr>
          <p:spPr bwMode="auto">
            <a:xfrm>
              <a:off x="6203615" y="1689075"/>
              <a:ext cx="286897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fr-FR" sz="1400">
                  <a:latin typeface="Comic Sans MS" pitchFamily="66" charset="0"/>
                  <a:cs typeface="Arial" charset="0"/>
                </a:rPr>
                <a:t>C</a:t>
              </a:r>
              <a:r>
                <a:rPr lang="fr-FR" sz="1400" baseline="-25000">
                  <a:latin typeface="Comic Sans MS" pitchFamily="66" charset="0"/>
                  <a:cs typeface="Arial" charset="0"/>
                </a:rPr>
                <a:t>G</a:t>
              </a:r>
              <a:r>
                <a:rPr lang="fr-FR" sz="1400">
                  <a:latin typeface="Comic Sans MS" pitchFamily="66" charset="0"/>
                  <a:cs typeface="Arial" charset="0"/>
                </a:rPr>
                <a:t> : terme de transfert de masse en phase gaz</a:t>
              </a:r>
            </a:p>
            <a:p>
              <a:pPr marL="342900" indent="-342900" algn="just"/>
              <a:r>
                <a:rPr lang="fr-FR" sz="1400">
                  <a:cs typeface="Arial" charset="0"/>
                </a:rPr>
                <a:t>C</a:t>
              </a:r>
              <a:r>
                <a:rPr lang="fr-FR" sz="1400" baseline="-25000">
                  <a:cs typeface="Arial" charset="0"/>
                </a:rPr>
                <a:t>L</a:t>
              </a:r>
              <a:r>
                <a:rPr lang="fr-FR" sz="1400">
                  <a:cs typeface="Arial" charset="0"/>
                </a:rPr>
                <a:t> : </a:t>
              </a:r>
              <a:r>
                <a:rPr lang="fr-FR" sz="1400">
                  <a:latin typeface="Comic Sans MS" pitchFamily="66" charset="0"/>
                  <a:cs typeface="Arial" charset="0"/>
                </a:rPr>
                <a:t>terme de transfert de masse en phase liquide</a:t>
              </a:r>
              <a:endParaRPr lang="fr-FR" sz="140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4013" y="333375"/>
            <a:ext cx="3355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Choix de la colonne</a:t>
            </a:r>
          </a:p>
        </p:txBody>
      </p:sp>
      <p:sp>
        <p:nvSpPr>
          <p:cNvPr id="100355" name="ZoneTexte 3"/>
          <p:cNvSpPr txBox="1">
            <a:spLocks noChangeArrowheads="1"/>
          </p:cNvSpPr>
          <p:nvPr/>
        </p:nvSpPr>
        <p:spPr bwMode="auto">
          <a:xfrm>
            <a:off x="500063" y="142875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Nature de l’échantillon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00063" y="5143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Épaisseur du film de la phase stationnaire</a:t>
            </a:r>
            <a:endParaRPr lang="fr-FR" b="1" dirty="0">
              <a:cs typeface="Arial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6130925"/>
            <a:ext cx="8429625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400" b="1">
                <a:cs typeface="Arial" charset="0"/>
              </a:rPr>
              <a:t>Paramètre important : Choix de la colonne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00063" y="235743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Nature de la phase stationnaire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00063" y="3286125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Diamètre de la colonne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00063" y="4214813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Longueur de la colonne</a:t>
            </a:r>
          </a:p>
        </p:txBody>
      </p:sp>
      <p:sp>
        <p:nvSpPr>
          <p:cNvPr id="10" name="Ellipse 9"/>
          <p:cNvSpPr/>
          <p:nvPr/>
        </p:nvSpPr>
        <p:spPr>
          <a:xfrm>
            <a:off x="428625" y="2214563"/>
            <a:ext cx="4286250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94013" y="333375"/>
            <a:ext cx="32623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Phase stationnaire</a:t>
            </a:r>
          </a:p>
        </p:txBody>
      </p:sp>
      <p:sp>
        <p:nvSpPr>
          <p:cNvPr id="101379" name="ZoneTexte 3"/>
          <p:cNvSpPr txBox="1">
            <a:spLocks noChangeArrowheads="1"/>
          </p:cNvSpPr>
          <p:nvPr/>
        </p:nvSpPr>
        <p:spPr bwMode="auto">
          <a:xfrm>
            <a:off x="500063" y="1428750"/>
            <a:ext cx="8429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Film polymérique qui recouvre ou qui est greffé sur la paroi interne de la colonne capillaire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Équilibres d’interactions entre solutés et phases différents suivant la nature de la phase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00063" y="3857625"/>
            <a:ext cx="84296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000" b="1" u="sng">
                <a:cs typeface="Arial" charset="0"/>
              </a:rPr>
              <a:t>Paramètres de choix de la phase stationnaire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Nature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Polarité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Stabilité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Température mini et maxi d’utilisation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1071563" y="966788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Principe</a:t>
            </a:r>
          </a:p>
        </p:txBody>
      </p:sp>
      <p:sp>
        <p:nvSpPr>
          <p:cNvPr id="7172" name="ZoneTexte 66"/>
          <p:cNvSpPr txBox="1">
            <a:spLocks noChangeArrowheads="1"/>
          </p:cNvSpPr>
          <p:nvPr/>
        </p:nvSpPr>
        <p:spPr bwMode="auto">
          <a:xfrm>
            <a:off x="1000125" y="1709738"/>
            <a:ext cx="7715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2 corps différents ne se partagent pas de façon identique entre 2 phases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Coefficient de partage</a:t>
            </a:r>
            <a:endParaRPr lang="fr-FR" b="1" dirty="0">
              <a:cs typeface="Arial" charset="0"/>
            </a:endParaRPr>
          </a:p>
          <a:p>
            <a:pPr marL="342900" indent="-342900" algn="just"/>
            <a:r>
              <a:rPr lang="fr-FR" b="1" dirty="0" smtClean="0">
                <a:cs typeface="Arial" charset="0"/>
              </a:rPr>
              <a:t> </a:t>
            </a:r>
            <a:endParaRPr lang="fr-FR" b="1" dirty="0"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62562" y="333375"/>
            <a:ext cx="19784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Le partage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5502" y="3322647"/>
            <a:ext cx="22383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1214414" y="5413372"/>
            <a:ext cx="5570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/>
              <a:t> C</a:t>
            </a:r>
            <a:r>
              <a:rPr lang="fr-FR" sz="2000" baseline="-25000"/>
              <a:t>S</a:t>
            </a:r>
            <a:r>
              <a:rPr lang="fr-FR" sz="2000"/>
              <a:t> : concentration dans la phase stationnaire</a:t>
            </a:r>
          </a:p>
          <a:p>
            <a:endParaRPr lang="fr-FR" sz="2000"/>
          </a:p>
          <a:p>
            <a:pPr>
              <a:buFont typeface="Wingdings" pitchFamily="2" charset="2"/>
              <a:buChar char="ü"/>
            </a:pPr>
            <a:r>
              <a:rPr lang="fr-FR" sz="2000"/>
              <a:t> C</a:t>
            </a:r>
            <a:r>
              <a:rPr lang="fr-FR" sz="2000" baseline="-25000"/>
              <a:t>M</a:t>
            </a:r>
            <a:r>
              <a:rPr lang="fr-FR" sz="2000"/>
              <a:t> : concentration dans la phase mobile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0425" y="333375"/>
            <a:ext cx="488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Phase stationnaire : Polarité</a:t>
            </a:r>
          </a:p>
        </p:txBody>
      </p:sp>
      <p:sp>
        <p:nvSpPr>
          <p:cNvPr id="102403" name="ZoneTexte 2"/>
          <p:cNvSpPr txBox="1">
            <a:spLocks noChangeArrowheads="1"/>
          </p:cNvSpPr>
          <p:nvPr/>
        </p:nvSpPr>
        <p:spPr bwMode="auto">
          <a:xfrm>
            <a:off x="928688" y="928688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000" u="sng">
                <a:latin typeface="Comic Sans MS" pitchFamily="66" charset="0"/>
                <a:cs typeface="Arial" charset="0"/>
              </a:rPr>
              <a:t>Composé non polaire</a:t>
            </a: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357313"/>
            <a:ext cx="6102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725" y="4314825"/>
            <a:ext cx="57642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5500688"/>
            <a:ext cx="5695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ZoneTexte 8"/>
          <p:cNvSpPr txBox="1">
            <a:spLocks noChangeArrowheads="1"/>
          </p:cNvSpPr>
          <p:nvPr/>
        </p:nvSpPr>
        <p:spPr bwMode="auto">
          <a:xfrm>
            <a:off x="928688" y="3814763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000" u="sng">
                <a:latin typeface="Comic Sans MS" pitchFamily="66" charset="0"/>
                <a:cs typeface="Arial" charset="0"/>
              </a:rPr>
              <a:t>Composé polaire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30425" y="333375"/>
            <a:ext cx="488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Phase stationnaire : Polarité</a:t>
            </a:r>
          </a:p>
        </p:txBody>
      </p:sp>
      <p:sp>
        <p:nvSpPr>
          <p:cNvPr id="104451" name="ZoneTexte 2"/>
          <p:cNvSpPr txBox="1">
            <a:spLocks noChangeArrowheads="1"/>
          </p:cNvSpPr>
          <p:nvPr/>
        </p:nvSpPr>
        <p:spPr bwMode="auto">
          <a:xfrm>
            <a:off x="928688" y="928688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000" u="sng">
                <a:latin typeface="Comic Sans MS" pitchFamily="66" charset="0"/>
                <a:cs typeface="Arial" charset="0"/>
              </a:rPr>
              <a:t>Exemple </a:t>
            </a: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1643063"/>
            <a:ext cx="44688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643063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0663" y="5143500"/>
            <a:ext cx="6438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25838" y="333375"/>
            <a:ext cx="2092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Détecteurs</a:t>
            </a:r>
          </a:p>
        </p:txBody>
      </p:sp>
      <p:sp>
        <p:nvSpPr>
          <p:cNvPr id="125955" name="ZoneTexte 3"/>
          <p:cNvSpPr txBox="1">
            <a:spLocks noChangeArrowheads="1"/>
          </p:cNvSpPr>
          <p:nvPr/>
        </p:nvSpPr>
        <p:spPr bwMode="auto">
          <a:xfrm>
            <a:off x="714375" y="1154113"/>
            <a:ext cx="7715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ROLE</a:t>
            </a:r>
            <a:r>
              <a:rPr lang="fr-FR" b="1">
                <a:latin typeface="Comic Sans MS" pitchFamily="66" charset="0"/>
                <a:cs typeface="Arial" charset="0"/>
              </a:rPr>
              <a:t>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Appareil de mesure physico-chimique qui ne réagit qu’au passage des solutés voire d’espèces spécifiques du soluté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Signal traité après amplification par un système informatique d’acquisition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14375" y="3286125"/>
            <a:ext cx="77152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IDEAL</a:t>
            </a:r>
            <a:r>
              <a:rPr lang="fr-FR" b="1">
                <a:latin typeface="Comic Sans MS" pitchFamily="66" charset="0"/>
                <a:cs typeface="Arial" charset="0"/>
              </a:rPr>
              <a:t>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Sensible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Rapport signal électrique/débit massique</a:t>
            </a:r>
          </a:p>
          <a:p>
            <a:pPr marL="1714500" lvl="3" indent="-342900" algn="just">
              <a:buFont typeface="Wingdings" pitchFamily="2" charset="2"/>
              <a:buChar char="ü"/>
            </a:pPr>
            <a:r>
              <a:rPr lang="fr-FR" b="1">
                <a:cs typeface="Arial" charset="0"/>
              </a:rPr>
              <a:t>Rapport signal électrique/concentration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Universel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Robuste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Domaine de linéarité large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25838" y="333375"/>
            <a:ext cx="2092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Détecteurs</a:t>
            </a:r>
          </a:p>
        </p:txBody>
      </p:sp>
      <p:sp>
        <p:nvSpPr>
          <p:cNvPr id="126979" name="ZoneTexte 3"/>
          <p:cNvSpPr txBox="1">
            <a:spLocks noChangeArrowheads="1"/>
          </p:cNvSpPr>
          <p:nvPr/>
        </p:nvSpPr>
        <p:spPr bwMode="auto">
          <a:xfrm>
            <a:off x="714375" y="1447800"/>
            <a:ext cx="7715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3 types de détecteur</a:t>
            </a:r>
            <a:endParaRPr lang="fr-FR" b="1">
              <a:latin typeface="Comic Sans MS" pitchFamily="66" charset="0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Les détecteurs universels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Les détecteurs semi-universels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Les détecteurs spécifiques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14375" y="4287838"/>
            <a:ext cx="7715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2 types de réponse</a:t>
            </a:r>
            <a:endParaRPr lang="fr-FR" b="1">
              <a:latin typeface="Comic Sans MS" pitchFamily="66" charset="0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Proportionnelle au débit massique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Proportionnelle à la concentration du soluté dans la phase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25838" y="333375"/>
            <a:ext cx="2092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Détecteurs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428750"/>
            <a:ext cx="8626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ZoneTexte 3"/>
          <p:cNvSpPr txBox="1">
            <a:spLocks noChangeArrowheads="1"/>
          </p:cNvSpPr>
          <p:nvPr/>
        </p:nvSpPr>
        <p:spPr bwMode="auto">
          <a:xfrm>
            <a:off x="285750" y="1427163"/>
            <a:ext cx="771525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200" b="1" u="sng">
                <a:latin typeface="Comic Sans MS" pitchFamily="66" charset="0"/>
                <a:cs typeface="Arial" charset="0"/>
              </a:rPr>
              <a:t>Comment choisir un détecteur ?</a:t>
            </a:r>
            <a:endParaRPr lang="fr-FR" sz="2200" b="1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8625" y="333375"/>
            <a:ext cx="6789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Détecteur à ionisation de flamme (FID)</a:t>
            </a:r>
          </a:p>
        </p:txBody>
      </p:sp>
      <p:sp>
        <p:nvSpPr>
          <p:cNvPr id="131075" name="ZoneTexte 3"/>
          <p:cNvSpPr txBox="1">
            <a:spLocks noChangeArrowheads="1"/>
          </p:cNvSpPr>
          <p:nvPr/>
        </p:nvSpPr>
        <p:spPr bwMode="auto">
          <a:xfrm>
            <a:off x="714375" y="1071563"/>
            <a:ext cx="77152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Principe</a:t>
            </a:r>
            <a:r>
              <a:rPr lang="fr-FR" b="1">
                <a:latin typeface="Comic Sans MS" pitchFamily="66" charset="0"/>
                <a:cs typeface="Arial" charset="0"/>
              </a:rPr>
              <a:t> 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/>
            <a:r>
              <a:rPr lang="fr-FR" sz="2000" b="1">
                <a:cs typeface="Arial" charset="0"/>
              </a:rPr>
              <a:t>Mesure le courant ionique généré dans une flamme hydrogène au passage de l’échantillon</a:t>
            </a: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757488"/>
            <a:ext cx="35337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43375" y="333375"/>
            <a:ext cx="8572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FID</a:t>
            </a:r>
          </a:p>
        </p:txBody>
      </p:sp>
      <p:sp>
        <p:nvSpPr>
          <p:cNvPr id="132099" name="ZoneTexte 3"/>
          <p:cNvSpPr txBox="1">
            <a:spLocks noChangeArrowheads="1"/>
          </p:cNvSpPr>
          <p:nvPr/>
        </p:nvSpPr>
        <p:spPr bwMode="auto">
          <a:xfrm>
            <a:off x="642938" y="1071563"/>
            <a:ext cx="7715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Réponse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Non proportionnelle au nombre d’atomes de carbone : à masse égale injectée, un C6 donne aprox. La même réponse qu’un C1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Le chlorure de méthylène donne une réponse moins grande que le méthane (le chlore refroidi localement la flamme)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42938" y="3582988"/>
            <a:ext cx="77152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Sensibilité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Très élevée, s’exprime en coulomb/gramme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42938" y="4984750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Limite de détection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Peut atteindre 2 à 3 pg/sec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43375" y="333375"/>
            <a:ext cx="8572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FID</a:t>
            </a:r>
          </a:p>
        </p:txBody>
      </p:sp>
      <p:sp>
        <p:nvSpPr>
          <p:cNvPr id="133123" name="ZoneTexte 3"/>
          <p:cNvSpPr txBox="1">
            <a:spLocks noChangeArrowheads="1"/>
          </p:cNvSpPr>
          <p:nvPr/>
        </p:nvSpPr>
        <p:spPr bwMode="auto">
          <a:xfrm>
            <a:off x="642938" y="857250"/>
            <a:ext cx="77152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>
                <a:latin typeface="Comic Sans MS" pitchFamily="66" charset="0"/>
                <a:cs typeface="Arial" charset="0"/>
              </a:rPr>
              <a:t>Avantages et inconvénients: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Décrit la première fois en 1958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Le plus couramment utilisé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Grande sensibilité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Bonne linéarité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Faible volume mort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Presque universel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>
                <a:cs typeface="Arial" charset="0"/>
              </a:rPr>
              <a:t>Destructive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43375" y="333375"/>
            <a:ext cx="8572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FID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8" y="2214563"/>
            <a:ext cx="6651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27288" y="333375"/>
            <a:ext cx="4289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Spectrométrie de masse</a:t>
            </a:r>
          </a:p>
        </p:txBody>
      </p:sp>
      <p:pic>
        <p:nvPicPr>
          <p:cNvPr id="141315" name="Picture 3" descr="IMGP0750.JPG                                                   00023A0AMacintosh HD                   ABA78158: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1714500" y="1143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500063" y="5967413"/>
            <a:ext cx="8429625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fr-FR" sz="2400">
                <a:cs typeface="Arial" charset="0"/>
              </a:rPr>
              <a:t>Détermination de données structurales sur les composés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1071563" y="966788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Principe</a:t>
            </a:r>
          </a:p>
        </p:txBody>
      </p:sp>
      <p:sp>
        <p:nvSpPr>
          <p:cNvPr id="7172" name="ZoneTexte 66"/>
          <p:cNvSpPr txBox="1">
            <a:spLocks noChangeArrowheads="1"/>
          </p:cNvSpPr>
          <p:nvPr/>
        </p:nvSpPr>
        <p:spPr bwMode="auto">
          <a:xfrm>
            <a:off x="1000125" y="1709738"/>
            <a:ext cx="7715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La phase stationnaire a des propriétés d’échanges d’ions.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Présence de groupements acide ou basique permettant l’échange de certains de leurs ions avec ceux, </a:t>
            </a:r>
            <a:r>
              <a:rPr lang="fr-FR" b="1" u="sng" dirty="0" smtClean="0">
                <a:solidFill>
                  <a:srgbClr val="FF0000"/>
                </a:solidFill>
                <a:cs typeface="Arial" charset="0"/>
              </a:rPr>
              <a:t>de même signe</a:t>
            </a:r>
            <a:r>
              <a:rPr lang="fr-FR" b="1" dirty="0" smtClean="0">
                <a:cs typeface="Arial" charset="0"/>
              </a:rPr>
              <a:t>, de l’échantillon</a:t>
            </a:r>
            <a:endParaRPr lang="fr-FR" b="1" dirty="0">
              <a:cs typeface="Arial" charset="0"/>
            </a:endParaRPr>
          </a:p>
          <a:p>
            <a:pPr marL="342900" indent="-342900" algn="just"/>
            <a:r>
              <a:rPr lang="fr-FR" b="1" dirty="0" smtClean="0">
                <a:cs typeface="Arial" charset="0"/>
              </a:rPr>
              <a:t> </a:t>
            </a:r>
            <a:endParaRPr lang="fr-FR" b="1" dirty="0"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74208" y="333375"/>
            <a:ext cx="25955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Echange d’ions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214283" y="3929066"/>
            <a:ext cx="45720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r-FR" sz="2000" dirty="0"/>
              <a:t> </a:t>
            </a:r>
            <a:r>
              <a:rPr lang="fr-FR" sz="2000" dirty="0" smtClean="0"/>
              <a:t>Phase mobile : Solution de sels ou d’acide ou de base</a:t>
            </a:r>
            <a:endParaRPr lang="fr-FR" sz="2000" dirty="0"/>
          </a:p>
          <a:p>
            <a:pPr algn="just"/>
            <a:endParaRPr lang="fr-FR" sz="2000" dirty="0"/>
          </a:p>
          <a:p>
            <a:pPr algn="just">
              <a:buFont typeface="Wingdings" pitchFamily="2" charset="2"/>
              <a:buChar char="ü"/>
            </a:pPr>
            <a:r>
              <a:rPr lang="fr-FR" sz="2000" dirty="0"/>
              <a:t> </a:t>
            </a:r>
            <a:r>
              <a:rPr lang="fr-FR" sz="2000" dirty="0" smtClean="0"/>
              <a:t>Les coefficients de partage sont appelés coefficient d’échanges d’ions</a:t>
            </a:r>
            <a:endParaRPr lang="fr-FR" sz="2000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86124"/>
            <a:ext cx="3947188" cy="33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875" y="285750"/>
            <a:ext cx="2373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Plan de cours</a:t>
            </a:r>
          </a:p>
        </p:txBody>
      </p:sp>
      <p:sp>
        <p:nvSpPr>
          <p:cNvPr id="4099" name="ZoneTexte 4"/>
          <p:cNvSpPr txBox="1">
            <a:spLocks noChangeArrowheads="1"/>
          </p:cNvSpPr>
          <p:nvPr/>
        </p:nvSpPr>
        <p:spPr bwMode="auto">
          <a:xfrm>
            <a:off x="1000125" y="1357313"/>
            <a:ext cx="62119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Introduction générale sur la chromatographie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Aspect théorique de la chromatographie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>
                <a:cs typeface="Arial" charset="0"/>
              </a:rPr>
              <a:t>Chromatographie gazeuse : principe et appareillage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fr-FR" b="1" dirty="0" smtClean="0">
                <a:cs typeface="Arial" charset="0"/>
              </a:rPr>
              <a:t>Chromatographie liquide : principe et appareillage</a:t>
            </a:r>
            <a:endParaRPr lang="fr-FR" b="1" dirty="0"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00125" y="2852668"/>
            <a:ext cx="7715250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 vers le bas 25"/>
          <p:cNvSpPr/>
          <p:nvPr/>
        </p:nvSpPr>
        <p:spPr>
          <a:xfrm>
            <a:off x="3357563" y="1928813"/>
            <a:ext cx="928687" cy="38576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23938" y="333375"/>
            <a:ext cx="7366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Liquide (HPLC)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9156" name="ZoneTexte 2"/>
          <p:cNvSpPr txBox="1">
            <a:spLocks noChangeArrowheads="1"/>
          </p:cNvSpPr>
          <p:nvPr/>
        </p:nvSpPr>
        <p:spPr bwMode="auto">
          <a:xfrm>
            <a:off x="1071563" y="1109663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Principe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438" y="1928813"/>
            <a:ext cx="1071562" cy="3357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158" name="ZoneTexte 4"/>
          <p:cNvSpPr txBox="1">
            <a:spLocks noChangeArrowheads="1"/>
          </p:cNvSpPr>
          <p:nvPr/>
        </p:nvSpPr>
        <p:spPr bwMode="auto">
          <a:xfrm rot="-5400000">
            <a:off x="452438" y="3362325"/>
            <a:ext cx="2490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>
                <a:latin typeface="Calibri" pitchFamily="34" charset="0"/>
                <a:cs typeface="Arial" charset="0"/>
              </a:rPr>
              <a:t>Phase stationnaire</a:t>
            </a:r>
          </a:p>
        </p:txBody>
      </p:sp>
      <p:grpSp>
        <p:nvGrpSpPr>
          <p:cNvPr id="3" name="Groupe 10"/>
          <p:cNvGrpSpPr>
            <a:grpSpLocks/>
          </p:cNvGrpSpPr>
          <p:nvPr/>
        </p:nvGrpSpPr>
        <p:grpSpPr bwMode="auto">
          <a:xfrm>
            <a:off x="2357438" y="2500313"/>
            <a:ext cx="500062" cy="214312"/>
            <a:chOff x="2357422" y="3000372"/>
            <a:chExt cx="500066" cy="214315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2357422" y="3000372"/>
              <a:ext cx="50006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rot="10800000" flipV="1">
              <a:off x="2357422" y="3214687"/>
              <a:ext cx="500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11"/>
          <p:cNvGrpSpPr>
            <a:grpSpLocks/>
          </p:cNvGrpSpPr>
          <p:nvPr/>
        </p:nvGrpSpPr>
        <p:grpSpPr bwMode="auto">
          <a:xfrm>
            <a:off x="2357438" y="3214688"/>
            <a:ext cx="500062" cy="214312"/>
            <a:chOff x="2357422" y="3000372"/>
            <a:chExt cx="500066" cy="214315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2357422" y="3000372"/>
              <a:ext cx="50006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rot="10800000" flipV="1">
              <a:off x="2357422" y="3214687"/>
              <a:ext cx="500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14"/>
          <p:cNvGrpSpPr>
            <a:grpSpLocks/>
          </p:cNvGrpSpPr>
          <p:nvPr/>
        </p:nvGrpSpPr>
        <p:grpSpPr bwMode="auto">
          <a:xfrm>
            <a:off x="2357438" y="3929063"/>
            <a:ext cx="500062" cy="214312"/>
            <a:chOff x="2357422" y="3000372"/>
            <a:chExt cx="500066" cy="214315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2357422" y="3000372"/>
              <a:ext cx="50006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10800000" flipV="1">
              <a:off x="2357422" y="3214687"/>
              <a:ext cx="500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17"/>
          <p:cNvGrpSpPr>
            <a:grpSpLocks/>
          </p:cNvGrpSpPr>
          <p:nvPr/>
        </p:nvGrpSpPr>
        <p:grpSpPr bwMode="auto">
          <a:xfrm>
            <a:off x="2357438" y="4643438"/>
            <a:ext cx="500062" cy="214312"/>
            <a:chOff x="2357422" y="3000372"/>
            <a:chExt cx="500066" cy="214315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2357422" y="3000372"/>
              <a:ext cx="50006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10800000" flipV="1">
              <a:off x="2357422" y="3214687"/>
              <a:ext cx="50006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llipse 20"/>
          <p:cNvSpPr/>
          <p:nvPr/>
        </p:nvSpPr>
        <p:spPr>
          <a:xfrm>
            <a:off x="3000375" y="2928938"/>
            <a:ext cx="500063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Ellipse 22"/>
          <p:cNvSpPr/>
          <p:nvPr/>
        </p:nvSpPr>
        <p:spPr>
          <a:xfrm>
            <a:off x="3000375" y="3929063"/>
            <a:ext cx="500063" cy="5000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429125" y="3000375"/>
            <a:ext cx="47148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ÉCHANGE de molécule </a:t>
            </a:r>
            <a:r>
              <a:rPr lang="fr-FR" b="1" dirty="0" smtClean="0">
                <a:cs typeface="Arial" charset="0"/>
              </a:rPr>
              <a:t>LIQUIDE </a:t>
            </a:r>
            <a:r>
              <a:rPr lang="fr-FR" b="1" dirty="0">
                <a:cs typeface="Arial" charset="0"/>
              </a:rPr>
              <a:t>entre phase stationnaire et phase mobile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Phase stationnaire </a:t>
            </a:r>
            <a:r>
              <a:rPr lang="fr-FR" b="1" dirty="0" smtClean="0">
                <a:cs typeface="Arial" charset="0"/>
              </a:rPr>
              <a:t>solide</a:t>
            </a: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Phase mobile </a:t>
            </a:r>
            <a:r>
              <a:rPr lang="fr-FR" sz="2000" b="1" dirty="0" smtClean="0">
                <a:solidFill>
                  <a:srgbClr val="FF0000"/>
                </a:solidFill>
                <a:cs typeface="Arial" charset="0"/>
              </a:rPr>
              <a:t>LIQUIDE </a:t>
            </a:r>
            <a:endParaRPr lang="fr-FR" sz="2000" b="1" dirty="0">
              <a:solidFill>
                <a:srgbClr val="FF0000"/>
              </a:solidFill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</p:txBody>
      </p:sp>
      <p:sp>
        <p:nvSpPr>
          <p:cNvPr id="49166" name="ZoneTexte 24"/>
          <p:cNvSpPr txBox="1">
            <a:spLocks noChangeArrowheads="1"/>
          </p:cNvSpPr>
          <p:nvPr/>
        </p:nvSpPr>
        <p:spPr bwMode="auto">
          <a:xfrm rot="-5400000">
            <a:off x="2910682" y="3371056"/>
            <a:ext cx="186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>
                <a:latin typeface="Calibri" pitchFamily="34" charset="0"/>
                <a:cs typeface="Arial" charset="0"/>
              </a:rPr>
              <a:t>Phase mobile</a:t>
            </a:r>
          </a:p>
        </p:txBody>
      </p:sp>
      <p:sp>
        <p:nvSpPr>
          <p:cNvPr id="49167" name="ZoneTexte 26"/>
          <p:cNvSpPr txBox="1">
            <a:spLocks noChangeArrowheads="1"/>
          </p:cNvSpPr>
          <p:nvPr/>
        </p:nvSpPr>
        <p:spPr bwMode="auto">
          <a:xfrm>
            <a:off x="4429125" y="1643063"/>
            <a:ext cx="4714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Méthode de séparation de composés </a:t>
            </a:r>
            <a:r>
              <a:rPr lang="fr-FR" b="1" dirty="0" smtClean="0">
                <a:cs typeface="Arial" charset="0"/>
              </a:rPr>
              <a:t>non-volatiles</a:t>
            </a:r>
            <a:endParaRPr lang="fr-FR" b="1" dirty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ZoneTexte 2"/>
          <p:cNvSpPr txBox="1">
            <a:spLocks noChangeArrowheads="1"/>
          </p:cNvSpPr>
          <p:nvPr/>
        </p:nvSpPr>
        <p:spPr bwMode="auto">
          <a:xfrm>
            <a:off x="1071563" y="857250"/>
            <a:ext cx="2012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Phase </a:t>
            </a:r>
            <a:r>
              <a:rPr lang="fr-FR" sz="2400" u="sng" dirty="0" smtClean="0">
                <a:latin typeface="Comic Sans MS" pitchFamily="66" charset="0"/>
                <a:cs typeface="Arial" charset="0"/>
              </a:rPr>
              <a:t>mobile</a:t>
            </a:r>
            <a:endParaRPr lang="fr-FR" sz="2400" u="sng" dirty="0">
              <a:latin typeface="Comic Sans MS" pitchFamily="66" charset="0"/>
              <a:cs typeface="Arial" charset="0"/>
            </a:endParaRPr>
          </a:p>
        </p:txBody>
      </p:sp>
      <p:sp>
        <p:nvSpPr>
          <p:cNvPr id="50180" name="ZoneTexte 3"/>
          <p:cNvSpPr txBox="1">
            <a:spLocks noChangeArrowheads="1"/>
          </p:cNvSpPr>
          <p:nvPr/>
        </p:nvSpPr>
        <p:spPr bwMode="auto">
          <a:xfrm>
            <a:off x="857250" y="1357313"/>
            <a:ext cx="7715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Solvant aqueux ou organiques</a:t>
            </a:r>
            <a:endParaRPr lang="fr-FR" b="1" dirty="0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 dirty="0" smtClean="0">
                <a:cs typeface="Arial" charset="0"/>
              </a:rPr>
              <a:t>Eau</a:t>
            </a:r>
            <a:endParaRPr lang="fr-FR" b="1" dirty="0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 dirty="0" err="1" smtClean="0">
                <a:cs typeface="Arial" charset="0"/>
              </a:rPr>
              <a:t>Acétonitrile</a:t>
            </a:r>
            <a:endParaRPr lang="fr-FR" b="1" dirty="0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 dirty="0" smtClean="0">
                <a:cs typeface="Arial" charset="0"/>
              </a:rPr>
              <a:t>Méthanol</a:t>
            </a:r>
            <a:endParaRPr lang="fr-FR" b="1" dirty="0">
              <a:cs typeface="Arial" charset="0"/>
            </a:endParaRP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fr-FR" b="1" dirty="0" smtClean="0">
                <a:cs typeface="Arial" charset="0"/>
              </a:rPr>
              <a:t>Ethanol…</a:t>
            </a:r>
            <a:endParaRPr lang="fr-FR" b="1" dirty="0">
              <a:cs typeface="Arial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857250" y="3160713"/>
            <a:ext cx="7715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Propriété : </a:t>
            </a:r>
            <a:r>
              <a:rPr lang="fr-FR" b="1" dirty="0" smtClean="0">
                <a:cs typeface="Arial" charset="0"/>
              </a:rPr>
              <a:t>polarité inverse à la phase stationnaire</a:t>
            </a:r>
            <a:endParaRPr lang="fr-FR" b="1" dirty="0">
              <a:cs typeface="Arial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04465" y="4907048"/>
            <a:ext cx="8535071" cy="1596027"/>
            <a:chOff x="257578" y="4907048"/>
            <a:chExt cx="8535071" cy="1596027"/>
          </a:xfrm>
        </p:grpSpPr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257578" y="4907048"/>
              <a:ext cx="8535071" cy="4308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/>
              <a:r>
                <a:rPr lang="fr-FR" sz="2200" b="1" dirty="0">
                  <a:cs typeface="Arial" charset="0"/>
                </a:rPr>
                <a:t>Il </a:t>
              </a:r>
              <a:r>
                <a:rPr lang="fr-FR" sz="2200" b="1" dirty="0" smtClean="0">
                  <a:cs typeface="Arial" charset="0"/>
                </a:rPr>
                <a:t>y </a:t>
              </a:r>
              <a:r>
                <a:rPr lang="fr-FR" sz="2200" b="1" dirty="0">
                  <a:cs typeface="Arial" charset="0"/>
                </a:rPr>
                <a:t>a </a:t>
              </a:r>
              <a:r>
                <a:rPr lang="fr-FR" sz="2200" b="1" dirty="0" smtClean="0">
                  <a:cs typeface="Arial" charset="0"/>
                </a:rPr>
                <a:t>interaction </a:t>
              </a:r>
              <a:r>
                <a:rPr lang="fr-FR" sz="2200" b="1" dirty="0">
                  <a:cs typeface="Arial" charset="0"/>
                </a:rPr>
                <a:t>entre </a:t>
              </a:r>
              <a:r>
                <a:rPr lang="fr-FR" sz="2200" b="1" dirty="0" smtClean="0">
                  <a:cs typeface="Arial" charset="0"/>
                </a:rPr>
                <a:t>la phase mobile et </a:t>
              </a:r>
              <a:r>
                <a:rPr lang="fr-FR" sz="2200" b="1" dirty="0">
                  <a:cs typeface="Arial" charset="0"/>
                </a:rPr>
                <a:t>la phase stationnaire</a:t>
              </a:r>
            </a:p>
          </p:txBody>
        </p:sp>
        <p:sp>
          <p:nvSpPr>
            <p:cNvPr id="10" name="ZoneTexte 9"/>
            <p:cNvSpPr txBox="1">
              <a:spLocks noChangeArrowheads="1"/>
            </p:cNvSpPr>
            <p:nvPr/>
          </p:nvSpPr>
          <p:spPr bwMode="auto">
            <a:xfrm>
              <a:off x="756433" y="6072188"/>
              <a:ext cx="7537361" cy="4308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/>
              <a:r>
                <a:rPr lang="fr-FR" sz="2200" b="1" dirty="0">
                  <a:cs typeface="Arial" charset="0"/>
                </a:rPr>
                <a:t>Il </a:t>
              </a:r>
              <a:r>
                <a:rPr lang="fr-FR" sz="2200" b="1" dirty="0" smtClean="0">
                  <a:cs typeface="Arial" charset="0"/>
                </a:rPr>
                <a:t>y </a:t>
              </a:r>
              <a:r>
                <a:rPr lang="fr-FR" sz="2200" b="1" dirty="0">
                  <a:cs typeface="Arial" charset="0"/>
                </a:rPr>
                <a:t>a </a:t>
              </a:r>
              <a:r>
                <a:rPr lang="fr-FR" sz="2200" b="1" dirty="0" smtClean="0">
                  <a:cs typeface="Arial" charset="0"/>
                </a:rPr>
                <a:t>interaction </a:t>
              </a:r>
              <a:r>
                <a:rPr lang="fr-FR" sz="2200" b="1" dirty="0">
                  <a:cs typeface="Arial" charset="0"/>
                </a:rPr>
                <a:t>entre </a:t>
              </a:r>
              <a:r>
                <a:rPr lang="fr-FR" sz="2200" b="1" dirty="0" smtClean="0">
                  <a:cs typeface="Arial" charset="0"/>
                </a:rPr>
                <a:t>la phase mobile et les </a:t>
              </a:r>
              <a:r>
                <a:rPr lang="fr-FR" sz="2200" b="1" dirty="0">
                  <a:cs typeface="Arial" charset="0"/>
                </a:rPr>
                <a:t>solutés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23938" y="333375"/>
            <a:ext cx="7366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Liquide (HPLC)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1411132"/>
            <a:ext cx="6267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071563" y="857250"/>
            <a:ext cx="2012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Phase </a:t>
            </a:r>
            <a:r>
              <a:rPr lang="fr-FR" sz="2400" u="sng" dirty="0" smtClean="0">
                <a:latin typeface="Comic Sans MS" pitchFamily="66" charset="0"/>
                <a:cs typeface="Arial" charset="0"/>
              </a:rPr>
              <a:t>mobile</a:t>
            </a:r>
            <a:endParaRPr lang="fr-FR" sz="2400" u="sng" dirty="0">
              <a:latin typeface="Comic Sans MS" pitchFamily="66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23938" y="333375"/>
            <a:ext cx="7366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Liquide (HPLC)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57347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195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Appareillage</a:t>
            </a:r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5858"/>
            <a:ext cx="689019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 21" descr="HPLC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22088" y="2960665"/>
            <a:ext cx="3966693" cy="3827977"/>
          </a:xfrm>
          <a:prstGeom prst="rect">
            <a:avLst/>
          </a:prstGeom>
        </p:spPr>
      </p:pic>
      <p:grpSp>
        <p:nvGrpSpPr>
          <p:cNvPr id="51" name="Groupe 50"/>
          <p:cNvGrpSpPr/>
          <p:nvPr/>
        </p:nvGrpSpPr>
        <p:grpSpPr>
          <a:xfrm>
            <a:off x="4790941" y="3747752"/>
            <a:ext cx="2713417" cy="2181561"/>
            <a:chOff x="4790941" y="3747752"/>
            <a:chExt cx="2713417" cy="2181561"/>
          </a:xfrm>
        </p:grpSpPr>
        <p:cxnSp>
          <p:nvCxnSpPr>
            <p:cNvPr id="25" name="Connecteur droit avec flèche 24"/>
            <p:cNvCxnSpPr>
              <a:endCxn id="27" idx="0"/>
            </p:cNvCxnSpPr>
            <p:nvPr/>
          </p:nvCxnSpPr>
          <p:spPr bwMode="auto">
            <a:xfrm>
              <a:off x="4790941" y="3747752"/>
              <a:ext cx="1641855" cy="15454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 bwMode="auto">
            <a:xfrm>
              <a:off x="5361233" y="5293217"/>
              <a:ext cx="2143125" cy="636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841679" y="3694090"/>
            <a:ext cx="5924282" cy="636096"/>
            <a:chOff x="1841679" y="3694090"/>
            <a:chExt cx="5924282" cy="636096"/>
          </a:xfrm>
        </p:grpSpPr>
        <p:cxnSp>
          <p:nvCxnSpPr>
            <p:cNvPr id="32" name="Connecteur droit avec flèche 31"/>
            <p:cNvCxnSpPr>
              <a:endCxn id="33" idx="2"/>
            </p:cNvCxnSpPr>
            <p:nvPr/>
          </p:nvCxnSpPr>
          <p:spPr bwMode="auto">
            <a:xfrm>
              <a:off x="1841679" y="3709115"/>
              <a:ext cx="5499279" cy="3030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 bwMode="auto">
            <a:xfrm>
              <a:off x="7340958" y="3694090"/>
              <a:ext cx="425003" cy="636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2240924" y="2910628"/>
            <a:ext cx="5235530" cy="2009101"/>
            <a:chOff x="2240924" y="2910628"/>
            <a:chExt cx="5235530" cy="2009101"/>
          </a:xfrm>
        </p:grpSpPr>
        <p:cxnSp>
          <p:nvCxnSpPr>
            <p:cNvPr id="36" name="Connecteur droit avec flèche 35"/>
            <p:cNvCxnSpPr>
              <a:endCxn id="37" idx="2"/>
            </p:cNvCxnSpPr>
            <p:nvPr/>
          </p:nvCxnSpPr>
          <p:spPr bwMode="auto">
            <a:xfrm>
              <a:off x="2240924" y="2910628"/>
              <a:ext cx="3092405" cy="13125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36"/>
            <p:cNvSpPr/>
            <p:nvPr/>
          </p:nvSpPr>
          <p:spPr bwMode="auto">
            <a:xfrm>
              <a:off x="5333329" y="3526664"/>
              <a:ext cx="2143125" cy="13930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103808" y="2627290"/>
            <a:ext cx="5151550" cy="2871989"/>
            <a:chOff x="3103808" y="2627290"/>
            <a:chExt cx="5151550" cy="2871989"/>
          </a:xfrm>
        </p:grpSpPr>
        <p:cxnSp>
          <p:nvCxnSpPr>
            <p:cNvPr id="40" name="Connecteur droit avec flèche 39"/>
            <p:cNvCxnSpPr>
              <a:endCxn id="41" idx="2"/>
            </p:cNvCxnSpPr>
            <p:nvPr/>
          </p:nvCxnSpPr>
          <p:spPr bwMode="auto">
            <a:xfrm>
              <a:off x="3103808" y="2627290"/>
              <a:ext cx="4753780" cy="20917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 bwMode="auto">
            <a:xfrm>
              <a:off x="7857588" y="3938789"/>
              <a:ext cx="397770" cy="1560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3938" y="333375"/>
            <a:ext cx="7096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Chromatographie en Phase Gazeuse (CPG)</a:t>
            </a:r>
          </a:p>
        </p:txBody>
      </p:sp>
      <p:sp>
        <p:nvSpPr>
          <p:cNvPr id="57347" name="ZoneTexte 2"/>
          <p:cNvSpPr txBox="1">
            <a:spLocks noChangeArrowheads="1"/>
          </p:cNvSpPr>
          <p:nvPr/>
        </p:nvSpPr>
        <p:spPr bwMode="auto">
          <a:xfrm>
            <a:off x="1071563" y="928688"/>
            <a:ext cx="195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Comic Sans MS" pitchFamily="66" charset="0"/>
                <a:cs typeface="Arial" charset="0"/>
              </a:rPr>
              <a:t>Appareillage</a:t>
            </a:r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5858"/>
            <a:ext cx="689019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 21" descr="HPLC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22088" y="2960665"/>
            <a:ext cx="3966693" cy="3827977"/>
          </a:xfrm>
          <a:prstGeom prst="rect">
            <a:avLst/>
          </a:prstGeom>
        </p:spPr>
      </p:pic>
      <p:grpSp>
        <p:nvGrpSpPr>
          <p:cNvPr id="4" name="Groupe 47"/>
          <p:cNvGrpSpPr/>
          <p:nvPr/>
        </p:nvGrpSpPr>
        <p:grpSpPr>
          <a:xfrm>
            <a:off x="1841679" y="3694090"/>
            <a:ext cx="5924282" cy="636096"/>
            <a:chOff x="1841679" y="3694090"/>
            <a:chExt cx="5924282" cy="636096"/>
          </a:xfrm>
        </p:grpSpPr>
        <p:cxnSp>
          <p:nvCxnSpPr>
            <p:cNvPr id="32" name="Connecteur droit avec flèche 31"/>
            <p:cNvCxnSpPr>
              <a:endCxn id="33" idx="2"/>
            </p:cNvCxnSpPr>
            <p:nvPr/>
          </p:nvCxnSpPr>
          <p:spPr bwMode="auto">
            <a:xfrm>
              <a:off x="1841679" y="3709115"/>
              <a:ext cx="5499279" cy="3030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 bwMode="auto">
            <a:xfrm>
              <a:off x="7340958" y="3694090"/>
              <a:ext cx="425003" cy="636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60419" name="ZoneTexte 3"/>
          <p:cNvSpPr txBox="1">
            <a:spLocks noChangeArrowheads="1"/>
          </p:cNvSpPr>
          <p:nvPr/>
        </p:nvSpPr>
        <p:spPr bwMode="auto">
          <a:xfrm>
            <a:off x="714375" y="1428750"/>
            <a:ext cx="77152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 dirty="0">
                <a:latin typeface="Comic Sans MS" pitchFamily="66" charset="0"/>
                <a:cs typeface="Arial" charset="0"/>
              </a:rPr>
              <a:t>ROLE</a:t>
            </a:r>
            <a:r>
              <a:rPr lang="fr-FR" b="1" dirty="0">
                <a:latin typeface="Comic Sans MS" pitchFamily="66" charset="0"/>
                <a:cs typeface="Arial" charset="0"/>
              </a:rPr>
              <a:t>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Interface échantillon-chromatographe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Organe </a:t>
            </a:r>
            <a:r>
              <a:rPr lang="fr-FR" b="1" dirty="0">
                <a:cs typeface="Arial" charset="0"/>
              </a:rPr>
              <a:t>de transfert dans la colonne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14375" y="3573463"/>
            <a:ext cx="77152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 dirty="0">
                <a:latin typeface="Comic Sans MS" pitchFamily="66" charset="0"/>
                <a:cs typeface="Arial" charset="0"/>
              </a:rPr>
              <a:t>IDEAL</a:t>
            </a:r>
            <a:r>
              <a:rPr lang="fr-FR" b="1" dirty="0">
                <a:latin typeface="Comic Sans MS" pitchFamily="66" charset="0"/>
                <a:cs typeface="Arial" charset="0"/>
              </a:rPr>
              <a:t> 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Récupération représentative de l’échantillon sans discrimination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Permettre l’analyse quantitative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Permettre l’analyse de traces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Volume mort minimum, capacité suffisante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err="1" smtClean="0">
                <a:cs typeface="Arial" charset="0"/>
              </a:rPr>
              <a:t>Répétabilité</a:t>
            </a:r>
            <a:r>
              <a:rPr lang="fr-FR" b="1" dirty="0" smtClean="0">
                <a:cs typeface="Arial" charset="0"/>
              </a:rPr>
              <a:t> </a:t>
            </a:r>
            <a:r>
              <a:rPr lang="fr-FR" b="1" dirty="0">
                <a:cs typeface="Arial" charset="0"/>
              </a:rPr>
              <a:t>pour des injections manuelles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>
                <a:cs typeface="Arial" charset="0"/>
              </a:rPr>
              <a:t>Automatisation…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64515" name="ZoneTexte 3"/>
          <p:cNvSpPr txBox="1">
            <a:spLocks noChangeArrowheads="1"/>
          </p:cNvSpPr>
          <p:nvPr/>
        </p:nvSpPr>
        <p:spPr bwMode="auto">
          <a:xfrm>
            <a:off x="1071563" y="928688"/>
            <a:ext cx="5580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Boucle </a:t>
            </a:r>
            <a:r>
              <a:rPr lang="fr-FR" sz="2400" u="sng" dirty="0" smtClean="0">
                <a:latin typeface="Comic Sans MS" pitchFamily="66" charset="0"/>
                <a:cs typeface="Arial" charset="0"/>
              </a:rPr>
              <a:t>d’injection (injection manuelle)</a:t>
            </a:r>
            <a:endParaRPr lang="fr-FR" sz="2400" u="sng" dirty="0">
              <a:latin typeface="Comic Sans MS" pitchFamily="66" charset="0"/>
              <a:cs typeface="Arial" charset="0"/>
            </a:endParaRP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1214438" y="1571625"/>
            <a:ext cx="6513512" cy="4664075"/>
            <a:chOff x="1344613" y="1571625"/>
            <a:chExt cx="6513512" cy="4664076"/>
          </a:xfrm>
        </p:grpSpPr>
        <p:grpSp>
          <p:nvGrpSpPr>
            <p:cNvPr id="4" name="Groupe 10"/>
            <p:cNvGrpSpPr>
              <a:grpSpLocks/>
            </p:cNvGrpSpPr>
            <p:nvPr/>
          </p:nvGrpSpPr>
          <p:grpSpPr bwMode="auto">
            <a:xfrm>
              <a:off x="1344613" y="1571625"/>
              <a:ext cx="6513512" cy="4664076"/>
              <a:chOff x="1701200" y="1571612"/>
              <a:chExt cx="5507966" cy="3429491"/>
            </a:xfrm>
          </p:grpSpPr>
          <p:pic>
            <p:nvPicPr>
              <p:cNvPr id="64531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01200" y="1571612"/>
                <a:ext cx="5507966" cy="3429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532" name="ZoneTexte 4"/>
              <p:cNvSpPr txBox="1">
                <a:spLocks noChangeArrowheads="1"/>
              </p:cNvSpPr>
              <p:nvPr/>
            </p:nvSpPr>
            <p:spPr bwMode="auto">
              <a:xfrm>
                <a:off x="1785918" y="2335405"/>
                <a:ext cx="928694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just"/>
                <a:r>
                  <a:rPr lang="fr-FR" sz="1400">
                    <a:latin typeface="Comic Sans MS" pitchFamily="66" charset="0"/>
                    <a:cs typeface="Arial" charset="0"/>
                  </a:rPr>
                  <a:t>Colonne</a:t>
                </a:r>
                <a:r>
                  <a:rPr lang="fr-FR" sz="1400" b="1" u="sng">
                    <a:latin typeface="Comic Sans MS" pitchFamily="66" charset="0"/>
                    <a:cs typeface="Arial" charset="0"/>
                  </a:rPr>
                  <a:t> </a:t>
                </a:r>
                <a:endParaRPr lang="fr-FR" sz="1400" b="1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64533" name="ZoneTexte 5"/>
              <p:cNvSpPr txBox="1">
                <a:spLocks noChangeArrowheads="1"/>
              </p:cNvSpPr>
              <p:nvPr/>
            </p:nvSpPr>
            <p:spPr bwMode="auto">
              <a:xfrm>
                <a:off x="3643306" y="1714488"/>
                <a:ext cx="1357322" cy="3847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/>
                <a:r>
                  <a:rPr lang="fr-FR" sz="1400" dirty="0">
                    <a:latin typeface="Comic Sans MS" pitchFamily="66" charset="0"/>
                    <a:cs typeface="Arial" charset="0"/>
                  </a:rPr>
                  <a:t>Entrée </a:t>
                </a:r>
              </a:p>
              <a:p>
                <a:pPr marL="342900" indent="-342900" algn="ctr"/>
                <a:r>
                  <a:rPr lang="fr-FR" sz="1400" dirty="0" smtClean="0">
                    <a:latin typeface="Comic Sans MS" pitchFamily="66" charset="0"/>
                    <a:cs typeface="Arial" charset="0"/>
                  </a:rPr>
                  <a:t>Phase mobile</a:t>
                </a:r>
                <a:endParaRPr lang="fr-FR" sz="1400" dirty="0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785772" y="4571541"/>
                <a:ext cx="1143745" cy="429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4535" name="ZoneTexte 9"/>
              <p:cNvSpPr txBox="1">
                <a:spLocks noChangeArrowheads="1"/>
              </p:cNvSpPr>
              <p:nvPr/>
            </p:nvSpPr>
            <p:spPr bwMode="auto">
              <a:xfrm>
                <a:off x="3500430" y="4620292"/>
                <a:ext cx="1357322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/>
                <a:r>
                  <a:rPr lang="fr-FR" sz="1400">
                    <a:latin typeface="Comic Sans MS" pitchFamily="66" charset="0"/>
                    <a:cs typeface="Arial" charset="0"/>
                  </a:rPr>
                  <a:t>Poubelle</a:t>
                </a:r>
                <a:endParaRPr lang="fr-FR" sz="1400" b="1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64536" name="ZoneTexte 7"/>
              <p:cNvSpPr txBox="1">
                <a:spLocks noChangeArrowheads="1"/>
              </p:cNvSpPr>
              <p:nvPr/>
            </p:nvSpPr>
            <p:spPr bwMode="auto">
              <a:xfrm>
                <a:off x="2156143" y="4460659"/>
                <a:ext cx="1357322" cy="5232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/>
                <a:r>
                  <a:rPr lang="fr-FR" sz="1400" dirty="0">
                    <a:latin typeface="Comic Sans MS" pitchFamily="66" charset="0"/>
                    <a:cs typeface="Arial" charset="0"/>
                  </a:rPr>
                  <a:t>Entrée </a:t>
                </a:r>
              </a:p>
              <a:p>
                <a:pPr marL="342900" indent="-342900" algn="ctr"/>
                <a:r>
                  <a:rPr lang="fr-FR" sz="1400" dirty="0">
                    <a:latin typeface="Comic Sans MS" pitchFamily="66" charset="0"/>
                    <a:cs typeface="Arial" charset="0"/>
                  </a:rPr>
                  <a:t>Échantillon</a:t>
                </a:r>
              </a:p>
            </p:txBody>
          </p:sp>
        </p:grpSp>
        <p:sp>
          <p:nvSpPr>
            <p:cNvPr id="64519" name="ZoneTexte 11"/>
            <p:cNvSpPr txBox="1">
              <a:spLocks noChangeArrowheads="1"/>
            </p:cNvSpPr>
            <p:nvPr/>
          </p:nvSpPr>
          <p:spPr bwMode="auto">
            <a:xfrm>
              <a:off x="3000364" y="3549851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3</a:t>
              </a:r>
            </a:p>
          </p:txBody>
        </p:sp>
        <p:sp>
          <p:nvSpPr>
            <p:cNvPr id="64520" name="ZoneTexte 13"/>
            <p:cNvSpPr txBox="1">
              <a:spLocks noChangeArrowheads="1"/>
            </p:cNvSpPr>
            <p:nvPr/>
          </p:nvSpPr>
          <p:spPr bwMode="auto">
            <a:xfrm>
              <a:off x="3428992" y="3335537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4</a:t>
              </a:r>
            </a:p>
          </p:txBody>
        </p:sp>
        <p:sp>
          <p:nvSpPr>
            <p:cNvPr id="64521" name="ZoneTexte 14"/>
            <p:cNvSpPr txBox="1">
              <a:spLocks noChangeArrowheads="1"/>
            </p:cNvSpPr>
            <p:nvPr/>
          </p:nvSpPr>
          <p:spPr bwMode="auto">
            <a:xfrm>
              <a:off x="3787882" y="3429000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5</a:t>
              </a:r>
            </a:p>
          </p:txBody>
        </p:sp>
        <p:sp>
          <p:nvSpPr>
            <p:cNvPr id="64522" name="ZoneTexte 15"/>
            <p:cNvSpPr txBox="1">
              <a:spLocks noChangeArrowheads="1"/>
            </p:cNvSpPr>
            <p:nvPr/>
          </p:nvSpPr>
          <p:spPr bwMode="auto">
            <a:xfrm>
              <a:off x="3787882" y="4071942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6</a:t>
              </a:r>
            </a:p>
          </p:txBody>
        </p:sp>
        <p:sp>
          <p:nvSpPr>
            <p:cNvPr id="64523" name="ZoneTexte 16"/>
            <p:cNvSpPr txBox="1">
              <a:spLocks noChangeArrowheads="1"/>
            </p:cNvSpPr>
            <p:nvPr/>
          </p:nvSpPr>
          <p:spPr bwMode="auto">
            <a:xfrm>
              <a:off x="3430692" y="4214818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1</a:t>
              </a:r>
            </a:p>
          </p:txBody>
        </p:sp>
        <p:sp>
          <p:nvSpPr>
            <p:cNvPr id="64524" name="ZoneTexte 17"/>
            <p:cNvSpPr txBox="1">
              <a:spLocks noChangeArrowheads="1"/>
            </p:cNvSpPr>
            <p:nvPr/>
          </p:nvSpPr>
          <p:spPr bwMode="auto">
            <a:xfrm>
              <a:off x="3073502" y="3978479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2</a:t>
              </a:r>
            </a:p>
          </p:txBody>
        </p:sp>
        <p:sp>
          <p:nvSpPr>
            <p:cNvPr id="64525" name="ZoneTexte 18"/>
            <p:cNvSpPr txBox="1">
              <a:spLocks noChangeArrowheads="1"/>
            </p:cNvSpPr>
            <p:nvPr/>
          </p:nvSpPr>
          <p:spPr bwMode="auto">
            <a:xfrm>
              <a:off x="6002460" y="3478413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3</a:t>
              </a:r>
            </a:p>
          </p:txBody>
        </p:sp>
        <p:sp>
          <p:nvSpPr>
            <p:cNvPr id="64526" name="ZoneTexte 19"/>
            <p:cNvSpPr txBox="1">
              <a:spLocks noChangeArrowheads="1"/>
            </p:cNvSpPr>
            <p:nvPr/>
          </p:nvSpPr>
          <p:spPr bwMode="auto">
            <a:xfrm>
              <a:off x="6357950" y="3335537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4</a:t>
              </a:r>
            </a:p>
          </p:txBody>
        </p:sp>
        <p:sp>
          <p:nvSpPr>
            <p:cNvPr id="64527" name="ZoneTexte 20"/>
            <p:cNvSpPr txBox="1">
              <a:spLocks noChangeArrowheads="1"/>
            </p:cNvSpPr>
            <p:nvPr/>
          </p:nvSpPr>
          <p:spPr bwMode="auto">
            <a:xfrm>
              <a:off x="6788278" y="3692727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5</a:t>
              </a:r>
            </a:p>
          </p:txBody>
        </p:sp>
        <p:sp>
          <p:nvSpPr>
            <p:cNvPr id="64528" name="ZoneTexte 21"/>
            <p:cNvSpPr txBox="1">
              <a:spLocks noChangeArrowheads="1"/>
            </p:cNvSpPr>
            <p:nvPr/>
          </p:nvSpPr>
          <p:spPr bwMode="auto">
            <a:xfrm>
              <a:off x="6716840" y="4049917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6</a:t>
              </a:r>
            </a:p>
          </p:txBody>
        </p:sp>
        <p:sp>
          <p:nvSpPr>
            <p:cNvPr id="64529" name="ZoneTexte 22"/>
            <p:cNvSpPr txBox="1">
              <a:spLocks noChangeArrowheads="1"/>
            </p:cNvSpPr>
            <p:nvPr/>
          </p:nvSpPr>
          <p:spPr bwMode="auto">
            <a:xfrm>
              <a:off x="6286512" y="4264231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1</a:t>
              </a:r>
            </a:p>
          </p:txBody>
        </p:sp>
        <p:sp>
          <p:nvSpPr>
            <p:cNvPr id="64530" name="ZoneTexte 23"/>
            <p:cNvSpPr txBox="1">
              <a:spLocks noChangeArrowheads="1"/>
            </p:cNvSpPr>
            <p:nvPr/>
          </p:nvSpPr>
          <p:spPr bwMode="auto">
            <a:xfrm>
              <a:off x="6002460" y="4121355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2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70450" y="1571625"/>
            <a:ext cx="2857500" cy="465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2428868"/>
            <a:ext cx="63341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071563" y="928688"/>
            <a:ext cx="6094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Boucle </a:t>
            </a:r>
            <a:r>
              <a:rPr lang="fr-FR" sz="2400" u="sng" dirty="0" smtClean="0">
                <a:latin typeface="Comic Sans MS" pitchFamily="66" charset="0"/>
                <a:cs typeface="Arial" charset="0"/>
              </a:rPr>
              <a:t>d’injection (injection automatique)</a:t>
            </a: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714375" y="1428750"/>
            <a:ext cx="7715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 dirty="0" smtClean="0">
                <a:latin typeface="Comic Sans MS" pitchFamily="66" charset="0"/>
                <a:cs typeface="Arial" charset="0"/>
              </a:rPr>
              <a:t>Etape 1</a:t>
            </a:r>
            <a:r>
              <a:rPr lang="fr-FR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fr-FR" b="1" dirty="0">
                <a:latin typeface="Comic Sans MS" pitchFamily="66" charset="0"/>
                <a:cs typeface="Arial" charset="0"/>
              </a:rPr>
              <a:t>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Lavage de la boucle</a:t>
            </a:r>
            <a:endParaRPr lang="fr-FR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2595585"/>
            <a:ext cx="57721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743200" y="333375"/>
            <a:ext cx="3657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Systèmes d’injection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071563" y="928688"/>
            <a:ext cx="6094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 dirty="0">
                <a:latin typeface="Comic Sans MS" pitchFamily="66" charset="0"/>
                <a:cs typeface="Arial" charset="0"/>
              </a:rPr>
              <a:t>Boucle </a:t>
            </a:r>
            <a:r>
              <a:rPr lang="fr-FR" sz="2400" u="sng" dirty="0" smtClean="0">
                <a:latin typeface="Comic Sans MS" pitchFamily="66" charset="0"/>
                <a:cs typeface="Arial" charset="0"/>
              </a:rPr>
              <a:t>d’injection (injection automatique)</a:t>
            </a:r>
            <a:endParaRPr lang="fr-FR" sz="2400" u="sng" dirty="0">
              <a:latin typeface="Comic Sans MS" pitchFamily="66" charset="0"/>
              <a:cs typeface="Arial" charset="0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714375" y="1428750"/>
            <a:ext cx="7715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fr-FR" sz="2400" b="1" u="sng" dirty="0" smtClean="0">
                <a:latin typeface="Comic Sans MS" pitchFamily="66" charset="0"/>
                <a:cs typeface="Arial" charset="0"/>
              </a:rPr>
              <a:t>Etape 2</a:t>
            </a:r>
            <a:r>
              <a:rPr lang="fr-FR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fr-FR" b="1" dirty="0">
                <a:latin typeface="Comic Sans MS" pitchFamily="66" charset="0"/>
                <a:cs typeface="Arial" charset="0"/>
              </a:rPr>
              <a:t>: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fr-FR" b="1" dirty="0"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b="1" dirty="0" smtClean="0">
                <a:cs typeface="Arial" charset="0"/>
              </a:rPr>
              <a:t>Remplissage de la boucle</a:t>
            </a:r>
            <a:endParaRPr lang="fr-FR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11013</TotalTime>
  <Words>3793</Words>
  <Application>Microsoft Office PowerPoint</Application>
  <PresentationFormat>Affichage à l'écran (4:3)</PresentationFormat>
  <Paragraphs>1054</Paragraphs>
  <Slides>113</Slides>
  <Notes>109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113</vt:i4>
      </vt:variant>
    </vt:vector>
  </HeadingPairs>
  <TitlesOfParts>
    <vt:vector size="121" baseType="lpstr">
      <vt:lpstr>Arabic Typesetting</vt:lpstr>
      <vt:lpstr>Arial</vt:lpstr>
      <vt:lpstr>Calibri</vt:lpstr>
      <vt:lpstr>Comic Sans MS</vt:lpstr>
      <vt:lpstr>Courier New</vt:lpstr>
      <vt:lpstr>Latha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Franck</dc:creator>
  <cp:lastModifiedBy>Yannis FRANCOIS</cp:lastModifiedBy>
  <cp:revision>422</cp:revision>
  <dcterms:created xsi:type="dcterms:W3CDTF">2008-09-18T07:47:55Z</dcterms:created>
  <dcterms:modified xsi:type="dcterms:W3CDTF">2014-09-24T19:23:52Z</dcterms:modified>
</cp:coreProperties>
</file>